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8" r:id="rId2"/>
    <p:sldId id="299" r:id="rId3"/>
    <p:sldId id="284" r:id="rId4"/>
    <p:sldId id="301" r:id="rId5"/>
    <p:sldId id="297" r:id="rId6"/>
    <p:sldId id="286" r:id="rId7"/>
    <p:sldId id="307" r:id="rId8"/>
    <p:sldId id="304" r:id="rId9"/>
    <p:sldId id="311" r:id="rId10"/>
    <p:sldId id="312" r:id="rId11"/>
    <p:sldId id="308" r:id="rId12"/>
    <p:sldId id="30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A" initials="AA" lastIdx="3" clrIdx="0">
    <p:extLst>
      <p:ext uri="{19B8F6BF-5375-455C-9EA6-DF929625EA0E}">
        <p15:presenceInfo xmlns:p15="http://schemas.microsoft.com/office/powerpoint/2012/main" userId="A 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9780C-8FA6-47BB-864F-7ED7AC47F6C1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7FEB-C62B-41D9-8784-3F998013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4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7FEB-C62B-41D9-8784-3F9980137B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7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9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5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8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91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37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97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8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4ECC-C2FA-43BA-886D-6B655FC1D57A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B661-9F69-4E6F-9368-AE6A3EF0B2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6895" y="3028315"/>
            <a:ext cx="8008620" cy="60642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Sibur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Challenge 2020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61410" y="3840480"/>
            <a:ext cx="4339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Андреев Степан</a:t>
            </a:r>
          </a:p>
          <a:p>
            <a:pPr algn="ctr"/>
            <a:r>
              <a:rPr lang="ru-RU" dirty="0" smtClean="0"/>
              <a:t>1 место в задаче «Прогноз состава сырья»</a:t>
            </a:r>
            <a:endParaRPr lang="ru-RU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0534650" cy="606425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Финальные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сабмиты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" y="1153361"/>
            <a:ext cx="1009629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 smtClean="0"/>
              <a:t>Модель №1 (надежная):</a:t>
            </a:r>
          </a:p>
          <a:p>
            <a:r>
              <a:rPr lang="en-US" sz="2400" dirty="0"/>
              <a:t>baseline * 0.25 + </a:t>
            </a:r>
            <a:r>
              <a:rPr lang="ru-RU" sz="2400" dirty="0"/>
              <a:t>(5 моделей </a:t>
            </a:r>
            <a:r>
              <a:rPr lang="en-US" sz="2400" dirty="0" err="1"/>
              <a:t>catboost</a:t>
            </a:r>
            <a:r>
              <a:rPr lang="ru-RU" sz="2400" dirty="0"/>
              <a:t>)</a:t>
            </a:r>
            <a:r>
              <a:rPr lang="en-US" sz="2400" dirty="0"/>
              <a:t> * 0.25 + </a:t>
            </a:r>
            <a:r>
              <a:rPr lang="ru-RU" sz="2400" dirty="0"/>
              <a:t>(5 моделей </a:t>
            </a:r>
            <a:r>
              <a:rPr lang="en-US" sz="2400" dirty="0" err="1"/>
              <a:t>catboost</a:t>
            </a:r>
            <a:r>
              <a:rPr lang="ru-RU" sz="2400" dirty="0"/>
              <a:t>)</a:t>
            </a:r>
            <a:r>
              <a:rPr lang="en-US" sz="2400" dirty="0"/>
              <a:t> * 0.5</a:t>
            </a:r>
            <a:endParaRPr lang="ru-RU" sz="2400" dirty="0" smtClean="0"/>
          </a:p>
          <a:p>
            <a:r>
              <a:rPr lang="en-US" sz="2400" dirty="0"/>
              <a:t>Score</a:t>
            </a:r>
            <a:r>
              <a:rPr lang="ru-RU" sz="2400" dirty="0"/>
              <a:t> на </a:t>
            </a:r>
            <a:r>
              <a:rPr lang="en-US" sz="2400" dirty="0"/>
              <a:t>LB: </a:t>
            </a:r>
            <a:r>
              <a:rPr lang="ru-RU" sz="2400" dirty="0" smtClean="0"/>
              <a:t>1.6188</a:t>
            </a:r>
          </a:p>
          <a:p>
            <a:r>
              <a:rPr lang="ru-RU" sz="2400" dirty="0" smtClean="0"/>
              <a:t>Место </a:t>
            </a:r>
            <a:r>
              <a:rPr lang="ru-RU" sz="2400" dirty="0"/>
              <a:t>на </a:t>
            </a:r>
            <a:r>
              <a:rPr lang="en-US" sz="2400" dirty="0"/>
              <a:t>LB</a:t>
            </a:r>
            <a:r>
              <a:rPr lang="ru-RU" sz="2400" dirty="0"/>
              <a:t>: </a:t>
            </a:r>
            <a:r>
              <a:rPr lang="ru-RU" sz="2400" dirty="0" smtClean="0"/>
              <a:t>7</a:t>
            </a:r>
            <a:endParaRPr lang="ru-RU" sz="2400" dirty="0"/>
          </a:p>
          <a:p>
            <a:r>
              <a:rPr lang="ru-RU" sz="2400" dirty="0"/>
              <a:t>Дата: 13.12.2020 16:53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u="sng" dirty="0"/>
              <a:t>Модель </a:t>
            </a:r>
            <a:r>
              <a:rPr lang="ru-RU" sz="2400" u="sng" dirty="0" smtClean="0"/>
              <a:t>№2 (рисковая):</a:t>
            </a:r>
            <a:endParaRPr lang="ru-RU" sz="2400" u="sng" dirty="0"/>
          </a:p>
          <a:p>
            <a:r>
              <a:rPr lang="en-US" sz="2400" dirty="0" err="1"/>
              <a:t>baseline_sin</a:t>
            </a:r>
            <a:r>
              <a:rPr lang="en-US" sz="2400" dirty="0"/>
              <a:t> * 0.4</a:t>
            </a:r>
            <a:r>
              <a:rPr lang="ru-RU" sz="2400" dirty="0"/>
              <a:t> </a:t>
            </a:r>
            <a:r>
              <a:rPr lang="en-US" sz="2400" dirty="0"/>
              <a:t>+ </a:t>
            </a:r>
            <a:r>
              <a:rPr lang="ru-RU" sz="2400" dirty="0"/>
              <a:t>(5 моделей </a:t>
            </a:r>
            <a:r>
              <a:rPr lang="en-US" sz="2400" dirty="0" err="1"/>
              <a:t>catboost</a:t>
            </a:r>
            <a:r>
              <a:rPr lang="ru-RU" sz="2400" dirty="0"/>
              <a:t>) </a:t>
            </a:r>
            <a:r>
              <a:rPr lang="en-US" sz="2400" dirty="0"/>
              <a:t>* 0.15 + </a:t>
            </a:r>
            <a:r>
              <a:rPr lang="ru-RU" sz="2400" dirty="0"/>
              <a:t>(5 моделей </a:t>
            </a:r>
            <a:r>
              <a:rPr lang="en-US" sz="2400" dirty="0" err="1"/>
              <a:t>catboost</a:t>
            </a:r>
            <a:r>
              <a:rPr lang="ru-RU" sz="2400" dirty="0"/>
              <a:t>) </a:t>
            </a:r>
            <a:r>
              <a:rPr lang="en-US" sz="2400" dirty="0"/>
              <a:t>* 0.45</a:t>
            </a:r>
            <a:endParaRPr lang="ru-RU" sz="2400" dirty="0"/>
          </a:p>
          <a:p>
            <a:r>
              <a:rPr lang="en-US" sz="2400" dirty="0" smtClean="0"/>
              <a:t>Score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en-US" sz="2400" dirty="0"/>
              <a:t>LB: </a:t>
            </a:r>
            <a:r>
              <a:rPr lang="ru-RU" sz="2400" dirty="0" smtClean="0"/>
              <a:t>1.5623</a:t>
            </a:r>
          </a:p>
          <a:p>
            <a:r>
              <a:rPr lang="ru-RU" sz="2400" dirty="0" smtClean="0"/>
              <a:t>Место </a:t>
            </a:r>
            <a:r>
              <a:rPr lang="ru-RU" sz="2400" dirty="0"/>
              <a:t>на </a:t>
            </a:r>
            <a:r>
              <a:rPr lang="en-US" sz="2400" dirty="0"/>
              <a:t>LB</a:t>
            </a:r>
            <a:r>
              <a:rPr lang="ru-RU" sz="2400" dirty="0"/>
              <a:t>: </a:t>
            </a:r>
            <a:r>
              <a:rPr lang="ru-RU" sz="2400" dirty="0" smtClean="0"/>
              <a:t>4</a:t>
            </a:r>
            <a:endParaRPr lang="ru-RU" sz="2400" dirty="0"/>
          </a:p>
          <a:p>
            <a:r>
              <a:rPr lang="ru-RU" sz="2400" dirty="0"/>
              <a:t>Дата: 13.12.2020 </a:t>
            </a:r>
            <a:r>
              <a:rPr lang="ru-RU" sz="2400" dirty="0" smtClean="0"/>
              <a:t>19:26</a:t>
            </a:r>
            <a:r>
              <a:rPr lang="ru-RU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54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0534650" cy="6064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Private LB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21" y="891540"/>
            <a:ext cx="6981909" cy="53246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1299670"/>
            <a:ext cx="3581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09" y="1553691"/>
            <a:ext cx="8477333" cy="3230465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0534650" cy="606425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сабмитов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4089" y="5770178"/>
            <a:ext cx="9382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Gitlab</a:t>
            </a:r>
            <a:r>
              <a:rPr lang="ru-RU" sz="2400" dirty="0" smtClean="0"/>
              <a:t>: </a:t>
            </a:r>
            <a:r>
              <a:rPr lang="en-US" sz="2400" dirty="0"/>
              <a:t>https://gitlab.com/AndreevStepan/siburchallenge2020</a:t>
            </a:r>
            <a:endParaRPr lang="ru-RU" sz="2400" dirty="0" smtClean="0"/>
          </a:p>
          <a:p>
            <a:r>
              <a:rPr lang="en-US" sz="2400" dirty="0" smtClean="0"/>
              <a:t>email: </a:t>
            </a:r>
            <a:r>
              <a:rPr lang="en-US" sz="2400" dirty="0"/>
              <a:t>andreevstepanv@mail.ru</a:t>
            </a:r>
            <a:endParaRPr lang="en-US" sz="24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046" y="2338408"/>
            <a:ext cx="1114425" cy="4286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948042" y="1877562"/>
            <a:ext cx="180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14 декабря 8:00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5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88" y="891540"/>
            <a:ext cx="6092712" cy="27401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8008620" cy="6064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компонентного состава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6998" y="1938449"/>
            <a:ext cx="521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Сдвиг значений компонентного состава </a:t>
            </a:r>
            <a:r>
              <a:rPr lang="en-US" dirty="0" smtClean="0"/>
              <a:t> </a:t>
            </a:r>
            <a:r>
              <a:rPr lang="ru-RU" dirty="0" smtClean="0"/>
              <a:t>по времени 190 строк</a:t>
            </a:r>
            <a:r>
              <a:rPr lang="en-US" dirty="0"/>
              <a:t> </a:t>
            </a:r>
            <a:r>
              <a:rPr lang="en-US" dirty="0" smtClean="0"/>
              <a:t>(95 </a:t>
            </a:r>
            <a:r>
              <a:rPr lang="ru-RU" dirty="0" smtClean="0"/>
              <a:t>часов)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689" y="3903024"/>
            <a:ext cx="6092712" cy="281581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96998" y="4987765"/>
            <a:ext cx="521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Сдвиг значений компонентного состава </a:t>
            </a:r>
            <a:r>
              <a:rPr lang="en-US" dirty="0" smtClean="0"/>
              <a:t> </a:t>
            </a:r>
            <a:r>
              <a:rPr lang="ru-RU" dirty="0" smtClean="0"/>
              <a:t>по расходу </a:t>
            </a:r>
            <a:r>
              <a:rPr lang="en-US" dirty="0" err="1" smtClean="0"/>
              <a:t>B_rate</a:t>
            </a:r>
            <a:r>
              <a:rPr lang="ru-RU" dirty="0" smtClean="0"/>
              <a:t> </a:t>
            </a:r>
            <a:r>
              <a:rPr lang="en-US" dirty="0" smtClean="0"/>
              <a:t>13250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7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54" y="3904228"/>
            <a:ext cx="6091726" cy="26680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58" y="891541"/>
            <a:ext cx="6104606" cy="28497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8008620" cy="6064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периода для обучения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63954" y="2864144"/>
            <a:ext cx="3722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данных содержатся выбросы как в признаках так и в целевых переменных</a:t>
            </a:r>
          </a:p>
          <a:p>
            <a:endParaRPr lang="ru-RU" dirty="0"/>
          </a:p>
          <a:p>
            <a:r>
              <a:rPr lang="ru-RU" dirty="0" smtClean="0"/>
              <a:t>Для обучения был выбран </a:t>
            </a:r>
          </a:p>
          <a:p>
            <a:r>
              <a:rPr lang="ru-RU" b="1" dirty="0" smtClean="0"/>
              <a:t>период</a:t>
            </a:r>
            <a:r>
              <a:rPr lang="ru-RU" dirty="0" smtClean="0"/>
              <a:t> </a:t>
            </a:r>
            <a:r>
              <a:rPr lang="ru-RU" b="1" dirty="0" smtClean="0"/>
              <a:t>с 15 февраля по 6 апреля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348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34" y="3768712"/>
            <a:ext cx="6390044" cy="28310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1243310" cy="6064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Базовая модель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2420" y="4431706"/>
            <a:ext cx="318516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u="sng" dirty="0" smtClean="0"/>
              <a:t>Результат модели после масштабирования</a:t>
            </a:r>
            <a:endParaRPr lang="en-US" sz="2200" u="sng" dirty="0" smtClean="0"/>
          </a:p>
          <a:p>
            <a:r>
              <a:rPr lang="ru-RU" dirty="0" smtClean="0"/>
              <a:t>Локальный </a:t>
            </a:r>
            <a:r>
              <a:rPr lang="en-US" dirty="0" smtClean="0"/>
              <a:t>score: 1.92</a:t>
            </a:r>
          </a:p>
          <a:p>
            <a:endParaRPr lang="en-US" dirty="0" smtClean="0"/>
          </a:p>
          <a:p>
            <a:r>
              <a:rPr lang="en-US" dirty="0" smtClean="0"/>
              <a:t>Score</a:t>
            </a:r>
            <a:r>
              <a:rPr lang="ru-RU" dirty="0" smtClean="0"/>
              <a:t> на </a:t>
            </a:r>
            <a:r>
              <a:rPr lang="en-US" dirty="0" smtClean="0"/>
              <a:t>LB: 1.8599 </a:t>
            </a:r>
          </a:p>
          <a:p>
            <a:r>
              <a:rPr lang="ru-RU" dirty="0" smtClean="0"/>
              <a:t>Место на </a:t>
            </a:r>
            <a:r>
              <a:rPr lang="en-US" dirty="0" smtClean="0"/>
              <a:t>LB</a:t>
            </a:r>
            <a:r>
              <a:rPr lang="ru-RU" dirty="0" smtClean="0"/>
              <a:t>: </a:t>
            </a:r>
            <a:r>
              <a:rPr lang="en-US" dirty="0" smtClean="0"/>
              <a:t>4</a:t>
            </a:r>
            <a:endParaRPr lang="ru-RU" dirty="0" smtClean="0"/>
          </a:p>
          <a:p>
            <a:r>
              <a:rPr lang="ru-RU" dirty="0" smtClean="0"/>
              <a:t>Дата</a:t>
            </a:r>
            <a:r>
              <a:rPr lang="ru-RU" dirty="0"/>
              <a:t>: 28.11.2020 13:38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0" y="3750260"/>
            <a:ext cx="2943225" cy="47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800" y="3209455"/>
            <a:ext cx="33916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Медианы </a:t>
            </a:r>
            <a:r>
              <a:rPr lang="ru-RU" sz="2200" dirty="0" smtClean="0"/>
              <a:t>(факт</a:t>
            </a:r>
            <a:r>
              <a:rPr lang="en-US" sz="2200" dirty="0" smtClean="0"/>
              <a:t> / </a:t>
            </a:r>
            <a:r>
              <a:rPr lang="ru-RU" sz="2200" dirty="0" smtClean="0"/>
              <a:t>прогноз</a:t>
            </a:r>
            <a:r>
              <a:rPr lang="ru-RU" sz="2200" dirty="0" smtClean="0"/>
              <a:t>)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37800" y="1188378"/>
            <a:ext cx="3741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u="sng" dirty="0" smtClean="0"/>
              <a:t>Результат модели</a:t>
            </a:r>
            <a:endParaRPr lang="en-US" sz="2200" u="sng" dirty="0" smtClean="0"/>
          </a:p>
          <a:p>
            <a:r>
              <a:rPr lang="ru-RU" dirty="0" smtClean="0"/>
              <a:t>Локальный </a:t>
            </a:r>
            <a:r>
              <a:rPr lang="en-US" dirty="0" smtClean="0"/>
              <a:t>score: 2.928</a:t>
            </a:r>
          </a:p>
          <a:p>
            <a:endParaRPr lang="en-US" dirty="0" smtClean="0"/>
          </a:p>
          <a:p>
            <a:r>
              <a:rPr lang="en-US" dirty="0" smtClean="0"/>
              <a:t>Score</a:t>
            </a:r>
            <a:r>
              <a:rPr lang="ru-RU" dirty="0" smtClean="0"/>
              <a:t> на </a:t>
            </a:r>
            <a:r>
              <a:rPr lang="en-US" dirty="0" smtClean="0"/>
              <a:t>LB: </a:t>
            </a:r>
            <a:r>
              <a:rPr lang="en-US" dirty="0"/>
              <a:t>2.6756 </a:t>
            </a:r>
            <a:endParaRPr lang="en-US" dirty="0" smtClean="0"/>
          </a:p>
          <a:p>
            <a:r>
              <a:rPr lang="ru-RU" dirty="0" smtClean="0"/>
              <a:t>Место на </a:t>
            </a:r>
            <a:r>
              <a:rPr lang="en-US" dirty="0" smtClean="0"/>
              <a:t>LB</a:t>
            </a:r>
            <a:r>
              <a:rPr lang="ru-RU" dirty="0" smtClean="0"/>
              <a:t>: 17</a:t>
            </a:r>
          </a:p>
          <a:p>
            <a:r>
              <a:rPr lang="ru-RU" dirty="0" smtClean="0"/>
              <a:t>Дата: 28</a:t>
            </a:r>
            <a:r>
              <a:rPr lang="en-US" dirty="0" smtClean="0"/>
              <a:t>.11.2020 </a:t>
            </a:r>
            <a:r>
              <a:rPr lang="en-US" dirty="0"/>
              <a:t>10:56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925" y="891540"/>
            <a:ext cx="6369553" cy="28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0534650" cy="606425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 (сглаживание и фильтрация)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44" y="891541"/>
            <a:ext cx="6568834" cy="27718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45" y="3758143"/>
            <a:ext cx="6568834" cy="282351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37800" y="1188378"/>
            <a:ext cx="37414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u="sng" dirty="0" smtClean="0"/>
              <a:t>Результат модели</a:t>
            </a:r>
            <a:endParaRPr lang="en-US" sz="2200" u="sng" dirty="0" smtClean="0"/>
          </a:p>
          <a:p>
            <a:r>
              <a:rPr lang="ru-RU" dirty="0" smtClean="0"/>
              <a:t>Локальный </a:t>
            </a:r>
            <a:r>
              <a:rPr lang="en-US" dirty="0" smtClean="0"/>
              <a:t>score: 1.70</a:t>
            </a:r>
          </a:p>
          <a:p>
            <a:endParaRPr lang="en-US" dirty="0" smtClean="0"/>
          </a:p>
          <a:p>
            <a:r>
              <a:rPr lang="en-US" dirty="0" smtClean="0"/>
              <a:t>Score</a:t>
            </a:r>
            <a:r>
              <a:rPr lang="ru-RU" dirty="0" smtClean="0"/>
              <a:t> на </a:t>
            </a:r>
            <a:r>
              <a:rPr lang="en-US" dirty="0" smtClean="0"/>
              <a:t>LB: </a:t>
            </a:r>
            <a:r>
              <a:rPr lang="ru-RU" dirty="0" smtClean="0"/>
              <a:t>1.6419</a:t>
            </a:r>
            <a:r>
              <a:rPr lang="en-US" dirty="0" smtClean="0"/>
              <a:t> </a:t>
            </a:r>
          </a:p>
          <a:p>
            <a:r>
              <a:rPr lang="ru-RU" dirty="0" smtClean="0"/>
              <a:t>Место на </a:t>
            </a:r>
            <a:r>
              <a:rPr lang="en-US" dirty="0" smtClean="0"/>
              <a:t>LB</a:t>
            </a:r>
            <a:r>
              <a:rPr lang="ru-RU" dirty="0" smtClean="0"/>
              <a:t>: </a:t>
            </a:r>
            <a:r>
              <a:rPr lang="en-US" dirty="0" smtClean="0"/>
              <a:t>2</a:t>
            </a:r>
            <a:endParaRPr lang="ru-RU" dirty="0" smtClean="0"/>
          </a:p>
          <a:p>
            <a:r>
              <a:rPr lang="ru-RU" dirty="0" smtClean="0"/>
              <a:t>Дата: </a:t>
            </a:r>
            <a:r>
              <a:rPr lang="ru-RU" dirty="0"/>
              <a:t>05.12.2020 </a:t>
            </a:r>
            <a:r>
              <a:rPr lang="ru-RU" dirty="0" smtClean="0"/>
              <a:t>10:32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412" y="1602121"/>
            <a:ext cx="31485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Линейная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Дерево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Random forest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Keras</a:t>
            </a:r>
            <a:r>
              <a:rPr lang="en-US" sz="2400" dirty="0" smtClean="0"/>
              <a:t> NN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Xgboost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Catboost</a:t>
            </a:r>
            <a:endParaRPr lang="ru-RU" sz="24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0534650" cy="6064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8008620" cy="606425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Трансформация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2068215"/>
            <a:ext cx="5877516" cy="13554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913" y="1351359"/>
            <a:ext cx="3883758" cy="36980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12470" y="3731299"/>
            <a:ext cx="3972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Размер </a:t>
            </a:r>
            <a:r>
              <a:rPr lang="ru-RU" sz="2400" dirty="0" err="1" smtClean="0"/>
              <a:t>датасета</a:t>
            </a:r>
            <a:r>
              <a:rPr lang="ru-RU" sz="2400" dirty="0" smtClean="0"/>
              <a:t>: 9</a:t>
            </a:r>
            <a:r>
              <a:rPr lang="en-US" sz="2400" dirty="0" smtClean="0"/>
              <a:t> </a:t>
            </a:r>
            <a:r>
              <a:rPr lang="ru-RU" sz="2400" dirty="0" smtClean="0"/>
              <a:t>783 строк</a:t>
            </a:r>
            <a:endParaRPr lang="en-US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85666" y="5096882"/>
            <a:ext cx="4294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Размер </a:t>
            </a:r>
            <a:r>
              <a:rPr lang="ru-RU" sz="2400" dirty="0" err="1" smtClean="0"/>
              <a:t>датасета</a:t>
            </a:r>
            <a:r>
              <a:rPr lang="ru-RU" sz="2400" dirty="0" smtClean="0"/>
              <a:t>: </a:t>
            </a:r>
            <a:r>
              <a:rPr lang="en-US" sz="2400" dirty="0" smtClean="0"/>
              <a:t>64 954 </a:t>
            </a:r>
            <a:r>
              <a:rPr lang="ru-RU" sz="2400" dirty="0" smtClean="0"/>
              <a:t>строк</a:t>
            </a:r>
            <a:r>
              <a:rPr lang="ru-RU" sz="2400" dirty="0"/>
              <a:t>и</a:t>
            </a:r>
            <a:endParaRPr lang="en-US" sz="2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5379720" y="3423642"/>
            <a:ext cx="116296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379720" y="3144539"/>
            <a:ext cx="116296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542688" y="1843177"/>
            <a:ext cx="1395523" cy="13013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542688" y="3422815"/>
            <a:ext cx="1395523" cy="1480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0534650" cy="606425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2420" y="4261961"/>
            <a:ext cx="798024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u="sng" dirty="0" smtClean="0"/>
              <a:t>Результат усреднения 5 таких моделей</a:t>
            </a:r>
            <a:endParaRPr lang="en-US" sz="2200" u="sng" dirty="0" smtClean="0"/>
          </a:p>
          <a:p>
            <a:r>
              <a:rPr lang="en-US" dirty="0" smtClean="0"/>
              <a:t>Score</a:t>
            </a:r>
            <a:r>
              <a:rPr lang="ru-RU" dirty="0" smtClean="0"/>
              <a:t> на </a:t>
            </a:r>
            <a:r>
              <a:rPr lang="en-US" dirty="0" smtClean="0"/>
              <a:t>LB: </a:t>
            </a:r>
            <a:r>
              <a:rPr lang="ru-RU" dirty="0"/>
              <a:t>1.6335</a:t>
            </a:r>
            <a:endParaRPr lang="en-US" dirty="0" smtClean="0"/>
          </a:p>
          <a:p>
            <a:r>
              <a:rPr lang="ru-RU" dirty="0" smtClean="0"/>
              <a:t>Место на </a:t>
            </a:r>
            <a:r>
              <a:rPr lang="en-US" dirty="0" smtClean="0"/>
              <a:t>LB</a:t>
            </a:r>
            <a:r>
              <a:rPr lang="ru-RU" dirty="0" smtClean="0"/>
              <a:t>: 5</a:t>
            </a:r>
          </a:p>
          <a:p>
            <a:r>
              <a:rPr lang="ru-RU" dirty="0" smtClean="0"/>
              <a:t>Дата: </a:t>
            </a:r>
            <a:r>
              <a:rPr lang="ru-RU" dirty="0"/>
              <a:t>10.12.2020 11:38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2418" y="891540"/>
            <a:ext cx="1119641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r>
              <a:rPr lang="ru-RU" sz="2400" dirty="0" smtClean="0"/>
              <a:t>Количество признаков: </a:t>
            </a:r>
            <a:r>
              <a:rPr lang="en-US" sz="2400" dirty="0" smtClean="0"/>
              <a:t>~</a:t>
            </a:r>
            <a:r>
              <a:rPr lang="ru-RU" sz="2400" dirty="0" smtClean="0"/>
              <a:t> </a:t>
            </a:r>
            <a:r>
              <a:rPr lang="en-US" sz="2400" dirty="0" smtClean="0"/>
              <a:t>500</a:t>
            </a:r>
          </a:p>
          <a:p>
            <a:r>
              <a:rPr lang="ru-RU" sz="2400" dirty="0" smtClean="0"/>
              <a:t>Разбиение обучающей выборки: 5 последовательных </a:t>
            </a:r>
            <a:r>
              <a:rPr lang="ru-RU" sz="2400" dirty="0" err="1" smtClean="0"/>
              <a:t>фолдов</a:t>
            </a:r>
            <a:endParaRPr lang="ru-RU" sz="2400" dirty="0" smtClean="0"/>
          </a:p>
          <a:p>
            <a:r>
              <a:rPr lang="ru-RU" sz="2400" dirty="0" smtClean="0"/>
              <a:t>Обучение 5 моделей </a:t>
            </a:r>
            <a:r>
              <a:rPr lang="en-US" sz="2400" dirty="0" err="1" smtClean="0"/>
              <a:t>catboost</a:t>
            </a:r>
            <a:r>
              <a:rPr lang="ru-RU" sz="2400" dirty="0" smtClean="0"/>
              <a:t> </a:t>
            </a:r>
            <a:r>
              <a:rPr lang="en-US" sz="2400" dirty="0" smtClean="0"/>
              <a:t>c </a:t>
            </a:r>
            <a:r>
              <a:rPr lang="en-US" sz="2400" dirty="0" err="1" smtClean="0"/>
              <a:t>early_stopping_rounds</a:t>
            </a:r>
            <a:r>
              <a:rPr lang="ru-RU" sz="2400" dirty="0"/>
              <a:t>,</a:t>
            </a:r>
            <a:r>
              <a:rPr lang="ru-RU" sz="2400" dirty="0" smtClean="0"/>
              <a:t> </a:t>
            </a:r>
            <a:r>
              <a:rPr lang="en-US" sz="2400" dirty="0" err="1"/>
              <a:t>loss_function</a:t>
            </a:r>
            <a:r>
              <a:rPr lang="en-US" sz="2400" dirty="0"/>
              <a:t>='MAPE</a:t>
            </a:r>
            <a:r>
              <a:rPr lang="en-US" sz="2400" dirty="0" smtClean="0"/>
              <a:t>'</a:t>
            </a:r>
          </a:p>
          <a:p>
            <a:r>
              <a:rPr lang="ru-RU" sz="2400" dirty="0" smtClean="0"/>
              <a:t>Усреднение прогнозов моделей</a:t>
            </a:r>
            <a:r>
              <a:rPr lang="en-US" sz="2400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49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420" y="285115"/>
            <a:ext cx="10534650" cy="606425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Корректировка ошибок прогнозов базовой модели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2420" y="4261961"/>
            <a:ext cx="798024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u="sng" dirty="0" smtClean="0"/>
              <a:t>Результат модел</a:t>
            </a:r>
            <a:r>
              <a:rPr lang="ru-RU" sz="2200" u="sng" dirty="0"/>
              <a:t>и</a:t>
            </a:r>
            <a:endParaRPr lang="en-US" sz="2200" u="sng" dirty="0" smtClean="0"/>
          </a:p>
          <a:p>
            <a:r>
              <a:rPr lang="en-US" dirty="0" smtClean="0"/>
              <a:t>Score</a:t>
            </a:r>
            <a:r>
              <a:rPr lang="ru-RU" dirty="0" smtClean="0"/>
              <a:t> на </a:t>
            </a:r>
            <a:r>
              <a:rPr lang="en-US" dirty="0" smtClean="0"/>
              <a:t>LB: </a:t>
            </a:r>
            <a:r>
              <a:rPr lang="ru-RU" dirty="0" smtClean="0"/>
              <a:t>1.6099</a:t>
            </a:r>
            <a:endParaRPr lang="en-US" dirty="0" smtClean="0"/>
          </a:p>
          <a:p>
            <a:r>
              <a:rPr lang="ru-RU" dirty="0" smtClean="0"/>
              <a:t>Место на </a:t>
            </a:r>
            <a:r>
              <a:rPr lang="en-US" dirty="0" smtClean="0"/>
              <a:t>LB</a:t>
            </a:r>
            <a:r>
              <a:rPr lang="ru-RU" dirty="0" smtClean="0"/>
              <a:t>: 5</a:t>
            </a:r>
          </a:p>
          <a:p>
            <a:r>
              <a:rPr lang="ru-RU" dirty="0" smtClean="0"/>
              <a:t>Дата: </a:t>
            </a:r>
            <a:r>
              <a:rPr lang="ru-RU" dirty="0"/>
              <a:t>11.12.2020 20:23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07" y="769226"/>
            <a:ext cx="6581610" cy="32385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807" y="4007726"/>
            <a:ext cx="658161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6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331</Words>
  <Application>Microsoft Office PowerPoint</Application>
  <PresentationFormat>Широкоэкранный</PresentationFormat>
  <Paragraphs>75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Sibur Challenge 2020</vt:lpstr>
      <vt:lpstr>Анализ компонентного состава</vt:lpstr>
      <vt:lpstr>Выбор периода для обучения</vt:lpstr>
      <vt:lpstr>Базовая модель</vt:lpstr>
      <vt:lpstr>Предобработка данных (сглаживание и фильтрация)</vt:lpstr>
      <vt:lpstr>Ml модели</vt:lpstr>
      <vt:lpstr>Трансформация датасета</vt:lpstr>
      <vt:lpstr>Catboost</vt:lpstr>
      <vt:lpstr>Корректировка ошибок прогнозов базовой модели</vt:lpstr>
      <vt:lpstr>Финальные сабмиты</vt:lpstr>
      <vt:lpstr>Private LB</vt:lpstr>
      <vt:lpstr>История сабмитов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 A</dc:creator>
  <cp:lastModifiedBy>A A</cp:lastModifiedBy>
  <cp:revision>102</cp:revision>
  <dcterms:created xsi:type="dcterms:W3CDTF">2020-12-15T07:08:05Z</dcterms:created>
  <dcterms:modified xsi:type="dcterms:W3CDTF">2020-12-19T07:07:34Z</dcterms:modified>
</cp:coreProperties>
</file>