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8c2e7f1a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8c2e7f1a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c2e7f1a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8c2e7f1a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c2e7f1a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c2e7f1a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8c2e7f1a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8c2e7f1a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8c2e7f1a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8c2e7f1a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a67ce5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a67ce5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a67ce58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a67ce58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a67ce58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a67ce58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a67ce58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a67ce58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a67ce58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a67ce58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c2e7f1a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c2e7f1a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a67ce58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a67ce58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a67ce58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a67ce58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c2e7f1a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c2e7f1a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8c2e7f1a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8c2e7f1a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c2e7f1a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c2e7f1a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c2e7f1a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c2e7f1a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c2e7f1a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8c2e7f1a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8c2e7f1a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8c2e7f1a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c2e7f1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c2e7f1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6690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Decision Trees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ADA AI/ML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Split measures</a:t>
            </a:r>
            <a:endParaRPr/>
          </a:p>
        </p:txBody>
      </p:sp>
      <p:sp>
        <p:nvSpPr>
          <p:cNvPr id="183" name="Google Shape;183;p22"/>
          <p:cNvSpPr txBox="1"/>
          <p:nvPr>
            <p:ph idx="1" type="body"/>
          </p:nvPr>
        </p:nvSpPr>
        <p:spPr>
          <a:xfrm>
            <a:off x="819150" y="1349800"/>
            <a:ext cx="7505700" cy="3471000"/>
          </a:xfrm>
          <a:prstGeom prst="rect">
            <a:avLst/>
          </a:prstGeom>
        </p:spPr>
        <p:txBody>
          <a:bodyPr anchorCtr="0" anchor="t" bIns="91425" lIns="91425" spcFirstLastPara="1" rIns="91425" wrap="square" tIns="91425">
            <a:normAutofit/>
          </a:bodyPr>
          <a:lstStyle/>
          <a:p>
            <a:pPr indent="-314840" lvl="0" marL="457200" rtl="0" algn="l">
              <a:spcBef>
                <a:spcPts val="0"/>
              </a:spcBef>
              <a:spcAft>
                <a:spcPts val="0"/>
              </a:spcAft>
              <a:buClr>
                <a:srgbClr val="111111"/>
              </a:buClr>
              <a:buSzPts val="1358"/>
              <a:buChar char="●"/>
            </a:pPr>
            <a:r>
              <a:rPr lang="sr" sz="1400">
                <a:solidFill>
                  <a:srgbClr val="000000"/>
                </a:solidFill>
                <a:highlight>
                  <a:srgbClr val="FEFEFE"/>
                </a:highlight>
              </a:rPr>
              <a:t>The measures for the best split are often based on the degree of impurity of the child nodes. Impurity is a measure of homogeneity of data. </a:t>
            </a:r>
            <a:r>
              <a:rPr lang="sr" sz="1400">
                <a:solidFill>
                  <a:srgbClr val="000000"/>
                </a:solidFill>
                <a:highlight>
                  <a:srgbClr val="FFFFFF"/>
                </a:highlight>
                <a:latin typeface="Roboto"/>
                <a:ea typeface="Roboto"/>
                <a:cs typeface="Roboto"/>
                <a:sym typeface="Roboto"/>
              </a:rPr>
              <a:t> </a:t>
            </a:r>
            <a:r>
              <a:rPr lang="sr" sz="1400">
                <a:solidFill>
                  <a:srgbClr val="000000"/>
                </a:solidFill>
                <a:highlight>
                  <a:srgbClr val="FEFEFE"/>
                </a:highlight>
              </a:rPr>
              <a:t>Data is said to be pure or homogenous if it only contains a single class.</a:t>
            </a:r>
            <a:endParaRPr sz="1400">
              <a:solidFill>
                <a:srgbClr val="000000"/>
              </a:solidFill>
              <a:highlight>
                <a:srgbClr val="FEFEFE"/>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184" name="Google Shape;184;p22"/>
          <p:cNvPicPr preferRelativeResize="0"/>
          <p:nvPr/>
        </p:nvPicPr>
        <p:blipFill>
          <a:blip r:embed="rId3">
            <a:alphaModFix/>
          </a:blip>
          <a:stretch>
            <a:fillRect/>
          </a:stretch>
        </p:blipFill>
        <p:spPr>
          <a:xfrm>
            <a:off x="2480650" y="2496100"/>
            <a:ext cx="3752850" cy="1466850"/>
          </a:xfrm>
          <a:prstGeom prst="rect">
            <a:avLst/>
          </a:prstGeom>
          <a:noFill/>
          <a:ln>
            <a:noFill/>
          </a:ln>
        </p:spPr>
      </p:pic>
      <p:sp>
        <p:nvSpPr>
          <p:cNvPr id="185" name="Google Shape;185;p22"/>
          <p:cNvSpPr txBox="1"/>
          <p:nvPr/>
        </p:nvSpPr>
        <p:spPr>
          <a:xfrm>
            <a:off x="1403950" y="4597300"/>
            <a:ext cx="6755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r" sz="1200">
                <a:latin typeface="Calibri"/>
                <a:ea typeface="Calibri"/>
                <a:cs typeface="Calibri"/>
                <a:sym typeface="Calibri"/>
              </a:rPr>
              <a:t>p(i|t) denotes the fraction of records belonging to class i at a given node t, and c is the number of classes</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Split measures</a:t>
            </a:r>
            <a:endParaRPr/>
          </a:p>
        </p:txBody>
      </p:sp>
      <p:sp>
        <p:nvSpPr>
          <p:cNvPr id="191" name="Google Shape;191;p23"/>
          <p:cNvSpPr txBox="1"/>
          <p:nvPr>
            <p:ph idx="1" type="body"/>
          </p:nvPr>
        </p:nvSpPr>
        <p:spPr>
          <a:xfrm>
            <a:off x="819150" y="3897525"/>
            <a:ext cx="7505700" cy="10500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sr">
                <a:solidFill>
                  <a:srgbClr val="000000"/>
                </a:solidFill>
                <a:highlight>
                  <a:srgbClr val="FEFEFE"/>
                </a:highlight>
              </a:rPr>
              <a:t>Information gain</a:t>
            </a:r>
            <a:r>
              <a:rPr lang="sr">
                <a:solidFill>
                  <a:srgbClr val="000000"/>
                </a:solidFill>
                <a:highlight>
                  <a:srgbClr val="FEFEFE"/>
                </a:highlight>
              </a:rPr>
              <a:t> refers to</a:t>
            </a:r>
            <a:r>
              <a:rPr lang="sr">
                <a:solidFill>
                  <a:srgbClr val="000000"/>
                </a:solidFill>
                <a:highlight>
                  <a:srgbClr val="FFFFFF"/>
                </a:highlight>
              </a:rPr>
              <a:t> the decrease in entropy after a data-set is split on an attribute. Constructing a decision tree is all about finding an attribute that returns the highest information gain (i.e., the most homogeneous branches)</a:t>
            </a:r>
            <a:endParaRPr>
              <a:solidFill>
                <a:srgbClr val="292929"/>
              </a:solidFill>
              <a:highlight>
                <a:srgbClr val="FFFFFF"/>
              </a:highlight>
            </a:endParaRPr>
          </a:p>
        </p:txBody>
      </p:sp>
      <p:pic>
        <p:nvPicPr>
          <p:cNvPr id="192" name="Google Shape;192;p23"/>
          <p:cNvPicPr preferRelativeResize="0"/>
          <p:nvPr/>
        </p:nvPicPr>
        <p:blipFill>
          <a:blip r:embed="rId3">
            <a:alphaModFix/>
          </a:blip>
          <a:stretch>
            <a:fillRect/>
          </a:stretch>
        </p:blipFill>
        <p:spPr>
          <a:xfrm>
            <a:off x="1913350" y="1378650"/>
            <a:ext cx="5067300" cy="22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547575"/>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Pros &amp; Cons (CART)</a:t>
            </a:r>
            <a:endParaRPr/>
          </a:p>
        </p:txBody>
      </p:sp>
      <p:sp>
        <p:nvSpPr>
          <p:cNvPr id="198" name="Google Shape;198;p24"/>
          <p:cNvSpPr txBox="1"/>
          <p:nvPr>
            <p:ph idx="1" type="body"/>
          </p:nvPr>
        </p:nvSpPr>
        <p:spPr>
          <a:xfrm>
            <a:off x="501850" y="1570925"/>
            <a:ext cx="4682100" cy="3384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sr" sz="1735"/>
              <a:t>Pros:</a:t>
            </a:r>
            <a:endParaRPr b="1" sz="1735"/>
          </a:p>
          <a:p>
            <a:pPr indent="-312082" lvl="0" marL="457200" rtl="0" algn="l">
              <a:lnSpc>
                <a:spcPct val="158000"/>
              </a:lnSpc>
              <a:spcBef>
                <a:spcPts val="1200"/>
              </a:spcBef>
              <a:spcAft>
                <a:spcPts val="0"/>
              </a:spcAft>
              <a:buClr>
                <a:srgbClr val="273239"/>
              </a:buClr>
              <a:buSzPct val="100000"/>
              <a:buChar char="●"/>
            </a:pPr>
            <a:r>
              <a:rPr lang="sr" sz="1546">
                <a:solidFill>
                  <a:srgbClr val="273239"/>
                </a:solidFill>
                <a:highlight>
                  <a:srgbClr val="FFFFFF"/>
                </a:highlight>
              </a:rPr>
              <a:t>Easy to interpret, understand, and visualize</a:t>
            </a:r>
            <a:endParaRPr sz="1546">
              <a:solidFill>
                <a:srgbClr val="273239"/>
              </a:solidFill>
              <a:highlight>
                <a:srgbClr val="FFFFFF"/>
              </a:highlight>
            </a:endParaRPr>
          </a:p>
          <a:p>
            <a:pPr indent="-312082" lvl="0" marL="457200" rtl="0" algn="l">
              <a:lnSpc>
                <a:spcPct val="158000"/>
              </a:lnSpc>
              <a:spcBef>
                <a:spcPts val="0"/>
              </a:spcBef>
              <a:spcAft>
                <a:spcPts val="0"/>
              </a:spcAft>
              <a:buClr>
                <a:srgbClr val="273239"/>
              </a:buClr>
              <a:buSzPct val="100000"/>
              <a:buChar char="●"/>
            </a:pPr>
            <a:r>
              <a:rPr lang="sr" sz="1546">
                <a:solidFill>
                  <a:srgbClr val="273239"/>
                </a:solidFill>
                <a:highlight>
                  <a:srgbClr val="FFFFFF"/>
                </a:highlight>
              </a:rPr>
              <a:t>Classification and regression trees are nonparametric and nonlinear.</a:t>
            </a:r>
            <a:endParaRPr sz="1546">
              <a:solidFill>
                <a:srgbClr val="273239"/>
              </a:solidFill>
              <a:highlight>
                <a:srgbClr val="FFFFFF"/>
              </a:highlight>
            </a:endParaRPr>
          </a:p>
          <a:p>
            <a:pPr indent="-312082" lvl="0" marL="457200" rtl="0" algn="l">
              <a:lnSpc>
                <a:spcPct val="158000"/>
              </a:lnSpc>
              <a:spcBef>
                <a:spcPts val="0"/>
              </a:spcBef>
              <a:spcAft>
                <a:spcPts val="0"/>
              </a:spcAft>
              <a:buClr>
                <a:srgbClr val="273239"/>
              </a:buClr>
              <a:buSzPct val="100000"/>
              <a:buChar char="●"/>
            </a:pPr>
            <a:r>
              <a:rPr lang="sr" sz="1546">
                <a:solidFill>
                  <a:srgbClr val="273239"/>
                </a:solidFill>
                <a:highlight>
                  <a:srgbClr val="FFFFFF"/>
                </a:highlight>
              </a:rPr>
              <a:t>Classification and regression trees implicitly perform feature selection.</a:t>
            </a:r>
            <a:endParaRPr sz="1546">
              <a:solidFill>
                <a:srgbClr val="273239"/>
              </a:solidFill>
              <a:highlight>
                <a:srgbClr val="FFFFFF"/>
              </a:highlight>
            </a:endParaRPr>
          </a:p>
          <a:p>
            <a:pPr indent="-312082" lvl="0" marL="457200" rtl="0" algn="l">
              <a:lnSpc>
                <a:spcPct val="158000"/>
              </a:lnSpc>
              <a:spcBef>
                <a:spcPts val="0"/>
              </a:spcBef>
              <a:spcAft>
                <a:spcPts val="0"/>
              </a:spcAft>
              <a:buClr>
                <a:srgbClr val="273239"/>
              </a:buClr>
              <a:buSzPct val="100000"/>
              <a:buChar char="●"/>
            </a:pPr>
            <a:r>
              <a:rPr lang="sr" sz="1546">
                <a:solidFill>
                  <a:srgbClr val="273239"/>
                </a:solidFill>
                <a:highlight>
                  <a:srgbClr val="FFFFFF"/>
                </a:highlight>
              </a:rPr>
              <a:t>Outliers have no meaningful effect on CART.</a:t>
            </a:r>
            <a:endParaRPr sz="1546">
              <a:solidFill>
                <a:srgbClr val="273239"/>
              </a:solidFill>
              <a:highlight>
                <a:srgbClr val="FFFFFF"/>
              </a:highlight>
            </a:endParaRPr>
          </a:p>
          <a:p>
            <a:pPr indent="-312082" lvl="0" marL="457200" rtl="0" algn="l">
              <a:lnSpc>
                <a:spcPct val="158000"/>
              </a:lnSpc>
              <a:spcBef>
                <a:spcPts val="0"/>
              </a:spcBef>
              <a:spcAft>
                <a:spcPts val="0"/>
              </a:spcAft>
              <a:buClr>
                <a:srgbClr val="273239"/>
              </a:buClr>
              <a:buSzPct val="100000"/>
              <a:buChar char="●"/>
            </a:pPr>
            <a:r>
              <a:rPr lang="sr" sz="1546">
                <a:solidFill>
                  <a:srgbClr val="273239"/>
                </a:solidFill>
                <a:highlight>
                  <a:srgbClr val="FFFFFF"/>
                </a:highlight>
              </a:rPr>
              <a:t>It requires minimal supervision and produces easy-to-understand models.</a:t>
            </a:r>
            <a:endParaRPr sz="1546">
              <a:solidFill>
                <a:srgbClr val="273239"/>
              </a:solidFill>
              <a:highlight>
                <a:srgbClr val="FFFFFF"/>
              </a:highlight>
            </a:endParaRPr>
          </a:p>
          <a:p>
            <a:pPr indent="-312082" lvl="0" marL="457200" rtl="0" algn="l">
              <a:spcBef>
                <a:spcPts val="0"/>
              </a:spcBef>
              <a:spcAft>
                <a:spcPts val="0"/>
              </a:spcAft>
              <a:buClr>
                <a:srgbClr val="273239"/>
              </a:buClr>
              <a:buSzPct val="100000"/>
              <a:buChar char="●"/>
            </a:pPr>
            <a:r>
              <a:rPr lang="sr" sz="1546">
                <a:solidFill>
                  <a:srgbClr val="273239"/>
                </a:solidFill>
                <a:highlight>
                  <a:srgbClr val="FFFFFF"/>
                </a:highlight>
              </a:rPr>
              <a:t>Data preparation during pre-processing requires less effort</a:t>
            </a:r>
            <a:endParaRPr sz="1546">
              <a:solidFill>
                <a:srgbClr val="273239"/>
              </a:solidFill>
              <a:highlight>
                <a:srgbClr val="FFFFFF"/>
              </a:highlight>
            </a:endParaRPr>
          </a:p>
          <a:p>
            <a:pPr indent="0" lvl="0" marL="457200" rtl="0" algn="l">
              <a:spcBef>
                <a:spcPts val="0"/>
              </a:spcBef>
              <a:spcAft>
                <a:spcPts val="1200"/>
              </a:spcAft>
              <a:buNone/>
            </a:pPr>
            <a:r>
              <a:t/>
            </a:r>
            <a:endParaRPr b="1" sz="1500"/>
          </a:p>
        </p:txBody>
      </p:sp>
      <p:sp>
        <p:nvSpPr>
          <p:cNvPr id="199" name="Google Shape;199;p24"/>
          <p:cNvSpPr txBox="1"/>
          <p:nvPr/>
        </p:nvSpPr>
        <p:spPr>
          <a:xfrm>
            <a:off x="5030050" y="1570925"/>
            <a:ext cx="3711300" cy="33168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b="1" lang="sr" sz="1500">
                <a:solidFill>
                  <a:srgbClr val="273239"/>
                </a:solidFill>
                <a:highlight>
                  <a:srgbClr val="FFFFFF"/>
                </a:highlight>
                <a:latin typeface="Calibri"/>
                <a:ea typeface="Calibri"/>
                <a:cs typeface="Calibri"/>
                <a:sym typeface="Calibri"/>
              </a:rPr>
              <a:t>Cons:</a:t>
            </a:r>
            <a:endParaRPr b="1" sz="1500">
              <a:solidFill>
                <a:srgbClr val="273239"/>
              </a:solidFill>
              <a:highlight>
                <a:srgbClr val="FFFFFF"/>
              </a:highlight>
              <a:latin typeface="Calibri"/>
              <a:ea typeface="Calibri"/>
              <a:cs typeface="Calibri"/>
              <a:sym typeface="Calibri"/>
            </a:endParaRPr>
          </a:p>
          <a:p>
            <a:pPr indent="-311150" lvl="0" marL="685800" rtl="0" algn="l">
              <a:lnSpc>
                <a:spcPct val="158000"/>
              </a:lnSpc>
              <a:spcBef>
                <a:spcPts val="0"/>
              </a:spcBef>
              <a:spcAft>
                <a:spcPts val="0"/>
              </a:spcAft>
              <a:buClr>
                <a:srgbClr val="273239"/>
              </a:buClr>
              <a:buSzPts val="1300"/>
              <a:buFont typeface="Calibri"/>
              <a:buChar char="●"/>
            </a:pPr>
            <a:r>
              <a:rPr lang="sr" sz="1300">
                <a:solidFill>
                  <a:srgbClr val="273239"/>
                </a:solidFill>
                <a:highlight>
                  <a:srgbClr val="FFFFFF"/>
                </a:highlight>
                <a:latin typeface="Calibri"/>
                <a:ea typeface="Calibri"/>
                <a:cs typeface="Calibri"/>
                <a:sym typeface="Calibri"/>
              </a:rPr>
              <a:t>Overfitting.</a:t>
            </a:r>
            <a:endParaRPr sz="1300">
              <a:solidFill>
                <a:srgbClr val="273239"/>
              </a:solidFill>
              <a:highlight>
                <a:srgbClr val="FFFFFF"/>
              </a:highlight>
              <a:latin typeface="Calibri"/>
              <a:ea typeface="Calibri"/>
              <a:cs typeface="Calibri"/>
              <a:sym typeface="Calibri"/>
            </a:endParaRPr>
          </a:p>
          <a:p>
            <a:pPr indent="-311150" lvl="0" marL="685800" rtl="0" algn="l">
              <a:lnSpc>
                <a:spcPct val="158000"/>
              </a:lnSpc>
              <a:spcBef>
                <a:spcPts val="0"/>
              </a:spcBef>
              <a:spcAft>
                <a:spcPts val="0"/>
              </a:spcAft>
              <a:buClr>
                <a:srgbClr val="273239"/>
              </a:buClr>
              <a:buSzPts val="1300"/>
              <a:buFont typeface="Calibri"/>
              <a:buChar char="●"/>
            </a:pPr>
            <a:r>
              <a:rPr lang="sr" sz="1300">
                <a:solidFill>
                  <a:srgbClr val="273239"/>
                </a:solidFill>
                <a:highlight>
                  <a:srgbClr val="FFFFFF"/>
                </a:highlight>
                <a:latin typeface="Calibri"/>
                <a:ea typeface="Calibri"/>
                <a:cs typeface="Calibri"/>
                <a:sym typeface="Calibri"/>
              </a:rPr>
              <a:t>High Variance.</a:t>
            </a:r>
            <a:endParaRPr sz="1300">
              <a:solidFill>
                <a:srgbClr val="273239"/>
              </a:solidFill>
              <a:highlight>
                <a:srgbClr val="FFFFFF"/>
              </a:highlight>
              <a:latin typeface="Calibri"/>
              <a:ea typeface="Calibri"/>
              <a:cs typeface="Calibri"/>
              <a:sym typeface="Calibri"/>
            </a:endParaRPr>
          </a:p>
          <a:p>
            <a:pPr indent="-311150" lvl="0" marL="685800" rtl="0" algn="l">
              <a:lnSpc>
                <a:spcPct val="158000"/>
              </a:lnSpc>
              <a:spcBef>
                <a:spcPts val="0"/>
              </a:spcBef>
              <a:spcAft>
                <a:spcPts val="0"/>
              </a:spcAft>
              <a:buClr>
                <a:srgbClr val="273239"/>
              </a:buClr>
              <a:buSzPts val="1300"/>
              <a:buFont typeface="Calibri"/>
              <a:buChar char="●"/>
            </a:pPr>
            <a:r>
              <a:rPr lang="sr" sz="1300">
                <a:solidFill>
                  <a:srgbClr val="273239"/>
                </a:solidFill>
                <a:highlight>
                  <a:srgbClr val="FFFFFF"/>
                </a:highlight>
                <a:latin typeface="Calibri"/>
                <a:ea typeface="Calibri"/>
                <a:cs typeface="Calibri"/>
                <a:sym typeface="Calibri"/>
              </a:rPr>
              <a:t>The tree structure may be unstable (a small change in the data tends to cause a big difference in the tree structure).</a:t>
            </a:r>
            <a:endParaRPr sz="1300">
              <a:solidFill>
                <a:srgbClr val="273239"/>
              </a:solidFill>
              <a:highlight>
                <a:srgbClr val="FFFFFF"/>
              </a:highlight>
              <a:latin typeface="Calibri"/>
              <a:ea typeface="Calibri"/>
              <a:cs typeface="Calibri"/>
              <a:sym typeface="Calibri"/>
            </a:endParaRPr>
          </a:p>
          <a:p>
            <a:pPr indent="-311150" lvl="0" marL="685800" rtl="0" algn="l">
              <a:lnSpc>
                <a:spcPct val="158000"/>
              </a:lnSpc>
              <a:spcBef>
                <a:spcPts val="0"/>
              </a:spcBef>
              <a:spcAft>
                <a:spcPts val="0"/>
              </a:spcAft>
              <a:buClr>
                <a:srgbClr val="273239"/>
              </a:buClr>
              <a:buSzPts val="1300"/>
              <a:buFont typeface="Calibri"/>
              <a:buChar char="●"/>
            </a:pPr>
            <a:r>
              <a:rPr lang="sr" sz="1300">
                <a:solidFill>
                  <a:srgbClr val="273239"/>
                </a:solidFill>
                <a:highlight>
                  <a:srgbClr val="FFFFFF"/>
                </a:highlight>
                <a:latin typeface="Calibri"/>
                <a:ea typeface="Calibri"/>
                <a:cs typeface="Calibri"/>
                <a:sym typeface="Calibri"/>
              </a:rPr>
              <a:t>Calculations involved can also become complex compared to other algorithms.</a:t>
            </a:r>
            <a:endParaRPr sz="1300">
              <a:solidFill>
                <a:srgbClr val="273239"/>
              </a:solidFill>
              <a:highlight>
                <a:srgbClr val="FFFFFF"/>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547575"/>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Classification evaluation metrics</a:t>
            </a:r>
            <a:endParaRPr/>
          </a:p>
        </p:txBody>
      </p:sp>
      <p:pic>
        <p:nvPicPr>
          <p:cNvPr id="205" name="Google Shape;205;p25"/>
          <p:cNvPicPr preferRelativeResize="0"/>
          <p:nvPr/>
        </p:nvPicPr>
        <p:blipFill>
          <a:blip r:embed="rId3">
            <a:alphaModFix/>
          </a:blip>
          <a:stretch>
            <a:fillRect/>
          </a:stretch>
        </p:blipFill>
        <p:spPr>
          <a:xfrm>
            <a:off x="1817575" y="1993950"/>
            <a:ext cx="5508851" cy="158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547575"/>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Classification evaluation metrics</a:t>
            </a:r>
            <a:endParaRPr/>
          </a:p>
        </p:txBody>
      </p:sp>
      <p:pic>
        <p:nvPicPr>
          <p:cNvPr id="211" name="Google Shape;211;p26"/>
          <p:cNvPicPr preferRelativeResize="0"/>
          <p:nvPr/>
        </p:nvPicPr>
        <p:blipFill>
          <a:blip r:embed="rId3">
            <a:alphaModFix/>
          </a:blip>
          <a:stretch>
            <a:fillRect/>
          </a:stretch>
        </p:blipFill>
        <p:spPr>
          <a:xfrm>
            <a:off x="1195178" y="1880150"/>
            <a:ext cx="2940122" cy="609400"/>
          </a:xfrm>
          <a:prstGeom prst="rect">
            <a:avLst/>
          </a:prstGeom>
          <a:noFill/>
          <a:ln>
            <a:noFill/>
          </a:ln>
        </p:spPr>
      </p:pic>
      <p:pic>
        <p:nvPicPr>
          <p:cNvPr id="212" name="Google Shape;212;p26"/>
          <p:cNvPicPr preferRelativeResize="0"/>
          <p:nvPr/>
        </p:nvPicPr>
        <p:blipFill>
          <a:blip r:embed="rId4">
            <a:alphaModFix/>
          </a:blip>
          <a:stretch>
            <a:fillRect/>
          </a:stretch>
        </p:blipFill>
        <p:spPr>
          <a:xfrm>
            <a:off x="4542013" y="1805825"/>
            <a:ext cx="2648750" cy="640961"/>
          </a:xfrm>
          <a:prstGeom prst="rect">
            <a:avLst/>
          </a:prstGeom>
          <a:noFill/>
          <a:ln>
            <a:noFill/>
          </a:ln>
        </p:spPr>
      </p:pic>
      <p:pic>
        <p:nvPicPr>
          <p:cNvPr id="213" name="Google Shape;213;p26"/>
          <p:cNvPicPr preferRelativeResize="0"/>
          <p:nvPr/>
        </p:nvPicPr>
        <p:blipFill>
          <a:blip r:embed="rId5">
            <a:alphaModFix/>
          </a:blip>
          <a:stretch>
            <a:fillRect/>
          </a:stretch>
        </p:blipFill>
        <p:spPr>
          <a:xfrm>
            <a:off x="1321644" y="3308763"/>
            <a:ext cx="2648744" cy="628200"/>
          </a:xfrm>
          <a:prstGeom prst="rect">
            <a:avLst/>
          </a:prstGeom>
          <a:noFill/>
          <a:ln>
            <a:noFill/>
          </a:ln>
        </p:spPr>
      </p:pic>
      <p:pic>
        <p:nvPicPr>
          <p:cNvPr id="214" name="Google Shape;214;p26"/>
          <p:cNvPicPr preferRelativeResize="0"/>
          <p:nvPr/>
        </p:nvPicPr>
        <p:blipFill>
          <a:blip r:embed="rId6">
            <a:alphaModFix/>
          </a:blip>
          <a:stretch>
            <a:fillRect/>
          </a:stretch>
        </p:blipFill>
        <p:spPr>
          <a:xfrm>
            <a:off x="4993926" y="3388049"/>
            <a:ext cx="1744925" cy="46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20" name="Google Shape;220;p27"/>
          <p:cNvSpPr txBox="1"/>
          <p:nvPr>
            <p:ph idx="1" type="body"/>
          </p:nvPr>
        </p:nvSpPr>
        <p:spPr>
          <a:xfrm>
            <a:off x="503775" y="1349800"/>
            <a:ext cx="4867500" cy="3471000"/>
          </a:xfrm>
          <a:prstGeom prst="rect">
            <a:avLst/>
          </a:prstGeom>
        </p:spPr>
        <p:txBody>
          <a:bodyPr anchorCtr="0" anchor="t" bIns="91425" lIns="91425" spcFirstLastPara="1" rIns="91425" wrap="square" tIns="91425">
            <a:noAutofit/>
          </a:bodyPr>
          <a:lstStyle/>
          <a:p>
            <a:pPr indent="-322310" lvl="0" marL="457200" rtl="0" algn="l">
              <a:lnSpc>
                <a:spcPct val="115000"/>
              </a:lnSpc>
              <a:spcBef>
                <a:spcPts val="0"/>
              </a:spcBef>
              <a:spcAft>
                <a:spcPts val="0"/>
              </a:spcAft>
              <a:buClr>
                <a:srgbClr val="111111"/>
              </a:buClr>
              <a:buSzPts val="1476"/>
              <a:buChar char="●"/>
            </a:pPr>
            <a:r>
              <a:rPr lang="sr" sz="1217">
                <a:solidFill>
                  <a:srgbClr val="202124"/>
                </a:solidFill>
                <a:highlight>
                  <a:srgbClr val="FFFFFF"/>
                </a:highlight>
              </a:rPr>
              <a:t>An </a:t>
            </a:r>
            <a:r>
              <a:rPr b="1" lang="sr" sz="1217">
                <a:solidFill>
                  <a:srgbClr val="202124"/>
                </a:solidFill>
                <a:highlight>
                  <a:srgbClr val="FFFFFF"/>
                </a:highlight>
              </a:rPr>
              <a:t>ROC curve</a:t>
            </a:r>
            <a:r>
              <a:rPr lang="sr" sz="1217">
                <a:solidFill>
                  <a:srgbClr val="202124"/>
                </a:solidFill>
                <a:highlight>
                  <a:srgbClr val="FFFFFF"/>
                </a:highlight>
              </a:rPr>
              <a:t> (</a:t>
            </a:r>
            <a:r>
              <a:rPr b="1" lang="sr" sz="1217">
                <a:solidFill>
                  <a:srgbClr val="202124"/>
                </a:solidFill>
                <a:highlight>
                  <a:srgbClr val="FFFFFF"/>
                </a:highlight>
              </a:rPr>
              <a:t>receiver operating characteristic curve</a:t>
            </a:r>
            <a:r>
              <a:rPr lang="sr" sz="1217">
                <a:solidFill>
                  <a:srgbClr val="202124"/>
                </a:solidFill>
                <a:highlight>
                  <a:srgbClr val="FFFFFF"/>
                </a:highlight>
              </a:rPr>
              <a:t>) is a graph showing the performance of a classification model at all classification thresholds. This curve plots two parameters:</a:t>
            </a:r>
            <a:endParaRPr sz="1217">
              <a:solidFill>
                <a:srgbClr val="202124"/>
              </a:solidFill>
              <a:highlight>
                <a:srgbClr val="FFFFFF"/>
              </a:highlight>
            </a:endParaRPr>
          </a:p>
          <a:p>
            <a:pPr indent="-257320" lvl="1" marL="719999" rtl="0" algn="l">
              <a:lnSpc>
                <a:spcPct val="115000"/>
              </a:lnSpc>
              <a:spcBef>
                <a:spcPts val="1000"/>
              </a:spcBef>
              <a:spcAft>
                <a:spcPts val="0"/>
              </a:spcAft>
              <a:buClr>
                <a:srgbClr val="202124"/>
              </a:buClr>
              <a:buSzPts val="1218"/>
              <a:buChar char="○"/>
            </a:pPr>
            <a:r>
              <a:rPr lang="sr" sz="1217">
                <a:solidFill>
                  <a:srgbClr val="202124"/>
                </a:solidFill>
                <a:highlight>
                  <a:srgbClr val="FFFFFF"/>
                </a:highlight>
              </a:rPr>
              <a:t>True positive rate (TPR; synonym for recall)</a:t>
            </a:r>
            <a:endParaRPr sz="1217">
              <a:solidFill>
                <a:srgbClr val="202124"/>
              </a:solidFill>
              <a:highlight>
                <a:srgbClr val="FFFFFF"/>
              </a:highlight>
            </a:endParaRPr>
          </a:p>
          <a:p>
            <a:pPr indent="0" lvl="0" marL="914400" rtl="0" algn="l">
              <a:lnSpc>
                <a:spcPct val="115000"/>
              </a:lnSpc>
              <a:spcBef>
                <a:spcPts val="0"/>
              </a:spcBef>
              <a:spcAft>
                <a:spcPts val="0"/>
              </a:spcAft>
              <a:buNone/>
            </a:pPr>
            <a:r>
              <a:t/>
            </a:r>
            <a:endParaRPr sz="1217">
              <a:solidFill>
                <a:srgbClr val="202124"/>
              </a:solidFill>
              <a:highlight>
                <a:srgbClr val="FFFFFF"/>
              </a:highlight>
            </a:endParaRPr>
          </a:p>
          <a:p>
            <a:pPr indent="-257320" lvl="1" marL="719999" marR="0" rtl="0" algn="l">
              <a:lnSpc>
                <a:spcPct val="115000"/>
              </a:lnSpc>
              <a:spcBef>
                <a:spcPts val="0"/>
              </a:spcBef>
              <a:spcAft>
                <a:spcPts val="0"/>
              </a:spcAft>
              <a:buClr>
                <a:srgbClr val="202124"/>
              </a:buClr>
              <a:buSzPts val="1218"/>
              <a:buChar char="○"/>
            </a:pPr>
            <a:r>
              <a:rPr lang="sr" sz="1217">
                <a:solidFill>
                  <a:srgbClr val="202124"/>
                </a:solidFill>
                <a:highlight>
                  <a:srgbClr val="FFFFFF"/>
                </a:highlight>
              </a:rPr>
              <a:t>False positive rate (FPR)</a:t>
            </a:r>
            <a:endParaRPr sz="1217">
              <a:solidFill>
                <a:srgbClr val="202124"/>
              </a:solidFill>
              <a:highlight>
                <a:srgbClr val="FFFFFF"/>
              </a:highlight>
            </a:endParaRPr>
          </a:p>
          <a:p>
            <a:pPr indent="-322310" lvl="0" marL="457200" marR="0" rtl="0" algn="l">
              <a:lnSpc>
                <a:spcPct val="115000"/>
              </a:lnSpc>
              <a:spcBef>
                <a:spcPts val="1000"/>
              </a:spcBef>
              <a:spcAft>
                <a:spcPts val="0"/>
              </a:spcAft>
              <a:buClr>
                <a:srgbClr val="111111"/>
              </a:buClr>
              <a:buSzPts val="1476"/>
              <a:buChar char="●"/>
            </a:pPr>
            <a:r>
              <a:rPr lang="sr" sz="1217">
                <a:solidFill>
                  <a:srgbClr val="202124"/>
                </a:solidFill>
                <a:highlight>
                  <a:srgbClr val="FFFFFF"/>
                </a:highlight>
              </a:rPr>
              <a:t>A threshold is the probability or score at which the positive class is chosen over the negative class.</a:t>
            </a:r>
            <a:endParaRPr sz="1217">
              <a:solidFill>
                <a:srgbClr val="202124"/>
              </a:solidFill>
              <a:highlight>
                <a:srgbClr val="FFFFFF"/>
              </a:highlight>
            </a:endParaRPr>
          </a:p>
          <a:p>
            <a:pPr indent="-322310" lvl="0" marL="457200" marR="0" rtl="0" algn="l">
              <a:lnSpc>
                <a:spcPct val="115000"/>
              </a:lnSpc>
              <a:spcBef>
                <a:spcPts val="1000"/>
              </a:spcBef>
              <a:spcAft>
                <a:spcPts val="0"/>
              </a:spcAft>
              <a:buClr>
                <a:srgbClr val="111111"/>
              </a:buClr>
              <a:buSzPts val="1476"/>
              <a:buChar char="●"/>
            </a:pPr>
            <a:r>
              <a:rPr lang="sr" sz="1217">
                <a:solidFill>
                  <a:srgbClr val="202124"/>
                </a:solidFill>
                <a:highlight>
                  <a:srgbClr val="FFFFFF"/>
                </a:highlight>
              </a:rPr>
              <a:t>An ROC curve plots TPR vs. FPR at different classification thresholds. Lowering the classification threshold classifies more items as positive, thus increasing both False Positives and True Positives. </a:t>
            </a:r>
            <a:endParaRPr sz="1217">
              <a:solidFill>
                <a:srgbClr val="202124"/>
              </a:solidFill>
              <a:highlight>
                <a:srgbClr val="FFFFFF"/>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21" name="Google Shape;221;p27"/>
          <p:cNvPicPr preferRelativeResize="0"/>
          <p:nvPr/>
        </p:nvPicPr>
        <p:blipFill>
          <a:blip r:embed="rId3">
            <a:alphaModFix/>
          </a:blip>
          <a:stretch>
            <a:fillRect/>
          </a:stretch>
        </p:blipFill>
        <p:spPr>
          <a:xfrm>
            <a:off x="5461425" y="1518750"/>
            <a:ext cx="2915150" cy="2344575"/>
          </a:xfrm>
          <a:prstGeom prst="rect">
            <a:avLst/>
          </a:prstGeom>
          <a:noFill/>
          <a:ln>
            <a:noFill/>
          </a:ln>
        </p:spPr>
      </p:pic>
      <p:pic>
        <p:nvPicPr>
          <p:cNvPr id="222" name="Google Shape;222;p27"/>
          <p:cNvPicPr preferRelativeResize="0"/>
          <p:nvPr/>
        </p:nvPicPr>
        <p:blipFill>
          <a:blip r:embed="rId4">
            <a:alphaModFix/>
          </a:blip>
          <a:stretch>
            <a:fillRect/>
          </a:stretch>
        </p:blipFill>
        <p:spPr>
          <a:xfrm>
            <a:off x="4103325" y="2229725"/>
            <a:ext cx="840724" cy="283500"/>
          </a:xfrm>
          <a:prstGeom prst="rect">
            <a:avLst/>
          </a:prstGeom>
          <a:noFill/>
          <a:ln>
            <a:noFill/>
          </a:ln>
        </p:spPr>
      </p:pic>
      <p:pic>
        <p:nvPicPr>
          <p:cNvPr id="223" name="Google Shape;223;p27"/>
          <p:cNvPicPr preferRelativeResize="0"/>
          <p:nvPr/>
        </p:nvPicPr>
        <p:blipFill>
          <a:blip r:embed="rId5">
            <a:alphaModFix/>
          </a:blip>
          <a:stretch>
            <a:fillRect/>
          </a:stretch>
        </p:blipFill>
        <p:spPr>
          <a:xfrm>
            <a:off x="2943225" y="2659225"/>
            <a:ext cx="817425" cy="28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29" name="Google Shape;229;p28"/>
          <p:cNvSpPr txBox="1"/>
          <p:nvPr>
            <p:ph idx="1" type="body"/>
          </p:nvPr>
        </p:nvSpPr>
        <p:spPr>
          <a:xfrm>
            <a:off x="503775" y="1349800"/>
            <a:ext cx="4867500" cy="34710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11111"/>
              </a:buClr>
              <a:buSzPts val="1200"/>
              <a:buChar char="●"/>
            </a:pPr>
            <a:r>
              <a:rPr lang="sr" sz="1200">
                <a:solidFill>
                  <a:srgbClr val="202124"/>
                </a:solidFill>
                <a:highlight>
                  <a:srgbClr val="FFFFFF"/>
                </a:highlight>
              </a:rPr>
              <a:t>To compute the points in an ROC curve, a model should be evaluated many times with different classification thresholds, but this would be inefficient. </a:t>
            </a:r>
            <a:endParaRPr sz="1200">
              <a:solidFill>
                <a:srgbClr val="202124"/>
              </a:solidFill>
              <a:highlight>
                <a:srgbClr val="FFFFFF"/>
              </a:highlight>
            </a:endParaRPr>
          </a:p>
          <a:p>
            <a:pPr indent="-304800" lvl="0" marL="457200" marR="0" rtl="0" algn="l">
              <a:lnSpc>
                <a:spcPct val="115000"/>
              </a:lnSpc>
              <a:spcBef>
                <a:spcPts val="1000"/>
              </a:spcBef>
              <a:spcAft>
                <a:spcPts val="0"/>
              </a:spcAft>
              <a:buClr>
                <a:srgbClr val="202124"/>
              </a:buClr>
              <a:buSzPts val="1200"/>
              <a:buChar char="●"/>
            </a:pPr>
            <a:r>
              <a:rPr lang="sr" sz="1200">
                <a:solidFill>
                  <a:srgbClr val="202124"/>
                </a:solidFill>
                <a:highlight>
                  <a:srgbClr val="FFFFFF"/>
                </a:highlight>
              </a:rPr>
              <a:t>However,  there is an efficient, sorting-based algorithm that can provide us information about "</a:t>
            </a:r>
            <a:r>
              <a:rPr b="1" lang="sr" sz="1200">
                <a:solidFill>
                  <a:srgbClr val="202124"/>
                </a:solidFill>
                <a:highlight>
                  <a:srgbClr val="FFFFFF"/>
                </a:highlight>
              </a:rPr>
              <a:t>Area under the ROC Curve</a:t>
            </a:r>
            <a:r>
              <a:rPr lang="sr" sz="1200">
                <a:solidFill>
                  <a:srgbClr val="202124"/>
                </a:solidFill>
                <a:highlight>
                  <a:srgbClr val="FFFFFF"/>
                </a:highlight>
              </a:rPr>
              <a:t>" - </a:t>
            </a:r>
            <a:r>
              <a:rPr b="1" lang="sr" sz="1200">
                <a:solidFill>
                  <a:srgbClr val="202124"/>
                </a:solidFill>
                <a:highlight>
                  <a:srgbClr val="FFFFFF"/>
                </a:highlight>
              </a:rPr>
              <a:t>AUC</a:t>
            </a:r>
            <a:r>
              <a:rPr lang="sr" sz="1200">
                <a:solidFill>
                  <a:srgbClr val="202124"/>
                </a:solidFill>
                <a:highlight>
                  <a:srgbClr val="FFFFFF"/>
                </a:highlight>
              </a:rPr>
              <a:t>.</a:t>
            </a:r>
            <a:endParaRPr sz="1200">
              <a:solidFill>
                <a:srgbClr val="202124"/>
              </a:solidFill>
              <a:highlight>
                <a:srgbClr val="FFFFFF"/>
              </a:highlight>
            </a:endParaRPr>
          </a:p>
          <a:p>
            <a:pPr indent="-304800" lvl="0" marL="457200" marR="0" rtl="0" algn="l">
              <a:lnSpc>
                <a:spcPct val="115000"/>
              </a:lnSpc>
              <a:spcBef>
                <a:spcPts val="1000"/>
              </a:spcBef>
              <a:spcAft>
                <a:spcPts val="0"/>
              </a:spcAft>
              <a:buClr>
                <a:srgbClr val="111111"/>
              </a:buClr>
              <a:buSzPts val="1200"/>
              <a:buChar char="●"/>
            </a:pPr>
            <a:r>
              <a:rPr b="1" lang="sr" sz="1200">
                <a:solidFill>
                  <a:srgbClr val="202124"/>
                </a:solidFill>
                <a:highlight>
                  <a:srgbClr val="FFFFFF"/>
                </a:highlight>
              </a:rPr>
              <a:t>AUC</a:t>
            </a:r>
            <a:r>
              <a:rPr lang="sr" sz="1200">
                <a:solidFill>
                  <a:srgbClr val="202124"/>
                </a:solidFill>
                <a:highlight>
                  <a:srgbClr val="FFFFFF"/>
                </a:highlight>
              </a:rPr>
              <a:t> measures the entire two-dimensional area underneath the entire ROC curve (think integral calculus) from (0,0) to (1,1).</a:t>
            </a:r>
            <a:endParaRPr sz="1200">
              <a:solidFill>
                <a:srgbClr val="202124"/>
              </a:solidFill>
              <a:highlight>
                <a:srgbClr val="FFFFFF"/>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30" name="Google Shape;230;p28"/>
          <p:cNvPicPr preferRelativeResize="0"/>
          <p:nvPr/>
        </p:nvPicPr>
        <p:blipFill>
          <a:blip r:embed="rId3">
            <a:alphaModFix/>
          </a:blip>
          <a:stretch>
            <a:fillRect/>
          </a:stretch>
        </p:blipFill>
        <p:spPr>
          <a:xfrm>
            <a:off x="5695925" y="1311300"/>
            <a:ext cx="2752625" cy="275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36" name="Google Shape;236;p29"/>
          <p:cNvSpPr txBox="1"/>
          <p:nvPr>
            <p:ph idx="1" type="body"/>
          </p:nvPr>
        </p:nvSpPr>
        <p:spPr>
          <a:xfrm>
            <a:off x="503775" y="1349800"/>
            <a:ext cx="4867500" cy="3471000"/>
          </a:xfrm>
          <a:prstGeom prst="rect">
            <a:avLst/>
          </a:prstGeom>
        </p:spPr>
        <p:txBody>
          <a:bodyPr anchorCtr="0" anchor="t" bIns="91425" lIns="91425" spcFirstLastPara="1" rIns="91425" wrap="square" tIns="91425">
            <a:noAutofit/>
          </a:bodyPr>
          <a:lstStyle/>
          <a:p>
            <a:pPr indent="-340240" lvl="0" marL="457200" marR="0" rtl="0" algn="l">
              <a:lnSpc>
                <a:spcPct val="115000"/>
              </a:lnSpc>
              <a:spcBef>
                <a:spcPts val="0"/>
              </a:spcBef>
              <a:spcAft>
                <a:spcPts val="0"/>
              </a:spcAft>
              <a:buClr>
                <a:srgbClr val="111111"/>
              </a:buClr>
              <a:buSzPts val="1758"/>
              <a:buChar char="●"/>
            </a:pPr>
            <a:r>
              <a:rPr lang="sr" sz="1200">
                <a:solidFill>
                  <a:srgbClr val="202124"/>
                </a:solidFill>
                <a:highlight>
                  <a:srgbClr val="FFFFFF"/>
                </a:highlight>
              </a:rPr>
              <a:t>AUC provides </a:t>
            </a:r>
            <a:r>
              <a:rPr b="1" lang="sr" sz="1200">
                <a:solidFill>
                  <a:srgbClr val="202124"/>
                </a:solidFill>
                <a:highlight>
                  <a:srgbClr val="FFFFFF"/>
                </a:highlight>
              </a:rPr>
              <a:t>an aggregate measure of performance</a:t>
            </a:r>
            <a:r>
              <a:rPr lang="sr" sz="1200">
                <a:solidFill>
                  <a:srgbClr val="202124"/>
                </a:solidFill>
                <a:highlight>
                  <a:srgbClr val="FFFFFF"/>
                </a:highlight>
              </a:rPr>
              <a:t> across all possible classification thresholds. One way of interpreting AUC is as the probability that the model ranks a random positive example more highly than a random negative example. </a:t>
            </a:r>
            <a:endParaRPr sz="1200">
              <a:solidFill>
                <a:srgbClr val="202124"/>
              </a:solidFill>
              <a:highlight>
                <a:srgbClr val="FFFFFF"/>
              </a:highlight>
            </a:endParaRPr>
          </a:p>
          <a:p>
            <a:pPr indent="-311150" lvl="0" marL="457200" marR="0" rtl="0" algn="l">
              <a:lnSpc>
                <a:spcPct val="115000"/>
              </a:lnSpc>
              <a:spcBef>
                <a:spcPts val="1000"/>
              </a:spcBef>
              <a:spcAft>
                <a:spcPts val="0"/>
              </a:spcAft>
              <a:buClr>
                <a:srgbClr val="202124"/>
              </a:buClr>
              <a:buSzPts val="1300"/>
              <a:buChar char="●"/>
            </a:pPr>
            <a:r>
              <a:rPr lang="sr" sz="1200">
                <a:solidFill>
                  <a:srgbClr val="212529"/>
                </a:solidFill>
                <a:highlight>
                  <a:srgbClr val="FFFFFF"/>
                </a:highlight>
              </a:rPr>
              <a:t>ROC curves are typically used in binary classification, where the TPR and FPR can be defined unambiguously. In the case of multiclass classification, a notion of TPR or FPR is obtained after binarizing the output. This can be done in 2 different ways:</a:t>
            </a:r>
            <a:endParaRPr sz="1200">
              <a:solidFill>
                <a:srgbClr val="212529"/>
              </a:solidFill>
              <a:highlight>
                <a:srgbClr val="FFFFFF"/>
              </a:highlight>
            </a:endParaRPr>
          </a:p>
          <a:p>
            <a:pPr indent="-304800" lvl="1" marL="914400" marR="0" rtl="0" algn="l">
              <a:lnSpc>
                <a:spcPct val="115000"/>
              </a:lnSpc>
              <a:spcBef>
                <a:spcPts val="1000"/>
              </a:spcBef>
              <a:spcAft>
                <a:spcPts val="0"/>
              </a:spcAft>
              <a:buClr>
                <a:srgbClr val="212529"/>
              </a:buClr>
              <a:buSzPts val="1200"/>
              <a:buChar char="○"/>
            </a:pPr>
            <a:r>
              <a:rPr lang="sr" sz="1200">
                <a:solidFill>
                  <a:srgbClr val="212529"/>
                </a:solidFill>
                <a:highlight>
                  <a:srgbClr val="FFFFFF"/>
                </a:highlight>
              </a:rPr>
              <a:t>the One-vs-Rest scheme</a:t>
            </a:r>
            <a:endParaRPr sz="1200">
              <a:solidFill>
                <a:srgbClr val="212529"/>
              </a:solidFill>
              <a:highlight>
                <a:srgbClr val="FFFFFF"/>
              </a:highlight>
            </a:endParaRPr>
          </a:p>
          <a:p>
            <a:pPr indent="-304800" lvl="1" marL="914400" marR="0" rtl="0" algn="l">
              <a:lnSpc>
                <a:spcPct val="115000"/>
              </a:lnSpc>
              <a:spcBef>
                <a:spcPts val="0"/>
              </a:spcBef>
              <a:spcAft>
                <a:spcPts val="0"/>
              </a:spcAft>
              <a:buClr>
                <a:srgbClr val="212529"/>
              </a:buClr>
              <a:buSzPts val="1200"/>
              <a:buChar char="○"/>
            </a:pPr>
            <a:r>
              <a:rPr lang="sr" sz="1200">
                <a:solidFill>
                  <a:srgbClr val="212529"/>
                </a:solidFill>
                <a:highlight>
                  <a:srgbClr val="FFFFFF"/>
                </a:highlight>
              </a:rPr>
              <a:t>the One-vs-One scheme </a:t>
            </a:r>
            <a:endParaRPr sz="1200">
              <a:solidFill>
                <a:srgbClr val="212529"/>
              </a:solidFill>
              <a:highlight>
                <a:srgbClr val="FFFFFF"/>
              </a:highlight>
            </a:endParaRPr>
          </a:p>
          <a:p>
            <a:pPr indent="-311150" lvl="0" marL="457200" marR="0" rtl="0" algn="l">
              <a:lnSpc>
                <a:spcPct val="115000"/>
              </a:lnSpc>
              <a:spcBef>
                <a:spcPts val="1000"/>
              </a:spcBef>
              <a:spcAft>
                <a:spcPts val="0"/>
              </a:spcAft>
              <a:buClr>
                <a:srgbClr val="202124"/>
              </a:buClr>
              <a:buSzPts val="1300"/>
              <a:buChar char="●"/>
            </a:pPr>
            <a:r>
              <a:rPr lang="sr" sz="1200">
                <a:solidFill>
                  <a:srgbClr val="212529"/>
                </a:solidFill>
                <a:highlight>
                  <a:srgbClr val="FFFFFF"/>
                </a:highlight>
              </a:rPr>
              <a:t>The terms that are also used are: AUC-ROC curve, AUCROC</a:t>
            </a:r>
            <a:endParaRPr sz="1200">
              <a:solidFill>
                <a:srgbClr val="212529"/>
              </a:solidFill>
              <a:highlight>
                <a:srgbClr val="FFFFFF"/>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37" name="Google Shape;237;p29"/>
          <p:cNvPicPr preferRelativeResize="0"/>
          <p:nvPr/>
        </p:nvPicPr>
        <p:blipFill>
          <a:blip r:embed="rId3">
            <a:alphaModFix/>
          </a:blip>
          <a:stretch>
            <a:fillRect/>
          </a:stretch>
        </p:blipFill>
        <p:spPr>
          <a:xfrm>
            <a:off x="5541800" y="1415025"/>
            <a:ext cx="2963025" cy="277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43" name="Google Shape;243;p30"/>
          <p:cNvSpPr txBox="1"/>
          <p:nvPr>
            <p:ph idx="1" type="body"/>
          </p:nvPr>
        </p:nvSpPr>
        <p:spPr>
          <a:xfrm>
            <a:off x="503775" y="1349800"/>
            <a:ext cx="4867500" cy="34710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202124"/>
              </a:buClr>
              <a:buSzPts val="1200"/>
              <a:buChar char="●"/>
            </a:pPr>
            <a:r>
              <a:rPr lang="sr" sz="1200">
                <a:solidFill>
                  <a:srgbClr val="292929"/>
                </a:solidFill>
                <a:highlight>
                  <a:srgbClr val="FFFFFF"/>
                </a:highlight>
              </a:rPr>
              <a:t>AUC - ROC curve is a performance measurement for the classification problems at various threshold settings. </a:t>
            </a:r>
            <a:r>
              <a:rPr b="1" lang="sr" sz="1200">
                <a:solidFill>
                  <a:srgbClr val="292929"/>
                </a:solidFill>
                <a:highlight>
                  <a:srgbClr val="FFFFFF"/>
                </a:highlight>
              </a:rPr>
              <a:t>ROC is a probability curve and AUC represents the degree or measure of separability.</a:t>
            </a:r>
            <a:endParaRPr b="1" sz="1200">
              <a:solidFill>
                <a:srgbClr val="292929"/>
              </a:solidFill>
              <a:highlight>
                <a:srgbClr val="FFFFFF"/>
              </a:highlight>
            </a:endParaRPr>
          </a:p>
          <a:p>
            <a:pPr indent="-304800" lvl="0" marL="457200" marR="0" rtl="0" algn="l">
              <a:lnSpc>
                <a:spcPct val="115000"/>
              </a:lnSpc>
              <a:spcBef>
                <a:spcPts val="1000"/>
              </a:spcBef>
              <a:spcAft>
                <a:spcPts val="0"/>
              </a:spcAft>
              <a:buClr>
                <a:srgbClr val="292929"/>
              </a:buClr>
              <a:buSzPts val="1200"/>
              <a:buChar char="●"/>
            </a:pPr>
            <a:r>
              <a:rPr lang="sr" sz="1200">
                <a:solidFill>
                  <a:srgbClr val="292929"/>
                </a:solidFill>
                <a:highlight>
                  <a:srgbClr val="FFFFFF"/>
                </a:highlight>
              </a:rPr>
              <a:t>It tells how much the model is capable of distinguishing between classes.</a:t>
            </a:r>
            <a:r>
              <a:rPr lang="sr" sz="1500">
                <a:solidFill>
                  <a:srgbClr val="292929"/>
                </a:solidFill>
                <a:highlight>
                  <a:srgbClr val="FFFFFF"/>
                </a:highlight>
                <a:latin typeface="Georgia"/>
                <a:ea typeface="Georgia"/>
                <a:cs typeface="Georgia"/>
                <a:sym typeface="Georgia"/>
              </a:rPr>
              <a:t> </a:t>
            </a:r>
            <a:r>
              <a:rPr lang="sr" sz="1200">
                <a:solidFill>
                  <a:srgbClr val="292929"/>
                </a:solidFill>
                <a:highlight>
                  <a:srgbClr val="FFFFFF"/>
                </a:highlight>
              </a:rPr>
              <a:t>Higher the AUC, the better the model is at predicting 0 classes as 0 and 1 classes as 1.</a:t>
            </a:r>
            <a:endParaRPr sz="1200">
              <a:solidFill>
                <a:srgbClr val="292929"/>
              </a:solidFill>
              <a:highlight>
                <a:srgbClr val="FFFFFF"/>
              </a:highlight>
            </a:endParaRPr>
          </a:p>
          <a:p>
            <a:pPr indent="0" lvl="0" marL="457200" rtl="0" algn="l">
              <a:spcBef>
                <a:spcPts val="1000"/>
              </a:spcBef>
              <a:spcAft>
                <a:spcPts val="0"/>
              </a:spcAft>
              <a:buNone/>
            </a:pPr>
            <a:r>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44" name="Google Shape;244;p30"/>
          <p:cNvPicPr preferRelativeResize="0"/>
          <p:nvPr/>
        </p:nvPicPr>
        <p:blipFill>
          <a:blip r:embed="rId3">
            <a:alphaModFix/>
          </a:blip>
          <a:stretch>
            <a:fillRect/>
          </a:stretch>
        </p:blipFill>
        <p:spPr>
          <a:xfrm>
            <a:off x="5541800" y="1415025"/>
            <a:ext cx="2963025" cy="277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50" name="Google Shape;250;p31"/>
          <p:cNvSpPr txBox="1"/>
          <p:nvPr>
            <p:ph idx="1" type="body"/>
          </p:nvPr>
        </p:nvSpPr>
        <p:spPr>
          <a:xfrm>
            <a:off x="503775" y="1349800"/>
            <a:ext cx="7301400" cy="845400"/>
          </a:xfrm>
          <a:prstGeom prst="rect">
            <a:avLst/>
          </a:prstGeom>
        </p:spPr>
        <p:txBody>
          <a:bodyPr anchorCtr="0" anchor="t" bIns="91425" lIns="91425" spcFirstLastPara="1" rIns="91425" wrap="square" tIns="91425">
            <a:noAutofit/>
          </a:bodyPr>
          <a:lstStyle/>
          <a:p>
            <a:pPr indent="-285750" lvl="0" marL="457200" marR="0" rtl="0" algn="l">
              <a:lnSpc>
                <a:spcPct val="115000"/>
              </a:lnSpc>
              <a:spcBef>
                <a:spcPts val="0"/>
              </a:spcBef>
              <a:spcAft>
                <a:spcPts val="0"/>
              </a:spcAft>
              <a:buClr>
                <a:srgbClr val="292929"/>
              </a:buClr>
              <a:buSzPts val="900"/>
              <a:buChar char="●"/>
            </a:pPr>
            <a:r>
              <a:rPr lang="sr" sz="1200">
                <a:solidFill>
                  <a:srgbClr val="292929"/>
                </a:solidFill>
                <a:highlight>
                  <a:srgbClr val="FFFFFF"/>
                </a:highlight>
              </a:rPr>
              <a:t>An excellent model has AUC near to the 1 which means it has a good measure of separability. </a:t>
            </a:r>
            <a:endParaRPr sz="1500">
              <a:solidFill>
                <a:srgbClr val="000000"/>
              </a:solidFill>
              <a:highlight>
                <a:srgbClr val="FEFEFE"/>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51" name="Google Shape;251;p31"/>
          <p:cNvPicPr preferRelativeResize="0"/>
          <p:nvPr/>
        </p:nvPicPr>
        <p:blipFill>
          <a:blip r:embed="rId3">
            <a:alphaModFix/>
          </a:blip>
          <a:stretch>
            <a:fillRect/>
          </a:stretch>
        </p:blipFill>
        <p:spPr>
          <a:xfrm>
            <a:off x="2288892" y="1966000"/>
            <a:ext cx="3362495" cy="1095350"/>
          </a:xfrm>
          <a:prstGeom prst="rect">
            <a:avLst/>
          </a:prstGeom>
          <a:noFill/>
          <a:ln>
            <a:noFill/>
          </a:ln>
        </p:spPr>
      </p:pic>
      <p:pic>
        <p:nvPicPr>
          <p:cNvPr id="252" name="Google Shape;252;p31"/>
          <p:cNvPicPr preferRelativeResize="0"/>
          <p:nvPr/>
        </p:nvPicPr>
        <p:blipFill>
          <a:blip r:embed="rId4">
            <a:alphaModFix/>
          </a:blip>
          <a:stretch>
            <a:fillRect/>
          </a:stretch>
        </p:blipFill>
        <p:spPr>
          <a:xfrm>
            <a:off x="2309225" y="3291450"/>
            <a:ext cx="3321825" cy="109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sp>
        <p:nvSpPr>
          <p:cNvPr id="135" name="Google Shape;135;p14"/>
          <p:cNvSpPr txBox="1"/>
          <p:nvPr>
            <p:ph idx="1" type="body"/>
          </p:nvPr>
        </p:nvSpPr>
        <p:spPr>
          <a:xfrm>
            <a:off x="819150" y="1599775"/>
            <a:ext cx="7505700" cy="283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sr" sz="1500">
                <a:solidFill>
                  <a:srgbClr val="292929"/>
                </a:solidFill>
                <a:highlight>
                  <a:srgbClr val="FFFFFF"/>
                </a:highlight>
              </a:rPr>
              <a:t>Decision tree </a:t>
            </a:r>
            <a:r>
              <a:rPr lang="sr" sz="1500">
                <a:solidFill>
                  <a:srgbClr val="292929"/>
                </a:solidFill>
                <a:highlight>
                  <a:srgbClr val="FFFFFF"/>
                </a:highlight>
              </a:rPr>
              <a:t>algorithms are simple yet efficient supervised learning algorithms wherein the data points are continuously split according to certain parameters and/or the problem that the algorithm is trying to solve.</a:t>
            </a:r>
            <a:endParaRPr sz="1500">
              <a:solidFill>
                <a:srgbClr val="292929"/>
              </a:solidFill>
              <a:highlight>
                <a:srgbClr val="FFFFFF"/>
              </a:highlight>
            </a:endParaRPr>
          </a:p>
          <a:p>
            <a:pPr indent="-323850" lvl="0" marL="457200" rtl="0" algn="l">
              <a:spcBef>
                <a:spcPts val="1000"/>
              </a:spcBef>
              <a:spcAft>
                <a:spcPts val="0"/>
              </a:spcAft>
              <a:buClr>
                <a:srgbClr val="292929"/>
              </a:buClr>
              <a:buSzPts val="1500"/>
              <a:buChar char="●"/>
            </a:pPr>
            <a:r>
              <a:rPr lang="sr" sz="1500">
                <a:solidFill>
                  <a:srgbClr val="292929"/>
                </a:solidFill>
                <a:highlight>
                  <a:srgbClr val="FFFFFF"/>
                </a:highlight>
              </a:rPr>
              <a:t>Decision trees are used for both </a:t>
            </a:r>
            <a:r>
              <a:rPr b="1" lang="sr" sz="1500">
                <a:solidFill>
                  <a:srgbClr val="292929"/>
                </a:solidFill>
                <a:highlight>
                  <a:srgbClr val="FFFFFF"/>
                </a:highlight>
              </a:rPr>
              <a:t>classification and regression</a:t>
            </a:r>
            <a:r>
              <a:rPr lang="sr" sz="1500">
                <a:solidFill>
                  <a:srgbClr val="292929"/>
                </a:solidFill>
                <a:highlight>
                  <a:srgbClr val="FFFFFF"/>
                </a:highlight>
              </a:rPr>
              <a:t>.</a:t>
            </a:r>
            <a:endParaRPr sz="1500">
              <a:solidFill>
                <a:srgbClr val="292929"/>
              </a:solidFill>
              <a:highlight>
                <a:srgbClr val="FFFFFF"/>
              </a:highlight>
            </a:endParaRPr>
          </a:p>
          <a:p>
            <a:pPr indent="-323850" lvl="0" marL="457200" rtl="0" algn="l">
              <a:spcBef>
                <a:spcPts val="1000"/>
              </a:spcBef>
              <a:spcAft>
                <a:spcPts val="1000"/>
              </a:spcAft>
              <a:buClr>
                <a:srgbClr val="292929"/>
              </a:buClr>
              <a:buSzPts val="1500"/>
              <a:buChar char="●"/>
            </a:pPr>
            <a:r>
              <a:rPr lang="sr" sz="1500">
                <a:solidFill>
                  <a:srgbClr val="292929"/>
                </a:solidFill>
                <a:highlight>
                  <a:srgbClr val="FFFFFF"/>
                </a:highlight>
              </a:rPr>
              <a:t>Every decision tree includes a</a:t>
            </a:r>
            <a:r>
              <a:rPr b="1" lang="sr" sz="1500">
                <a:solidFill>
                  <a:srgbClr val="292929"/>
                </a:solidFill>
                <a:highlight>
                  <a:srgbClr val="FFFFFF"/>
                </a:highlight>
              </a:rPr>
              <a:t> root node</a:t>
            </a:r>
            <a:r>
              <a:rPr lang="sr" sz="1500">
                <a:solidFill>
                  <a:srgbClr val="292929"/>
                </a:solidFill>
                <a:highlight>
                  <a:srgbClr val="FFFFFF"/>
                </a:highlight>
              </a:rPr>
              <a:t>, some </a:t>
            </a:r>
            <a:r>
              <a:rPr b="1" lang="sr" sz="1500">
                <a:solidFill>
                  <a:srgbClr val="292929"/>
                </a:solidFill>
                <a:highlight>
                  <a:srgbClr val="FFFFFF"/>
                </a:highlight>
              </a:rPr>
              <a:t>branches</a:t>
            </a:r>
            <a:r>
              <a:rPr lang="sr" sz="1500">
                <a:solidFill>
                  <a:srgbClr val="292929"/>
                </a:solidFill>
                <a:highlight>
                  <a:srgbClr val="FFFFFF"/>
                </a:highlight>
              </a:rPr>
              <a:t>, and </a:t>
            </a:r>
            <a:r>
              <a:rPr b="1" lang="sr" sz="1500">
                <a:solidFill>
                  <a:srgbClr val="292929"/>
                </a:solidFill>
                <a:highlight>
                  <a:srgbClr val="FFFFFF"/>
                </a:highlight>
              </a:rPr>
              <a:t>leaf </a:t>
            </a:r>
            <a:r>
              <a:rPr lang="sr" sz="1500">
                <a:solidFill>
                  <a:srgbClr val="292929"/>
                </a:solidFill>
                <a:highlight>
                  <a:srgbClr val="FFFFFF"/>
                </a:highlight>
              </a:rPr>
              <a:t>nodes.</a:t>
            </a:r>
            <a:endParaRPr sz="1500">
              <a:solidFill>
                <a:srgbClr val="292929"/>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58" name="Google Shape;258;p32"/>
          <p:cNvSpPr txBox="1"/>
          <p:nvPr>
            <p:ph idx="1" type="body"/>
          </p:nvPr>
        </p:nvSpPr>
        <p:spPr>
          <a:xfrm>
            <a:off x="503775" y="1349800"/>
            <a:ext cx="7301400" cy="8454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rgbClr val="292929"/>
              </a:buClr>
              <a:buSzPts val="900"/>
              <a:buChar char="●"/>
            </a:pPr>
            <a:r>
              <a:rPr lang="sr" sz="1200">
                <a:solidFill>
                  <a:srgbClr val="292929"/>
                </a:solidFill>
                <a:highlight>
                  <a:srgbClr val="FFFFFF"/>
                </a:highlight>
              </a:rPr>
              <a:t>A poor model has an AUC near 0 which means it has the worst measure of separability. In fact, it means it is reciprocating the result. It is predicting 0s as 1s and 1s as 0s. And when AUC is 0.5, it means the model has no class separation capacity whatsoever.</a:t>
            </a:r>
            <a:endParaRPr sz="1200">
              <a:solidFill>
                <a:srgbClr val="292929"/>
              </a:solidFill>
              <a:highlight>
                <a:srgbClr val="FFFFFF"/>
              </a:highlight>
            </a:endParaRPr>
          </a:p>
          <a:p>
            <a:pPr indent="0" lvl="0" marL="457200" rtl="0" algn="l">
              <a:spcBef>
                <a:spcPts val="1000"/>
              </a:spcBef>
              <a:spcAft>
                <a:spcPts val="0"/>
              </a:spcAft>
              <a:buNone/>
            </a:pPr>
            <a:r>
              <a:t/>
            </a:r>
            <a:endParaRPr sz="1200">
              <a:solidFill>
                <a:srgbClr val="292929"/>
              </a:solidFill>
              <a:highlight>
                <a:srgbClr val="FFFFFF"/>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pic>
        <p:nvPicPr>
          <p:cNvPr id="259" name="Google Shape;259;p32"/>
          <p:cNvPicPr preferRelativeResize="0"/>
          <p:nvPr/>
        </p:nvPicPr>
        <p:blipFill>
          <a:blip r:embed="rId3">
            <a:alphaModFix/>
          </a:blip>
          <a:stretch>
            <a:fillRect/>
          </a:stretch>
        </p:blipFill>
        <p:spPr>
          <a:xfrm>
            <a:off x="819157" y="2517950"/>
            <a:ext cx="3102368" cy="1179925"/>
          </a:xfrm>
          <a:prstGeom prst="rect">
            <a:avLst/>
          </a:prstGeom>
          <a:noFill/>
          <a:ln>
            <a:noFill/>
          </a:ln>
        </p:spPr>
      </p:pic>
      <p:pic>
        <p:nvPicPr>
          <p:cNvPr id="260" name="Google Shape;260;p32"/>
          <p:cNvPicPr preferRelativeResize="0"/>
          <p:nvPr/>
        </p:nvPicPr>
        <p:blipFill>
          <a:blip r:embed="rId4">
            <a:alphaModFix/>
          </a:blip>
          <a:stretch>
            <a:fillRect/>
          </a:stretch>
        </p:blipFill>
        <p:spPr>
          <a:xfrm>
            <a:off x="4511850" y="2453020"/>
            <a:ext cx="3813000" cy="11799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19150" y="588300"/>
            <a:ext cx="75057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ROC Curve and AUC</a:t>
            </a:r>
            <a:endParaRPr/>
          </a:p>
        </p:txBody>
      </p:sp>
      <p:sp>
        <p:nvSpPr>
          <p:cNvPr id="266" name="Google Shape;266;p33"/>
          <p:cNvSpPr txBox="1"/>
          <p:nvPr>
            <p:ph idx="1" type="body"/>
          </p:nvPr>
        </p:nvSpPr>
        <p:spPr>
          <a:xfrm>
            <a:off x="885075" y="1349800"/>
            <a:ext cx="7400100" cy="3576300"/>
          </a:xfrm>
          <a:prstGeom prst="rect">
            <a:avLst/>
          </a:prstGeom>
        </p:spPr>
        <p:txBody>
          <a:bodyPr anchorCtr="0" anchor="t" bIns="91425" lIns="270000" spcFirstLastPara="1" rIns="91425" wrap="square" tIns="91425">
            <a:noAutofit/>
          </a:bodyPr>
          <a:lstStyle/>
          <a:p>
            <a:pPr indent="-317500" lvl="0" marL="457200" rtl="0" algn="l">
              <a:spcBef>
                <a:spcPts val="0"/>
              </a:spcBef>
              <a:spcAft>
                <a:spcPts val="0"/>
              </a:spcAft>
              <a:buClr>
                <a:srgbClr val="292929"/>
              </a:buClr>
              <a:buSzPts val="1400"/>
              <a:buChar char="●"/>
            </a:pPr>
            <a:r>
              <a:rPr lang="sr" sz="1400">
                <a:solidFill>
                  <a:srgbClr val="292929"/>
                </a:solidFill>
                <a:highlight>
                  <a:srgbClr val="FFFFFF"/>
                </a:highlight>
              </a:rPr>
              <a:t>AUC-ROC is convenient for the following reasons:</a:t>
            </a:r>
            <a:endParaRPr sz="1400">
              <a:solidFill>
                <a:srgbClr val="292929"/>
              </a:solidFill>
              <a:highlight>
                <a:srgbClr val="FFFFFF"/>
              </a:highlight>
            </a:endParaRPr>
          </a:p>
          <a:p>
            <a:pPr indent="-166199" lvl="1" marL="630000" rtl="0" algn="l">
              <a:spcBef>
                <a:spcPts val="1000"/>
              </a:spcBef>
              <a:spcAft>
                <a:spcPts val="0"/>
              </a:spcAft>
              <a:buClr>
                <a:srgbClr val="292929"/>
              </a:buClr>
              <a:buSzPts val="1200"/>
              <a:buChar char="○"/>
            </a:pPr>
            <a:r>
              <a:rPr lang="sr" sz="1200">
                <a:solidFill>
                  <a:srgbClr val="292929"/>
                </a:solidFill>
                <a:highlight>
                  <a:srgbClr val="FFFFFF"/>
                </a:highlight>
              </a:rPr>
              <a:t>It is </a:t>
            </a:r>
            <a:r>
              <a:rPr lang="sr" sz="1200">
                <a:solidFill>
                  <a:srgbClr val="202124"/>
                </a:solidFill>
                <a:highlight>
                  <a:srgbClr val="FFFFFF"/>
                </a:highlight>
              </a:rPr>
              <a:t>is </a:t>
            </a:r>
            <a:r>
              <a:rPr b="1" lang="sr" sz="1200">
                <a:solidFill>
                  <a:srgbClr val="202124"/>
                </a:solidFill>
                <a:highlight>
                  <a:srgbClr val="FFFFFF"/>
                </a:highlight>
              </a:rPr>
              <a:t>scale-invariant</a:t>
            </a:r>
            <a:r>
              <a:rPr lang="sr" sz="1200">
                <a:solidFill>
                  <a:srgbClr val="202124"/>
                </a:solidFill>
                <a:highlight>
                  <a:srgbClr val="FFFFFF"/>
                </a:highlight>
              </a:rPr>
              <a:t>. It measures how well predictions are ranked, rather than their absolute values.</a:t>
            </a:r>
            <a:endParaRPr sz="1200">
              <a:solidFill>
                <a:srgbClr val="202124"/>
              </a:solidFill>
              <a:highlight>
                <a:srgbClr val="FFFFFF"/>
              </a:highlight>
            </a:endParaRPr>
          </a:p>
          <a:p>
            <a:pPr indent="-166199" lvl="1" marL="630000" rtl="0" algn="l">
              <a:spcBef>
                <a:spcPts val="1000"/>
              </a:spcBef>
              <a:spcAft>
                <a:spcPts val="0"/>
              </a:spcAft>
              <a:buClr>
                <a:srgbClr val="202124"/>
              </a:buClr>
              <a:buSzPts val="1200"/>
              <a:buChar char="○"/>
            </a:pPr>
            <a:r>
              <a:rPr lang="sr" sz="1200">
                <a:solidFill>
                  <a:srgbClr val="202124"/>
                </a:solidFill>
                <a:highlight>
                  <a:srgbClr val="FFFFFF"/>
                </a:highlight>
              </a:rPr>
              <a:t>It is </a:t>
            </a:r>
            <a:r>
              <a:rPr b="1" lang="sr" sz="1200">
                <a:solidFill>
                  <a:srgbClr val="202124"/>
                </a:solidFill>
                <a:highlight>
                  <a:srgbClr val="FFFFFF"/>
                </a:highlight>
              </a:rPr>
              <a:t>classification-threshold-invariant</a:t>
            </a:r>
            <a:r>
              <a:rPr lang="sr" sz="1200">
                <a:solidFill>
                  <a:srgbClr val="202124"/>
                </a:solidFill>
                <a:highlight>
                  <a:srgbClr val="FFFFFF"/>
                </a:highlight>
              </a:rPr>
              <a:t>. It measures the quality of the model's predictions irrespective of what classification threshold is chosen.</a:t>
            </a:r>
            <a:endParaRPr sz="1200">
              <a:solidFill>
                <a:srgbClr val="202124"/>
              </a:solidFill>
              <a:highlight>
                <a:srgbClr val="FFFFFF"/>
              </a:highlight>
            </a:endParaRPr>
          </a:p>
          <a:p>
            <a:pPr indent="-317500" lvl="0" marL="457200" marR="0" rtl="0" algn="l">
              <a:lnSpc>
                <a:spcPct val="115000"/>
              </a:lnSpc>
              <a:spcBef>
                <a:spcPts val="1000"/>
              </a:spcBef>
              <a:spcAft>
                <a:spcPts val="0"/>
              </a:spcAft>
              <a:buClr>
                <a:srgbClr val="292929"/>
              </a:buClr>
              <a:buSzPts val="1400"/>
              <a:buChar char="●"/>
            </a:pPr>
            <a:r>
              <a:rPr lang="sr" sz="1400">
                <a:solidFill>
                  <a:srgbClr val="292929"/>
                </a:solidFill>
                <a:highlight>
                  <a:srgbClr val="FFFFFF"/>
                </a:highlight>
              </a:rPr>
              <a:t>Limitations of AUC-ROC:</a:t>
            </a:r>
            <a:endParaRPr sz="1400">
              <a:solidFill>
                <a:srgbClr val="292929"/>
              </a:solidFill>
              <a:highlight>
                <a:srgbClr val="FFFFFF"/>
              </a:highlight>
            </a:endParaRPr>
          </a:p>
          <a:p>
            <a:pPr indent="-166199" lvl="1" marL="630000" marR="0" rtl="0" algn="l">
              <a:lnSpc>
                <a:spcPct val="115000"/>
              </a:lnSpc>
              <a:spcBef>
                <a:spcPts val="1000"/>
              </a:spcBef>
              <a:spcAft>
                <a:spcPts val="0"/>
              </a:spcAft>
              <a:buClr>
                <a:srgbClr val="292929"/>
              </a:buClr>
              <a:buSzPts val="1200"/>
              <a:buChar char="○"/>
            </a:pPr>
            <a:r>
              <a:rPr lang="sr" sz="1200">
                <a:solidFill>
                  <a:srgbClr val="292929"/>
                </a:solidFill>
                <a:highlight>
                  <a:srgbClr val="FFFFFF"/>
                </a:highlight>
              </a:rPr>
              <a:t>Scale</a:t>
            </a:r>
            <a:r>
              <a:rPr lang="sr" sz="1200">
                <a:solidFill>
                  <a:srgbClr val="202124"/>
                </a:solidFill>
                <a:highlight>
                  <a:srgbClr val="FFFFFF"/>
                </a:highlight>
              </a:rPr>
              <a:t> invariance is not always desirable. For example, sometimes we really do need well calibrated probability outputs, and AUC won’t tell us about that.</a:t>
            </a:r>
            <a:endParaRPr sz="1200">
              <a:solidFill>
                <a:srgbClr val="202124"/>
              </a:solidFill>
              <a:highlight>
                <a:srgbClr val="FFFFFF"/>
              </a:highlight>
              <a:latin typeface="Roboto"/>
              <a:ea typeface="Roboto"/>
              <a:cs typeface="Roboto"/>
              <a:sym typeface="Roboto"/>
            </a:endParaRPr>
          </a:p>
          <a:p>
            <a:pPr indent="-166199" lvl="1" marL="630000" marR="0" rtl="0" algn="l">
              <a:lnSpc>
                <a:spcPct val="115000"/>
              </a:lnSpc>
              <a:spcBef>
                <a:spcPts val="1000"/>
              </a:spcBef>
              <a:spcAft>
                <a:spcPts val="1000"/>
              </a:spcAft>
              <a:buClr>
                <a:srgbClr val="292929"/>
              </a:buClr>
              <a:buSzPts val="1200"/>
              <a:buChar char="○"/>
            </a:pPr>
            <a:r>
              <a:rPr lang="sr" sz="1200">
                <a:solidFill>
                  <a:srgbClr val="292929"/>
                </a:solidFill>
                <a:highlight>
                  <a:srgbClr val="FFFFFF"/>
                </a:highlight>
              </a:rPr>
              <a:t>Classification</a:t>
            </a:r>
            <a:r>
              <a:rPr lang="sr" sz="1200">
                <a:solidFill>
                  <a:srgbClr val="202124"/>
                </a:solidFill>
                <a:highlight>
                  <a:srgbClr val="FFFFFF"/>
                </a:highlight>
              </a:rPr>
              <a:t>-threshold invariance is not always desirable. In cases where there are wide disparities in the cost of false negatives vs. false positives, it may be critical to minimize one type of classification error. For example, when doing email spam detection, you likely want to prioritize minimizing false positives (even if that results in a significant increase of false negatives). AUC isn't a useful metric for this type of optimization.</a:t>
            </a:r>
            <a:endParaRPr sz="1200">
              <a:solidFill>
                <a:srgbClr val="20212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pic>
        <p:nvPicPr>
          <p:cNvPr id="141" name="Google Shape;141;p15"/>
          <p:cNvPicPr preferRelativeResize="0"/>
          <p:nvPr/>
        </p:nvPicPr>
        <p:blipFill>
          <a:blip r:embed="rId3">
            <a:alphaModFix/>
          </a:blip>
          <a:stretch>
            <a:fillRect/>
          </a:stretch>
        </p:blipFill>
        <p:spPr>
          <a:xfrm>
            <a:off x="1354175" y="1349200"/>
            <a:ext cx="6317550" cy="3295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pic>
        <p:nvPicPr>
          <p:cNvPr id="147" name="Google Shape;147;p16"/>
          <p:cNvPicPr preferRelativeResize="0"/>
          <p:nvPr/>
        </p:nvPicPr>
        <p:blipFill>
          <a:blip r:embed="rId3">
            <a:alphaModFix/>
          </a:blip>
          <a:stretch>
            <a:fillRect/>
          </a:stretch>
        </p:blipFill>
        <p:spPr>
          <a:xfrm>
            <a:off x="2514023" y="1355648"/>
            <a:ext cx="3897425" cy="308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sp>
        <p:nvSpPr>
          <p:cNvPr id="153" name="Google Shape;153;p17"/>
          <p:cNvSpPr txBox="1"/>
          <p:nvPr>
            <p:ph idx="1" type="body"/>
          </p:nvPr>
        </p:nvSpPr>
        <p:spPr>
          <a:xfrm>
            <a:off x="819150" y="1378650"/>
            <a:ext cx="7505700" cy="3413100"/>
          </a:xfrm>
          <a:prstGeom prst="rect">
            <a:avLst/>
          </a:prstGeom>
        </p:spPr>
        <p:txBody>
          <a:bodyPr anchorCtr="0" anchor="t" bIns="91425" lIns="91425" spcFirstLastPara="1" rIns="91425" wrap="square" tIns="91425">
            <a:normAutofit fontScale="47500"/>
          </a:bodyPr>
          <a:lstStyle/>
          <a:p>
            <a:pPr indent="-308298" lvl="0" marL="457200" marR="50800" rtl="0" algn="l">
              <a:lnSpc>
                <a:spcPct val="115000"/>
              </a:lnSpc>
              <a:spcBef>
                <a:spcPts val="0"/>
              </a:spcBef>
              <a:spcAft>
                <a:spcPts val="0"/>
              </a:spcAft>
              <a:buClr>
                <a:srgbClr val="111111"/>
              </a:buClr>
              <a:buSzPct val="100000"/>
              <a:buFont typeface="Arial"/>
              <a:buChar char="●"/>
            </a:pPr>
            <a:r>
              <a:rPr b="1" lang="sr" sz="2642">
                <a:solidFill>
                  <a:srgbClr val="111111"/>
                </a:solidFill>
                <a:highlight>
                  <a:srgbClr val="FFFFFF"/>
                </a:highlight>
              </a:rPr>
              <a:t>Root Node: </a:t>
            </a:r>
            <a:r>
              <a:rPr lang="sr" sz="2642">
                <a:solidFill>
                  <a:srgbClr val="111111"/>
                </a:solidFill>
                <a:highlight>
                  <a:srgbClr val="FFFFFF"/>
                </a:highlight>
              </a:rPr>
              <a:t>It represents the entire population or sample and this further gets divided into two or more homogeneous sets.</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Splitting: </a:t>
            </a:r>
            <a:r>
              <a:rPr lang="sr" sz="2642">
                <a:solidFill>
                  <a:srgbClr val="111111"/>
                </a:solidFill>
                <a:highlight>
                  <a:srgbClr val="FFFFFF"/>
                </a:highlight>
              </a:rPr>
              <a:t>It is a process of dividing a node into two or more sub-nodes.</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Decision Node: </a:t>
            </a:r>
            <a:r>
              <a:rPr lang="sr" sz="2642">
                <a:solidFill>
                  <a:srgbClr val="111111"/>
                </a:solidFill>
                <a:highlight>
                  <a:srgbClr val="FFFFFF"/>
                </a:highlight>
              </a:rPr>
              <a:t>When a sub-node splits into further sub-nodes, then it is called the decision node.</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Leaf / Terminal Node: </a:t>
            </a:r>
            <a:r>
              <a:rPr lang="sr" sz="2642">
                <a:solidFill>
                  <a:srgbClr val="111111"/>
                </a:solidFill>
                <a:highlight>
                  <a:srgbClr val="FFFFFF"/>
                </a:highlight>
              </a:rPr>
              <a:t>Nodes do not split is called Leaf or Terminal node.</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Pruning: </a:t>
            </a:r>
            <a:r>
              <a:rPr lang="sr" sz="2642">
                <a:solidFill>
                  <a:srgbClr val="111111"/>
                </a:solidFill>
                <a:highlight>
                  <a:srgbClr val="FFFFFF"/>
                </a:highlight>
              </a:rPr>
              <a:t>When we remove sub-nodes of a decision node, this process is called pruning. You can say the opposite process of splitting.</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Branch / Sub-Tree: </a:t>
            </a:r>
            <a:r>
              <a:rPr lang="sr" sz="2642">
                <a:solidFill>
                  <a:srgbClr val="111111"/>
                </a:solidFill>
                <a:highlight>
                  <a:srgbClr val="FFFFFF"/>
                </a:highlight>
              </a:rPr>
              <a:t>A subsection of the entire tree is called branch or sub-tree.</a:t>
            </a:r>
            <a:endParaRPr sz="2642">
              <a:solidFill>
                <a:srgbClr val="111111"/>
              </a:solidFill>
              <a:highlight>
                <a:srgbClr val="FFFFFF"/>
              </a:highlight>
            </a:endParaRPr>
          </a:p>
          <a:p>
            <a:pPr indent="-308298" lvl="0" marL="457200" marR="50800" rtl="0" algn="l">
              <a:lnSpc>
                <a:spcPct val="115000"/>
              </a:lnSpc>
              <a:spcBef>
                <a:spcPts val="1000"/>
              </a:spcBef>
              <a:spcAft>
                <a:spcPts val="0"/>
              </a:spcAft>
              <a:buClr>
                <a:srgbClr val="111111"/>
              </a:buClr>
              <a:buSzPct val="100000"/>
              <a:buFont typeface="Arial"/>
              <a:buChar char="●"/>
            </a:pPr>
            <a:r>
              <a:rPr b="1" lang="sr" sz="2642">
                <a:solidFill>
                  <a:srgbClr val="111111"/>
                </a:solidFill>
                <a:highlight>
                  <a:srgbClr val="FFFFFF"/>
                </a:highlight>
              </a:rPr>
              <a:t>Parent and Child Node: </a:t>
            </a:r>
            <a:r>
              <a:rPr lang="sr" sz="2642">
                <a:solidFill>
                  <a:srgbClr val="111111"/>
                </a:solidFill>
                <a:highlight>
                  <a:srgbClr val="FFFFFF"/>
                </a:highlight>
              </a:rPr>
              <a:t>A node, which is divided into sub-nodes is called a parent node of sub-nodes whereas sub-nodes are the child of a parent node.</a:t>
            </a:r>
            <a:endParaRPr sz="2642">
              <a:solidFill>
                <a:srgbClr val="292929"/>
              </a:solidFill>
              <a:highlight>
                <a:srgbClr val="FFFFFF"/>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sp>
        <p:nvSpPr>
          <p:cNvPr id="159" name="Google Shape;159;p18"/>
          <p:cNvSpPr txBox="1"/>
          <p:nvPr>
            <p:ph idx="1" type="body"/>
          </p:nvPr>
        </p:nvSpPr>
        <p:spPr>
          <a:xfrm>
            <a:off x="819150" y="1599775"/>
            <a:ext cx="7505700" cy="283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Char char="●"/>
            </a:pPr>
            <a:r>
              <a:rPr lang="sr" sz="1500">
                <a:solidFill>
                  <a:srgbClr val="292929"/>
                </a:solidFill>
                <a:highlight>
                  <a:srgbClr val="FFFFFF"/>
                </a:highlight>
              </a:rPr>
              <a:t>Decision trees apply a </a:t>
            </a:r>
            <a:r>
              <a:rPr b="1" lang="sr" sz="1500">
                <a:solidFill>
                  <a:srgbClr val="292929"/>
                </a:solidFill>
                <a:highlight>
                  <a:srgbClr val="FFFFFF"/>
                </a:highlight>
              </a:rPr>
              <a:t>top-down approach</a:t>
            </a:r>
            <a:r>
              <a:rPr lang="sr" sz="1500">
                <a:solidFill>
                  <a:srgbClr val="292929"/>
                </a:solidFill>
                <a:highlight>
                  <a:srgbClr val="FFFFFF"/>
                </a:highlight>
              </a:rPr>
              <a:t> to the dataset that is fed during training.</a:t>
            </a:r>
            <a:endParaRPr sz="1500">
              <a:solidFill>
                <a:srgbClr val="292929"/>
              </a:solidFill>
              <a:highlight>
                <a:srgbClr val="FFFFFF"/>
              </a:highlight>
            </a:endParaRPr>
          </a:p>
          <a:p>
            <a:pPr indent="-323850" lvl="0" marL="457200" rtl="0" algn="l">
              <a:spcBef>
                <a:spcPts val="1000"/>
              </a:spcBef>
              <a:spcAft>
                <a:spcPts val="0"/>
              </a:spcAft>
              <a:buClr>
                <a:srgbClr val="000000"/>
              </a:buClr>
              <a:buSzPts val="1500"/>
              <a:buFont typeface="Arial"/>
              <a:buChar char="●"/>
            </a:pPr>
            <a:r>
              <a:rPr lang="sr" sz="1500">
                <a:solidFill>
                  <a:srgbClr val="292929"/>
                </a:solidFill>
                <a:highlight>
                  <a:srgbClr val="FFFFFF"/>
                </a:highlight>
              </a:rPr>
              <a:t>The primary challenge in the decision tree implementation is to identify which attributes do we need to consider as the root node and each level. Handling this is to know as the attributes selection.</a:t>
            </a:r>
            <a:endParaRPr sz="1500">
              <a:solidFill>
                <a:srgbClr val="292929"/>
              </a:solidFill>
              <a:highlight>
                <a:srgbClr val="FFFFFF"/>
              </a:highlight>
            </a:endParaRPr>
          </a:p>
          <a:p>
            <a:pPr indent="-323850" lvl="0" marL="457200" rtl="0" algn="l">
              <a:spcBef>
                <a:spcPts val="1000"/>
              </a:spcBef>
              <a:spcAft>
                <a:spcPts val="0"/>
              </a:spcAft>
              <a:buClr>
                <a:srgbClr val="292929"/>
              </a:buClr>
              <a:buSzPts val="1500"/>
              <a:buChar char="●"/>
            </a:pPr>
            <a:r>
              <a:rPr lang="sr" sz="1500">
                <a:solidFill>
                  <a:srgbClr val="292929"/>
                </a:solidFill>
                <a:highlight>
                  <a:srgbClr val="FFFFFF"/>
                </a:highlight>
              </a:rPr>
              <a:t>There are different algorithms and attributes selection measures to identify the attribute which can be considered as the root note at each level.</a:t>
            </a:r>
            <a:endParaRPr sz="1500">
              <a:solidFill>
                <a:srgbClr val="292929"/>
              </a:solidFill>
              <a:highlight>
                <a:srgbClr val="FFFFFF"/>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Assumptions</a:t>
            </a:r>
            <a:endParaRPr/>
          </a:p>
        </p:txBody>
      </p:sp>
      <p:sp>
        <p:nvSpPr>
          <p:cNvPr id="165" name="Google Shape;165;p19"/>
          <p:cNvSpPr txBox="1"/>
          <p:nvPr>
            <p:ph idx="1" type="body"/>
          </p:nvPr>
        </p:nvSpPr>
        <p:spPr>
          <a:xfrm>
            <a:off x="819150" y="1599775"/>
            <a:ext cx="7505700" cy="2838900"/>
          </a:xfrm>
          <a:prstGeom prst="rect">
            <a:avLst/>
          </a:prstGeom>
        </p:spPr>
        <p:txBody>
          <a:bodyPr anchorCtr="0" anchor="t" bIns="91425" lIns="91425" spcFirstLastPara="1" rIns="91425" wrap="square" tIns="91425">
            <a:normAutofit/>
          </a:bodyPr>
          <a:lstStyle/>
          <a:p>
            <a:pPr indent="-321190" lvl="0" marL="457200" marR="50800" rtl="0" algn="l">
              <a:lnSpc>
                <a:spcPct val="115000"/>
              </a:lnSpc>
              <a:spcBef>
                <a:spcPts val="0"/>
              </a:spcBef>
              <a:spcAft>
                <a:spcPts val="0"/>
              </a:spcAft>
              <a:buClr>
                <a:srgbClr val="111111"/>
              </a:buClr>
              <a:buSzPts val="1458"/>
              <a:buFont typeface="Arial"/>
              <a:buChar char="●"/>
            </a:pPr>
            <a:r>
              <a:rPr lang="sr" sz="1458">
                <a:solidFill>
                  <a:srgbClr val="111111"/>
                </a:solidFill>
                <a:highlight>
                  <a:srgbClr val="FFFFFF"/>
                </a:highlight>
              </a:rPr>
              <a:t>In the beginning, the whole training set is considered as the </a:t>
            </a:r>
            <a:r>
              <a:rPr b="1" lang="sr" sz="1458">
                <a:solidFill>
                  <a:srgbClr val="111111"/>
                </a:solidFill>
                <a:highlight>
                  <a:srgbClr val="FFFFFF"/>
                </a:highlight>
              </a:rPr>
              <a:t>root.</a:t>
            </a:r>
            <a:endParaRPr b="1" sz="1458">
              <a:solidFill>
                <a:srgbClr val="111111"/>
              </a:solidFill>
              <a:highlight>
                <a:srgbClr val="FFFFFF"/>
              </a:highlight>
            </a:endParaRPr>
          </a:p>
          <a:p>
            <a:pPr indent="-321190" lvl="0" marL="457200" marR="50800" rtl="0" algn="l">
              <a:lnSpc>
                <a:spcPct val="115000"/>
              </a:lnSpc>
              <a:spcBef>
                <a:spcPts val="1000"/>
              </a:spcBef>
              <a:spcAft>
                <a:spcPts val="0"/>
              </a:spcAft>
              <a:buClr>
                <a:srgbClr val="111111"/>
              </a:buClr>
              <a:buSzPts val="1458"/>
              <a:buFont typeface="Arial"/>
              <a:buChar char="●"/>
            </a:pPr>
            <a:r>
              <a:rPr lang="sr" sz="1458">
                <a:solidFill>
                  <a:srgbClr val="111111"/>
                </a:solidFill>
                <a:highlight>
                  <a:srgbClr val="FFFFFF"/>
                </a:highlight>
              </a:rPr>
              <a:t>Records are </a:t>
            </a:r>
            <a:r>
              <a:rPr b="1" lang="sr" sz="1458">
                <a:solidFill>
                  <a:srgbClr val="111111"/>
                </a:solidFill>
                <a:highlight>
                  <a:srgbClr val="FFFFFF"/>
                </a:highlight>
              </a:rPr>
              <a:t>distributed recursively</a:t>
            </a:r>
            <a:r>
              <a:rPr lang="sr" sz="1458">
                <a:solidFill>
                  <a:srgbClr val="111111"/>
                </a:solidFill>
                <a:highlight>
                  <a:srgbClr val="FFFFFF"/>
                </a:highlight>
              </a:rPr>
              <a:t> on the basis of attribute values.</a:t>
            </a:r>
            <a:endParaRPr sz="1458">
              <a:solidFill>
                <a:srgbClr val="111111"/>
              </a:solidFill>
              <a:highlight>
                <a:srgbClr val="FFFFFF"/>
              </a:highlight>
            </a:endParaRPr>
          </a:p>
          <a:p>
            <a:pPr indent="-321190" lvl="0" marL="457200" marR="50800" rtl="0" algn="l">
              <a:lnSpc>
                <a:spcPct val="115000"/>
              </a:lnSpc>
              <a:spcBef>
                <a:spcPts val="1000"/>
              </a:spcBef>
              <a:spcAft>
                <a:spcPts val="0"/>
              </a:spcAft>
              <a:buClr>
                <a:srgbClr val="111111"/>
              </a:buClr>
              <a:buSzPts val="1458"/>
              <a:buChar char="●"/>
            </a:pPr>
            <a:r>
              <a:rPr lang="sr" sz="1458">
                <a:solidFill>
                  <a:srgbClr val="111111"/>
                </a:solidFill>
                <a:highlight>
                  <a:srgbClr val="FFFFFF"/>
                </a:highlight>
              </a:rPr>
              <a:t>Order to placing attributes as root or internal node of the tree is done by using some statistical approach.</a:t>
            </a:r>
            <a:endParaRPr sz="1458">
              <a:solidFill>
                <a:srgbClr val="111111"/>
              </a:solidFill>
              <a:highlight>
                <a:srgbClr val="FFFFFF"/>
              </a:highlight>
            </a:endParaRPr>
          </a:p>
          <a:p>
            <a:pPr indent="-321190" lvl="0" marL="457200" marR="50800" rtl="0" algn="l">
              <a:lnSpc>
                <a:spcPct val="115000"/>
              </a:lnSpc>
              <a:spcBef>
                <a:spcPts val="1000"/>
              </a:spcBef>
              <a:spcAft>
                <a:spcPts val="0"/>
              </a:spcAft>
              <a:buClr>
                <a:srgbClr val="111111"/>
              </a:buClr>
              <a:buSzPts val="1458"/>
              <a:buChar char="●"/>
            </a:pPr>
            <a:r>
              <a:rPr lang="sr" sz="1458">
                <a:solidFill>
                  <a:srgbClr val="111111"/>
                </a:solidFill>
                <a:highlight>
                  <a:srgbClr val="FFFFFF"/>
                </a:highlight>
              </a:rPr>
              <a:t>The decision criteria are different for classification and regression trees.</a:t>
            </a:r>
            <a:endParaRPr sz="1458">
              <a:solidFill>
                <a:srgbClr val="111111"/>
              </a:solidFill>
              <a:highlight>
                <a:srgbClr val="FFFFFF"/>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Algorithms</a:t>
            </a:r>
            <a:endParaRPr/>
          </a:p>
        </p:txBody>
      </p:sp>
      <p:sp>
        <p:nvSpPr>
          <p:cNvPr id="171" name="Google Shape;171;p20"/>
          <p:cNvSpPr txBox="1"/>
          <p:nvPr>
            <p:ph idx="1" type="body"/>
          </p:nvPr>
        </p:nvSpPr>
        <p:spPr>
          <a:xfrm>
            <a:off x="819150" y="1388275"/>
            <a:ext cx="7505700" cy="3432300"/>
          </a:xfrm>
          <a:prstGeom prst="rect">
            <a:avLst/>
          </a:prstGeom>
        </p:spPr>
        <p:txBody>
          <a:bodyPr anchorCtr="0" anchor="t" bIns="91425" lIns="91425" spcFirstLastPara="1" rIns="91425" wrap="square" tIns="91425">
            <a:normAutofit/>
          </a:bodyPr>
          <a:lstStyle/>
          <a:p>
            <a:pPr indent="-321190" lvl="0" marL="457200" marR="50800" rtl="0" algn="l">
              <a:lnSpc>
                <a:spcPct val="115000"/>
              </a:lnSpc>
              <a:spcBef>
                <a:spcPts val="0"/>
              </a:spcBef>
              <a:spcAft>
                <a:spcPts val="0"/>
              </a:spcAft>
              <a:buClr>
                <a:srgbClr val="111111"/>
              </a:buClr>
              <a:buSzPts val="1458"/>
              <a:buChar char="●"/>
            </a:pPr>
            <a:r>
              <a:rPr lang="sr" sz="1458">
                <a:solidFill>
                  <a:srgbClr val="111111"/>
                </a:solidFill>
                <a:highlight>
                  <a:srgbClr val="FFFFFF"/>
                </a:highlight>
              </a:rPr>
              <a:t>The algorithm selection is based on the type of target variables. Some algorithms used in Decision Trees:</a:t>
            </a:r>
            <a:endParaRPr b="1" sz="1458">
              <a:solidFill>
                <a:srgbClr val="111111"/>
              </a:solidFill>
              <a:highlight>
                <a:srgbClr val="FFFFFF"/>
              </a:highlight>
            </a:endParaRPr>
          </a:p>
          <a:p>
            <a:pPr indent="-321190" lvl="1" marL="914400" marR="50800" rtl="0" algn="l">
              <a:lnSpc>
                <a:spcPct val="115000"/>
              </a:lnSpc>
              <a:spcBef>
                <a:spcPts val="1000"/>
              </a:spcBef>
              <a:spcAft>
                <a:spcPts val="0"/>
              </a:spcAft>
              <a:buClr>
                <a:srgbClr val="111111"/>
              </a:buClr>
              <a:buSzPts val="1458"/>
              <a:buChar char="○"/>
            </a:pPr>
            <a:r>
              <a:rPr b="1" lang="sr" sz="1350">
                <a:solidFill>
                  <a:srgbClr val="111111"/>
                </a:solidFill>
                <a:highlight>
                  <a:srgbClr val="FFFFFF"/>
                </a:highlight>
              </a:rPr>
              <a:t>ID3</a:t>
            </a:r>
            <a:r>
              <a:rPr lang="sr" sz="1350">
                <a:solidFill>
                  <a:srgbClr val="111111"/>
                </a:solidFill>
                <a:highlight>
                  <a:srgbClr val="FFFFFF"/>
                </a:highlight>
              </a:rPr>
              <a:t> → (extension of D3)</a:t>
            </a:r>
            <a:endParaRPr sz="1458">
              <a:solidFill>
                <a:srgbClr val="111111"/>
              </a:solidFill>
              <a:highlight>
                <a:srgbClr val="FFFFFF"/>
              </a:highlight>
            </a:endParaRPr>
          </a:p>
          <a:p>
            <a:pPr indent="-321190" lvl="1" marL="914400" marR="50800" rtl="0" algn="l">
              <a:lnSpc>
                <a:spcPct val="115000"/>
              </a:lnSpc>
              <a:spcBef>
                <a:spcPts val="1000"/>
              </a:spcBef>
              <a:spcAft>
                <a:spcPts val="0"/>
              </a:spcAft>
              <a:buClr>
                <a:srgbClr val="111111"/>
              </a:buClr>
              <a:buSzPts val="1458"/>
              <a:buFont typeface="Arial"/>
              <a:buChar char="○"/>
            </a:pPr>
            <a:r>
              <a:rPr b="1" lang="sr" sz="1350">
                <a:solidFill>
                  <a:srgbClr val="111111"/>
                </a:solidFill>
                <a:highlight>
                  <a:srgbClr val="FFFFFF"/>
                </a:highlight>
              </a:rPr>
              <a:t>C4.5</a:t>
            </a:r>
            <a:r>
              <a:rPr lang="sr" sz="1350">
                <a:solidFill>
                  <a:srgbClr val="111111"/>
                </a:solidFill>
                <a:highlight>
                  <a:srgbClr val="FFFFFF"/>
                </a:highlight>
              </a:rPr>
              <a:t> → (successor of ID3)</a:t>
            </a:r>
            <a:endParaRPr sz="1458">
              <a:solidFill>
                <a:srgbClr val="111111"/>
              </a:solidFill>
              <a:highlight>
                <a:srgbClr val="FFFFFF"/>
              </a:highlight>
            </a:endParaRPr>
          </a:p>
          <a:p>
            <a:pPr indent="-321190" lvl="1" marL="914400" marR="50800" rtl="0" algn="l">
              <a:lnSpc>
                <a:spcPct val="115000"/>
              </a:lnSpc>
              <a:spcBef>
                <a:spcPts val="1000"/>
              </a:spcBef>
              <a:spcAft>
                <a:spcPts val="0"/>
              </a:spcAft>
              <a:buClr>
                <a:srgbClr val="111111"/>
              </a:buClr>
              <a:buSzPts val="1458"/>
              <a:buChar char="○"/>
            </a:pPr>
            <a:r>
              <a:rPr b="1" lang="sr" sz="1350">
                <a:solidFill>
                  <a:srgbClr val="111111"/>
                </a:solidFill>
                <a:highlight>
                  <a:srgbClr val="FFFFFF"/>
                </a:highlight>
              </a:rPr>
              <a:t>CART</a:t>
            </a:r>
            <a:r>
              <a:rPr lang="sr" sz="1350">
                <a:solidFill>
                  <a:srgbClr val="111111"/>
                </a:solidFill>
                <a:highlight>
                  <a:srgbClr val="FFFFFF"/>
                </a:highlight>
              </a:rPr>
              <a:t> → (Classification And Regression Tree)</a:t>
            </a:r>
            <a:endParaRPr sz="1350">
              <a:solidFill>
                <a:srgbClr val="111111"/>
              </a:solidFill>
              <a:highlight>
                <a:srgbClr val="FFFFFF"/>
              </a:highlight>
            </a:endParaRPr>
          </a:p>
          <a:p>
            <a:pPr indent="-314325" lvl="1" marL="914400" marR="50800" rtl="0" algn="l">
              <a:lnSpc>
                <a:spcPct val="115000"/>
              </a:lnSpc>
              <a:spcBef>
                <a:spcPts val="1000"/>
              </a:spcBef>
              <a:spcAft>
                <a:spcPts val="0"/>
              </a:spcAft>
              <a:buClr>
                <a:srgbClr val="111111"/>
              </a:buClr>
              <a:buSzPts val="1350"/>
              <a:buChar char="○"/>
            </a:pPr>
            <a:r>
              <a:rPr b="1" lang="sr" sz="1350">
                <a:solidFill>
                  <a:srgbClr val="111111"/>
                </a:solidFill>
                <a:highlight>
                  <a:srgbClr val="FFFFFF"/>
                </a:highlight>
              </a:rPr>
              <a:t>CHAID</a:t>
            </a:r>
            <a:r>
              <a:rPr lang="sr" sz="1350">
                <a:solidFill>
                  <a:srgbClr val="111111"/>
                </a:solidFill>
                <a:highlight>
                  <a:srgbClr val="FFFFFF"/>
                </a:highlight>
              </a:rPr>
              <a:t> → (Chi-square automatic interaction detection Performs multi-level splits when computing classification trees)</a:t>
            </a:r>
            <a:endParaRPr sz="1350">
              <a:solidFill>
                <a:srgbClr val="111111"/>
              </a:solidFill>
              <a:highlight>
                <a:srgbClr val="FFFFFF"/>
              </a:highlight>
            </a:endParaRPr>
          </a:p>
          <a:p>
            <a:pPr indent="-314325" lvl="1" marL="914400" marR="50800" rtl="0" algn="l">
              <a:lnSpc>
                <a:spcPct val="115000"/>
              </a:lnSpc>
              <a:spcBef>
                <a:spcPts val="1000"/>
              </a:spcBef>
              <a:spcAft>
                <a:spcPts val="0"/>
              </a:spcAft>
              <a:buClr>
                <a:srgbClr val="111111"/>
              </a:buClr>
              <a:buSzPts val="1350"/>
              <a:buChar char="○"/>
            </a:pPr>
            <a:r>
              <a:rPr b="1" lang="sr" sz="1350">
                <a:solidFill>
                  <a:srgbClr val="111111"/>
                </a:solidFill>
                <a:highlight>
                  <a:srgbClr val="FFFFFF"/>
                </a:highlight>
              </a:rPr>
              <a:t>MARS</a:t>
            </a:r>
            <a:r>
              <a:rPr lang="sr" sz="1350">
                <a:solidFill>
                  <a:srgbClr val="111111"/>
                </a:solidFill>
                <a:highlight>
                  <a:srgbClr val="FFFFFF"/>
                </a:highlight>
              </a:rPr>
              <a:t> → (multivariate adaptive regression splines)</a:t>
            </a:r>
            <a:endParaRPr sz="1350">
              <a:solidFill>
                <a:srgbClr val="111111"/>
              </a:solidFill>
              <a:highlight>
                <a:srgbClr val="FFFFFF"/>
              </a:highlight>
            </a:endParaRPr>
          </a:p>
          <a:p>
            <a:pPr indent="0" lvl="0" marL="457200" rtl="0" algn="l">
              <a:spcBef>
                <a:spcPts val="1000"/>
              </a:spcBef>
              <a:spcAft>
                <a:spcPts val="1000"/>
              </a:spcAft>
              <a:buNone/>
            </a:pPr>
            <a:r>
              <a:t/>
            </a:r>
            <a:endParaRPr sz="1500">
              <a:solidFill>
                <a:srgbClr val="2929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Algorithms</a:t>
            </a:r>
            <a:endParaRPr/>
          </a:p>
        </p:txBody>
      </p:sp>
      <p:sp>
        <p:nvSpPr>
          <p:cNvPr id="177" name="Google Shape;177;p21"/>
          <p:cNvSpPr txBox="1"/>
          <p:nvPr>
            <p:ph idx="1" type="body"/>
          </p:nvPr>
        </p:nvSpPr>
        <p:spPr>
          <a:xfrm>
            <a:off x="819150" y="1359425"/>
            <a:ext cx="7505700" cy="3461400"/>
          </a:xfrm>
          <a:prstGeom prst="rect">
            <a:avLst/>
          </a:prstGeom>
        </p:spPr>
        <p:txBody>
          <a:bodyPr anchorCtr="0" anchor="t" bIns="91425" lIns="91425" spcFirstLastPara="1" rIns="91425" wrap="square" tIns="91425">
            <a:normAutofit/>
          </a:bodyPr>
          <a:lstStyle/>
          <a:p>
            <a:pPr indent="-327540" lvl="0" marL="457200" marR="50800" rtl="0" algn="l">
              <a:lnSpc>
                <a:spcPct val="115000"/>
              </a:lnSpc>
              <a:spcBef>
                <a:spcPts val="0"/>
              </a:spcBef>
              <a:spcAft>
                <a:spcPts val="0"/>
              </a:spcAft>
              <a:buClr>
                <a:srgbClr val="111111"/>
              </a:buClr>
              <a:buSzPts val="1558"/>
              <a:buChar char="●"/>
            </a:pPr>
            <a:r>
              <a:rPr lang="sr" sz="1450">
                <a:solidFill>
                  <a:srgbClr val="111111"/>
                </a:solidFill>
                <a:highlight>
                  <a:srgbClr val="FFFFFF"/>
                </a:highlight>
              </a:rPr>
              <a:t>For instance, the CART algorithm builds decision trees using a top-down greedy search approach (makes the choice that seems to be the best at that moment not taking care about the optimal final solution).</a:t>
            </a:r>
            <a:endParaRPr sz="1450">
              <a:solidFill>
                <a:srgbClr val="111111"/>
              </a:solidFill>
              <a:highlight>
                <a:srgbClr val="FFFFFF"/>
              </a:highlight>
            </a:endParaRPr>
          </a:p>
          <a:p>
            <a:pPr indent="-320675" lvl="0" marL="457200" marR="50800" rtl="0" algn="l">
              <a:lnSpc>
                <a:spcPct val="115000"/>
              </a:lnSpc>
              <a:spcBef>
                <a:spcPts val="1000"/>
              </a:spcBef>
              <a:spcAft>
                <a:spcPts val="0"/>
              </a:spcAft>
              <a:buClr>
                <a:srgbClr val="111111"/>
              </a:buClr>
              <a:buSzPts val="1450"/>
              <a:buChar char="●"/>
            </a:pPr>
            <a:r>
              <a:rPr lang="sr" sz="1450">
                <a:solidFill>
                  <a:srgbClr val="111111"/>
                </a:solidFill>
                <a:highlight>
                  <a:srgbClr val="FFFFFF"/>
                </a:highlight>
              </a:rPr>
              <a:t>Steps in CART algorithm:</a:t>
            </a:r>
            <a:endParaRPr sz="1450">
              <a:solidFill>
                <a:srgbClr val="111111"/>
              </a:solidFill>
              <a:highlight>
                <a:srgbClr val="FFFFFF"/>
              </a:highlight>
            </a:endParaRPr>
          </a:p>
          <a:p>
            <a:pPr indent="-314325" lvl="1" marL="914400" rtl="0" algn="l">
              <a:lnSpc>
                <a:spcPct val="175000"/>
              </a:lnSpc>
              <a:spcBef>
                <a:spcPts val="1000"/>
              </a:spcBef>
              <a:spcAft>
                <a:spcPts val="0"/>
              </a:spcAft>
              <a:buClr>
                <a:srgbClr val="111111"/>
              </a:buClr>
              <a:buSzPts val="1350"/>
              <a:buAutoNum type="alphaLcPeriod"/>
            </a:pPr>
            <a:r>
              <a:rPr lang="sr" sz="1200">
                <a:solidFill>
                  <a:srgbClr val="000000"/>
                </a:solidFill>
                <a:highlight>
                  <a:srgbClr val="FFFFFF"/>
                </a:highlight>
              </a:rPr>
              <a:t>It selects a root node based on Gini Index and Highest Information Gain</a:t>
            </a:r>
            <a:endParaRPr sz="1200">
              <a:solidFill>
                <a:srgbClr val="000000"/>
              </a:solidFill>
              <a:highlight>
                <a:srgbClr val="FFFFFF"/>
              </a:highlight>
            </a:endParaRPr>
          </a:p>
          <a:p>
            <a:pPr indent="-314325" lvl="1" marL="914400" rtl="0" algn="l">
              <a:lnSpc>
                <a:spcPct val="175000"/>
              </a:lnSpc>
              <a:spcBef>
                <a:spcPts val="0"/>
              </a:spcBef>
              <a:spcAft>
                <a:spcPts val="0"/>
              </a:spcAft>
              <a:buClr>
                <a:srgbClr val="111111"/>
              </a:buClr>
              <a:buSzPts val="1350"/>
              <a:buAutoNum type="alphaLcPeriod"/>
            </a:pPr>
            <a:r>
              <a:rPr lang="sr" sz="1200">
                <a:solidFill>
                  <a:srgbClr val="000000"/>
                </a:solidFill>
                <a:highlight>
                  <a:srgbClr val="FFFFFF"/>
                </a:highlight>
              </a:rPr>
              <a:t>On each iteration, it calculates the Gini Index and Information gain for the next splitting</a:t>
            </a:r>
            <a:endParaRPr sz="1200">
              <a:solidFill>
                <a:srgbClr val="000000"/>
              </a:solidFill>
              <a:highlight>
                <a:srgbClr val="FFFFFF"/>
              </a:highlight>
            </a:endParaRPr>
          </a:p>
          <a:p>
            <a:pPr indent="-314325" lvl="1" marL="914400" rtl="0" algn="l">
              <a:lnSpc>
                <a:spcPct val="175000"/>
              </a:lnSpc>
              <a:spcBef>
                <a:spcPts val="0"/>
              </a:spcBef>
              <a:spcAft>
                <a:spcPts val="0"/>
              </a:spcAft>
              <a:buClr>
                <a:srgbClr val="111111"/>
              </a:buClr>
              <a:buSzPts val="1350"/>
              <a:buAutoNum type="alphaLcPeriod"/>
            </a:pPr>
            <a:r>
              <a:rPr lang="sr" sz="1200">
                <a:solidFill>
                  <a:srgbClr val="000000"/>
                </a:solidFill>
                <a:highlight>
                  <a:srgbClr val="FFFFFF"/>
                </a:highlight>
              </a:rPr>
              <a:t>Again, It selects a node based on Lowest Gini Index or Highest I.G</a:t>
            </a:r>
            <a:endParaRPr sz="1200">
              <a:solidFill>
                <a:srgbClr val="000000"/>
              </a:solidFill>
              <a:highlight>
                <a:srgbClr val="FFFFFF"/>
              </a:highlight>
            </a:endParaRPr>
          </a:p>
          <a:p>
            <a:pPr indent="-314325" lvl="1" marL="914400" rtl="0" algn="l">
              <a:lnSpc>
                <a:spcPct val="175000"/>
              </a:lnSpc>
              <a:spcBef>
                <a:spcPts val="0"/>
              </a:spcBef>
              <a:spcAft>
                <a:spcPts val="0"/>
              </a:spcAft>
              <a:buClr>
                <a:srgbClr val="111111"/>
              </a:buClr>
              <a:buSzPts val="1350"/>
              <a:buAutoNum type="alphaLcPeriod"/>
            </a:pPr>
            <a:r>
              <a:rPr lang="sr" sz="1200">
                <a:solidFill>
                  <a:srgbClr val="000000"/>
                </a:solidFill>
                <a:highlight>
                  <a:srgbClr val="FFFFFF"/>
                </a:highlight>
              </a:rPr>
              <a:t>Then it splits the dataset to produce the subsets of data</a:t>
            </a:r>
            <a:endParaRPr sz="1200">
              <a:solidFill>
                <a:srgbClr val="000000"/>
              </a:solidFill>
              <a:highlight>
                <a:srgbClr val="FFFFFF"/>
              </a:highlight>
            </a:endParaRPr>
          </a:p>
          <a:p>
            <a:pPr indent="-314325" lvl="1" marL="914400" rtl="0" algn="l">
              <a:lnSpc>
                <a:spcPct val="175000"/>
              </a:lnSpc>
              <a:spcBef>
                <a:spcPts val="0"/>
              </a:spcBef>
              <a:spcAft>
                <a:spcPts val="0"/>
              </a:spcAft>
              <a:buClr>
                <a:srgbClr val="111111"/>
              </a:buClr>
              <a:buSzPts val="1350"/>
              <a:buAutoNum type="alphaLcPeriod"/>
            </a:pPr>
            <a:r>
              <a:rPr lang="sr" sz="1200">
                <a:solidFill>
                  <a:srgbClr val="000000"/>
                </a:solidFill>
                <a:highlight>
                  <a:srgbClr val="FFFFFF"/>
                </a:highlight>
              </a:rPr>
              <a:t>It continues to recur on each subset </a:t>
            </a:r>
            <a:endParaRPr sz="1350">
              <a:solidFill>
                <a:srgbClr val="11111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