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b5ceec53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b5ceec53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8da19e78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8da19e78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8c2e7f1a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8c2e7f1a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8da19e78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8da19e78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8c2e7f1a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8c2e7f1a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8dbeb3d1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8dbeb3d1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8e0d9405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8e0d9405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8e0d9405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8e0d940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b5ceec5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b5ceec5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b5ceec53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b5ceec53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Gold_standard_(test)" TargetMode="External"/><Relationship Id="rId4" Type="http://schemas.openxmlformats.org/officeDocument/2006/relationships/hyperlink" Target="https://en.wikipedia.org/wiki/False_negativ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549775" y="1669000"/>
            <a:ext cx="57876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sr"/>
              <a:t>K-Means Clustering</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sr"/>
              <a:t>ADA AI/ML April,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588300"/>
            <a:ext cx="7505700" cy="68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External</a:t>
            </a:r>
            <a:r>
              <a:rPr lang="sr"/>
              <a:t> evaluation</a:t>
            </a:r>
            <a:endParaRPr/>
          </a:p>
        </p:txBody>
      </p:sp>
      <p:sp>
        <p:nvSpPr>
          <p:cNvPr id="183" name="Google Shape;183;p22"/>
          <p:cNvSpPr txBox="1"/>
          <p:nvPr>
            <p:ph idx="1" type="body"/>
          </p:nvPr>
        </p:nvSpPr>
        <p:spPr>
          <a:xfrm>
            <a:off x="819150" y="1359425"/>
            <a:ext cx="7505700" cy="3537900"/>
          </a:xfrm>
          <a:prstGeom prst="rect">
            <a:avLst/>
          </a:prstGeom>
        </p:spPr>
        <p:txBody>
          <a:bodyPr anchorCtr="0" anchor="t" bIns="91425" lIns="91425" spcFirstLastPara="1" rIns="91425" wrap="square" tIns="91425">
            <a:noAutofit/>
          </a:bodyPr>
          <a:lstStyle/>
          <a:p>
            <a:pPr indent="-307975" lvl="0" marL="457200" rtl="0" algn="l">
              <a:lnSpc>
                <a:spcPct val="100000"/>
              </a:lnSpc>
              <a:spcBef>
                <a:spcPts val="0"/>
              </a:spcBef>
              <a:spcAft>
                <a:spcPts val="0"/>
              </a:spcAft>
              <a:buClr>
                <a:srgbClr val="202122"/>
              </a:buClr>
              <a:buSzPts val="1250"/>
              <a:buChar char="●"/>
            </a:pPr>
            <a:r>
              <a:rPr lang="sr" sz="1250">
                <a:solidFill>
                  <a:srgbClr val="202122"/>
                </a:solidFill>
                <a:highlight>
                  <a:srgbClr val="FFFFFF"/>
                </a:highlight>
              </a:rPr>
              <a:t>In external evaluation, clustering results are evaluated based on data that was not used for clustering, such as known class labels (if available) and external benchmarks. Such benchmarks consist of a set of pre-classified items, and these sets are often created by (expert) humans. Thus, the benchmark sets can be thought of as a </a:t>
            </a:r>
            <a:r>
              <a:rPr lang="sr" sz="1250">
                <a:solidFill>
                  <a:srgbClr val="202122"/>
                </a:solidFill>
                <a:highlight>
                  <a:srgbClr val="FFFFFF"/>
                </a:highlight>
                <a:uFill>
                  <a:noFill/>
                </a:uFill>
                <a:hlinkClick r:id="rId3">
                  <a:extLst>
                    <a:ext uri="{A12FA001-AC4F-418D-AE19-62706E023703}">
                      <ahyp:hlinkClr val="tx"/>
                    </a:ext>
                  </a:extLst>
                </a:hlinkClick>
              </a:rPr>
              <a:t>gold standard</a:t>
            </a:r>
            <a:r>
              <a:rPr lang="sr" sz="1250">
                <a:solidFill>
                  <a:srgbClr val="202122"/>
                </a:solidFill>
                <a:highlight>
                  <a:srgbClr val="FFFFFF"/>
                </a:highlight>
              </a:rPr>
              <a:t> for evaluation.</a:t>
            </a:r>
            <a:endParaRPr b="1" sz="1250">
              <a:solidFill>
                <a:srgbClr val="202122"/>
              </a:solidFill>
              <a:highlight>
                <a:srgbClr val="FFFFFF"/>
              </a:highlight>
            </a:endParaRPr>
          </a:p>
          <a:p>
            <a:pPr indent="-320675" lvl="1" marL="914400" rtl="0" algn="l">
              <a:lnSpc>
                <a:spcPct val="100000"/>
              </a:lnSpc>
              <a:spcBef>
                <a:spcPts val="1000"/>
              </a:spcBef>
              <a:spcAft>
                <a:spcPts val="0"/>
              </a:spcAft>
              <a:buClr>
                <a:srgbClr val="202122"/>
              </a:buClr>
              <a:buSzPts val="1450"/>
              <a:buChar char="○"/>
            </a:pPr>
            <a:r>
              <a:rPr b="1" lang="sr" sz="1250">
                <a:solidFill>
                  <a:srgbClr val="202122"/>
                </a:solidFill>
                <a:highlight>
                  <a:srgbClr val="FFFFFF"/>
                </a:highlight>
              </a:rPr>
              <a:t>Purity</a:t>
            </a:r>
            <a:r>
              <a:rPr lang="sr" sz="1250">
                <a:solidFill>
                  <a:srgbClr val="202122"/>
                </a:solidFill>
                <a:highlight>
                  <a:srgbClr val="FFFFFF"/>
                </a:highlight>
              </a:rPr>
              <a:t>: Purity is a measure of the extent to which clusters contain a single class.</a:t>
            </a:r>
            <a:endParaRPr sz="1450">
              <a:solidFill>
                <a:srgbClr val="202122"/>
              </a:solidFill>
              <a:highlight>
                <a:srgbClr val="FFFFFF"/>
              </a:highlight>
            </a:endParaRPr>
          </a:p>
          <a:p>
            <a:pPr indent="-320675" lvl="1" marL="914400" rtl="0" algn="l">
              <a:lnSpc>
                <a:spcPct val="100000"/>
              </a:lnSpc>
              <a:spcBef>
                <a:spcPts val="1000"/>
              </a:spcBef>
              <a:spcAft>
                <a:spcPts val="0"/>
              </a:spcAft>
              <a:buClr>
                <a:srgbClr val="202122"/>
              </a:buClr>
              <a:buSzPts val="1450"/>
              <a:buChar char="○"/>
            </a:pPr>
            <a:r>
              <a:rPr b="1" lang="sr" sz="1250">
                <a:solidFill>
                  <a:srgbClr val="202122"/>
                </a:solidFill>
                <a:highlight>
                  <a:srgbClr val="FFFFFF"/>
                </a:highlight>
              </a:rPr>
              <a:t>The Rand index</a:t>
            </a:r>
            <a:r>
              <a:rPr lang="sr" sz="1250">
                <a:solidFill>
                  <a:srgbClr val="202122"/>
                </a:solidFill>
                <a:highlight>
                  <a:srgbClr val="FFFFFF"/>
                </a:highlight>
              </a:rPr>
              <a:t> computes how similar the clusters are to the benchmark classifications. </a:t>
            </a:r>
            <a:endParaRPr sz="1450">
              <a:solidFill>
                <a:srgbClr val="202122"/>
              </a:solidFill>
              <a:highlight>
                <a:srgbClr val="FFFFFF"/>
              </a:highlight>
            </a:endParaRPr>
          </a:p>
          <a:p>
            <a:pPr indent="-320675" lvl="1" marL="914400" rtl="0" algn="l">
              <a:lnSpc>
                <a:spcPct val="100000"/>
              </a:lnSpc>
              <a:spcBef>
                <a:spcPts val="1000"/>
              </a:spcBef>
              <a:spcAft>
                <a:spcPts val="1000"/>
              </a:spcAft>
              <a:buClr>
                <a:srgbClr val="202122"/>
              </a:buClr>
              <a:buSzPts val="1450"/>
              <a:buChar char="○"/>
            </a:pPr>
            <a:r>
              <a:rPr b="1" lang="sr" sz="1250">
                <a:solidFill>
                  <a:srgbClr val="202122"/>
                </a:solidFill>
                <a:highlight>
                  <a:srgbClr val="FFFFFF"/>
                </a:highlight>
              </a:rPr>
              <a:t>The F-measure</a:t>
            </a:r>
            <a:r>
              <a:rPr lang="sr" sz="1250">
                <a:solidFill>
                  <a:srgbClr val="202122"/>
                </a:solidFill>
                <a:highlight>
                  <a:srgbClr val="FFFFFF"/>
                </a:highlight>
              </a:rPr>
              <a:t> can be used to balance the contribution of </a:t>
            </a:r>
            <a:r>
              <a:rPr lang="sr" sz="1250">
                <a:solidFill>
                  <a:srgbClr val="202122"/>
                </a:solidFill>
                <a:highlight>
                  <a:srgbClr val="FFFFFF"/>
                </a:highlight>
                <a:uFill>
                  <a:noFill/>
                </a:uFill>
                <a:hlinkClick r:id="rId4">
                  <a:extLst>
                    <a:ext uri="{A12FA001-AC4F-418D-AE19-62706E023703}">
                      <ahyp:hlinkClr val="tx"/>
                    </a:ext>
                  </a:extLst>
                </a:hlinkClick>
              </a:rPr>
              <a:t>false negatives</a:t>
            </a:r>
            <a:r>
              <a:rPr lang="sr" sz="1250">
                <a:solidFill>
                  <a:srgbClr val="202122"/>
                </a:solidFill>
                <a:highlight>
                  <a:srgbClr val="FFFFFF"/>
                </a:highlight>
              </a:rPr>
              <a:t>. </a:t>
            </a:r>
            <a:endParaRPr b="1" sz="1450">
              <a:solidFill>
                <a:srgbClr val="202122"/>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547575"/>
            <a:ext cx="7505700" cy="74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Pros &amp; Cons</a:t>
            </a:r>
            <a:endParaRPr/>
          </a:p>
        </p:txBody>
      </p:sp>
      <p:sp>
        <p:nvSpPr>
          <p:cNvPr id="189" name="Google Shape;189;p23"/>
          <p:cNvSpPr txBox="1"/>
          <p:nvPr>
            <p:ph idx="1" type="body"/>
          </p:nvPr>
        </p:nvSpPr>
        <p:spPr>
          <a:xfrm>
            <a:off x="501850" y="1349800"/>
            <a:ext cx="4682100" cy="360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sr" sz="1735"/>
              <a:t>Pros:</a:t>
            </a:r>
            <a:endParaRPr b="1" sz="1735"/>
          </a:p>
          <a:p>
            <a:pPr indent="-311150" lvl="0" marL="457200" rtl="0" algn="l">
              <a:lnSpc>
                <a:spcPct val="115000"/>
              </a:lnSpc>
              <a:spcBef>
                <a:spcPts val="1200"/>
              </a:spcBef>
              <a:spcAft>
                <a:spcPts val="0"/>
              </a:spcAft>
              <a:buClr>
                <a:srgbClr val="273239"/>
              </a:buClr>
              <a:buSzPts val="1300"/>
              <a:buChar char="●"/>
            </a:pPr>
            <a:r>
              <a:rPr b="1" lang="sr" sz="1200">
                <a:solidFill>
                  <a:srgbClr val="202124"/>
                </a:solidFill>
                <a:highlight>
                  <a:srgbClr val="FFFFFF"/>
                </a:highlight>
              </a:rPr>
              <a:t>Relatively simple to implement.</a:t>
            </a:r>
            <a:endParaRPr>
              <a:solidFill>
                <a:srgbClr val="222222"/>
              </a:solidFill>
              <a:highlight>
                <a:srgbClr val="FFFFFF"/>
              </a:highlight>
            </a:endParaRPr>
          </a:p>
          <a:p>
            <a:pPr indent="-311150" lvl="0" marL="457200" marR="0" rtl="0" algn="l">
              <a:lnSpc>
                <a:spcPct val="115000"/>
              </a:lnSpc>
              <a:spcBef>
                <a:spcPts val="1000"/>
              </a:spcBef>
              <a:spcAft>
                <a:spcPts val="0"/>
              </a:spcAft>
              <a:buClr>
                <a:srgbClr val="222222"/>
              </a:buClr>
              <a:buSzPts val="1300"/>
              <a:buChar char="●"/>
            </a:pPr>
            <a:r>
              <a:rPr b="1" lang="sr" sz="1200">
                <a:solidFill>
                  <a:srgbClr val="202124"/>
                </a:solidFill>
                <a:highlight>
                  <a:srgbClr val="FFFFFF"/>
                </a:highlight>
              </a:rPr>
              <a:t>Scales to large data sets.</a:t>
            </a:r>
            <a:endParaRPr>
              <a:solidFill>
                <a:srgbClr val="222222"/>
              </a:solidFill>
              <a:highlight>
                <a:srgbClr val="FFFFFF"/>
              </a:highlight>
            </a:endParaRPr>
          </a:p>
          <a:p>
            <a:pPr indent="-311150" lvl="0" marL="457200" marR="0" rtl="0" algn="l">
              <a:lnSpc>
                <a:spcPct val="115000"/>
              </a:lnSpc>
              <a:spcBef>
                <a:spcPts val="1000"/>
              </a:spcBef>
              <a:spcAft>
                <a:spcPts val="0"/>
              </a:spcAft>
              <a:buClr>
                <a:srgbClr val="222222"/>
              </a:buClr>
              <a:buSzPts val="1300"/>
              <a:buChar char="●"/>
            </a:pPr>
            <a:r>
              <a:rPr b="1" lang="sr" sz="1200">
                <a:solidFill>
                  <a:srgbClr val="202124"/>
                </a:solidFill>
                <a:highlight>
                  <a:srgbClr val="FFFFFF"/>
                </a:highlight>
              </a:rPr>
              <a:t>Guarantees convergence.</a:t>
            </a:r>
            <a:endParaRPr b="1" sz="1200">
              <a:solidFill>
                <a:srgbClr val="202124"/>
              </a:solidFill>
              <a:highlight>
                <a:srgbClr val="FFFFFF"/>
              </a:highlight>
            </a:endParaRPr>
          </a:p>
          <a:p>
            <a:pPr indent="-304800" lvl="0" marL="457200" marR="0" rtl="0" algn="l">
              <a:lnSpc>
                <a:spcPct val="115000"/>
              </a:lnSpc>
              <a:spcBef>
                <a:spcPts val="1000"/>
              </a:spcBef>
              <a:spcAft>
                <a:spcPts val="0"/>
              </a:spcAft>
              <a:buClr>
                <a:srgbClr val="202124"/>
              </a:buClr>
              <a:buSzPts val="1200"/>
              <a:buChar char="●"/>
            </a:pPr>
            <a:r>
              <a:rPr b="1" lang="sr" sz="1200">
                <a:solidFill>
                  <a:srgbClr val="202124"/>
                </a:solidFill>
                <a:highlight>
                  <a:srgbClr val="FFFFFF"/>
                </a:highlight>
              </a:rPr>
              <a:t>Easily adapts to new examples.</a:t>
            </a:r>
            <a:endParaRPr b="1" sz="1200">
              <a:solidFill>
                <a:srgbClr val="202124"/>
              </a:solidFill>
              <a:highlight>
                <a:srgbClr val="FFFFFF"/>
              </a:highlight>
            </a:endParaRPr>
          </a:p>
          <a:p>
            <a:pPr indent="-304800" lvl="0" marL="457200" marR="0" rtl="0" algn="l">
              <a:lnSpc>
                <a:spcPct val="115000"/>
              </a:lnSpc>
              <a:spcBef>
                <a:spcPts val="1000"/>
              </a:spcBef>
              <a:spcAft>
                <a:spcPts val="1000"/>
              </a:spcAft>
              <a:buClr>
                <a:srgbClr val="202124"/>
              </a:buClr>
              <a:buSzPts val="1200"/>
              <a:buChar char="●"/>
            </a:pPr>
            <a:r>
              <a:rPr b="1" lang="sr" sz="1200">
                <a:solidFill>
                  <a:srgbClr val="202124"/>
                </a:solidFill>
                <a:highlight>
                  <a:srgbClr val="FFFFFF"/>
                </a:highlight>
              </a:rPr>
              <a:t>Good in capturing structure of the data if clusters have a spherical-like shape.</a:t>
            </a:r>
            <a:endParaRPr b="1" sz="1200">
              <a:solidFill>
                <a:srgbClr val="202124"/>
              </a:solidFill>
              <a:highlight>
                <a:srgbClr val="FFFFFF"/>
              </a:highlight>
            </a:endParaRPr>
          </a:p>
        </p:txBody>
      </p:sp>
      <p:sp>
        <p:nvSpPr>
          <p:cNvPr id="190" name="Google Shape;190;p23"/>
          <p:cNvSpPr txBox="1"/>
          <p:nvPr/>
        </p:nvSpPr>
        <p:spPr>
          <a:xfrm>
            <a:off x="4895450" y="484550"/>
            <a:ext cx="3846000" cy="4057200"/>
          </a:xfrm>
          <a:prstGeom prst="rect">
            <a:avLst/>
          </a:prstGeom>
          <a:noFill/>
          <a:ln>
            <a:noFill/>
          </a:ln>
        </p:spPr>
        <p:txBody>
          <a:bodyPr anchorCtr="0" anchor="ctr" bIns="91425" lIns="91425" spcFirstLastPara="1" rIns="91425" wrap="square" tIns="91425">
            <a:noAutofit/>
          </a:bodyPr>
          <a:lstStyle/>
          <a:p>
            <a:pPr indent="0" lvl="0" marL="0" rtl="0" algn="l">
              <a:lnSpc>
                <a:spcPct val="158000"/>
              </a:lnSpc>
              <a:spcBef>
                <a:spcPts val="0"/>
              </a:spcBef>
              <a:spcAft>
                <a:spcPts val="0"/>
              </a:spcAft>
              <a:buNone/>
            </a:pPr>
            <a:r>
              <a:rPr b="1" lang="sr" sz="1700">
                <a:solidFill>
                  <a:srgbClr val="273239"/>
                </a:solidFill>
                <a:highlight>
                  <a:srgbClr val="FFFFFF"/>
                </a:highlight>
                <a:latin typeface="Calibri"/>
                <a:ea typeface="Calibri"/>
                <a:cs typeface="Calibri"/>
                <a:sym typeface="Calibri"/>
              </a:rPr>
              <a:t>Cons:</a:t>
            </a:r>
            <a:endParaRPr b="1" sz="1700">
              <a:solidFill>
                <a:srgbClr val="273239"/>
              </a:solidFill>
              <a:highlight>
                <a:srgbClr val="FFFFFF"/>
              </a:highlight>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b="1" lang="sr" sz="1200">
                <a:solidFill>
                  <a:srgbClr val="222222"/>
                </a:solidFill>
                <a:highlight>
                  <a:srgbClr val="FFFFFF"/>
                </a:highlight>
                <a:latin typeface="Calibri"/>
                <a:ea typeface="Calibri"/>
                <a:cs typeface="Calibri"/>
                <a:sym typeface="Calibri"/>
              </a:rPr>
              <a:t>Choosing K (Elbow method in selecting number of clusters doesn’t always work).</a:t>
            </a:r>
            <a:endParaRPr b="1" sz="1200">
              <a:solidFill>
                <a:srgbClr val="222222"/>
              </a:solidFill>
              <a:highlight>
                <a:srgbClr val="FFFFFF"/>
              </a:highlight>
              <a:latin typeface="Calibri"/>
              <a:ea typeface="Calibri"/>
              <a:cs typeface="Calibri"/>
              <a:sym typeface="Calibri"/>
            </a:endParaRPr>
          </a:p>
          <a:p>
            <a:pPr indent="-304800" lvl="0" marL="457200" marR="0" rtl="0" algn="l">
              <a:lnSpc>
                <a:spcPct val="115000"/>
              </a:lnSpc>
              <a:spcBef>
                <a:spcPts val="1000"/>
              </a:spcBef>
              <a:spcAft>
                <a:spcPts val="0"/>
              </a:spcAft>
              <a:buClr>
                <a:srgbClr val="222222"/>
              </a:buClr>
              <a:buSzPts val="1200"/>
              <a:buFont typeface="Calibri"/>
              <a:buChar char="●"/>
            </a:pPr>
            <a:r>
              <a:rPr b="1" lang="sr" sz="1200">
                <a:solidFill>
                  <a:srgbClr val="222222"/>
                </a:solidFill>
                <a:highlight>
                  <a:srgbClr val="FFFFFF"/>
                </a:highlight>
                <a:latin typeface="Calibri"/>
                <a:ea typeface="Calibri"/>
                <a:cs typeface="Calibri"/>
                <a:sym typeface="Calibri"/>
              </a:rPr>
              <a:t>Being dependent on initial values.</a:t>
            </a:r>
            <a:endParaRPr sz="1200">
              <a:solidFill>
                <a:srgbClr val="222222"/>
              </a:solidFill>
              <a:highlight>
                <a:srgbClr val="FFFFFF"/>
              </a:highlight>
              <a:latin typeface="Calibri"/>
              <a:ea typeface="Calibri"/>
              <a:cs typeface="Calibri"/>
              <a:sym typeface="Calibri"/>
            </a:endParaRPr>
          </a:p>
          <a:p>
            <a:pPr indent="-304800" lvl="0" marL="457200" marR="0" rtl="0" algn="l">
              <a:lnSpc>
                <a:spcPct val="115000"/>
              </a:lnSpc>
              <a:spcBef>
                <a:spcPts val="1000"/>
              </a:spcBef>
              <a:spcAft>
                <a:spcPts val="0"/>
              </a:spcAft>
              <a:buClr>
                <a:srgbClr val="222222"/>
              </a:buClr>
              <a:buSzPts val="1200"/>
              <a:buFont typeface="Verdana"/>
              <a:buChar char="●"/>
            </a:pPr>
            <a:r>
              <a:rPr b="1" lang="sr" sz="1200">
                <a:solidFill>
                  <a:srgbClr val="222222"/>
                </a:solidFill>
                <a:highlight>
                  <a:srgbClr val="FFFFFF"/>
                </a:highlight>
                <a:latin typeface="Calibri"/>
                <a:ea typeface="Calibri"/>
                <a:cs typeface="Calibri"/>
                <a:sym typeface="Calibri"/>
              </a:rPr>
              <a:t>Clustering data of varying sizes and density (</a:t>
            </a:r>
            <a:r>
              <a:rPr lang="sr" sz="1200">
                <a:solidFill>
                  <a:srgbClr val="202122"/>
                </a:solidFill>
                <a:highlight>
                  <a:srgbClr val="FFFFFF"/>
                </a:highlight>
                <a:latin typeface="Calibri"/>
                <a:ea typeface="Calibri"/>
                <a:cs typeface="Calibri"/>
                <a:sym typeface="Calibri"/>
              </a:rPr>
              <a:t>k-means clustering can only find convex clusters</a:t>
            </a:r>
            <a:r>
              <a:rPr b="1" lang="sr" sz="1200">
                <a:solidFill>
                  <a:srgbClr val="222222"/>
                </a:solidFill>
                <a:highlight>
                  <a:srgbClr val="FFFFFF"/>
                </a:highlight>
                <a:latin typeface="Calibri"/>
                <a:ea typeface="Calibri"/>
                <a:cs typeface="Calibri"/>
                <a:sym typeface="Calibri"/>
              </a:rPr>
              <a:t>).</a:t>
            </a:r>
            <a:endParaRPr b="1" sz="1200">
              <a:solidFill>
                <a:srgbClr val="222222"/>
              </a:solidFill>
              <a:highlight>
                <a:srgbClr val="FFFFFF"/>
              </a:highlight>
              <a:latin typeface="Calibri"/>
              <a:ea typeface="Calibri"/>
              <a:cs typeface="Calibri"/>
              <a:sym typeface="Calibri"/>
            </a:endParaRPr>
          </a:p>
          <a:p>
            <a:pPr indent="-304800" lvl="0" marL="457200" marR="0" rtl="0" algn="l">
              <a:lnSpc>
                <a:spcPct val="115000"/>
              </a:lnSpc>
              <a:spcBef>
                <a:spcPts val="1000"/>
              </a:spcBef>
              <a:spcAft>
                <a:spcPts val="0"/>
              </a:spcAft>
              <a:buClr>
                <a:srgbClr val="222222"/>
              </a:buClr>
              <a:buSzPts val="1200"/>
              <a:buFont typeface="Calibri"/>
              <a:buChar char="●"/>
            </a:pPr>
            <a:r>
              <a:rPr b="1" lang="sr" sz="1200">
                <a:solidFill>
                  <a:srgbClr val="222222"/>
                </a:solidFill>
                <a:highlight>
                  <a:srgbClr val="FFFFFF"/>
                </a:highlight>
                <a:latin typeface="Calibri"/>
                <a:ea typeface="Calibri"/>
                <a:cs typeface="Calibri"/>
                <a:sym typeface="Calibri"/>
              </a:rPr>
              <a:t>Clustering outliers.</a:t>
            </a:r>
            <a:endParaRPr b="1" sz="1200">
              <a:solidFill>
                <a:srgbClr val="222222"/>
              </a:solidFill>
              <a:highlight>
                <a:srgbClr val="FFFFFF"/>
              </a:highlight>
              <a:latin typeface="Calibri"/>
              <a:ea typeface="Calibri"/>
              <a:cs typeface="Calibri"/>
              <a:sym typeface="Calibri"/>
            </a:endParaRPr>
          </a:p>
          <a:p>
            <a:pPr indent="-304800" lvl="0" marL="457200" marR="0" rtl="0" algn="l">
              <a:lnSpc>
                <a:spcPct val="115000"/>
              </a:lnSpc>
              <a:spcBef>
                <a:spcPts val="1000"/>
              </a:spcBef>
              <a:spcAft>
                <a:spcPts val="0"/>
              </a:spcAft>
              <a:buClr>
                <a:srgbClr val="222222"/>
              </a:buClr>
              <a:buSzPts val="1200"/>
              <a:buFont typeface="Calibri"/>
              <a:buChar char="●"/>
            </a:pPr>
            <a:r>
              <a:rPr b="1" lang="sr" sz="1200">
                <a:solidFill>
                  <a:srgbClr val="222222"/>
                </a:solidFill>
                <a:highlight>
                  <a:srgbClr val="FFFFFF"/>
                </a:highlight>
                <a:latin typeface="Calibri"/>
                <a:ea typeface="Calibri"/>
                <a:cs typeface="Calibri"/>
                <a:sym typeface="Calibri"/>
              </a:rPr>
              <a:t>Scaling with number of dimensions.</a:t>
            </a:r>
            <a:endParaRPr b="1" sz="1200">
              <a:solidFill>
                <a:srgbClr val="222222"/>
              </a:solidFill>
              <a:highlight>
                <a:srgbClr val="FFFFFF"/>
              </a:highlight>
              <a:latin typeface="Calibri"/>
              <a:ea typeface="Calibri"/>
              <a:cs typeface="Calibri"/>
              <a:sym typeface="Calibri"/>
            </a:endParaRPr>
          </a:p>
          <a:p>
            <a:pPr indent="-304800" lvl="0" marL="457200" marR="0" rtl="0" algn="l">
              <a:lnSpc>
                <a:spcPct val="115000"/>
              </a:lnSpc>
              <a:spcBef>
                <a:spcPts val="1000"/>
              </a:spcBef>
              <a:spcAft>
                <a:spcPts val="1000"/>
              </a:spcAft>
              <a:buClr>
                <a:srgbClr val="222222"/>
              </a:buClr>
              <a:buSzPts val="1200"/>
              <a:buFont typeface="Calibri"/>
              <a:buChar char="●"/>
            </a:pPr>
            <a:r>
              <a:rPr b="1" lang="sr" sz="1200">
                <a:solidFill>
                  <a:srgbClr val="222222"/>
                </a:solidFill>
                <a:highlight>
                  <a:srgbClr val="FFFFFF"/>
                </a:highlight>
                <a:latin typeface="Calibri"/>
                <a:ea typeface="Calibri"/>
                <a:cs typeface="Calibri"/>
                <a:sym typeface="Calibri"/>
              </a:rPr>
              <a:t>Gives more weight to the bigger clusters.</a:t>
            </a:r>
            <a:endParaRPr b="1" sz="1200">
              <a:solidFill>
                <a:srgbClr val="222222"/>
              </a:solidFill>
              <a:highlight>
                <a:srgbClr val="FFFFFF"/>
              </a:highlight>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588300"/>
            <a:ext cx="7505700" cy="67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Clustering</a:t>
            </a:r>
            <a:endParaRPr/>
          </a:p>
        </p:txBody>
      </p:sp>
      <p:sp>
        <p:nvSpPr>
          <p:cNvPr id="135" name="Google Shape;135;p14"/>
          <p:cNvSpPr txBox="1"/>
          <p:nvPr>
            <p:ph idx="1" type="body"/>
          </p:nvPr>
        </p:nvSpPr>
        <p:spPr>
          <a:xfrm>
            <a:off x="819150" y="1445950"/>
            <a:ext cx="7505700" cy="3451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sr" sz="1500">
                <a:solidFill>
                  <a:srgbClr val="292929"/>
                </a:solidFill>
                <a:highlight>
                  <a:srgbClr val="FFFFFF"/>
                </a:highlight>
              </a:rPr>
              <a:t>Clustering</a:t>
            </a:r>
            <a:r>
              <a:rPr lang="sr" sz="1500">
                <a:solidFill>
                  <a:srgbClr val="292929"/>
                </a:solidFill>
                <a:highlight>
                  <a:srgbClr val="FFFFFF"/>
                </a:highlight>
              </a:rPr>
              <a:t> is one of the most common exploratory data analysis technique used to get an intuition about the structure of the data.</a:t>
            </a:r>
            <a:endParaRPr sz="1500">
              <a:solidFill>
                <a:srgbClr val="292929"/>
              </a:solidFill>
              <a:highlight>
                <a:srgbClr val="FFFFFF"/>
              </a:highlight>
            </a:endParaRPr>
          </a:p>
          <a:p>
            <a:pPr indent="-317500" lvl="0" marL="457200" marR="0" rtl="0" algn="l">
              <a:lnSpc>
                <a:spcPct val="115000"/>
              </a:lnSpc>
              <a:spcBef>
                <a:spcPts val="1000"/>
              </a:spcBef>
              <a:spcAft>
                <a:spcPts val="0"/>
              </a:spcAft>
              <a:buClr>
                <a:srgbClr val="222222"/>
              </a:buClr>
              <a:buSzPts val="1400"/>
              <a:buChar char="●"/>
            </a:pPr>
            <a:r>
              <a:rPr lang="sr" sz="1500">
                <a:solidFill>
                  <a:srgbClr val="292929"/>
                </a:solidFill>
                <a:highlight>
                  <a:srgbClr val="FFFFFF"/>
                </a:highlight>
              </a:rPr>
              <a:t>It can be defined as the </a:t>
            </a:r>
            <a:r>
              <a:rPr b="1" lang="sr" sz="1500">
                <a:solidFill>
                  <a:srgbClr val="292929"/>
                </a:solidFill>
                <a:highlight>
                  <a:srgbClr val="FFFFFF"/>
                </a:highlight>
              </a:rPr>
              <a:t>task of identifying subgroups in the data</a:t>
            </a:r>
            <a:r>
              <a:rPr lang="sr" sz="1500">
                <a:solidFill>
                  <a:srgbClr val="292929"/>
                </a:solidFill>
                <a:highlight>
                  <a:srgbClr val="FFFFFF"/>
                </a:highlight>
              </a:rPr>
              <a:t> such that data points in the same subgroup (cluster) are very similar while data points in different clusters are very different.</a:t>
            </a:r>
            <a:endParaRPr sz="1500">
              <a:solidFill>
                <a:srgbClr val="292929"/>
              </a:solidFill>
              <a:highlight>
                <a:srgbClr val="FFFFFF"/>
              </a:highlight>
            </a:endParaRPr>
          </a:p>
          <a:p>
            <a:pPr indent="-317500" lvl="0" marL="457200" marR="0" rtl="0" algn="l">
              <a:lnSpc>
                <a:spcPct val="115000"/>
              </a:lnSpc>
              <a:spcBef>
                <a:spcPts val="1000"/>
              </a:spcBef>
              <a:spcAft>
                <a:spcPts val="0"/>
              </a:spcAft>
              <a:buClr>
                <a:srgbClr val="222222"/>
              </a:buClr>
              <a:buSzPts val="1400"/>
              <a:buChar char="●"/>
            </a:pPr>
            <a:r>
              <a:rPr lang="sr" sz="1500">
                <a:solidFill>
                  <a:srgbClr val="292929"/>
                </a:solidFill>
                <a:highlight>
                  <a:srgbClr val="FFFFFF"/>
                </a:highlight>
              </a:rPr>
              <a:t>It tries to find homogeneous subgroups within the data such that data points in each cluster are as similar as possible according to a </a:t>
            </a:r>
            <a:r>
              <a:rPr b="1" lang="sr" sz="1500">
                <a:solidFill>
                  <a:srgbClr val="292929"/>
                </a:solidFill>
                <a:highlight>
                  <a:srgbClr val="FFFFFF"/>
                </a:highlight>
              </a:rPr>
              <a:t>similarity measure such as euclidean-based distance or correlation-based distance</a:t>
            </a:r>
            <a:r>
              <a:rPr lang="sr" sz="1500">
                <a:solidFill>
                  <a:srgbClr val="292929"/>
                </a:solidFill>
                <a:highlight>
                  <a:srgbClr val="FFFFFF"/>
                </a:highlight>
              </a:rPr>
              <a:t>.</a:t>
            </a:r>
            <a:endParaRPr sz="1500">
              <a:solidFill>
                <a:srgbClr val="292929"/>
              </a:solidFill>
              <a:highlight>
                <a:srgbClr val="FFFFFF"/>
              </a:highlight>
            </a:endParaRPr>
          </a:p>
          <a:p>
            <a:pPr indent="-323850" lvl="0" marL="457200" rtl="0" algn="l">
              <a:spcBef>
                <a:spcPts val="1000"/>
              </a:spcBef>
              <a:spcAft>
                <a:spcPts val="0"/>
              </a:spcAft>
              <a:buClr>
                <a:srgbClr val="292929"/>
              </a:buClr>
              <a:buSzPts val="1500"/>
              <a:buChar char="●"/>
            </a:pPr>
            <a:r>
              <a:rPr lang="sr" sz="1500">
                <a:solidFill>
                  <a:srgbClr val="292929"/>
                </a:solidFill>
                <a:highlight>
                  <a:srgbClr val="FFFFFF"/>
                </a:highlight>
              </a:rPr>
              <a:t>Clustering is considered an </a:t>
            </a:r>
            <a:r>
              <a:rPr b="1" lang="sr" sz="1500">
                <a:solidFill>
                  <a:srgbClr val="292929"/>
                </a:solidFill>
                <a:highlight>
                  <a:srgbClr val="FFFFFF"/>
                </a:highlight>
              </a:rPr>
              <a:t>unsupervised learning</a:t>
            </a:r>
            <a:r>
              <a:rPr lang="sr" sz="1500">
                <a:solidFill>
                  <a:srgbClr val="292929"/>
                </a:solidFill>
                <a:highlight>
                  <a:srgbClr val="FFFFFF"/>
                </a:highlight>
              </a:rPr>
              <a:t> method since we don’t have the ground truth to compare the output of the clustering algorithm to the true labels to evaluate its performance.</a:t>
            </a:r>
            <a:endParaRPr sz="1500">
              <a:solidFill>
                <a:srgbClr val="292929"/>
              </a:solidFill>
              <a:highlight>
                <a:srgbClr val="FFFFFF"/>
              </a:highlight>
            </a:endParaRPr>
          </a:p>
          <a:p>
            <a:pPr indent="0" lvl="0" marL="457200" marR="25400" rtl="0" algn="l">
              <a:lnSpc>
                <a:spcPct val="115000"/>
              </a:lnSpc>
              <a:spcBef>
                <a:spcPts val="1500"/>
              </a:spcBef>
              <a:spcAft>
                <a:spcPts val="1000"/>
              </a:spcAft>
              <a:buNone/>
            </a:pPr>
            <a:r>
              <a:t/>
            </a:r>
            <a:endParaRPr sz="1400">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588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K-Means</a:t>
            </a:r>
            <a:endParaRPr/>
          </a:p>
        </p:txBody>
      </p:sp>
      <p:sp>
        <p:nvSpPr>
          <p:cNvPr id="141" name="Google Shape;141;p15"/>
          <p:cNvSpPr txBox="1"/>
          <p:nvPr>
            <p:ph idx="1" type="body"/>
          </p:nvPr>
        </p:nvSpPr>
        <p:spPr>
          <a:xfrm>
            <a:off x="819150" y="1599775"/>
            <a:ext cx="7505700" cy="3220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292929"/>
              </a:buClr>
              <a:buSzPts val="1500"/>
              <a:buChar char="●"/>
            </a:pPr>
            <a:r>
              <a:rPr b="1" lang="sr" sz="1500">
                <a:solidFill>
                  <a:srgbClr val="292929"/>
                </a:solidFill>
                <a:highlight>
                  <a:srgbClr val="FFFFFF"/>
                </a:highlight>
              </a:rPr>
              <a:t>K-means</a:t>
            </a:r>
            <a:r>
              <a:rPr lang="sr" sz="1500">
                <a:solidFill>
                  <a:srgbClr val="292929"/>
                </a:solidFill>
                <a:highlight>
                  <a:srgbClr val="FFFFFF"/>
                </a:highlight>
              </a:rPr>
              <a:t> algorithm is an iterative algorithm that tries to partition the dataset into </a:t>
            </a:r>
            <a:r>
              <a:rPr i="1" lang="sr" sz="1500">
                <a:solidFill>
                  <a:srgbClr val="292929"/>
                </a:solidFill>
                <a:highlight>
                  <a:srgbClr val="FFFFFF"/>
                </a:highlight>
              </a:rPr>
              <a:t>K </a:t>
            </a:r>
            <a:r>
              <a:rPr lang="sr" sz="1500">
                <a:solidFill>
                  <a:srgbClr val="292929"/>
                </a:solidFill>
                <a:highlight>
                  <a:srgbClr val="FFFFFF"/>
                </a:highlight>
              </a:rPr>
              <a:t>pre-defined distinct non-overlapping subgroups (clusters) where each data point belongs to </a:t>
            </a:r>
            <a:r>
              <a:rPr b="1" lang="sr" sz="1500">
                <a:solidFill>
                  <a:srgbClr val="292929"/>
                </a:solidFill>
                <a:highlight>
                  <a:srgbClr val="FFFFFF"/>
                </a:highlight>
              </a:rPr>
              <a:t>only one group</a:t>
            </a:r>
            <a:r>
              <a:rPr lang="sr" sz="1500">
                <a:solidFill>
                  <a:srgbClr val="292929"/>
                </a:solidFill>
                <a:highlight>
                  <a:srgbClr val="FFFFFF"/>
                </a:highlight>
              </a:rPr>
              <a:t>.</a:t>
            </a:r>
            <a:endParaRPr sz="1500">
              <a:solidFill>
                <a:srgbClr val="292929"/>
              </a:solidFill>
              <a:highlight>
                <a:srgbClr val="FFFFFF"/>
              </a:highlight>
            </a:endParaRPr>
          </a:p>
          <a:p>
            <a:pPr indent="-323850" lvl="0" marL="457200" rtl="0" algn="l">
              <a:spcBef>
                <a:spcPts val="1000"/>
              </a:spcBef>
              <a:spcAft>
                <a:spcPts val="0"/>
              </a:spcAft>
              <a:buClr>
                <a:srgbClr val="292929"/>
              </a:buClr>
              <a:buSzPts val="1500"/>
              <a:buChar char="●"/>
            </a:pPr>
            <a:r>
              <a:rPr lang="sr" sz="1500">
                <a:solidFill>
                  <a:srgbClr val="292929"/>
                </a:solidFill>
                <a:highlight>
                  <a:srgbClr val="FFFFFF"/>
                </a:highlight>
              </a:rPr>
              <a:t>It tries to make the </a:t>
            </a:r>
            <a:r>
              <a:rPr b="1" lang="sr" sz="1500">
                <a:solidFill>
                  <a:srgbClr val="292929"/>
                </a:solidFill>
                <a:highlight>
                  <a:srgbClr val="FFFFFF"/>
                </a:highlight>
              </a:rPr>
              <a:t>intra-cluster data points as similar as possible</a:t>
            </a:r>
            <a:r>
              <a:rPr lang="sr" sz="1500">
                <a:solidFill>
                  <a:srgbClr val="292929"/>
                </a:solidFill>
                <a:highlight>
                  <a:srgbClr val="FFFFFF"/>
                </a:highlight>
              </a:rPr>
              <a:t> while also keeping the clusters as different (far) as possible.</a:t>
            </a:r>
            <a:endParaRPr sz="1500">
              <a:solidFill>
                <a:srgbClr val="292929"/>
              </a:solidFill>
              <a:highlight>
                <a:srgbClr val="FFFFFF"/>
              </a:highlight>
            </a:endParaRPr>
          </a:p>
          <a:p>
            <a:pPr indent="-323850" lvl="0" marL="457200" rtl="0" algn="l">
              <a:spcBef>
                <a:spcPts val="1000"/>
              </a:spcBef>
              <a:spcAft>
                <a:spcPts val="0"/>
              </a:spcAft>
              <a:buClr>
                <a:srgbClr val="292929"/>
              </a:buClr>
              <a:buSzPts val="1500"/>
              <a:buChar char="●"/>
            </a:pPr>
            <a:r>
              <a:rPr lang="sr" sz="1500">
                <a:solidFill>
                  <a:srgbClr val="292929"/>
                </a:solidFill>
                <a:highlight>
                  <a:srgbClr val="FFFFFF"/>
                </a:highlight>
              </a:rPr>
              <a:t>It assigns data points to a cluster such that the sum of the squared</a:t>
            </a:r>
            <a:r>
              <a:rPr b="1" lang="sr" sz="1500">
                <a:solidFill>
                  <a:srgbClr val="292929"/>
                </a:solidFill>
                <a:highlight>
                  <a:srgbClr val="FFFFFF"/>
                </a:highlight>
              </a:rPr>
              <a:t> distance between the data points and the cluster’s centroid </a:t>
            </a:r>
            <a:r>
              <a:rPr lang="sr" sz="1500">
                <a:solidFill>
                  <a:srgbClr val="292929"/>
                </a:solidFill>
                <a:highlight>
                  <a:srgbClr val="FFFFFF"/>
                </a:highlight>
              </a:rPr>
              <a:t>(arithmetic mean of all the data points that belong to that cluster) </a:t>
            </a:r>
            <a:r>
              <a:rPr b="1" lang="sr" sz="1500">
                <a:solidFill>
                  <a:srgbClr val="292929"/>
                </a:solidFill>
                <a:highlight>
                  <a:srgbClr val="FFFFFF"/>
                </a:highlight>
              </a:rPr>
              <a:t>is at the minimum</a:t>
            </a:r>
            <a:r>
              <a:rPr lang="sr" sz="1500">
                <a:solidFill>
                  <a:srgbClr val="292929"/>
                </a:solidFill>
                <a:highlight>
                  <a:srgbClr val="FFFFFF"/>
                </a:highlight>
              </a:rPr>
              <a:t>.</a:t>
            </a:r>
            <a:endParaRPr sz="1500">
              <a:solidFill>
                <a:srgbClr val="292929"/>
              </a:solidFill>
              <a:highlight>
                <a:srgbClr val="FFFFFF"/>
              </a:highlight>
            </a:endParaRPr>
          </a:p>
          <a:p>
            <a:pPr indent="-323850" lvl="0" marL="457200" rtl="0" algn="l">
              <a:spcBef>
                <a:spcPts val="1000"/>
              </a:spcBef>
              <a:spcAft>
                <a:spcPts val="1000"/>
              </a:spcAft>
              <a:buClr>
                <a:srgbClr val="292929"/>
              </a:buClr>
              <a:buSzPts val="1500"/>
              <a:buChar char="●"/>
            </a:pPr>
            <a:r>
              <a:rPr b="1" lang="sr" sz="1500">
                <a:solidFill>
                  <a:srgbClr val="292929"/>
                </a:solidFill>
                <a:highlight>
                  <a:srgbClr val="FFFFFF"/>
                </a:highlight>
              </a:rPr>
              <a:t>The less variation within clusters</a:t>
            </a:r>
            <a:r>
              <a:rPr lang="sr" sz="1500">
                <a:solidFill>
                  <a:srgbClr val="292929"/>
                </a:solidFill>
                <a:highlight>
                  <a:srgbClr val="FFFFFF"/>
                </a:highlight>
              </a:rPr>
              <a:t>, the more homogeneous (similar) the data points are within the same cluster.</a:t>
            </a:r>
            <a:endParaRPr sz="1500">
              <a:solidFill>
                <a:srgbClr val="292929"/>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588300"/>
            <a:ext cx="7505700" cy="68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Steps in K-Means algorithm </a:t>
            </a:r>
            <a:endParaRPr/>
          </a:p>
        </p:txBody>
      </p:sp>
      <p:sp>
        <p:nvSpPr>
          <p:cNvPr id="147" name="Google Shape;147;p16"/>
          <p:cNvSpPr txBox="1"/>
          <p:nvPr>
            <p:ph idx="1" type="body"/>
          </p:nvPr>
        </p:nvSpPr>
        <p:spPr>
          <a:xfrm>
            <a:off x="819150" y="1359425"/>
            <a:ext cx="7505700" cy="35379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b="1" lang="sr" sz="1500"/>
              <a:t>Step 1</a:t>
            </a:r>
            <a:r>
              <a:rPr lang="sr" sz="1500"/>
              <a:t>: The	initial	selection of cluster centroids.	Centroids are either randomly generated	or selected	from the data set, i.e. K	random observations are declared as centroids</a:t>
            </a:r>
            <a:endParaRPr sz="1500"/>
          </a:p>
          <a:p>
            <a:pPr indent="0" lvl="0" marL="0" rtl="0" algn="l">
              <a:lnSpc>
                <a:spcPct val="100000"/>
              </a:lnSpc>
              <a:spcBef>
                <a:spcPts val="1000"/>
              </a:spcBef>
              <a:spcAft>
                <a:spcPts val="0"/>
              </a:spcAft>
              <a:buNone/>
            </a:pPr>
            <a:r>
              <a:rPr lang="sr" sz="1500"/>
              <a:t>Repeat:</a:t>
            </a:r>
            <a:endParaRPr sz="1500"/>
          </a:p>
          <a:p>
            <a:pPr indent="-323850" lvl="0" marL="457200" rtl="0" algn="l">
              <a:lnSpc>
                <a:spcPct val="100000"/>
              </a:lnSpc>
              <a:spcBef>
                <a:spcPts val="1000"/>
              </a:spcBef>
              <a:spcAft>
                <a:spcPts val="0"/>
              </a:spcAft>
              <a:buSzPts val="1500"/>
              <a:buChar char="●"/>
            </a:pPr>
            <a:r>
              <a:rPr b="1" lang="sr" sz="1500"/>
              <a:t>Step 2</a:t>
            </a:r>
            <a:r>
              <a:rPr lang="sr" sz="1500"/>
              <a:t>: Cluster assignment: For each observation from the	data	set, identify	 the nearest centroid (usually based on the Euclidean distance) and assign the observation	 to the cluster of that centroid.</a:t>
            </a:r>
            <a:endParaRPr sz="1500"/>
          </a:p>
          <a:p>
            <a:pPr indent="-323850" lvl="0" marL="457200" rtl="0" algn="l">
              <a:lnSpc>
                <a:spcPct val="100000"/>
              </a:lnSpc>
              <a:spcBef>
                <a:spcPts val="1000"/>
              </a:spcBef>
              <a:spcAft>
                <a:spcPts val="0"/>
              </a:spcAft>
              <a:buSzPts val="1500"/>
              <a:buChar char="●"/>
            </a:pPr>
            <a:r>
              <a:rPr b="1" lang="sr" sz="1500"/>
              <a:t>Step 3</a:t>
            </a:r>
            <a:r>
              <a:rPr lang="sr" sz="1500"/>
              <a:t>: Centroid update: for each cluster,	calculate a new centroid by taking the mean	of all observations assigned to that	cluster.</a:t>
            </a:r>
            <a:endParaRPr sz="1500"/>
          </a:p>
          <a:p>
            <a:pPr indent="0" lvl="0" marL="0" rtl="0" algn="l">
              <a:lnSpc>
                <a:spcPct val="100000"/>
              </a:lnSpc>
              <a:spcBef>
                <a:spcPts val="1000"/>
              </a:spcBef>
              <a:spcAft>
                <a:spcPts val="0"/>
              </a:spcAft>
              <a:buNone/>
            </a:pPr>
            <a:r>
              <a:t/>
            </a:r>
            <a:endParaRPr sz="1400"/>
          </a:p>
          <a:p>
            <a:pPr indent="0" lvl="0" marL="0" rtl="0" algn="l">
              <a:lnSpc>
                <a:spcPct val="100000"/>
              </a:lnSpc>
              <a:spcBef>
                <a:spcPts val="1000"/>
              </a:spcBef>
              <a:spcAft>
                <a:spcPts val="1000"/>
              </a:spcAft>
              <a:buNone/>
            </a:pPr>
            <a:r>
              <a:rPr lang="sr" sz="1400"/>
              <a:t>The algorithm iterates between steps 2 and 3 until	one of the following conditions	is met: i) no  observation	changes its cluster; ii) the	 sum of the distances is minimized (that is, falls beneath the threshold); iii) the maximum number of iterations is reached.</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588300"/>
            <a:ext cx="7505700" cy="68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Steps in K-Means algorithm </a:t>
            </a:r>
            <a:endParaRPr/>
          </a:p>
        </p:txBody>
      </p:sp>
      <p:pic>
        <p:nvPicPr>
          <p:cNvPr id="153" name="Google Shape;153;p17"/>
          <p:cNvPicPr preferRelativeResize="0"/>
          <p:nvPr/>
        </p:nvPicPr>
        <p:blipFill>
          <a:blip r:embed="rId3">
            <a:alphaModFix/>
          </a:blip>
          <a:stretch>
            <a:fillRect/>
          </a:stretch>
        </p:blipFill>
        <p:spPr>
          <a:xfrm>
            <a:off x="2046375" y="1646425"/>
            <a:ext cx="4752975" cy="2533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588300"/>
            <a:ext cx="7505700" cy="68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Steps in K-Means algorithm </a:t>
            </a:r>
            <a:endParaRPr/>
          </a:p>
        </p:txBody>
      </p:sp>
      <p:pic>
        <p:nvPicPr>
          <p:cNvPr id="159" name="Google Shape;159;p18"/>
          <p:cNvPicPr preferRelativeResize="0"/>
          <p:nvPr/>
        </p:nvPicPr>
        <p:blipFill>
          <a:blip r:embed="rId3">
            <a:alphaModFix/>
          </a:blip>
          <a:stretch>
            <a:fillRect/>
          </a:stretch>
        </p:blipFill>
        <p:spPr>
          <a:xfrm>
            <a:off x="2224088" y="1588725"/>
            <a:ext cx="4695825" cy="262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588300"/>
            <a:ext cx="7505700" cy="68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Steps in K-Means algorithm </a:t>
            </a:r>
            <a:endParaRPr/>
          </a:p>
        </p:txBody>
      </p:sp>
      <p:pic>
        <p:nvPicPr>
          <p:cNvPr id="165" name="Google Shape;165;p19"/>
          <p:cNvPicPr preferRelativeResize="0"/>
          <p:nvPr/>
        </p:nvPicPr>
        <p:blipFill>
          <a:blip r:embed="rId3">
            <a:alphaModFix/>
          </a:blip>
          <a:stretch>
            <a:fillRect/>
          </a:stretch>
        </p:blipFill>
        <p:spPr>
          <a:xfrm>
            <a:off x="2036775" y="1559900"/>
            <a:ext cx="4791075" cy="270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588300"/>
            <a:ext cx="7505700" cy="68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Internal evaluation</a:t>
            </a:r>
            <a:endParaRPr/>
          </a:p>
        </p:txBody>
      </p:sp>
      <p:sp>
        <p:nvSpPr>
          <p:cNvPr id="171" name="Google Shape;171;p20"/>
          <p:cNvSpPr txBox="1"/>
          <p:nvPr>
            <p:ph idx="1" type="body"/>
          </p:nvPr>
        </p:nvSpPr>
        <p:spPr>
          <a:xfrm>
            <a:off x="819150" y="1359425"/>
            <a:ext cx="7505700" cy="35379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rgbClr val="222222"/>
              </a:buClr>
              <a:buSzPts val="1700"/>
              <a:buChar char="●"/>
            </a:pPr>
            <a:r>
              <a:rPr lang="sr" sz="1350">
                <a:solidFill>
                  <a:srgbClr val="222222"/>
                </a:solidFill>
                <a:highlight>
                  <a:srgbClr val="FFFFFF"/>
                </a:highlight>
              </a:rPr>
              <a:t>When a clustering result is evaluated based on the data that was clustered itself, this is called internal evaluation. These methods usually assign the best score to the algorithm that produces clusters with high similarity within a cluster and low similarity between clusters.</a:t>
            </a:r>
            <a:endParaRPr sz="1350">
              <a:solidFill>
                <a:srgbClr val="222222"/>
              </a:solidFill>
              <a:highlight>
                <a:srgbClr val="FFFFFF"/>
              </a:highlight>
            </a:endParaRPr>
          </a:p>
          <a:p>
            <a:pPr indent="-314325" lvl="0" marL="457200" rtl="0" algn="l">
              <a:lnSpc>
                <a:spcPct val="100000"/>
              </a:lnSpc>
              <a:spcBef>
                <a:spcPts val="1000"/>
              </a:spcBef>
              <a:spcAft>
                <a:spcPts val="0"/>
              </a:spcAft>
              <a:buClr>
                <a:srgbClr val="222222"/>
              </a:buClr>
              <a:buSzPts val="1350"/>
              <a:buChar char="●"/>
            </a:pPr>
            <a:r>
              <a:rPr lang="sr" sz="1350">
                <a:solidFill>
                  <a:srgbClr val="222222"/>
                </a:solidFill>
                <a:highlight>
                  <a:srgbClr val="FFFFFF"/>
                </a:highlight>
              </a:rPr>
              <a:t>One drawback of using internal criteria in cluster evaluation is that high scores on an internal measure do not necessarily result in effective information retrieval applications.</a:t>
            </a:r>
            <a:endParaRPr sz="1350">
              <a:solidFill>
                <a:srgbClr val="222222"/>
              </a:solidFill>
              <a:highlight>
                <a:srgbClr val="FFFFFF"/>
              </a:highlight>
            </a:endParaRPr>
          </a:p>
          <a:p>
            <a:pPr indent="-336550" lvl="0" marL="457200" rtl="0" algn="l">
              <a:lnSpc>
                <a:spcPct val="100000"/>
              </a:lnSpc>
              <a:spcBef>
                <a:spcPts val="1000"/>
              </a:spcBef>
              <a:spcAft>
                <a:spcPts val="0"/>
              </a:spcAft>
              <a:buClr>
                <a:srgbClr val="222222"/>
              </a:buClr>
              <a:buSzPts val="1700"/>
              <a:buChar char="●"/>
            </a:pPr>
            <a:r>
              <a:rPr lang="sr" sz="1350">
                <a:solidFill>
                  <a:srgbClr val="222222"/>
                </a:solidFill>
                <a:highlight>
                  <a:srgbClr val="FFFFFF"/>
                </a:highlight>
              </a:rPr>
              <a:t>Internal validation measures reflect often the </a:t>
            </a:r>
            <a:r>
              <a:rPr b="1" lang="sr" sz="1350">
                <a:solidFill>
                  <a:srgbClr val="222222"/>
                </a:solidFill>
                <a:highlight>
                  <a:srgbClr val="FFFFFF"/>
                </a:highlight>
              </a:rPr>
              <a:t>compactness</a:t>
            </a:r>
            <a:r>
              <a:rPr lang="sr" sz="1350">
                <a:solidFill>
                  <a:srgbClr val="222222"/>
                </a:solidFill>
                <a:highlight>
                  <a:srgbClr val="FFFFFF"/>
                </a:highlight>
              </a:rPr>
              <a:t>, the </a:t>
            </a:r>
            <a:r>
              <a:rPr b="1" lang="sr" sz="1350">
                <a:solidFill>
                  <a:srgbClr val="222222"/>
                </a:solidFill>
                <a:highlight>
                  <a:srgbClr val="FFFFFF"/>
                </a:highlight>
              </a:rPr>
              <a:t>connectedness</a:t>
            </a:r>
            <a:r>
              <a:rPr lang="sr" sz="1350">
                <a:solidFill>
                  <a:srgbClr val="222222"/>
                </a:solidFill>
                <a:highlight>
                  <a:srgbClr val="FFFFFF"/>
                </a:highlight>
              </a:rPr>
              <a:t> and the </a:t>
            </a:r>
            <a:r>
              <a:rPr b="1" lang="sr" sz="1350">
                <a:solidFill>
                  <a:srgbClr val="222222"/>
                </a:solidFill>
                <a:highlight>
                  <a:srgbClr val="FFFFFF"/>
                </a:highlight>
              </a:rPr>
              <a:t>separation</a:t>
            </a:r>
            <a:r>
              <a:rPr lang="sr" sz="1350">
                <a:solidFill>
                  <a:srgbClr val="222222"/>
                </a:solidFill>
                <a:highlight>
                  <a:srgbClr val="FFFFFF"/>
                </a:highlight>
              </a:rPr>
              <a:t> of the cluster partitions.</a:t>
            </a:r>
            <a:endParaRPr sz="1350">
              <a:solidFill>
                <a:srgbClr val="222222"/>
              </a:solidFill>
              <a:highlight>
                <a:srgbClr val="FFFFFF"/>
              </a:highlight>
            </a:endParaRPr>
          </a:p>
          <a:p>
            <a:pPr indent="-307975" lvl="1" marL="914400" rtl="0" algn="l">
              <a:lnSpc>
                <a:spcPct val="100000"/>
              </a:lnSpc>
              <a:spcBef>
                <a:spcPts val="1000"/>
              </a:spcBef>
              <a:spcAft>
                <a:spcPts val="0"/>
              </a:spcAft>
              <a:buClr>
                <a:srgbClr val="222222"/>
              </a:buClr>
              <a:buSzPts val="1250"/>
              <a:buChar char="○"/>
            </a:pPr>
            <a:r>
              <a:rPr b="1" lang="sr" sz="1250">
                <a:solidFill>
                  <a:srgbClr val="222222"/>
                </a:solidFill>
                <a:highlight>
                  <a:srgbClr val="FFFFFF"/>
                </a:highlight>
              </a:rPr>
              <a:t>Compactness or cluster cohesion</a:t>
            </a:r>
            <a:r>
              <a:rPr lang="sr" sz="1250">
                <a:solidFill>
                  <a:srgbClr val="222222"/>
                </a:solidFill>
                <a:highlight>
                  <a:srgbClr val="FFFFFF"/>
                </a:highlight>
              </a:rPr>
              <a:t>: Measures how close are the objects within the same cluster.</a:t>
            </a:r>
            <a:endParaRPr sz="1250">
              <a:solidFill>
                <a:srgbClr val="222222"/>
              </a:solidFill>
              <a:highlight>
                <a:srgbClr val="FFFFFF"/>
              </a:highlight>
            </a:endParaRPr>
          </a:p>
          <a:p>
            <a:pPr indent="-307975" lvl="1" marL="914400" rtl="0" algn="l">
              <a:lnSpc>
                <a:spcPct val="100000"/>
              </a:lnSpc>
              <a:spcBef>
                <a:spcPts val="1000"/>
              </a:spcBef>
              <a:spcAft>
                <a:spcPts val="0"/>
              </a:spcAft>
              <a:buClr>
                <a:srgbClr val="222222"/>
              </a:buClr>
              <a:buSzPts val="1250"/>
              <a:buChar char="○"/>
            </a:pPr>
            <a:r>
              <a:rPr b="1" lang="sr" sz="1250">
                <a:solidFill>
                  <a:srgbClr val="222222"/>
                </a:solidFill>
                <a:highlight>
                  <a:srgbClr val="FFFFFF"/>
                </a:highlight>
              </a:rPr>
              <a:t>Separation: </a:t>
            </a:r>
            <a:r>
              <a:rPr lang="sr" sz="1250">
                <a:solidFill>
                  <a:srgbClr val="222222"/>
                </a:solidFill>
                <a:highlight>
                  <a:srgbClr val="FFFFFF"/>
                </a:highlight>
              </a:rPr>
              <a:t>Measures how well-separated a cluster is from other clusters. </a:t>
            </a:r>
            <a:endParaRPr sz="1250">
              <a:solidFill>
                <a:srgbClr val="222222"/>
              </a:solidFill>
              <a:highlight>
                <a:srgbClr val="FFFFFF"/>
              </a:highlight>
            </a:endParaRPr>
          </a:p>
          <a:p>
            <a:pPr indent="-307975" lvl="1" marL="914400" rtl="0" algn="l">
              <a:lnSpc>
                <a:spcPct val="100000"/>
              </a:lnSpc>
              <a:spcBef>
                <a:spcPts val="1000"/>
              </a:spcBef>
              <a:spcAft>
                <a:spcPts val="1000"/>
              </a:spcAft>
              <a:buClr>
                <a:srgbClr val="222222"/>
              </a:buClr>
              <a:buSzPts val="1250"/>
              <a:buChar char="○"/>
            </a:pPr>
            <a:r>
              <a:rPr b="1" lang="sr" sz="1250">
                <a:solidFill>
                  <a:srgbClr val="222222"/>
                </a:solidFill>
                <a:highlight>
                  <a:srgbClr val="FFFFFF"/>
                </a:highlight>
              </a:rPr>
              <a:t>Connectivity</a:t>
            </a:r>
            <a:r>
              <a:rPr lang="sr" sz="1250">
                <a:solidFill>
                  <a:srgbClr val="222222"/>
                </a:solidFill>
                <a:highlight>
                  <a:srgbClr val="FFFFFF"/>
                </a:highlight>
              </a:rPr>
              <a:t>: corresponds to what extent items are placed in the same cluster as their nearest neighbors in the data space. </a:t>
            </a:r>
            <a:endParaRPr sz="1250">
              <a:solidFill>
                <a:srgbClr val="222222"/>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588300"/>
            <a:ext cx="7505700" cy="68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Internal evaluation</a:t>
            </a:r>
            <a:endParaRPr/>
          </a:p>
        </p:txBody>
      </p:sp>
      <p:sp>
        <p:nvSpPr>
          <p:cNvPr id="177" name="Google Shape;177;p21"/>
          <p:cNvSpPr txBox="1"/>
          <p:nvPr>
            <p:ph idx="1" type="body"/>
          </p:nvPr>
        </p:nvSpPr>
        <p:spPr>
          <a:xfrm>
            <a:off x="819150" y="1359425"/>
            <a:ext cx="7505700" cy="3537900"/>
          </a:xfrm>
          <a:prstGeom prst="rect">
            <a:avLst/>
          </a:prstGeom>
        </p:spPr>
        <p:txBody>
          <a:bodyPr anchorCtr="0" anchor="t" bIns="91425" lIns="91425" spcFirstLastPara="1" rIns="91425" wrap="square" tIns="91425">
            <a:noAutofit/>
          </a:bodyPr>
          <a:lstStyle/>
          <a:p>
            <a:pPr indent="-307975" lvl="0" marL="457200" rtl="0" algn="l">
              <a:lnSpc>
                <a:spcPct val="100000"/>
              </a:lnSpc>
              <a:spcBef>
                <a:spcPts val="0"/>
              </a:spcBef>
              <a:spcAft>
                <a:spcPts val="0"/>
              </a:spcAft>
              <a:buClr>
                <a:srgbClr val="202122"/>
              </a:buClr>
              <a:buSzPts val="1250"/>
              <a:buChar char="●"/>
            </a:pPr>
            <a:r>
              <a:rPr lang="sr" sz="1250">
                <a:solidFill>
                  <a:srgbClr val="202122"/>
                </a:solidFill>
                <a:highlight>
                  <a:srgbClr val="FFFFFF"/>
                </a:highlight>
              </a:rPr>
              <a:t>There are more than a dozen of internal evaluation measures.</a:t>
            </a:r>
            <a:endParaRPr b="1" sz="1250">
              <a:solidFill>
                <a:srgbClr val="202122"/>
              </a:solidFill>
              <a:highlight>
                <a:srgbClr val="FFFFFF"/>
              </a:highlight>
            </a:endParaRPr>
          </a:p>
          <a:p>
            <a:pPr indent="-307975" lvl="1" marL="914400" rtl="0" algn="l">
              <a:lnSpc>
                <a:spcPct val="100000"/>
              </a:lnSpc>
              <a:spcBef>
                <a:spcPts val="1000"/>
              </a:spcBef>
              <a:spcAft>
                <a:spcPts val="0"/>
              </a:spcAft>
              <a:buClr>
                <a:srgbClr val="202122"/>
              </a:buClr>
              <a:buSzPts val="1250"/>
              <a:buChar char="○"/>
            </a:pPr>
            <a:r>
              <a:rPr b="1" lang="sr" sz="1250">
                <a:solidFill>
                  <a:srgbClr val="202122"/>
                </a:solidFill>
                <a:highlight>
                  <a:srgbClr val="FFFFFF"/>
                </a:highlight>
              </a:rPr>
              <a:t>The Silhouette coefficient</a:t>
            </a:r>
            <a:r>
              <a:rPr lang="sr" sz="1250">
                <a:solidFill>
                  <a:srgbClr val="202122"/>
                </a:solidFill>
                <a:highlight>
                  <a:srgbClr val="FFFFFF"/>
                </a:highlight>
              </a:rPr>
              <a:t> contrasts the average distance to elements in the same cluster with the average distance to elements in other clusters. Objects with a high silhouette value are considered well clustered, objects with a low value may be outliers.</a:t>
            </a:r>
            <a:endParaRPr sz="1250">
              <a:solidFill>
                <a:srgbClr val="202122"/>
              </a:solidFill>
              <a:highlight>
                <a:srgbClr val="FFFFFF"/>
              </a:highlight>
            </a:endParaRPr>
          </a:p>
          <a:p>
            <a:pPr indent="-307975" lvl="1" marL="914400" rtl="0" algn="l">
              <a:lnSpc>
                <a:spcPct val="100000"/>
              </a:lnSpc>
              <a:spcBef>
                <a:spcPts val="1000"/>
              </a:spcBef>
              <a:spcAft>
                <a:spcPts val="0"/>
              </a:spcAft>
              <a:buClr>
                <a:srgbClr val="202122"/>
              </a:buClr>
              <a:buSzPts val="1250"/>
              <a:buChar char="○"/>
            </a:pPr>
            <a:r>
              <a:rPr b="1" lang="sr" sz="1250">
                <a:solidFill>
                  <a:srgbClr val="202122"/>
                </a:solidFill>
                <a:highlight>
                  <a:srgbClr val="FFFFFF"/>
                </a:highlight>
              </a:rPr>
              <a:t>The Davies–Bouldin index (DBI)</a:t>
            </a:r>
            <a:r>
              <a:rPr lang="sr" sz="1250">
                <a:solidFill>
                  <a:srgbClr val="202122"/>
                </a:solidFill>
                <a:highlight>
                  <a:srgbClr val="FFFFFF"/>
                </a:highlight>
              </a:rPr>
              <a:t>, </a:t>
            </a:r>
            <a:r>
              <a:rPr lang="sr" sz="1050">
                <a:solidFill>
                  <a:srgbClr val="202122"/>
                </a:solidFill>
                <a:highlight>
                  <a:srgbClr val="FFFFFF"/>
                </a:highlight>
                <a:latin typeface="Arial"/>
                <a:ea typeface="Arial"/>
                <a:cs typeface="Arial"/>
                <a:sym typeface="Arial"/>
              </a:rPr>
              <a:t> </a:t>
            </a:r>
            <a:r>
              <a:rPr lang="sr" sz="1250">
                <a:solidFill>
                  <a:srgbClr val="202122"/>
                </a:solidFill>
                <a:highlight>
                  <a:srgbClr val="FFFFFF"/>
                </a:highlight>
              </a:rPr>
              <a:t>uses quantities and features inherent to the dataset to evaluate how well the clustering has been done.</a:t>
            </a:r>
            <a:endParaRPr sz="1250">
              <a:solidFill>
                <a:srgbClr val="202122"/>
              </a:solidFill>
              <a:highlight>
                <a:srgbClr val="FFFFFF"/>
              </a:highlight>
            </a:endParaRPr>
          </a:p>
          <a:p>
            <a:pPr indent="-307975" lvl="1" marL="914400" rtl="0" algn="l">
              <a:lnSpc>
                <a:spcPct val="100000"/>
              </a:lnSpc>
              <a:spcBef>
                <a:spcPts val="1000"/>
              </a:spcBef>
              <a:spcAft>
                <a:spcPts val="1000"/>
              </a:spcAft>
              <a:buClr>
                <a:srgbClr val="202122"/>
              </a:buClr>
              <a:buSzPts val="1250"/>
              <a:buChar char="○"/>
            </a:pPr>
            <a:r>
              <a:rPr b="1" lang="sr" sz="1250">
                <a:solidFill>
                  <a:srgbClr val="202122"/>
                </a:solidFill>
                <a:highlight>
                  <a:srgbClr val="FFFFFF"/>
                </a:highlight>
              </a:rPr>
              <a:t>Calinski-Harabasz (CH) Index </a:t>
            </a:r>
            <a:r>
              <a:rPr lang="sr">
                <a:solidFill>
                  <a:srgbClr val="273239"/>
                </a:solidFill>
                <a:highlight>
                  <a:srgbClr val="FFFFFF"/>
                </a:highlight>
                <a:latin typeface="Nunito"/>
                <a:ea typeface="Nunito"/>
                <a:cs typeface="Nunito"/>
                <a:sym typeface="Nunito"/>
              </a:rPr>
              <a:t> </a:t>
            </a:r>
            <a:r>
              <a:rPr lang="sr" sz="1250">
                <a:solidFill>
                  <a:srgbClr val="202122"/>
                </a:solidFill>
                <a:highlight>
                  <a:srgbClr val="FFFFFF"/>
                </a:highlight>
              </a:rPr>
              <a:t>is a measure of how similar an object is to its own cluster (cohesion) compared to other clusters (separation). </a:t>
            </a:r>
            <a:endParaRPr b="1" sz="1250">
              <a:solidFill>
                <a:srgbClr val="2021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