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acdd209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3acdd209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8c2e7f1a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38c2e7f1a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8dbeb3d1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8dbeb3d1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8da19e78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8da19e78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8c2e7f1a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8c2e7f1a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8da19e78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8da19e78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8c2e7f1a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8c2e7f1a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8c2e7f1a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8c2e7f1a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8dbeb3d1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8dbeb3d1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8dbeb3d1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8dbeb3d1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8dbeb3d1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8dbeb3d1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8da19e78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8da19e78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s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549775" y="1669000"/>
            <a:ext cx="57876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sr"/>
              <a:t>K-Nearest Neighbor(KNN)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sr"/>
              <a:t>ADA AI/ML April,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588300"/>
            <a:ext cx="7505700" cy="68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KNN - Defining K </a:t>
            </a:r>
            <a:endParaRPr/>
          </a:p>
        </p:txBody>
      </p:sp>
      <p:pic>
        <p:nvPicPr>
          <p:cNvPr id="186" name="Google Shape;186;p22"/>
          <p:cNvPicPr preferRelativeResize="0"/>
          <p:nvPr/>
        </p:nvPicPr>
        <p:blipFill>
          <a:blip r:embed="rId3">
            <a:alphaModFix/>
          </a:blip>
          <a:stretch>
            <a:fillRect/>
          </a:stretch>
        </p:blipFill>
        <p:spPr>
          <a:xfrm>
            <a:off x="2115675" y="1409075"/>
            <a:ext cx="5124450" cy="3209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588300"/>
            <a:ext cx="7505700" cy="68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Steps in KNN algorithm </a:t>
            </a:r>
            <a:endParaRPr/>
          </a:p>
        </p:txBody>
      </p:sp>
      <p:sp>
        <p:nvSpPr>
          <p:cNvPr id="192" name="Google Shape;192;p23"/>
          <p:cNvSpPr txBox="1"/>
          <p:nvPr>
            <p:ph idx="1" type="body"/>
          </p:nvPr>
        </p:nvSpPr>
        <p:spPr>
          <a:xfrm>
            <a:off x="819150" y="1359425"/>
            <a:ext cx="7505700" cy="3461400"/>
          </a:xfrm>
          <a:prstGeom prst="rect">
            <a:avLst/>
          </a:prstGeom>
        </p:spPr>
        <p:txBody>
          <a:bodyPr anchorCtr="0" anchor="t" bIns="91425" lIns="91425" spcFirstLastPara="1" rIns="91425" wrap="square" tIns="91425">
            <a:normAutofit/>
          </a:bodyPr>
          <a:lstStyle/>
          <a:p>
            <a:pPr indent="-320675" lvl="0" marL="457200" rtl="0" algn="l">
              <a:lnSpc>
                <a:spcPct val="115000"/>
              </a:lnSpc>
              <a:spcBef>
                <a:spcPts val="1900"/>
              </a:spcBef>
              <a:spcAft>
                <a:spcPts val="0"/>
              </a:spcAft>
              <a:buClr>
                <a:srgbClr val="222222"/>
              </a:buClr>
              <a:buSzPts val="1450"/>
              <a:buChar char="●"/>
            </a:pPr>
            <a:r>
              <a:rPr lang="sr" sz="1450" u="sng">
                <a:solidFill>
                  <a:srgbClr val="222222"/>
                </a:solidFill>
                <a:highlight>
                  <a:srgbClr val="FFFFFF"/>
                </a:highlight>
              </a:rPr>
              <a:t>Step 1</a:t>
            </a:r>
            <a:r>
              <a:rPr lang="sr" sz="1450">
                <a:solidFill>
                  <a:srgbClr val="222222"/>
                </a:solidFill>
                <a:highlight>
                  <a:srgbClr val="FFFFFF"/>
                </a:highlight>
              </a:rPr>
              <a:t>: . Calculate the distance between a new observation (the one for which a prediction is to be made) and each observation from the training set,</a:t>
            </a:r>
            <a:endParaRPr sz="1450">
              <a:solidFill>
                <a:srgbClr val="222222"/>
              </a:solidFill>
              <a:highlight>
                <a:srgbClr val="FFFFFF"/>
              </a:highlight>
            </a:endParaRPr>
          </a:p>
          <a:p>
            <a:pPr indent="-320675" lvl="0" marL="457200" rtl="0" algn="l">
              <a:lnSpc>
                <a:spcPct val="115000"/>
              </a:lnSpc>
              <a:spcBef>
                <a:spcPts val="1000"/>
              </a:spcBef>
              <a:spcAft>
                <a:spcPts val="0"/>
              </a:spcAft>
              <a:buClr>
                <a:srgbClr val="222222"/>
              </a:buClr>
              <a:buSzPts val="1450"/>
              <a:buChar char="●"/>
            </a:pPr>
            <a:r>
              <a:rPr lang="sr" sz="1450" u="sng">
                <a:solidFill>
                  <a:srgbClr val="222222"/>
                </a:solidFill>
                <a:highlight>
                  <a:srgbClr val="FFFFFF"/>
                </a:highlight>
              </a:rPr>
              <a:t>Step 2</a:t>
            </a:r>
            <a:r>
              <a:rPr lang="sr" sz="1450">
                <a:solidFill>
                  <a:srgbClr val="222222"/>
                </a:solidFill>
                <a:highlight>
                  <a:srgbClr val="FFFFFF"/>
                </a:highlight>
              </a:rPr>
              <a:t>: For the new observation, find k closest observations in the training set (= k nearest neighbors),</a:t>
            </a:r>
            <a:endParaRPr sz="1450">
              <a:solidFill>
                <a:srgbClr val="222222"/>
              </a:solidFill>
              <a:highlight>
                <a:srgbClr val="FFFFFF"/>
              </a:highlight>
            </a:endParaRPr>
          </a:p>
          <a:p>
            <a:pPr indent="-320675" lvl="0" marL="457200" rtl="0" algn="l">
              <a:lnSpc>
                <a:spcPct val="115000"/>
              </a:lnSpc>
              <a:spcBef>
                <a:spcPts val="1000"/>
              </a:spcBef>
              <a:spcAft>
                <a:spcPts val="1000"/>
              </a:spcAft>
              <a:buClr>
                <a:srgbClr val="222222"/>
              </a:buClr>
              <a:buSzPts val="1450"/>
              <a:buChar char="●"/>
            </a:pPr>
            <a:r>
              <a:rPr lang="sr" sz="1450" u="sng">
                <a:solidFill>
                  <a:srgbClr val="222222"/>
                </a:solidFill>
                <a:highlight>
                  <a:srgbClr val="FFFFFF"/>
                </a:highlight>
              </a:rPr>
              <a:t>Step 3</a:t>
            </a:r>
            <a:r>
              <a:rPr lang="sr" sz="1450">
                <a:solidFill>
                  <a:srgbClr val="222222"/>
                </a:solidFill>
                <a:highlight>
                  <a:srgbClr val="FFFFFF"/>
                </a:highlight>
              </a:rPr>
              <a:t>: In case of classification, assign label (class) to the new observation based on the majority class of its nearest neighbors; in case of regression, compute the predicted outcome value as the average value of the outcome variable of the nearest neighbors.</a:t>
            </a:r>
            <a:endParaRPr sz="1450">
              <a:solidFill>
                <a:srgbClr val="222222"/>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819150" y="588300"/>
            <a:ext cx="7505700" cy="68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Steps in KNN algorithm </a:t>
            </a:r>
            <a:endParaRPr/>
          </a:p>
        </p:txBody>
      </p:sp>
      <p:pic>
        <p:nvPicPr>
          <p:cNvPr id="198" name="Google Shape;198;p24"/>
          <p:cNvPicPr preferRelativeResize="0"/>
          <p:nvPr/>
        </p:nvPicPr>
        <p:blipFill>
          <a:blip r:embed="rId3">
            <a:alphaModFix/>
          </a:blip>
          <a:stretch>
            <a:fillRect/>
          </a:stretch>
        </p:blipFill>
        <p:spPr>
          <a:xfrm>
            <a:off x="2536675" y="1338775"/>
            <a:ext cx="3612580" cy="3565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819150" y="547575"/>
            <a:ext cx="7505700" cy="74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Pros &amp; Cons</a:t>
            </a:r>
            <a:endParaRPr/>
          </a:p>
        </p:txBody>
      </p:sp>
      <p:sp>
        <p:nvSpPr>
          <p:cNvPr id="204" name="Google Shape;204;p25"/>
          <p:cNvSpPr txBox="1"/>
          <p:nvPr>
            <p:ph idx="1" type="body"/>
          </p:nvPr>
        </p:nvSpPr>
        <p:spPr>
          <a:xfrm>
            <a:off x="501850" y="1349800"/>
            <a:ext cx="4682100" cy="360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sr" sz="1735"/>
              <a:t>Pros:</a:t>
            </a:r>
            <a:endParaRPr b="1" sz="1735"/>
          </a:p>
          <a:p>
            <a:pPr indent="-311150" lvl="0" marL="457200" rtl="0" algn="l">
              <a:lnSpc>
                <a:spcPct val="115000"/>
              </a:lnSpc>
              <a:spcBef>
                <a:spcPts val="1200"/>
              </a:spcBef>
              <a:spcAft>
                <a:spcPts val="0"/>
              </a:spcAft>
              <a:buClr>
                <a:srgbClr val="273239"/>
              </a:buClr>
              <a:buSzPts val="1300"/>
              <a:buChar char="●"/>
            </a:pPr>
            <a:r>
              <a:rPr b="1" lang="sr">
                <a:solidFill>
                  <a:srgbClr val="222222"/>
                </a:solidFill>
                <a:highlight>
                  <a:srgbClr val="FFFFFF"/>
                </a:highlight>
              </a:rPr>
              <a:t>Easy to implement</a:t>
            </a:r>
            <a:r>
              <a:rPr lang="sr">
                <a:solidFill>
                  <a:srgbClr val="222222"/>
                </a:solidFill>
                <a:highlight>
                  <a:srgbClr val="FFFFFF"/>
                </a:highlight>
              </a:rPr>
              <a:t>: Given the algorithm’s simplicity and accuracy, it is one of the first classifiers that a new data scientist will learn.</a:t>
            </a:r>
            <a:endParaRPr>
              <a:solidFill>
                <a:srgbClr val="222222"/>
              </a:solidFill>
              <a:highlight>
                <a:srgbClr val="FFFFFF"/>
              </a:highlight>
            </a:endParaRPr>
          </a:p>
          <a:p>
            <a:pPr indent="-311150" lvl="0" marL="457200" marR="0" rtl="0" algn="l">
              <a:lnSpc>
                <a:spcPct val="115000"/>
              </a:lnSpc>
              <a:spcBef>
                <a:spcPts val="1000"/>
              </a:spcBef>
              <a:spcAft>
                <a:spcPts val="0"/>
              </a:spcAft>
              <a:buClr>
                <a:srgbClr val="222222"/>
              </a:buClr>
              <a:buSzPts val="1300"/>
              <a:buChar char="●"/>
            </a:pPr>
            <a:r>
              <a:rPr b="1" lang="sr">
                <a:solidFill>
                  <a:srgbClr val="222222"/>
                </a:solidFill>
                <a:highlight>
                  <a:srgbClr val="FFFFFF"/>
                </a:highlight>
              </a:rPr>
              <a:t>Adapts easily</a:t>
            </a:r>
            <a:r>
              <a:rPr lang="sr">
                <a:solidFill>
                  <a:srgbClr val="222222"/>
                </a:solidFill>
                <a:highlight>
                  <a:srgbClr val="FFFFFF"/>
                </a:highlight>
              </a:rPr>
              <a:t>: As new training samples are added, the algorithm adjusts to account for any new data since all training data is stored into memory.</a:t>
            </a:r>
            <a:endParaRPr>
              <a:solidFill>
                <a:srgbClr val="222222"/>
              </a:solidFill>
              <a:highlight>
                <a:srgbClr val="FFFFFF"/>
              </a:highlight>
            </a:endParaRPr>
          </a:p>
          <a:p>
            <a:pPr indent="-311150" lvl="0" marL="457200" marR="0" rtl="0" algn="l">
              <a:lnSpc>
                <a:spcPct val="115000"/>
              </a:lnSpc>
              <a:spcBef>
                <a:spcPts val="1000"/>
              </a:spcBef>
              <a:spcAft>
                <a:spcPts val="1000"/>
              </a:spcAft>
              <a:buClr>
                <a:srgbClr val="222222"/>
              </a:buClr>
              <a:buSzPts val="1300"/>
              <a:buChar char="●"/>
            </a:pPr>
            <a:r>
              <a:rPr b="1" lang="sr">
                <a:solidFill>
                  <a:srgbClr val="222222"/>
                </a:solidFill>
                <a:highlight>
                  <a:srgbClr val="FFFFFF"/>
                </a:highlight>
              </a:rPr>
              <a:t>Few hyperparameters</a:t>
            </a:r>
            <a:r>
              <a:rPr lang="sr">
                <a:solidFill>
                  <a:srgbClr val="222222"/>
                </a:solidFill>
                <a:highlight>
                  <a:srgbClr val="FFFFFF"/>
                </a:highlight>
              </a:rPr>
              <a:t>: KNN only requires a k value and a distance metric, which is low when compared to other machine learning algorithms</a:t>
            </a:r>
            <a:r>
              <a:rPr lang="sr" sz="1200">
                <a:solidFill>
                  <a:srgbClr val="161616"/>
                </a:solidFill>
                <a:highlight>
                  <a:srgbClr val="FFFFFF"/>
                </a:highlight>
                <a:latin typeface="Arial"/>
                <a:ea typeface="Arial"/>
                <a:cs typeface="Arial"/>
                <a:sym typeface="Arial"/>
              </a:rPr>
              <a:t>.</a:t>
            </a:r>
            <a:endParaRPr>
              <a:solidFill>
                <a:srgbClr val="222222"/>
              </a:solidFill>
              <a:highlight>
                <a:srgbClr val="FFFFFF"/>
              </a:highlight>
            </a:endParaRPr>
          </a:p>
        </p:txBody>
      </p:sp>
      <p:sp>
        <p:nvSpPr>
          <p:cNvPr id="205" name="Google Shape;205;p25"/>
          <p:cNvSpPr txBox="1"/>
          <p:nvPr/>
        </p:nvSpPr>
        <p:spPr>
          <a:xfrm>
            <a:off x="4895450" y="1167150"/>
            <a:ext cx="3846000" cy="3720600"/>
          </a:xfrm>
          <a:prstGeom prst="rect">
            <a:avLst/>
          </a:prstGeom>
          <a:noFill/>
          <a:ln>
            <a:noFill/>
          </a:ln>
        </p:spPr>
        <p:txBody>
          <a:bodyPr anchorCtr="0" anchor="ctr" bIns="91425" lIns="91425" spcFirstLastPara="1" rIns="91425" wrap="square" tIns="91425">
            <a:noAutofit/>
          </a:bodyPr>
          <a:lstStyle/>
          <a:p>
            <a:pPr indent="0" lvl="0" marL="0" rtl="0" algn="l">
              <a:lnSpc>
                <a:spcPct val="158000"/>
              </a:lnSpc>
              <a:spcBef>
                <a:spcPts val="0"/>
              </a:spcBef>
              <a:spcAft>
                <a:spcPts val="0"/>
              </a:spcAft>
              <a:buNone/>
            </a:pPr>
            <a:r>
              <a:rPr b="1" lang="sr" sz="1700">
                <a:solidFill>
                  <a:srgbClr val="273239"/>
                </a:solidFill>
                <a:highlight>
                  <a:srgbClr val="FFFFFF"/>
                </a:highlight>
                <a:latin typeface="Calibri"/>
                <a:ea typeface="Calibri"/>
                <a:cs typeface="Calibri"/>
                <a:sym typeface="Calibri"/>
              </a:rPr>
              <a:t>Cons:</a:t>
            </a:r>
            <a:endParaRPr b="1" sz="1700">
              <a:solidFill>
                <a:srgbClr val="273239"/>
              </a:solidFill>
              <a:highlight>
                <a:srgbClr val="FFFFFF"/>
              </a:highlight>
              <a:latin typeface="Calibri"/>
              <a:ea typeface="Calibri"/>
              <a:cs typeface="Calibri"/>
              <a:sym typeface="Calibri"/>
            </a:endParaRPr>
          </a:p>
          <a:p>
            <a:pPr indent="-311150" lvl="0" marL="457200" rtl="0" algn="l">
              <a:lnSpc>
                <a:spcPct val="115000"/>
              </a:lnSpc>
              <a:spcBef>
                <a:spcPts val="0"/>
              </a:spcBef>
              <a:spcAft>
                <a:spcPts val="0"/>
              </a:spcAft>
              <a:buClr>
                <a:srgbClr val="222222"/>
              </a:buClr>
              <a:buSzPts val="1300"/>
              <a:buFont typeface="Calibri"/>
              <a:buChar char="●"/>
            </a:pPr>
            <a:r>
              <a:rPr b="1" lang="sr" sz="1300">
                <a:solidFill>
                  <a:srgbClr val="222222"/>
                </a:solidFill>
                <a:highlight>
                  <a:srgbClr val="FFFFFF"/>
                </a:highlight>
                <a:latin typeface="Calibri"/>
                <a:ea typeface="Calibri"/>
                <a:cs typeface="Calibri"/>
                <a:sym typeface="Calibri"/>
              </a:rPr>
              <a:t>Does not scale well</a:t>
            </a:r>
            <a:r>
              <a:rPr lang="sr" sz="1300">
                <a:solidFill>
                  <a:srgbClr val="222222"/>
                </a:solidFill>
                <a:highlight>
                  <a:srgbClr val="FFFFFF"/>
                </a:highlight>
                <a:latin typeface="Calibri"/>
                <a:ea typeface="Calibri"/>
                <a:cs typeface="Calibri"/>
                <a:sym typeface="Calibri"/>
              </a:rPr>
              <a:t>: Since KNN is a lazy algorithm, it takes up more memory and data storage compared to other classifiers.</a:t>
            </a:r>
            <a:endParaRPr sz="1300">
              <a:solidFill>
                <a:srgbClr val="222222"/>
              </a:solidFill>
              <a:highlight>
                <a:srgbClr val="FFFFFF"/>
              </a:highlight>
              <a:latin typeface="Calibri"/>
              <a:ea typeface="Calibri"/>
              <a:cs typeface="Calibri"/>
              <a:sym typeface="Calibri"/>
            </a:endParaRPr>
          </a:p>
          <a:p>
            <a:pPr indent="-311150" lvl="0" marL="457200" marR="0" rtl="0" algn="l">
              <a:lnSpc>
                <a:spcPct val="115000"/>
              </a:lnSpc>
              <a:spcBef>
                <a:spcPts val="1000"/>
              </a:spcBef>
              <a:spcAft>
                <a:spcPts val="0"/>
              </a:spcAft>
              <a:buClr>
                <a:srgbClr val="222222"/>
              </a:buClr>
              <a:buSzPts val="1300"/>
              <a:buFont typeface="Calibri"/>
              <a:buChar char="●"/>
            </a:pPr>
            <a:r>
              <a:rPr b="1" lang="sr" sz="1300">
                <a:solidFill>
                  <a:srgbClr val="222222"/>
                </a:solidFill>
                <a:highlight>
                  <a:srgbClr val="FFFFFF"/>
                </a:highlight>
                <a:latin typeface="Calibri"/>
                <a:ea typeface="Calibri"/>
                <a:cs typeface="Calibri"/>
                <a:sym typeface="Calibri"/>
              </a:rPr>
              <a:t>Curse of dimensionality</a:t>
            </a:r>
            <a:r>
              <a:rPr lang="sr" sz="1300">
                <a:solidFill>
                  <a:srgbClr val="222222"/>
                </a:solidFill>
                <a:highlight>
                  <a:srgbClr val="FFFFFF"/>
                </a:highlight>
                <a:latin typeface="Calibri"/>
                <a:ea typeface="Calibri"/>
                <a:cs typeface="Calibri"/>
                <a:sym typeface="Calibri"/>
              </a:rPr>
              <a:t>: The KNN algorithm tends to fall victim to the curse of dimensionality, which means that it doesn’t perform well with high-dimensional data inputs.</a:t>
            </a:r>
            <a:endParaRPr sz="1300">
              <a:solidFill>
                <a:srgbClr val="222222"/>
              </a:solidFill>
              <a:highlight>
                <a:srgbClr val="FFFFFF"/>
              </a:highlight>
              <a:latin typeface="Calibri"/>
              <a:ea typeface="Calibri"/>
              <a:cs typeface="Calibri"/>
              <a:sym typeface="Calibri"/>
            </a:endParaRPr>
          </a:p>
          <a:p>
            <a:pPr indent="-301625" lvl="0" marL="457200" marR="0" rtl="0" algn="l">
              <a:lnSpc>
                <a:spcPct val="115000"/>
              </a:lnSpc>
              <a:spcBef>
                <a:spcPts val="1000"/>
              </a:spcBef>
              <a:spcAft>
                <a:spcPts val="1000"/>
              </a:spcAft>
              <a:buClr>
                <a:srgbClr val="222222"/>
              </a:buClr>
              <a:buSzPts val="1150"/>
              <a:buFont typeface="Verdana"/>
              <a:buChar char="●"/>
            </a:pPr>
            <a:r>
              <a:rPr b="1" lang="sr" sz="1300">
                <a:solidFill>
                  <a:srgbClr val="222222"/>
                </a:solidFill>
                <a:highlight>
                  <a:srgbClr val="FFFFFF"/>
                </a:highlight>
                <a:latin typeface="Calibri"/>
                <a:ea typeface="Calibri"/>
                <a:cs typeface="Calibri"/>
                <a:sym typeface="Calibri"/>
              </a:rPr>
              <a:t>Prone to overfitting</a:t>
            </a:r>
            <a:r>
              <a:rPr lang="sr" sz="1300">
                <a:solidFill>
                  <a:srgbClr val="222222"/>
                </a:solidFill>
                <a:highlight>
                  <a:srgbClr val="FFFFFF"/>
                </a:highlight>
                <a:latin typeface="Calibri"/>
                <a:ea typeface="Calibri"/>
                <a:cs typeface="Calibri"/>
                <a:sym typeface="Calibri"/>
              </a:rPr>
              <a:t>: Due to the “curse of dimensionality”, KNN is also more prone to overfitting.</a:t>
            </a:r>
            <a:endParaRPr sz="1150">
              <a:solidFill>
                <a:srgbClr val="222222"/>
              </a:solidFill>
              <a:highlight>
                <a:srgbClr val="FFFFFF"/>
              </a:highlight>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588300"/>
            <a:ext cx="7505700" cy="67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Introduction</a:t>
            </a:r>
            <a:endParaRPr/>
          </a:p>
        </p:txBody>
      </p:sp>
      <p:sp>
        <p:nvSpPr>
          <p:cNvPr id="135" name="Google Shape;135;p14"/>
          <p:cNvSpPr txBox="1"/>
          <p:nvPr>
            <p:ph idx="1" type="body"/>
          </p:nvPr>
        </p:nvSpPr>
        <p:spPr>
          <a:xfrm>
            <a:off x="819150" y="1599775"/>
            <a:ext cx="7505700" cy="3297600"/>
          </a:xfrm>
          <a:prstGeom prst="rect">
            <a:avLst/>
          </a:prstGeom>
        </p:spPr>
        <p:txBody>
          <a:bodyPr anchorCtr="0" anchor="t" bIns="91425" lIns="91425" spcFirstLastPara="1" rIns="91425" wrap="square" tIns="91425">
            <a:noAutofit/>
          </a:bodyPr>
          <a:lstStyle/>
          <a:p>
            <a:pPr indent="-317500" lvl="0" marL="457200" marR="25400" rtl="0" algn="l">
              <a:lnSpc>
                <a:spcPct val="115000"/>
              </a:lnSpc>
              <a:spcBef>
                <a:spcPts val="1500"/>
              </a:spcBef>
              <a:spcAft>
                <a:spcPts val="0"/>
              </a:spcAft>
              <a:buClr>
                <a:srgbClr val="222222"/>
              </a:buClr>
              <a:buSzPts val="1400"/>
              <a:buChar char="●"/>
            </a:pPr>
            <a:r>
              <a:rPr b="1" lang="sr" sz="1400">
                <a:solidFill>
                  <a:srgbClr val="222222"/>
                </a:solidFill>
                <a:highlight>
                  <a:srgbClr val="FFFFFF"/>
                </a:highlight>
              </a:rPr>
              <a:t>K-Nearest Neighbour</a:t>
            </a:r>
            <a:r>
              <a:rPr lang="sr" sz="1400">
                <a:solidFill>
                  <a:srgbClr val="222222"/>
                </a:solidFill>
                <a:highlight>
                  <a:srgbClr val="FFFFFF"/>
                </a:highlight>
              </a:rPr>
              <a:t> </a:t>
            </a:r>
            <a:r>
              <a:rPr b="1" lang="sr" sz="1400">
                <a:solidFill>
                  <a:srgbClr val="222222"/>
                </a:solidFill>
                <a:highlight>
                  <a:srgbClr val="FFFFFF"/>
                </a:highlight>
              </a:rPr>
              <a:t>(KNN or K-NN)</a:t>
            </a:r>
            <a:r>
              <a:rPr lang="sr" sz="1400">
                <a:solidFill>
                  <a:srgbClr val="222222"/>
                </a:solidFill>
                <a:highlight>
                  <a:srgbClr val="FFFFFF"/>
                </a:highlight>
              </a:rPr>
              <a:t> is one of the simplest Machine Learning algorithms used for Supervised Learning.</a:t>
            </a:r>
            <a:endParaRPr sz="1400">
              <a:solidFill>
                <a:srgbClr val="000000"/>
              </a:solidFill>
              <a:highlight>
                <a:srgbClr val="FFFFFF"/>
              </a:highlight>
            </a:endParaRPr>
          </a:p>
          <a:p>
            <a:pPr indent="-317500" lvl="0" marL="457200" marR="25400" rtl="0" algn="l">
              <a:lnSpc>
                <a:spcPct val="115000"/>
              </a:lnSpc>
              <a:spcBef>
                <a:spcPts val="1000"/>
              </a:spcBef>
              <a:spcAft>
                <a:spcPts val="0"/>
              </a:spcAft>
              <a:buClr>
                <a:srgbClr val="000000"/>
              </a:buClr>
              <a:buSzPts val="1400"/>
              <a:buChar char="●"/>
            </a:pPr>
            <a:r>
              <a:rPr lang="sr" sz="1400">
                <a:solidFill>
                  <a:srgbClr val="000000"/>
                </a:solidFill>
                <a:highlight>
                  <a:srgbClr val="FFFFFF"/>
                </a:highlight>
              </a:rPr>
              <a:t>K-NN algorithm </a:t>
            </a:r>
            <a:r>
              <a:rPr lang="sr" sz="1400" u="sng">
                <a:solidFill>
                  <a:srgbClr val="000000"/>
                </a:solidFill>
                <a:highlight>
                  <a:srgbClr val="FFFFFF"/>
                </a:highlight>
              </a:rPr>
              <a:t>assumes the similarity between the new case/data and available cases</a:t>
            </a:r>
            <a:r>
              <a:rPr lang="sr" sz="1400">
                <a:solidFill>
                  <a:srgbClr val="000000"/>
                </a:solidFill>
                <a:highlight>
                  <a:srgbClr val="FFFFFF"/>
                </a:highlight>
              </a:rPr>
              <a:t> and put the new case into the category that is most similar to the available categories.</a:t>
            </a:r>
            <a:endParaRPr sz="1400">
              <a:solidFill>
                <a:srgbClr val="000000"/>
              </a:solidFill>
              <a:highlight>
                <a:srgbClr val="FFFFFF"/>
              </a:highlight>
            </a:endParaRPr>
          </a:p>
          <a:p>
            <a:pPr indent="-317500" lvl="0" marL="457200" marR="25400" rtl="0" algn="l">
              <a:lnSpc>
                <a:spcPct val="115000"/>
              </a:lnSpc>
              <a:spcBef>
                <a:spcPts val="1000"/>
              </a:spcBef>
              <a:spcAft>
                <a:spcPts val="0"/>
              </a:spcAft>
              <a:buClr>
                <a:srgbClr val="000000"/>
              </a:buClr>
              <a:buSzPts val="1400"/>
              <a:buChar char="●"/>
            </a:pPr>
            <a:r>
              <a:rPr lang="sr" sz="1400">
                <a:solidFill>
                  <a:srgbClr val="000000"/>
                </a:solidFill>
                <a:highlight>
                  <a:srgbClr val="FFFFFF"/>
                </a:highlight>
              </a:rPr>
              <a:t>Similarity is sometimes called distance, proximity, or closeness.</a:t>
            </a:r>
            <a:endParaRPr sz="1400">
              <a:solidFill>
                <a:srgbClr val="000000"/>
              </a:solidFill>
              <a:highlight>
                <a:srgbClr val="FFFFFF"/>
              </a:highlight>
            </a:endParaRPr>
          </a:p>
          <a:p>
            <a:pPr indent="0" lvl="0" marL="457200" marR="25400" rtl="0" algn="l">
              <a:lnSpc>
                <a:spcPct val="115000"/>
              </a:lnSpc>
              <a:spcBef>
                <a:spcPts val="1500"/>
              </a:spcBef>
              <a:spcAft>
                <a:spcPts val="1000"/>
              </a:spcAft>
              <a:buNone/>
            </a:pPr>
            <a:r>
              <a:t/>
            </a:r>
            <a:endParaRPr sz="1400">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588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Introduction</a:t>
            </a:r>
            <a:endParaRPr/>
          </a:p>
        </p:txBody>
      </p:sp>
      <p:sp>
        <p:nvSpPr>
          <p:cNvPr id="141" name="Google Shape;141;p15"/>
          <p:cNvSpPr txBox="1"/>
          <p:nvPr>
            <p:ph idx="1" type="body"/>
          </p:nvPr>
        </p:nvSpPr>
        <p:spPr>
          <a:xfrm>
            <a:off x="819150" y="1599775"/>
            <a:ext cx="7505700" cy="2838900"/>
          </a:xfrm>
          <a:prstGeom prst="rect">
            <a:avLst/>
          </a:prstGeom>
        </p:spPr>
        <p:txBody>
          <a:bodyPr anchorCtr="0" anchor="t" bIns="91425" lIns="91425" spcFirstLastPara="1" rIns="91425" wrap="square" tIns="91425">
            <a:normAutofit/>
          </a:bodyPr>
          <a:lstStyle/>
          <a:p>
            <a:pPr indent="-317500" lvl="0" marL="457200" marR="25400" rtl="0" algn="l">
              <a:spcBef>
                <a:spcPts val="1500"/>
              </a:spcBef>
              <a:spcAft>
                <a:spcPts val="0"/>
              </a:spcAft>
              <a:buClr>
                <a:srgbClr val="000000"/>
              </a:buClr>
              <a:buSzPts val="1400"/>
              <a:buFont typeface="Roboto"/>
              <a:buChar char="●"/>
            </a:pPr>
            <a:r>
              <a:rPr lang="sr" sz="1400">
                <a:solidFill>
                  <a:srgbClr val="222222"/>
                </a:solidFill>
                <a:highlight>
                  <a:schemeClr val="dk1"/>
                </a:highlight>
              </a:rPr>
              <a:t>K-NN algorithm can be used for </a:t>
            </a:r>
            <a:r>
              <a:rPr b="1" lang="sr" sz="1400">
                <a:solidFill>
                  <a:srgbClr val="222222"/>
                </a:solidFill>
                <a:highlight>
                  <a:schemeClr val="dk1"/>
                </a:highlight>
              </a:rPr>
              <a:t>Regression as well as for Classification </a:t>
            </a:r>
            <a:r>
              <a:rPr lang="sr" sz="1400">
                <a:solidFill>
                  <a:srgbClr val="222222"/>
                </a:solidFill>
                <a:highlight>
                  <a:schemeClr val="dk1"/>
                </a:highlight>
              </a:rPr>
              <a:t>but </a:t>
            </a:r>
            <a:r>
              <a:rPr b="1" lang="sr" sz="1400">
                <a:solidFill>
                  <a:srgbClr val="222222"/>
                </a:solidFill>
                <a:highlight>
                  <a:schemeClr val="dk1"/>
                </a:highlight>
              </a:rPr>
              <a:t>mostly</a:t>
            </a:r>
            <a:r>
              <a:rPr lang="sr" sz="1400">
                <a:solidFill>
                  <a:srgbClr val="222222"/>
                </a:solidFill>
                <a:highlight>
                  <a:schemeClr val="dk1"/>
                </a:highlight>
              </a:rPr>
              <a:t> it is used </a:t>
            </a:r>
            <a:r>
              <a:rPr b="1" lang="sr" sz="1400">
                <a:solidFill>
                  <a:srgbClr val="222222"/>
                </a:solidFill>
                <a:highlight>
                  <a:schemeClr val="dk1"/>
                </a:highlight>
              </a:rPr>
              <a:t>for the Classification</a:t>
            </a:r>
            <a:r>
              <a:rPr lang="sr" sz="1400">
                <a:solidFill>
                  <a:srgbClr val="222222"/>
                </a:solidFill>
                <a:highlight>
                  <a:schemeClr val="dk1"/>
                </a:highlight>
              </a:rPr>
              <a:t> problems.</a:t>
            </a:r>
            <a:endParaRPr sz="1400">
              <a:solidFill>
                <a:srgbClr val="000000"/>
              </a:solidFill>
              <a:highlight>
                <a:srgbClr val="FFFFFF"/>
              </a:highlight>
            </a:endParaRPr>
          </a:p>
          <a:p>
            <a:pPr indent="-317500" lvl="0" marL="457200" marR="25400" rtl="0" algn="l">
              <a:lnSpc>
                <a:spcPct val="115000"/>
              </a:lnSpc>
              <a:spcBef>
                <a:spcPts val="1500"/>
              </a:spcBef>
              <a:spcAft>
                <a:spcPts val="0"/>
              </a:spcAft>
              <a:buClr>
                <a:srgbClr val="000000"/>
              </a:buClr>
              <a:buSzPts val="1400"/>
              <a:buFont typeface="Roboto"/>
              <a:buChar char="●"/>
            </a:pPr>
            <a:r>
              <a:rPr lang="sr" sz="1400">
                <a:solidFill>
                  <a:srgbClr val="000000"/>
                </a:solidFill>
                <a:highlight>
                  <a:srgbClr val="FFFFFF"/>
                </a:highlight>
              </a:rPr>
              <a:t>K-NN is a </a:t>
            </a:r>
            <a:r>
              <a:rPr b="1" lang="sr" sz="1400">
                <a:solidFill>
                  <a:srgbClr val="000000"/>
                </a:solidFill>
                <a:highlight>
                  <a:srgbClr val="FFFFFF"/>
                </a:highlight>
              </a:rPr>
              <a:t>non-parametric algorithm</a:t>
            </a:r>
            <a:r>
              <a:rPr lang="sr" sz="1400">
                <a:solidFill>
                  <a:srgbClr val="000000"/>
                </a:solidFill>
                <a:highlight>
                  <a:srgbClr val="FFFFFF"/>
                </a:highlight>
              </a:rPr>
              <a:t>, which means it does not make any assumption on underlying data.</a:t>
            </a:r>
            <a:endParaRPr sz="1400">
              <a:solidFill>
                <a:srgbClr val="000000"/>
              </a:solidFill>
              <a:highlight>
                <a:srgbClr val="FFFFFF"/>
              </a:highlight>
            </a:endParaRPr>
          </a:p>
          <a:p>
            <a:pPr indent="-317500" lvl="0" marL="457200" marR="25400" rtl="0" algn="l">
              <a:lnSpc>
                <a:spcPct val="115000"/>
              </a:lnSpc>
              <a:spcBef>
                <a:spcPts val="1500"/>
              </a:spcBef>
              <a:spcAft>
                <a:spcPts val="1000"/>
              </a:spcAft>
              <a:buClr>
                <a:srgbClr val="000000"/>
              </a:buClr>
              <a:buSzPts val="1400"/>
              <a:buFont typeface="Roboto"/>
              <a:buChar char="●"/>
            </a:pPr>
            <a:r>
              <a:rPr lang="sr" sz="1400">
                <a:solidFill>
                  <a:srgbClr val="000000"/>
                </a:solidFill>
                <a:highlight>
                  <a:srgbClr val="FFFFFF"/>
                </a:highlight>
              </a:rPr>
              <a:t>It is also called a </a:t>
            </a:r>
            <a:r>
              <a:rPr b="1" lang="sr" sz="1400">
                <a:solidFill>
                  <a:srgbClr val="000000"/>
                </a:solidFill>
                <a:highlight>
                  <a:srgbClr val="FFFFFF"/>
                </a:highlight>
              </a:rPr>
              <a:t>lazy learner algorithm</a:t>
            </a:r>
            <a:r>
              <a:rPr lang="sr" sz="1400">
                <a:solidFill>
                  <a:srgbClr val="000000"/>
                </a:solidFill>
                <a:highlight>
                  <a:srgbClr val="FFFFFF"/>
                </a:highlight>
              </a:rPr>
              <a:t> because it does not learn from the training set immediately instead it stores the dataset and at the time of classification, it performs an action on the dataset.</a:t>
            </a:r>
            <a:endParaRPr sz="1350">
              <a:solidFill>
                <a:srgbClr val="222222"/>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588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KNN - basic idea</a:t>
            </a:r>
            <a:endParaRPr/>
          </a:p>
        </p:txBody>
      </p:sp>
      <p:pic>
        <p:nvPicPr>
          <p:cNvPr id="147" name="Google Shape;147;p16"/>
          <p:cNvPicPr preferRelativeResize="0"/>
          <p:nvPr/>
        </p:nvPicPr>
        <p:blipFill>
          <a:blip r:embed="rId3">
            <a:alphaModFix/>
          </a:blip>
          <a:stretch>
            <a:fillRect/>
          </a:stretch>
        </p:blipFill>
        <p:spPr>
          <a:xfrm>
            <a:off x="681025" y="1714550"/>
            <a:ext cx="7781925" cy="2600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588300"/>
            <a:ext cx="7505700" cy="74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KNN - distance metrics</a:t>
            </a:r>
            <a:endParaRPr/>
          </a:p>
        </p:txBody>
      </p:sp>
      <p:sp>
        <p:nvSpPr>
          <p:cNvPr id="153" name="Google Shape;153;p17"/>
          <p:cNvSpPr txBox="1"/>
          <p:nvPr/>
        </p:nvSpPr>
        <p:spPr>
          <a:xfrm>
            <a:off x="953700" y="1695925"/>
            <a:ext cx="7278000" cy="2701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Calibri"/>
              <a:buChar char="●"/>
            </a:pPr>
            <a:r>
              <a:rPr lang="sr">
                <a:solidFill>
                  <a:srgbClr val="222222"/>
                </a:solidFill>
                <a:highlight>
                  <a:srgbClr val="FFFFFF"/>
                </a:highlight>
                <a:latin typeface="Calibri"/>
                <a:ea typeface="Calibri"/>
                <a:cs typeface="Calibri"/>
                <a:sym typeface="Calibri"/>
              </a:rPr>
              <a:t>The goal of the k-nearest neighbor algorithm is to identify the nearest neighbors of a given query point, so that it can assign a class label to that point</a:t>
            </a:r>
            <a:r>
              <a:rPr lang="sr">
                <a:solidFill>
                  <a:srgbClr val="161616"/>
                </a:solidFill>
                <a:highlight>
                  <a:srgbClr val="FFFFFF"/>
                </a:highlight>
                <a:latin typeface="Calibri"/>
                <a:ea typeface="Calibri"/>
                <a:cs typeface="Calibri"/>
                <a:sym typeface="Calibri"/>
              </a:rPr>
              <a:t>.</a:t>
            </a:r>
            <a:endParaRPr>
              <a:solidFill>
                <a:srgbClr val="161616"/>
              </a:solidFill>
              <a:highlight>
                <a:srgbClr val="FFFFFF"/>
              </a:highlight>
              <a:latin typeface="Calibri"/>
              <a:ea typeface="Calibri"/>
              <a:cs typeface="Calibri"/>
              <a:sym typeface="Calibri"/>
            </a:endParaRPr>
          </a:p>
          <a:p>
            <a:pPr indent="-317500" lvl="0" marL="457200" rtl="0" algn="l">
              <a:lnSpc>
                <a:spcPct val="115000"/>
              </a:lnSpc>
              <a:spcBef>
                <a:spcPts val="1000"/>
              </a:spcBef>
              <a:spcAft>
                <a:spcPts val="0"/>
              </a:spcAft>
              <a:buClr>
                <a:srgbClr val="222222"/>
              </a:buClr>
              <a:buSzPts val="1400"/>
              <a:buFont typeface="Calibri"/>
              <a:buChar char="●"/>
            </a:pPr>
            <a:r>
              <a:rPr lang="sr">
                <a:solidFill>
                  <a:srgbClr val="222222"/>
                </a:solidFill>
                <a:highlight>
                  <a:srgbClr val="FFFFFF"/>
                </a:highlight>
                <a:latin typeface="Calibri"/>
                <a:ea typeface="Calibri"/>
                <a:cs typeface="Calibri"/>
                <a:sym typeface="Calibri"/>
              </a:rPr>
              <a:t>To this end, different distance metrics can be used such as:</a:t>
            </a:r>
            <a:endParaRPr>
              <a:solidFill>
                <a:srgbClr val="222222"/>
              </a:solidFill>
              <a:highlight>
                <a:srgbClr val="FFFFFF"/>
              </a:highlight>
              <a:latin typeface="Calibri"/>
              <a:ea typeface="Calibri"/>
              <a:cs typeface="Calibri"/>
              <a:sym typeface="Calibri"/>
            </a:endParaRPr>
          </a:p>
          <a:p>
            <a:pPr indent="-317500" lvl="1" marL="914400" rtl="0" algn="l">
              <a:lnSpc>
                <a:spcPct val="115000"/>
              </a:lnSpc>
              <a:spcBef>
                <a:spcPts val="1000"/>
              </a:spcBef>
              <a:spcAft>
                <a:spcPts val="0"/>
              </a:spcAft>
              <a:buClr>
                <a:srgbClr val="222222"/>
              </a:buClr>
              <a:buSzPts val="1400"/>
              <a:buFont typeface="Calibri"/>
              <a:buChar char="○"/>
            </a:pPr>
            <a:r>
              <a:rPr lang="sr">
                <a:solidFill>
                  <a:srgbClr val="161616"/>
                </a:solidFill>
                <a:highlight>
                  <a:srgbClr val="FFFFFF"/>
                </a:highlight>
                <a:latin typeface="Calibri"/>
                <a:ea typeface="Calibri"/>
                <a:cs typeface="Calibri"/>
                <a:sym typeface="Calibri"/>
              </a:rPr>
              <a:t>Euclidean distance (p=2): This is the most commonly used distance measure</a:t>
            </a:r>
            <a:endParaRPr>
              <a:solidFill>
                <a:srgbClr val="161616"/>
              </a:solidFill>
              <a:highlight>
                <a:srgbClr val="FFFFFF"/>
              </a:highlight>
              <a:latin typeface="Calibri"/>
              <a:ea typeface="Calibri"/>
              <a:cs typeface="Calibri"/>
              <a:sym typeface="Calibri"/>
            </a:endParaRPr>
          </a:p>
          <a:p>
            <a:pPr indent="-317500" lvl="1" marL="914400" rtl="0" algn="l">
              <a:lnSpc>
                <a:spcPct val="115000"/>
              </a:lnSpc>
              <a:spcBef>
                <a:spcPts val="1000"/>
              </a:spcBef>
              <a:spcAft>
                <a:spcPts val="0"/>
              </a:spcAft>
              <a:buClr>
                <a:srgbClr val="161616"/>
              </a:buClr>
              <a:buSzPts val="1400"/>
              <a:buFont typeface="Calibri"/>
              <a:buChar char="○"/>
            </a:pPr>
            <a:r>
              <a:rPr lang="sr">
                <a:solidFill>
                  <a:srgbClr val="161616"/>
                </a:solidFill>
                <a:highlight>
                  <a:srgbClr val="FFFFFF"/>
                </a:highlight>
                <a:latin typeface="Calibri"/>
                <a:ea typeface="Calibri"/>
                <a:cs typeface="Calibri"/>
                <a:sym typeface="Calibri"/>
              </a:rPr>
              <a:t>Manhattan distance (p=1)</a:t>
            </a:r>
            <a:endParaRPr>
              <a:solidFill>
                <a:srgbClr val="161616"/>
              </a:solidFill>
              <a:highlight>
                <a:srgbClr val="FFFFFF"/>
              </a:highlight>
              <a:latin typeface="Calibri"/>
              <a:ea typeface="Calibri"/>
              <a:cs typeface="Calibri"/>
              <a:sym typeface="Calibri"/>
            </a:endParaRPr>
          </a:p>
          <a:p>
            <a:pPr indent="-317500" lvl="1" marL="914400" rtl="0" algn="l">
              <a:lnSpc>
                <a:spcPct val="115000"/>
              </a:lnSpc>
              <a:spcBef>
                <a:spcPts val="1000"/>
              </a:spcBef>
              <a:spcAft>
                <a:spcPts val="1000"/>
              </a:spcAft>
              <a:buClr>
                <a:srgbClr val="161616"/>
              </a:buClr>
              <a:buSzPts val="1400"/>
              <a:buFont typeface="Calibri"/>
              <a:buChar char="○"/>
            </a:pPr>
            <a:r>
              <a:rPr lang="sr">
                <a:solidFill>
                  <a:srgbClr val="161616"/>
                </a:solidFill>
                <a:highlight>
                  <a:srgbClr val="FFFFFF"/>
                </a:highlight>
                <a:latin typeface="Calibri"/>
                <a:ea typeface="Calibri"/>
                <a:cs typeface="Calibri"/>
                <a:sym typeface="Calibri"/>
              </a:rPr>
              <a:t>Minkowski distance</a:t>
            </a:r>
            <a:endParaRPr>
              <a:solidFill>
                <a:srgbClr val="222222"/>
              </a:solidFill>
              <a:highlight>
                <a:srgbClr val="FFFFFF"/>
              </a:highlight>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588300"/>
            <a:ext cx="7505700" cy="74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KNN - distance metrics</a:t>
            </a:r>
            <a:endParaRPr/>
          </a:p>
        </p:txBody>
      </p:sp>
      <p:sp>
        <p:nvSpPr>
          <p:cNvPr id="159" name="Google Shape;159;p18"/>
          <p:cNvSpPr txBox="1"/>
          <p:nvPr/>
        </p:nvSpPr>
        <p:spPr>
          <a:xfrm>
            <a:off x="953700" y="1695925"/>
            <a:ext cx="7278000" cy="2701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Calibri"/>
              <a:buChar char="●"/>
            </a:pPr>
            <a:r>
              <a:rPr lang="sr" sz="1300">
                <a:solidFill>
                  <a:srgbClr val="161616"/>
                </a:solidFill>
                <a:highlight>
                  <a:srgbClr val="FFFFFF"/>
                </a:highlight>
                <a:latin typeface="Calibri"/>
                <a:ea typeface="Calibri"/>
                <a:cs typeface="Calibri"/>
                <a:sym typeface="Calibri"/>
              </a:rPr>
              <a:t>Euclidean distance (p=2): This is the most commonly used distance measure, and it is limited to real-valued vectors. Using the below formula, it measures a straight line between the query point and the other point being measured.</a:t>
            </a:r>
            <a:endParaRPr sz="1300">
              <a:solidFill>
                <a:srgbClr val="161616"/>
              </a:solidFill>
              <a:highlight>
                <a:srgbClr val="FFFFFF"/>
              </a:highlight>
              <a:latin typeface="Calibri"/>
              <a:ea typeface="Calibri"/>
              <a:cs typeface="Calibri"/>
              <a:sym typeface="Calibri"/>
            </a:endParaRPr>
          </a:p>
          <a:p>
            <a:pPr indent="0" lvl="0" marL="0" rtl="0" algn="l">
              <a:lnSpc>
                <a:spcPct val="115000"/>
              </a:lnSpc>
              <a:spcBef>
                <a:spcPts val="1000"/>
              </a:spcBef>
              <a:spcAft>
                <a:spcPts val="1000"/>
              </a:spcAft>
              <a:buNone/>
            </a:pPr>
            <a:r>
              <a:t/>
            </a:r>
            <a:endParaRPr b="1">
              <a:solidFill>
                <a:srgbClr val="161616"/>
              </a:solidFill>
              <a:highlight>
                <a:srgbClr val="FFFFFF"/>
              </a:highlight>
              <a:latin typeface="Calibri"/>
              <a:ea typeface="Calibri"/>
              <a:cs typeface="Calibri"/>
              <a:sym typeface="Calibri"/>
            </a:endParaRPr>
          </a:p>
        </p:txBody>
      </p:sp>
      <p:pic>
        <p:nvPicPr>
          <p:cNvPr id="160" name="Google Shape;160;p18"/>
          <p:cNvPicPr preferRelativeResize="0"/>
          <p:nvPr/>
        </p:nvPicPr>
        <p:blipFill>
          <a:blip r:embed="rId3">
            <a:alphaModFix/>
          </a:blip>
          <a:stretch>
            <a:fillRect/>
          </a:stretch>
        </p:blipFill>
        <p:spPr>
          <a:xfrm>
            <a:off x="2789446" y="2793675"/>
            <a:ext cx="3025200" cy="145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588300"/>
            <a:ext cx="7505700" cy="74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KNN - distance metrics</a:t>
            </a:r>
            <a:endParaRPr/>
          </a:p>
        </p:txBody>
      </p:sp>
      <p:sp>
        <p:nvSpPr>
          <p:cNvPr id="166" name="Google Shape;166;p19"/>
          <p:cNvSpPr txBox="1"/>
          <p:nvPr/>
        </p:nvSpPr>
        <p:spPr>
          <a:xfrm>
            <a:off x="953700" y="1695925"/>
            <a:ext cx="7278000" cy="27015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Calibri"/>
              <a:buChar char="●"/>
            </a:pPr>
            <a:r>
              <a:rPr lang="sr" sz="1300">
                <a:solidFill>
                  <a:srgbClr val="161616"/>
                </a:solidFill>
                <a:highlight>
                  <a:srgbClr val="FFFFFF"/>
                </a:highlight>
                <a:latin typeface="Calibri"/>
                <a:ea typeface="Calibri"/>
                <a:cs typeface="Calibri"/>
                <a:sym typeface="Calibri"/>
              </a:rPr>
              <a:t>Manhattan distance (p=1): This is also another popular distance metric, which measures the absolute value between two points. It is also referred to as taxicab distance or city block distance as it is commonly visualized with a grid, illustrating how one might navigate from one address to another via city streets.</a:t>
            </a:r>
            <a:endParaRPr sz="1500">
              <a:solidFill>
                <a:srgbClr val="161616"/>
              </a:solidFill>
              <a:highlight>
                <a:srgbClr val="FFFFFF"/>
              </a:highlight>
              <a:latin typeface="Calibri"/>
              <a:ea typeface="Calibri"/>
              <a:cs typeface="Calibri"/>
              <a:sym typeface="Calibri"/>
            </a:endParaRPr>
          </a:p>
          <a:p>
            <a:pPr indent="0" lvl="0" marL="0" rtl="0" algn="l">
              <a:lnSpc>
                <a:spcPct val="115000"/>
              </a:lnSpc>
              <a:spcBef>
                <a:spcPts val="1000"/>
              </a:spcBef>
              <a:spcAft>
                <a:spcPts val="1000"/>
              </a:spcAft>
              <a:buNone/>
            </a:pPr>
            <a:r>
              <a:t/>
            </a:r>
            <a:endParaRPr b="1">
              <a:solidFill>
                <a:srgbClr val="161616"/>
              </a:solidFill>
              <a:highlight>
                <a:srgbClr val="FFFFFF"/>
              </a:highlight>
              <a:latin typeface="Calibri"/>
              <a:ea typeface="Calibri"/>
              <a:cs typeface="Calibri"/>
              <a:sym typeface="Calibri"/>
            </a:endParaRPr>
          </a:p>
        </p:txBody>
      </p:sp>
      <p:pic>
        <p:nvPicPr>
          <p:cNvPr id="167" name="Google Shape;167;p19"/>
          <p:cNvPicPr preferRelativeResize="0"/>
          <p:nvPr/>
        </p:nvPicPr>
        <p:blipFill>
          <a:blip r:embed="rId3">
            <a:alphaModFix/>
          </a:blip>
          <a:stretch>
            <a:fillRect/>
          </a:stretch>
        </p:blipFill>
        <p:spPr>
          <a:xfrm>
            <a:off x="2054075" y="3064371"/>
            <a:ext cx="4839025" cy="996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588300"/>
            <a:ext cx="7505700" cy="74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KNN - distance metrics</a:t>
            </a:r>
            <a:endParaRPr/>
          </a:p>
        </p:txBody>
      </p:sp>
      <p:sp>
        <p:nvSpPr>
          <p:cNvPr id="173" name="Google Shape;173;p20"/>
          <p:cNvSpPr txBox="1"/>
          <p:nvPr/>
        </p:nvSpPr>
        <p:spPr>
          <a:xfrm>
            <a:off x="953700" y="1695925"/>
            <a:ext cx="7278000" cy="2701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Calibri"/>
              <a:buChar char="●"/>
            </a:pPr>
            <a:r>
              <a:rPr lang="sr" sz="1300">
                <a:latin typeface="Calibri"/>
                <a:ea typeface="Calibri"/>
                <a:cs typeface="Calibri"/>
                <a:sym typeface="Calibri"/>
              </a:rPr>
              <a:t>Minkowski distance: This distance measure is the generalized form of Euclidean and Manhattan distance metrics. The parameter, p, in the formula below, allows for the creation of other distance metrics. Euclidean distance is represented by this formula when p is equal to two, and Manhattan distance is denoted with p equal to one.</a:t>
            </a:r>
            <a:endParaRPr>
              <a:solidFill>
                <a:srgbClr val="161616"/>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b="1">
              <a:solidFill>
                <a:srgbClr val="161616"/>
              </a:solidFill>
              <a:highlight>
                <a:srgbClr val="FFFFFF"/>
              </a:highlight>
              <a:latin typeface="Calibri"/>
              <a:ea typeface="Calibri"/>
              <a:cs typeface="Calibri"/>
              <a:sym typeface="Calibri"/>
            </a:endParaRPr>
          </a:p>
          <a:p>
            <a:pPr indent="0" lvl="0" marL="0" rtl="0" algn="l">
              <a:lnSpc>
                <a:spcPct val="115000"/>
              </a:lnSpc>
              <a:spcBef>
                <a:spcPts val="1000"/>
              </a:spcBef>
              <a:spcAft>
                <a:spcPts val="1000"/>
              </a:spcAft>
              <a:buNone/>
            </a:pPr>
            <a:r>
              <a:t/>
            </a:r>
            <a:endParaRPr b="1">
              <a:solidFill>
                <a:srgbClr val="161616"/>
              </a:solidFill>
              <a:highlight>
                <a:srgbClr val="FFFFFF"/>
              </a:highlight>
              <a:latin typeface="Calibri"/>
              <a:ea typeface="Calibri"/>
              <a:cs typeface="Calibri"/>
              <a:sym typeface="Calibri"/>
            </a:endParaRPr>
          </a:p>
        </p:txBody>
      </p:sp>
      <p:pic>
        <p:nvPicPr>
          <p:cNvPr id="174" name="Google Shape;174;p20"/>
          <p:cNvPicPr preferRelativeResize="0"/>
          <p:nvPr/>
        </p:nvPicPr>
        <p:blipFill>
          <a:blip r:embed="rId3">
            <a:alphaModFix/>
          </a:blip>
          <a:stretch>
            <a:fillRect/>
          </a:stretch>
        </p:blipFill>
        <p:spPr>
          <a:xfrm>
            <a:off x="2376575" y="3041500"/>
            <a:ext cx="4291151" cy="1051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588300"/>
            <a:ext cx="7505700" cy="68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KNN - Defining K</a:t>
            </a:r>
            <a:r>
              <a:rPr lang="sr"/>
              <a:t> </a:t>
            </a:r>
            <a:endParaRPr/>
          </a:p>
        </p:txBody>
      </p:sp>
      <p:sp>
        <p:nvSpPr>
          <p:cNvPr id="180" name="Google Shape;180;p21"/>
          <p:cNvSpPr txBox="1"/>
          <p:nvPr>
            <p:ph idx="1" type="body"/>
          </p:nvPr>
        </p:nvSpPr>
        <p:spPr>
          <a:xfrm>
            <a:off x="819150" y="1359425"/>
            <a:ext cx="7505700" cy="3461400"/>
          </a:xfrm>
          <a:prstGeom prst="rect">
            <a:avLst/>
          </a:prstGeom>
        </p:spPr>
        <p:txBody>
          <a:bodyPr anchorCtr="0" anchor="t" bIns="91425" lIns="91425" spcFirstLastPara="1" rIns="91425" wrap="square" tIns="91425">
            <a:normAutofit/>
          </a:bodyPr>
          <a:lstStyle/>
          <a:p>
            <a:pPr indent="-314325" lvl="0" marL="457200" rtl="0" algn="just">
              <a:lnSpc>
                <a:spcPct val="115000"/>
              </a:lnSpc>
              <a:spcBef>
                <a:spcPts val="0"/>
              </a:spcBef>
              <a:spcAft>
                <a:spcPts val="0"/>
              </a:spcAft>
              <a:buClr>
                <a:srgbClr val="222222"/>
              </a:buClr>
              <a:buSzPts val="1350"/>
              <a:buFont typeface="Arial"/>
              <a:buChar char="●"/>
            </a:pPr>
            <a:r>
              <a:rPr lang="sr" sz="1350">
                <a:solidFill>
                  <a:srgbClr val="222222"/>
                </a:solidFill>
                <a:highlight>
                  <a:srgbClr val="FFFFFF"/>
                </a:highlight>
              </a:rPr>
              <a:t>The k value in the KNN algorithm defines </a:t>
            </a:r>
            <a:r>
              <a:rPr b="1" lang="sr" sz="1350">
                <a:solidFill>
                  <a:srgbClr val="222222"/>
                </a:solidFill>
                <a:highlight>
                  <a:srgbClr val="FFFFFF"/>
                </a:highlight>
              </a:rPr>
              <a:t>how many neighbors will be checked</a:t>
            </a:r>
            <a:r>
              <a:rPr lang="sr" sz="1350">
                <a:solidFill>
                  <a:srgbClr val="222222"/>
                </a:solidFill>
                <a:highlight>
                  <a:srgbClr val="FFFFFF"/>
                </a:highlight>
              </a:rPr>
              <a:t> to determine the classification of a specific query point. For example, if k=1, the instance will be assigned to the same class as its single nearest neighbor.</a:t>
            </a:r>
            <a:endParaRPr sz="1350">
              <a:solidFill>
                <a:srgbClr val="222222"/>
              </a:solidFill>
              <a:highlight>
                <a:srgbClr val="FFFFFF"/>
              </a:highlight>
            </a:endParaRPr>
          </a:p>
          <a:p>
            <a:pPr indent="-314325" lvl="0" marL="457200" rtl="0" algn="just">
              <a:lnSpc>
                <a:spcPct val="115000"/>
              </a:lnSpc>
              <a:spcBef>
                <a:spcPts val="1000"/>
              </a:spcBef>
              <a:spcAft>
                <a:spcPts val="0"/>
              </a:spcAft>
              <a:buClr>
                <a:srgbClr val="222222"/>
              </a:buClr>
              <a:buSzPts val="1350"/>
              <a:buFont typeface="Arial"/>
              <a:buChar char="●"/>
            </a:pPr>
            <a:r>
              <a:rPr lang="sr" sz="1350">
                <a:solidFill>
                  <a:srgbClr val="222222"/>
                </a:solidFill>
                <a:highlight>
                  <a:srgbClr val="FFFFFF"/>
                </a:highlight>
              </a:rPr>
              <a:t>Defining k can be </a:t>
            </a:r>
            <a:r>
              <a:rPr b="1" lang="sr" sz="1350">
                <a:solidFill>
                  <a:srgbClr val="222222"/>
                </a:solidFill>
                <a:highlight>
                  <a:srgbClr val="FFFFFF"/>
                </a:highlight>
              </a:rPr>
              <a:t>a balancing act as different values can lead to overfitting or underfitting</a:t>
            </a:r>
            <a:r>
              <a:rPr lang="sr" sz="1350">
                <a:solidFill>
                  <a:srgbClr val="222222"/>
                </a:solidFill>
                <a:highlight>
                  <a:srgbClr val="FFFFFF"/>
                </a:highlight>
              </a:rPr>
              <a:t>. Lower values of k can have high variance, but low bias, and larger values of k may lead to high bias and lower variance.</a:t>
            </a:r>
            <a:endParaRPr sz="1350">
              <a:solidFill>
                <a:srgbClr val="222222"/>
              </a:solidFill>
              <a:highlight>
                <a:srgbClr val="FFFFFF"/>
              </a:highlight>
            </a:endParaRPr>
          </a:p>
          <a:p>
            <a:pPr indent="-314325" lvl="0" marL="457200" rtl="0" algn="just">
              <a:lnSpc>
                <a:spcPct val="115000"/>
              </a:lnSpc>
              <a:spcBef>
                <a:spcPts val="1000"/>
              </a:spcBef>
              <a:spcAft>
                <a:spcPts val="0"/>
              </a:spcAft>
              <a:buClr>
                <a:srgbClr val="222222"/>
              </a:buClr>
              <a:buSzPts val="1350"/>
              <a:buFont typeface="Arial"/>
              <a:buChar char="●"/>
            </a:pPr>
            <a:r>
              <a:rPr b="1" lang="sr" sz="1350">
                <a:solidFill>
                  <a:srgbClr val="222222"/>
                </a:solidFill>
                <a:highlight>
                  <a:srgbClr val="FFFFFF"/>
                </a:highlight>
              </a:rPr>
              <a:t>The choice of k will largely depend on the input data</a:t>
            </a:r>
            <a:r>
              <a:rPr lang="sr" sz="1350">
                <a:solidFill>
                  <a:srgbClr val="222222"/>
                </a:solidFill>
                <a:highlight>
                  <a:srgbClr val="FFFFFF"/>
                </a:highlight>
              </a:rPr>
              <a:t> as data with more outliers or noise will likely perform better with higher values of k.</a:t>
            </a:r>
            <a:endParaRPr sz="1350">
              <a:solidFill>
                <a:srgbClr val="222222"/>
              </a:solidFill>
              <a:highlight>
                <a:srgbClr val="FFFFFF"/>
              </a:highlight>
            </a:endParaRPr>
          </a:p>
          <a:p>
            <a:pPr indent="-314325" lvl="0" marL="457200" rtl="0" algn="just">
              <a:lnSpc>
                <a:spcPct val="115000"/>
              </a:lnSpc>
              <a:spcBef>
                <a:spcPts val="1000"/>
              </a:spcBef>
              <a:spcAft>
                <a:spcPts val="0"/>
              </a:spcAft>
              <a:buClr>
                <a:srgbClr val="222222"/>
              </a:buClr>
              <a:buSzPts val="1350"/>
              <a:buFont typeface="Arial"/>
              <a:buChar char="●"/>
            </a:pPr>
            <a:r>
              <a:rPr lang="sr" sz="1350">
                <a:solidFill>
                  <a:srgbClr val="222222"/>
                </a:solidFill>
                <a:highlight>
                  <a:srgbClr val="FFFFFF"/>
                </a:highlight>
              </a:rPr>
              <a:t>Overall, it is recommended to have an odd number for k to avoid ties in classification, and cross-validation tactics can help you choose the optimal k for your dataset.</a:t>
            </a:r>
            <a:endParaRPr sz="1350" u="sng">
              <a:solidFill>
                <a:srgbClr val="22222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