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38b078ac3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38b078ac3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38b078ac3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38b078ac3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38b078ac3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38b078ac3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38b078ac3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38b078ac3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38b078ac3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38b078ac3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38b078ac3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38b078ac3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38b078ac3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38b078ac3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38b078ac3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38b078ac3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8b078ac3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8b078ac3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8b078ac3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8b078ac3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797a5263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797a5263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8b078ac3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8b078ac3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8b078ac3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8b078ac3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8b078ac3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38b078ac3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8b078ac3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8b078ac3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38b078ac3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38b078ac3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s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799328" y="150615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sr"/>
              <a:t>Linear Regression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sr"/>
              <a:t>ADA AI/ML - april,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586025"/>
            <a:ext cx="7505700" cy="72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Mean Absolute Error (MAE)</a:t>
            </a:r>
            <a:endParaRPr/>
          </a:p>
        </p:txBody>
      </p:sp>
      <p:sp>
        <p:nvSpPr>
          <p:cNvPr id="185" name="Google Shape;185;p22"/>
          <p:cNvSpPr txBox="1"/>
          <p:nvPr>
            <p:ph idx="1" type="body"/>
          </p:nvPr>
        </p:nvSpPr>
        <p:spPr>
          <a:xfrm>
            <a:off x="819150" y="1465175"/>
            <a:ext cx="7505700" cy="3288000"/>
          </a:xfrm>
          <a:prstGeom prst="rect">
            <a:avLst/>
          </a:prstGeom>
        </p:spPr>
        <p:txBody>
          <a:bodyPr anchorCtr="0" anchor="t" bIns="91425" lIns="91425" spcFirstLastPara="1" rIns="91425" wrap="square" tIns="91425">
            <a:normAutofit/>
          </a:bodyPr>
          <a:lstStyle/>
          <a:p>
            <a:pPr indent="-337065" lvl="0" marL="457200" rtl="0" algn="l">
              <a:lnSpc>
                <a:spcPct val="141666"/>
              </a:lnSpc>
              <a:spcBef>
                <a:spcPts val="0"/>
              </a:spcBef>
              <a:spcAft>
                <a:spcPts val="0"/>
              </a:spcAft>
              <a:buClr>
                <a:srgbClr val="000000"/>
              </a:buClr>
              <a:buSzPts val="1708"/>
              <a:buChar char="●"/>
            </a:pPr>
            <a:r>
              <a:rPr lang="sr" sz="1508">
                <a:solidFill>
                  <a:srgbClr val="000000"/>
                </a:solidFill>
                <a:highlight>
                  <a:srgbClr val="FFFFFE"/>
                </a:highlight>
              </a:rPr>
              <a:t>MAE is simply the average of the absolute difference between the target value and the value predicted by the model. It is not preferred in cases where outliers are prominent. MAE does not penalize large errors.</a:t>
            </a:r>
            <a:endParaRPr sz="1400">
              <a:solidFill>
                <a:srgbClr val="222222"/>
              </a:solidFill>
              <a:highlight>
                <a:srgbClr val="FFFFFF"/>
              </a:highlight>
            </a:endParaRPr>
          </a:p>
          <a:p>
            <a:pPr indent="0" lvl="0" marL="0" rtl="0" algn="l">
              <a:spcBef>
                <a:spcPts val="0"/>
              </a:spcBef>
              <a:spcAft>
                <a:spcPts val="0"/>
              </a:spcAft>
              <a:buNone/>
            </a:pPr>
            <a:r>
              <a:t/>
            </a:r>
            <a:endParaRPr sz="1500"/>
          </a:p>
          <a:p>
            <a:pPr indent="0" lvl="0" marL="0" rtl="0" algn="l">
              <a:spcBef>
                <a:spcPts val="1200"/>
              </a:spcBef>
              <a:spcAft>
                <a:spcPts val="1200"/>
              </a:spcAft>
              <a:buNone/>
            </a:pPr>
            <a:r>
              <a:t/>
            </a:r>
            <a:endParaRPr sz="1500"/>
          </a:p>
        </p:txBody>
      </p:sp>
      <p:pic>
        <p:nvPicPr>
          <p:cNvPr id="186" name="Google Shape;186;p22"/>
          <p:cNvPicPr preferRelativeResize="0"/>
          <p:nvPr/>
        </p:nvPicPr>
        <p:blipFill>
          <a:blip r:embed="rId3">
            <a:alphaModFix/>
          </a:blip>
          <a:stretch>
            <a:fillRect/>
          </a:stretch>
        </p:blipFill>
        <p:spPr>
          <a:xfrm>
            <a:off x="2905346" y="2867200"/>
            <a:ext cx="3036001" cy="1073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819150" y="586025"/>
            <a:ext cx="7505700" cy="72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Mean Squared Error (MSE)</a:t>
            </a:r>
            <a:endParaRPr/>
          </a:p>
        </p:txBody>
      </p:sp>
      <p:sp>
        <p:nvSpPr>
          <p:cNvPr id="192" name="Google Shape;192;p23"/>
          <p:cNvSpPr txBox="1"/>
          <p:nvPr>
            <p:ph idx="1" type="body"/>
          </p:nvPr>
        </p:nvSpPr>
        <p:spPr>
          <a:xfrm>
            <a:off x="819150" y="1465175"/>
            <a:ext cx="7505700" cy="3288000"/>
          </a:xfrm>
          <a:prstGeom prst="rect">
            <a:avLst/>
          </a:prstGeom>
        </p:spPr>
        <p:txBody>
          <a:bodyPr anchorCtr="0" anchor="t" bIns="91425" lIns="91425" spcFirstLastPara="1" rIns="91425" wrap="square" tIns="91425">
            <a:normAutofit/>
          </a:bodyPr>
          <a:lstStyle/>
          <a:p>
            <a:pPr indent="-343415" lvl="0" marL="457200" rtl="0" algn="l">
              <a:lnSpc>
                <a:spcPct val="141666"/>
              </a:lnSpc>
              <a:spcBef>
                <a:spcPts val="0"/>
              </a:spcBef>
              <a:spcAft>
                <a:spcPts val="0"/>
              </a:spcAft>
              <a:buClr>
                <a:srgbClr val="000000"/>
              </a:buClr>
              <a:buSzPts val="1808"/>
              <a:buChar char="●"/>
            </a:pPr>
            <a:r>
              <a:rPr lang="sr" sz="1500">
                <a:solidFill>
                  <a:srgbClr val="222222"/>
                </a:solidFill>
                <a:highlight>
                  <a:srgbClr val="FFFFFF"/>
                </a:highlight>
              </a:rPr>
              <a:t>MSE is the most common metric for regression tasks. It has a convex shape. It is the average of the squared difference between the predicted and actual value. Since it is differentiable and has a convex shape, it is easier to optimize. MSE penalizes large errors.</a:t>
            </a:r>
            <a:endParaRPr sz="1500">
              <a:solidFill>
                <a:srgbClr val="222222"/>
              </a:solidFill>
              <a:highlight>
                <a:srgbClr val="FFFFFF"/>
              </a:highlight>
            </a:endParaRPr>
          </a:p>
          <a:p>
            <a:pPr indent="0" lvl="0" marL="0" rtl="0" algn="l">
              <a:lnSpc>
                <a:spcPct val="141666"/>
              </a:lnSpc>
              <a:spcBef>
                <a:spcPts val="0"/>
              </a:spcBef>
              <a:spcAft>
                <a:spcPts val="0"/>
              </a:spcAft>
              <a:buNone/>
            </a:pPr>
            <a:r>
              <a:t/>
            </a:r>
            <a:endParaRPr sz="1500">
              <a:solidFill>
                <a:srgbClr val="222222"/>
              </a:solidFill>
              <a:highlight>
                <a:srgbClr val="FFFFFF"/>
              </a:highlight>
            </a:endParaRPr>
          </a:p>
          <a:p>
            <a:pPr indent="0" lvl="0" marL="0" rtl="0" algn="l">
              <a:lnSpc>
                <a:spcPct val="141666"/>
              </a:lnSpc>
              <a:spcBef>
                <a:spcPts val="0"/>
              </a:spcBef>
              <a:spcAft>
                <a:spcPts val="0"/>
              </a:spcAft>
              <a:buNone/>
            </a:pPr>
            <a:r>
              <a:t/>
            </a:r>
            <a:endParaRPr sz="1500">
              <a:solidFill>
                <a:srgbClr val="222222"/>
              </a:solidFill>
              <a:highlight>
                <a:srgbClr val="FFFFFF"/>
              </a:highlight>
            </a:endParaRPr>
          </a:p>
          <a:p>
            <a:pPr indent="0" lvl="0" marL="0" rtl="0" algn="l">
              <a:spcBef>
                <a:spcPts val="0"/>
              </a:spcBef>
              <a:spcAft>
                <a:spcPts val="0"/>
              </a:spcAft>
              <a:buNone/>
            </a:pPr>
            <a:r>
              <a:t/>
            </a:r>
            <a:endParaRPr sz="1500"/>
          </a:p>
          <a:p>
            <a:pPr indent="0" lvl="0" marL="0" rtl="0" algn="l">
              <a:spcBef>
                <a:spcPts val="1200"/>
              </a:spcBef>
              <a:spcAft>
                <a:spcPts val="1200"/>
              </a:spcAft>
              <a:buNone/>
            </a:pPr>
            <a:r>
              <a:t/>
            </a:r>
            <a:endParaRPr sz="1500"/>
          </a:p>
        </p:txBody>
      </p:sp>
      <p:pic>
        <p:nvPicPr>
          <p:cNvPr id="193" name="Google Shape;193;p23"/>
          <p:cNvPicPr preferRelativeResize="0"/>
          <p:nvPr/>
        </p:nvPicPr>
        <p:blipFill>
          <a:blip r:embed="rId3">
            <a:alphaModFix/>
          </a:blip>
          <a:stretch>
            <a:fillRect/>
          </a:stretch>
        </p:blipFill>
        <p:spPr>
          <a:xfrm>
            <a:off x="2953425" y="2942750"/>
            <a:ext cx="2999750" cy="967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819150" y="586025"/>
            <a:ext cx="7505700" cy="72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sz="3333"/>
              <a:t>Root Mean Squared Error (RMSE)</a:t>
            </a:r>
            <a:endParaRPr sz="1683">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99" name="Google Shape;199;p24"/>
          <p:cNvSpPr txBox="1"/>
          <p:nvPr>
            <p:ph idx="1" type="body"/>
          </p:nvPr>
        </p:nvSpPr>
        <p:spPr>
          <a:xfrm>
            <a:off x="819150" y="1465175"/>
            <a:ext cx="7505700" cy="3288000"/>
          </a:xfrm>
          <a:prstGeom prst="rect">
            <a:avLst/>
          </a:prstGeom>
        </p:spPr>
        <p:txBody>
          <a:bodyPr anchorCtr="0" anchor="t" bIns="91425" lIns="91425" spcFirstLastPara="1" rIns="91425" wrap="square" tIns="91425">
            <a:normAutofit/>
          </a:bodyPr>
          <a:lstStyle/>
          <a:p>
            <a:pPr indent="-343415" lvl="0" marL="457200" rtl="0" algn="l">
              <a:lnSpc>
                <a:spcPct val="141666"/>
              </a:lnSpc>
              <a:spcBef>
                <a:spcPts val="0"/>
              </a:spcBef>
              <a:spcAft>
                <a:spcPts val="0"/>
              </a:spcAft>
              <a:buClr>
                <a:srgbClr val="000000"/>
              </a:buClr>
              <a:buSzPts val="1808"/>
              <a:buChar char="●"/>
            </a:pPr>
            <a:r>
              <a:rPr lang="sr" sz="1500">
                <a:solidFill>
                  <a:srgbClr val="222222"/>
                </a:solidFill>
                <a:highlight>
                  <a:srgbClr val="FFFFFF"/>
                </a:highlight>
              </a:rPr>
              <a:t>RMSE is the square root of the average of the squared difference of the predicted and actual value. Since residuals are a measure of how distant the points are from the regression line, RMSE measures the scatter of these residuals.</a:t>
            </a:r>
            <a:endParaRPr sz="1500">
              <a:solidFill>
                <a:srgbClr val="222222"/>
              </a:solidFill>
              <a:highlight>
                <a:srgbClr val="FFFFFF"/>
              </a:highlight>
            </a:endParaRPr>
          </a:p>
          <a:p>
            <a:pPr indent="0" lvl="0" marL="0" rtl="0" algn="l">
              <a:lnSpc>
                <a:spcPct val="141666"/>
              </a:lnSpc>
              <a:spcBef>
                <a:spcPts val="0"/>
              </a:spcBef>
              <a:spcAft>
                <a:spcPts val="0"/>
              </a:spcAft>
              <a:buNone/>
            </a:pPr>
            <a:r>
              <a:t/>
            </a:r>
            <a:endParaRPr sz="1500">
              <a:solidFill>
                <a:srgbClr val="222222"/>
              </a:solidFill>
              <a:highlight>
                <a:srgbClr val="FFFFFF"/>
              </a:highlight>
            </a:endParaRPr>
          </a:p>
          <a:p>
            <a:pPr indent="0" lvl="0" marL="0" rtl="0" algn="l">
              <a:lnSpc>
                <a:spcPct val="141666"/>
              </a:lnSpc>
              <a:spcBef>
                <a:spcPts val="0"/>
              </a:spcBef>
              <a:spcAft>
                <a:spcPts val="0"/>
              </a:spcAft>
              <a:buNone/>
            </a:pPr>
            <a:r>
              <a:t/>
            </a:r>
            <a:endParaRPr sz="1500">
              <a:solidFill>
                <a:srgbClr val="222222"/>
              </a:solidFill>
              <a:highlight>
                <a:srgbClr val="FFFFFF"/>
              </a:highlight>
            </a:endParaRPr>
          </a:p>
          <a:p>
            <a:pPr indent="0" lvl="0" marL="0" rtl="0" algn="l">
              <a:lnSpc>
                <a:spcPct val="141666"/>
              </a:lnSpc>
              <a:spcBef>
                <a:spcPts val="0"/>
              </a:spcBef>
              <a:spcAft>
                <a:spcPts val="0"/>
              </a:spcAft>
              <a:buNone/>
            </a:pPr>
            <a:r>
              <a:t/>
            </a:r>
            <a:endParaRPr sz="1500">
              <a:solidFill>
                <a:srgbClr val="222222"/>
              </a:solidFill>
              <a:highlight>
                <a:srgbClr val="FFFFFF"/>
              </a:highlight>
            </a:endParaRPr>
          </a:p>
          <a:p>
            <a:pPr indent="0" lvl="0" marL="0" rtl="0" algn="l">
              <a:spcBef>
                <a:spcPts val="0"/>
              </a:spcBef>
              <a:spcAft>
                <a:spcPts val="0"/>
              </a:spcAft>
              <a:buNone/>
            </a:pPr>
            <a:r>
              <a:t/>
            </a:r>
            <a:endParaRPr sz="1500"/>
          </a:p>
          <a:p>
            <a:pPr indent="0" lvl="0" marL="0" rtl="0" algn="l">
              <a:spcBef>
                <a:spcPts val="1200"/>
              </a:spcBef>
              <a:spcAft>
                <a:spcPts val="1200"/>
              </a:spcAft>
              <a:buNone/>
            </a:pPr>
            <a:r>
              <a:t/>
            </a:r>
            <a:endParaRPr sz="1500"/>
          </a:p>
        </p:txBody>
      </p:sp>
      <p:pic>
        <p:nvPicPr>
          <p:cNvPr id="200" name="Google Shape;200;p24"/>
          <p:cNvPicPr preferRelativeResize="0"/>
          <p:nvPr/>
        </p:nvPicPr>
        <p:blipFill>
          <a:blip r:embed="rId3">
            <a:alphaModFix/>
          </a:blip>
          <a:stretch>
            <a:fillRect/>
          </a:stretch>
        </p:blipFill>
        <p:spPr>
          <a:xfrm>
            <a:off x="2501550" y="2857000"/>
            <a:ext cx="3545600" cy="1147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819150" y="586025"/>
            <a:ext cx="7505700" cy="72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sz="3333"/>
              <a:t>R² (R-squared )</a:t>
            </a:r>
            <a:endParaRPr sz="1683">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206" name="Google Shape;206;p25"/>
          <p:cNvSpPr txBox="1"/>
          <p:nvPr>
            <p:ph idx="1" type="body"/>
          </p:nvPr>
        </p:nvSpPr>
        <p:spPr>
          <a:xfrm>
            <a:off x="549925" y="1465175"/>
            <a:ext cx="7864200" cy="3288000"/>
          </a:xfrm>
          <a:prstGeom prst="rect">
            <a:avLst/>
          </a:prstGeom>
        </p:spPr>
        <p:txBody>
          <a:bodyPr anchorCtr="0" anchor="t" bIns="91425" lIns="91425" spcFirstLastPara="1" rIns="91425" wrap="square" tIns="91425">
            <a:normAutofit fontScale="62500" lnSpcReduction="10000"/>
          </a:bodyPr>
          <a:lstStyle/>
          <a:p>
            <a:pPr indent="-307975" lvl="0" marL="457200" rtl="0" algn="l">
              <a:lnSpc>
                <a:spcPct val="141666"/>
              </a:lnSpc>
              <a:spcBef>
                <a:spcPts val="0"/>
              </a:spcBef>
              <a:spcAft>
                <a:spcPts val="0"/>
              </a:spcAft>
              <a:buClr>
                <a:srgbClr val="000000"/>
              </a:buClr>
              <a:buSzPct val="100000"/>
              <a:buChar char="●"/>
            </a:pPr>
            <a:r>
              <a:rPr lang="sr" sz="2000">
                <a:solidFill>
                  <a:srgbClr val="222222"/>
                </a:solidFill>
                <a:highlight>
                  <a:srgbClr val="FFFFFF"/>
                </a:highlight>
              </a:rPr>
              <a:t>R-squared or Coefficient of Determination represents the part of the variance of the dependent variable explained by the independent variables of the model. It measures the strength of the relationship between the model and the dependent variable.</a:t>
            </a:r>
            <a:endParaRPr sz="2000">
              <a:solidFill>
                <a:srgbClr val="222222"/>
              </a:solidFill>
              <a:highlight>
                <a:srgbClr val="FFFFFF"/>
              </a:highlight>
            </a:endParaRPr>
          </a:p>
          <a:p>
            <a:pPr indent="-307975" lvl="0" marL="457200" rtl="0" algn="l">
              <a:lnSpc>
                <a:spcPct val="141666"/>
              </a:lnSpc>
              <a:spcBef>
                <a:spcPts val="1000"/>
              </a:spcBef>
              <a:spcAft>
                <a:spcPts val="0"/>
              </a:spcAft>
              <a:buClr>
                <a:srgbClr val="222222"/>
              </a:buClr>
              <a:buSzPct val="100000"/>
              <a:buChar char="●"/>
            </a:pPr>
            <a:r>
              <a:rPr lang="sr" sz="2000">
                <a:solidFill>
                  <a:srgbClr val="222222"/>
                </a:solidFill>
                <a:highlight>
                  <a:srgbClr val="FFFFFF"/>
                </a:highlight>
              </a:rPr>
              <a:t>R-squared = 1 - Residual sum of squares (RSS) / Total sum of squares (TSS)</a:t>
            </a:r>
            <a:endParaRPr sz="2000">
              <a:solidFill>
                <a:srgbClr val="222222"/>
              </a:solidFill>
              <a:highlight>
                <a:srgbClr val="FFFFFF"/>
              </a:highlight>
            </a:endParaRPr>
          </a:p>
          <a:p>
            <a:pPr indent="0" lvl="0" marL="0" rtl="0" algn="l">
              <a:lnSpc>
                <a:spcPct val="141666"/>
              </a:lnSpc>
              <a:spcBef>
                <a:spcPts val="0"/>
              </a:spcBef>
              <a:spcAft>
                <a:spcPts val="0"/>
              </a:spcAft>
              <a:buNone/>
            </a:pPr>
            <a:r>
              <a:t/>
            </a:r>
            <a:endParaRPr sz="2000">
              <a:solidFill>
                <a:srgbClr val="222222"/>
              </a:solidFill>
              <a:highlight>
                <a:srgbClr val="FFFFFF"/>
              </a:highlight>
            </a:endParaRPr>
          </a:p>
          <a:p>
            <a:pPr indent="0" lvl="0" marL="0" rtl="0" algn="l">
              <a:lnSpc>
                <a:spcPct val="141666"/>
              </a:lnSpc>
              <a:spcBef>
                <a:spcPts val="0"/>
              </a:spcBef>
              <a:spcAft>
                <a:spcPts val="0"/>
              </a:spcAft>
              <a:buNone/>
            </a:pPr>
            <a:r>
              <a:t/>
            </a:r>
            <a:endParaRPr sz="2000">
              <a:solidFill>
                <a:srgbClr val="222222"/>
              </a:solidFill>
              <a:highlight>
                <a:srgbClr val="FFFFFF"/>
              </a:highlight>
            </a:endParaRPr>
          </a:p>
          <a:p>
            <a:pPr indent="0" lvl="0" marL="0" rtl="0" algn="l">
              <a:lnSpc>
                <a:spcPct val="141666"/>
              </a:lnSpc>
              <a:spcBef>
                <a:spcPts val="0"/>
              </a:spcBef>
              <a:spcAft>
                <a:spcPts val="0"/>
              </a:spcAft>
              <a:buNone/>
            </a:pPr>
            <a:r>
              <a:t/>
            </a:r>
            <a:endParaRPr sz="2000">
              <a:solidFill>
                <a:srgbClr val="222222"/>
              </a:solidFill>
              <a:highlight>
                <a:srgbClr val="FFFFFF"/>
              </a:highlight>
            </a:endParaRPr>
          </a:p>
          <a:p>
            <a:pPr indent="0" lvl="0" marL="0" rtl="0" algn="l">
              <a:lnSpc>
                <a:spcPct val="141666"/>
              </a:lnSpc>
              <a:spcBef>
                <a:spcPts val="0"/>
              </a:spcBef>
              <a:spcAft>
                <a:spcPts val="0"/>
              </a:spcAft>
              <a:buNone/>
            </a:pPr>
            <a:r>
              <a:t/>
            </a:r>
            <a:endParaRPr sz="2000">
              <a:solidFill>
                <a:srgbClr val="222222"/>
              </a:solidFill>
              <a:highlight>
                <a:srgbClr val="FFFFFF"/>
              </a:highlight>
            </a:endParaRPr>
          </a:p>
          <a:p>
            <a:pPr indent="0" lvl="0" marL="0" rtl="0" algn="l">
              <a:lnSpc>
                <a:spcPct val="141666"/>
              </a:lnSpc>
              <a:spcBef>
                <a:spcPts val="0"/>
              </a:spcBef>
              <a:spcAft>
                <a:spcPts val="0"/>
              </a:spcAft>
              <a:buNone/>
            </a:pPr>
            <a:r>
              <a:t/>
            </a:r>
            <a:endParaRPr sz="2000">
              <a:solidFill>
                <a:srgbClr val="222222"/>
              </a:solidFill>
              <a:highlight>
                <a:srgbClr val="FFFFFF"/>
              </a:highlight>
            </a:endParaRPr>
          </a:p>
          <a:p>
            <a:pPr indent="-307975" lvl="0" marL="457200" rtl="0" algn="l">
              <a:lnSpc>
                <a:spcPct val="141666"/>
              </a:lnSpc>
              <a:spcBef>
                <a:spcPts val="0"/>
              </a:spcBef>
              <a:spcAft>
                <a:spcPts val="0"/>
              </a:spcAft>
              <a:buClr>
                <a:srgbClr val="222222"/>
              </a:buClr>
              <a:buSzPct val="100000"/>
              <a:buChar char="●"/>
            </a:pPr>
            <a:r>
              <a:rPr lang="sr" sz="2000">
                <a:solidFill>
                  <a:srgbClr val="222222"/>
                </a:solidFill>
                <a:highlight>
                  <a:srgbClr val="FFFFFF"/>
                </a:highlight>
              </a:rPr>
              <a:t>RSS/TSS - represents the part of the variance of Y, described by the dependent variables.</a:t>
            </a:r>
            <a:endParaRPr sz="2000">
              <a:solidFill>
                <a:srgbClr val="222222"/>
              </a:solidFill>
              <a:highlight>
                <a:srgbClr val="FFFFFF"/>
              </a:highlight>
            </a:endParaRPr>
          </a:p>
          <a:p>
            <a:pPr indent="0" lvl="0" marL="0" rtl="0" algn="l">
              <a:spcBef>
                <a:spcPts val="0"/>
              </a:spcBef>
              <a:spcAft>
                <a:spcPts val="0"/>
              </a:spcAft>
              <a:buNone/>
            </a:pPr>
            <a:r>
              <a:t/>
            </a:r>
            <a:endParaRPr sz="1500"/>
          </a:p>
          <a:p>
            <a:pPr indent="0" lvl="0" marL="0" rtl="0" algn="l">
              <a:spcBef>
                <a:spcPts val="1200"/>
              </a:spcBef>
              <a:spcAft>
                <a:spcPts val="1200"/>
              </a:spcAft>
              <a:buNone/>
            </a:pPr>
            <a:r>
              <a:t/>
            </a:r>
            <a:endParaRPr sz="1500"/>
          </a:p>
        </p:txBody>
      </p:sp>
      <p:pic>
        <p:nvPicPr>
          <p:cNvPr id="207" name="Google Shape;207;p25"/>
          <p:cNvPicPr preferRelativeResize="0"/>
          <p:nvPr/>
        </p:nvPicPr>
        <p:blipFill>
          <a:blip r:embed="rId3">
            <a:alphaModFix/>
          </a:blip>
          <a:stretch>
            <a:fillRect/>
          </a:stretch>
        </p:blipFill>
        <p:spPr>
          <a:xfrm>
            <a:off x="1360650" y="2828025"/>
            <a:ext cx="6242749" cy="396475"/>
          </a:xfrm>
          <a:prstGeom prst="rect">
            <a:avLst/>
          </a:prstGeom>
          <a:noFill/>
          <a:ln>
            <a:noFill/>
          </a:ln>
        </p:spPr>
      </p:pic>
      <p:pic>
        <p:nvPicPr>
          <p:cNvPr id="208" name="Google Shape;208;p25"/>
          <p:cNvPicPr preferRelativeResize="0"/>
          <p:nvPr/>
        </p:nvPicPr>
        <p:blipFill>
          <a:blip r:embed="rId4">
            <a:alphaModFix/>
          </a:blip>
          <a:stretch>
            <a:fillRect/>
          </a:stretch>
        </p:blipFill>
        <p:spPr>
          <a:xfrm>
            <a:off x="2466624" y="3265950"/>
            <a:ext cx="3745951" cy="352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819150" y="586025"/>
            <a:ext cx="7505700" cy="72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sz="3333"/>
              <a:t>R² (R-squared )</a:t>
            </a:r>
            <a:endParaRPr sz="1683">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t/>
            </a:r>
            <a:endParaRPr sz="3333"/>
          </a:p>
          <a:p>
            <a:pPr indent="0" lvl="0" marL="0" rtl="0" algn="l">
              <a:spcBef>
                <a:spcPts val="0"/>
              </a:spcBef>
              <a:spcAft>
                <a:spcPts val="0"/>
              </a:spcAft>
              <a:buNone/>
            </a:pPr>
            <a:r>
              <a:t/>
            </a:r>
            <a:endParaRPr/>
          </a:p>
        </p:txBody>
      </p:sp>
      <p:sp>
        <p:nvSpPr>
          <p:cNvPr id="214" name="Google Shape;214;p26"/>
          <p:cNvSpPr txBox="1"/>
          <p:nvPr>
            <p:ph idx="1" type="body"/>
          </p:nvPr>
        </p:nvSpPr>
        <p:spPr>
          <a:xfrm>
            <a:off x="819150" y="1465175"/>
            <a:ext cx="7505700" cy="3288000"/>
          </a:xfrm>
          <a:prstGeom prst="rect">
            <a:avLst/>
          </a:prstGeom>
        </p:spPr>
        <p:txBody>
          <a:bodyPr anchorCtr="0" anchor="t" bIns="91425" lIns="91425" spcFirstLastPara="1" rIns="91425" wrap="square" tIns="91425">
            <a:normAutofit fontScale="62500" lnSpcReduction="20000"/>
          </a:bodyPr>
          <a:lstStyle/>
          <a:p>
            <a:pPr indent="-328160" lvl="0" marL="457200" rtl="0" algn="l">
              <a:lnSpc>
                <a:spcPct val="141666"/>
              </a:lnSpc>
              <a:spcBef>
                <a:spcPts val="0"/>
              </a:spcBef>
              <a:spcAft>
                <a:spcPts val="0"/>
              </a:spcAft>
              <a:buClr>
                <a:srgbClr val="000000"/>
              </a:buClr>
              <a:buSzPct val="109046"/>
              <a:buChar char="●"/>
            </a:pPr>
            <a:r>
              <a:rPr lang="sr" sz="2300">
                <a:solidFill>
                  <a:srgbClr val="292929"/>
                </a:solidFill>
                <a:highlight>
                  <a:srgbClr val="FFFFFF"/>
                </a:highlight>
              </a:rPr>
              <a:t>If the data points are very close to the regression line, then the model accounts for a good amount of variance, thus resulting in a high R² value.</a:t>
            </a:r>
            <a:endParaRPr sz="2300">
              <a:solidFill>
                <a:srgbClr val="292929"/>
              </a:solidFill>
              <a:highlight>
                <a:srgbClr val="FFFFFF"/>
              </a:highlight>
            </a:endParaRPr>
          </a:p>
          <a:p>
            <a:pPr indent="-319901" lvl="0" marL="457200" rtl="0" algn="l">
              <a:lnSpc>
                <a:spcPct val="141666"/>
              </a:lnSpc>
              <a:spcBef>
                <a:spcPts val="1000"/>
              </a:spcBef>
              <a:spcAft>
                <a:spcPts val="0"/>
              </a:spcAft>
              <a:buClr>
                <a:srgbClr val="292929"/>
              </a:buClr>
              <a:buSzPct val="100000"/>
              <a:buChar char="●"/>
            </a:pPr>
            <a:r>
              <a:rPr lang="sr" sz="2300">
                <a:solidFill>
                  <a:srgbClr val="292929"/>
                </a:solidFill>
                <a:highlight>
                  <a:srgbClr val="FFFFFF"/>
                </a:highlight>
              </a:rPr>
              <a:t>However, a good model can have low R² value and a biased model can have a high R² value as well. That is the reason why diagnostic (residual) plots should be used to check the model.</a:t>
            </a:r>
            <a:endParaRPr sz="2300">
              <a:solidFill>
                <a:srgbClr val="292929"/>
              </a:solidFill>
              <a:highlight>
                <a:srgbClr val="FFFFFF"/>
              </a:highlight>
            </a:endParaRPr>
          </a:p>
          <a:p>
            <a:pPr indent="-310809" lvl="0" marL="457200" rtl="0" algn="l">
              <a:lnSpc>
                <a:spcPct val="141666"/>
              </a:lnSpc>
              <a:spcBef>
                <a:spcPts val="1000"/>
              </a:spcBef>
              <a:spcAft>
                <a:spcPts val="0"/>
              </a:spcAft>
              <a:buClr>
                <a:srgbClr val="292929"/>
              </a:buClr>
              <a:buSzPct val="90042"/>
              <a:buChar char="●"/>
            </a:pPr>
            <a:r>
              <a:rPr lang="sr" sz="2300">
                <a:solidFill>
                  <a:srgbClr val="292929"/>
                </a:solidFill>
                <a:highlight>
                  <a:srgbClr val="FFFFFF"/>
                </a:highlight>
              </a:rPr>
              <a:t>It is not possible to see a model with an R² of 1. In that case, all predicted values are the same as actual values and this essentially means that all values fall on the regression line.</a:t>
            </a:r>
            <a:endParaRPr sz="2071">
              <a:solidFill>
                <a:srgbClr val="292929"/>
              </a:solidFill>
              <a:highlight>
                <a:srgbClr val="FFFFFF"/>
              </a:highlight>
            </a:endParaRPr>
          </a:p>
          <a:p>
            <a:pPr indent="0" lvl="0" marL="0" rtl="0" algn="l">
              <a:lnSpc>
                <a:spcPct val="141666"/>
              </a:lnSpc>
              <a:spcBef>
                <a:spcPts val="0"/>
              </a:spcBef>
              <a:spcAft>
                <a:spcPts val="0"/>
              </a:spcAft>
              <a:buNone/>
            </a:pPr>
            <a:r>
              <a:t/>
            </a:r>
            <a:endParaRPr sz="1500">
              <a:solidFill>
                <a:srgbClr val="222222"/>
              </a:solidFill>
              <a:highlight>
                <a:srgbClr val="FFFFFF"/>
              </a:highlight>
            </a:endParaRPr>
          </a:p>
          <a:p>
            <a:pPr indent="0" lvl="0" marL="0" rtl="0" algn="l">
              <a:lnSpc>
                <a:spcPct val="141666"/>
              </a:lnSpc>
              <a:spcBef>
                <a:spcPts val="0"/>
              </a:spcBef>
              <a:spcAft>
                <a:spcPts val="0"/>
              </a:spcAft>
              <a:buNone/>
            </a:pPr>
            <a:r>
              <a:t/>
            </a:r>
            <a:endParaRPr sz="1500">
              <a:solidFill>
                <a:srgbClr val="222222"/>
              </a:solidFill>
              <a:highlight>
                <a:srgbClr val="FFFFFF"/>
              </a:highlight>
            </a:endParaRPr>
          </a:p>
          <a:p>
            <a:pPr indent="0" lvl="0" marL="0" rtl="0" algn="l">
              <a:lnSpc>
                <a:spcPct val="141666"/>
              </a:lnSpc>
              <a:spcBef>
                <a:spcPts val="0"/>
              </a:spcBef>
              <a:spcAft>
                <a:spcPts val="0"/>
              </a:spcAft>
              <a:buNone/>
            </a:pPr>
            <a:r>
              <a:t/>
            </a:r>
            <a:endParaRPr sz="1500">
              <a:solidFill>
                <a:srgbClr val="222222"/>
              </a:solidFill>
              <a:highlight>
                <a:srgbClr val="FFFFFF"/>
              </a:highlight>
            </a:endParaRPr>
          </a:p>
          <a:p>
            <a:pPr indent="0" lvl="0" marL="0" rtl="0" algn="l">
              <a:spcBef>
                <a:spcPts val="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819150" y="586025"/>
            <a:ext cx="7505700" cy="72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sz="3333"/>
              <a:t>Adjusted </a:t>
            </a:r>
            <a:r>
              <a:rPr lang="sr" sz="3333"/>
              <a:t>R² (R-squared )</a:t>
            </a:r>
            <a:endParaRPr sz="1683">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t/>
            </a:r>
            <a:endParaRPr sz="3333"/>
          </a:p>
          <a:p>
            <a:pPr indent="0" lvl="0" marL="0" rtl="0" algn="l">
              <a:spcBef>
                <a:spcPts val="0"/>
              </a:spcBef>
              <a:spcAft>
                <a:spcPts val="0"/>
              </a:spcAft>
              <a:buNone/>
            </a:pPr>
            <a:r>
              <a:t/>
            </a:r>
            <a:endParaRPr/>
          </a:p>
        </p:txBody>
      </p:sp>
      <p:sp>
        <p:nvSpPr>
          <p:cNvPr id="220" name="Google Shape;220;p27"/>
          <p:cNvSpPr txBox="1"/>
          <p:nvPr>
            <p:ph idx="1" type="body"/>
          </p:nvPr>
        </p:nvSpPr>
        <p:spPr>
          <a:xfrm>
            <a:off x="819150" y="1465175"/>
            <a:ext cx="7505700" cy="3288000"/>
          </a:xfrm>
          <a:prstGeom prst="rect">
            <a:avLst/>
          </a:prstGeom>
        </p:spPr>
        <p:txBody>
          <a:bodyPr anchorCtr="0" anchor="t" bIns="91425" lIns="91425" spcFirstLastPara="1" rIns="91425" wrap="square" tIns="91425">
            <a:normAutofit fontScale="77500" lnSpcReduction="20000"/>
          </a:bodyPr>
          <a:lstStyle/>
          <a:p>
            <a:pPr indent="-330540" lvl="0" marL="457200" rtl="0" algn="l">
              <a:lnSpc>
                <a:spcPct val="141666"/>
              </a:lnSpc>
              <a:spcBef>
                <a:spcPts val="0"/>
              </a:spcBef>
              <a:spcAft>
                <a:spcPts val="0"/>
              </a:spcAft>
              <a:buClr>
                <a:srgbClr val="292929"/>
              </a:buClr>
              <a:buSzPct val="118592"/>
              <a:buChar char="●"/>
            </a:pPr>
            <a:r>
              <a:rPr lang="sr" sz="1746">
                <a:solidFill>
                  <a:srgbClr val="292929"/>
                </a:solidFill>
                <a:highlight>
                  <a:srgbClr val="FFFFFF"/>
                </a:highlight>
              </a:rPr>
              <a:t>The main difference between adjusted R-squared and R-square is that R-squared describes the amount of variance of the dependent variable represented by every single independent variable, while adjusted R-squared measures variation explained by only the independent variables that actually affect the dependent variable.</a:t>
            </a:r>
            <a:endParaRPr sz="1500">
              <a:solidFill>
                <a:srgbClr val="292929"/>
              </a:solidFill>
              <a:highlight>
                <a:srgbClr val="FFFFFF"/>
              </a:highlight>
            </a:endParaRPr>
          </a:p>
          <a:p>
            <a:pPr indent="-314558" lvl="0" marL="457200" rtl="0" algn="l">
              <a:lnSpc>
                <a:spcPct val="141666"/>
              </a:lnSpc>
              <a:spcBef>
                <a:spcPts val="1000"/>
              </a:spcBef>
              <a:spcAft>
                <a:spcPts val="0"/>
              </a:spcAft>
              <a:buClr>
                <a:srgbClr val="292929"/>
              </a:buClr>
              <a:buSzPct val="100000"/>
              <a:buChar char="●"/>
            </a:pPr>
            <a:r>
              <a:rPr lang="sr" sz="1746">
                <a:solidFill>
                  <a:srgbClr val="292929"/>
                </a:solidFill>
                <a:highlight>
                  <a:srgbClr val="FFFFFF"/>
                </a:highlight>
              </a:rPr>
              <a:t>R² tends to increase with an increase in the number of independent variables. This could be misleading. Thus, the adjusted R-squared penalizes the model for adding furthermore independent variables (k in the equation) that do not fit the model.</a:t>
            </a:r>
            <a:endParaRPr sz="1746">
              <a:solidFill>
                <a:srgbClr val="292929"/>
              </a:solidFill>
              <a:highlight>
                <a:srgbClr val="FFFFFF"/>
              </a:highlight>
            </a:endParaRPr>
          </a:p>
          <a:p>
            <a:pPr indent="0" lvl="0" marL="0" rtl="0" algn="l">
              <a:lnSpc>
                <a:spcPct val="141666"/>
              </a:lnSpc>
              <a:spcBef>
                <a:spcPts val="0"/>
              </a:spcBef>
              <a:spcAft>
                <a:spcPts val="0"/>
              </a:spcAft>
              <a:buNone/>
            </a:pPr>
            <a:r>
              <a:t/>
            </a:r>
            <a:endParaRPr sz="1500">
              <a:solidFill>
                <a:srgbClr val="222222"/>
              </a:solidFill>
              <a:highlight>
                <a:srgbClr val="FFFFFF"/>
              </a:highlight>
            </a:endParaRPr>
          </a:p>
          <a:p>
            <a:pPr indent="0" lvl="0" marL="0" rtl="0" algn="l">
              <a:lnSpc>
                <a:spcPct val="141666"/>
              </a:lnSpc>
              <a:spcBef>
                <a:spcPts val="0"/>
              </a:spcBef>
              <a:spcAft>
                <a:spcPts val="0"/>
              </a:spcAft>
              <a:buNone/>
            </a:pPr>
            <a:r>
              <a:t/>
            </a:r>
            <a:endParaRPr sz="1500">
              <a:solidFill>
                <a:srgbClr val="222222"/>
              </a:solidFill>
              <a:highlight>
                <a:srgbClr val="FFFFFF"/>
              </a:highlight>
            </a:endParaRPr>
          </a:p>
          <a:p>
            <a:pPr indent="0" lvl="0" marL="0" rtl="0" algn="l">
              <a:lnSpc>
                <a:spcPct val="141666"/>
              </a:lnSpc>
              <a:spcBef>
                <a:spcPts val="0"/>
              </a:spcBef>
              <a:spcAft>
                <a:spcPts val="0"/>
              </a:spcAft>
              <a:buNone/>
            </a:pPr>
            <a:r>
              <a:t/>
            </a:r>
            <a:endParaRPr sz="1500">
              <a:solidFill>
                <a:srgbClr val="222222"/>
              </a:solidFill>
              <a:highlight>
                <a:srgbClr val="FFFFFF"/>
              </a:highlight>
            </a:endParaRPr>
          </a:p>
          <a:p>
            <a:pPr indent="0" lvl="0" marL="0" rtl="0" algn="l">
              <a:spcBef>
                <a:spcPts val="0"/>
              </a:spcBef>
              <a:spcAft>
                <a:spcPts val="0"/>
              </a:spcAft>
              <a:buNone/>
            </a:pPr>
            <a:r>
              <a:t/>
            </a:r>
            <a:endParaRPr sz="1500"/>
          </a:p>
          <a:p>
            <a:pPr indent="0" lvl="0" marL="0" rtl="0" algn="l">
              <a:spcBef>
                <a:spcPts val="1200"/>
              </a:spcBef>
              <a:spcAft>
                <a:spcPts val="1200"/>
              </a:spcAft>
              <a:buNone/>
            </a:pPr>
            <a:r>
              <a:t/>
            </a:r>
            <a:endParaRPr sz="1500"/>
          </a:p>
        </p:txBody>
      </p:sp>
      <p:pic>
        <p:nvPicPr>
          <p:cNvPr id="221" name="Google Shape;221;p27"/>
          <p:cNvPicPr preferRelativeResize="0"/>
          <p:nvPr/>
        </p:nvPicPr>
        <p:blipFill>
          <a:blip r:embed="rId3">
            <a:alphaModFix/>
          </a:blip>
          <a:stretch>
            <a:fillRect/>
          </a:stretch>
        </p:blipFill>
        <p:spPr>
          <a:xfrm>
            <a:off x="3148245" y="3635075"/>
            <a:ext cx="2762100" cy="725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819150" y="586025"/>
            <a:ext cx="7505700" cy="72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sz="3333"/>
              <a:t>Underfitting and Overfitting</a:t>
            </a:r>
            <a:endParaRPr sz="1683">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t/>
            </a:r>
            <a:endParaRPr sz="3333"/>
          </a:p>
          <a:p>
            <a:pPr indent="0" lvl="0" marL="0" rtl="0" algn="l">
              <a:spcBef>
                <a:spcPts val="0"/>
              </a:spcBef>
              <a:spcAft>
                <a:spcPts val="0"/>
              </a:spcAft>
              <a:buNone/>
            </a:pPr>
            <a:r>
              <a:t/>
            </a:r>
            <a:endParaRPr/>
          </a:p>
        </p:txBody>
      </p:sp>
      <p:sp>
        <p:nvSpPr>
          <p:cNvPr id="227" name="Google Shape;227;p28"/>
          <p:cNvSpPr txBox="1"/>
          <p:nvPr>
            <p:ph idx="1" type="body"/>
          </p:nvPr>
        </p:nvSpPr>
        <p:spPr>
          <a:xfrm>
            <a:off x="819150" y="1465175"/>
            <a:ext cx="7505700" cy="3288000"/>
          </a:xfrm>
          <a:prstGeom prst="rect">
            <a:avLst/>
          </a:prstGeom>
        </p:spPr>
        <p:txBody>
          <a:bodyPr anchorCtr="0" anchor="t" bIns="91425" lIns="91425" spcFirstLastPara="1" rIns="91425" wrap="square" tIns="91425">
            <a:normAutofit fontScale="55000" lnSpcReduction="20000"/>
          </a:bodyPr>
          <a:lstStyle/>
          <a:p>
            <a:pPr indent="-318135" lvl="0" marL="457200" rtl="0" algn="l">
              <a:lnSpc>
                <a:spcPct val="141666"/>
              </a:lnSpc>
              <a:spcBef>
                <a:spcPts val="0"/>
              </a:spcBef>
              <a:spcAft>
                <a:spcPts val="0"/>
              </a:spcAft>
              <a:buClr>
                <a:srgbClr val="292929"/>
              </a:buClr>
              <a:buSzPct val="100000"/>
              <a:buChar char="●"/>
            </a:pPr>
            <a:r>
              <a:rPr b="1" lang="sr" sz="2563">
                <a:solidFill>
                  <a:srgbClr val="222222"/>
                </a:solidFill>
                <a:highlight>
                  <a:srgbClr val="FFFFFF"/>
                </a:highlight>
              </a:rPr>
              <a:t>Underfitting</a:t>
            </a:r>
            <a:r>
              <a:rPr lang="sr" sz="2563">
                <a:solidFill>
                  <a:srgbClr val="222222"/>
                </a:solidFill>
                <a:highlight>
                  <a:srgbClr val="FFFFFF"/>
                </a:highlight>
              </a:rPr>
              <a:t> occurs when a model can’t accurately capture the dependencies among data, usually as a consequence of its own simplicity. It often yields a low 𝑅² with known data and bad generalization capabilities when applied with new data.</a:t>
            </a:r>
            <a:endParaRPr sz="2563">
              <a:solidFill>
                <a:srgbClr val="222222"/>
              </a:solidFill>
              <a:highlight>
                <a:srgbClr val="FFFFFF"/>
              </a:highlight>
            </a:endParaRPr>
          </a:p>
          <a:p>
            <a:pPr indent="-318135" lvl="0" marL="457200" rtl="0" algn="l">
              <a:lnSpc>
                <a:spcPct val="141666"/>
              </a:lnSpc>
              <a:spcBef>
                <a:spcPts val="1000"/>
              </a:spcBef>
              <a:spcAft>
                <a:spcPts val="0"/>
              </a:spcAft>
              <a:buClr>
                <a:srgbClr val="222222"/>
              </a:buClr>
              <a:buSzPct val="100000"/>
              <a:buChar char="●"/>
            </a:pPr>
            <a:r>
              <a:rPr b="1" lang="sr" sz="2563">
                <a:solidFill>
                  <a:srgbClr val="222222"/>
                </a:solidFill>
                <a:highlight>
                  <a:srgbClr val="FFFFFF"/>
                </a:highlight>
              </a:rPr>
              <a:t>Overfitting</a:t>
            </a:r>
            <a:r>
              <a:rPr lang="sr" sz="2563">
                <a:solidFill>
                  <a:srgbClr val="222222"/>
                </a:solidFill>
                <a:highlight>
                  <a:srgbClr val="FFFFFF"/>
                </a:highlight>
              </a:rPr>
              <a:t> happens when a model learns both data dependencies and random fluctuations. In other words, a model learns the existing data too well. Complex models, which have many features or terms, are often prone to overfitting. When applied to known data, such models usually yield high 𝑅². However, they often don’t generalize well and have significantly lower 𝑅² when used with new data.</a:t>
            </a:r>
            <a:endParaRPr sz="2563">
              <a:solidFill>
                <a:srgbClr val="222222"/>
              </a:solidFill>
              <a:highlight>
                <a:srgbClr val="FFFFFF"/>
              </a:highlight>
            </a:endParaRPr>
          </a:p>
          <a:p>
            <a:pPr indent="0" lvl="0" marL="0" rtl="0" algn="l">
              <a:lnSpc>
                <a:spcPct val="141666"/>
              </a:lnSpc>
              <a:spcBef>
                <a:spcPts val="0"/>
              </a:spcBef>
              <a:spcAft>
                <a:spcPts val="0"/>
              </a:spcAft>
              <a:buNone/>
            </a:pPr>
            <a:r>
              <a:t/>
            </a:r>
            <a:endParaRPr sz="1500">
              <a:solidFill>
                <a:srgbClr val="222222"/>
              </a:solidFill>
              <a:highlight>
                <a:srgbClr val="FFFFFF"/>
              </a:highlight>
            </a:endParaRPr>
          </a:p>
          <a:p>
            <a:pPr indent="0" lvl="0" marL="0" rtl="0" algn="l">
              <a:lnSpc>
                <a:spcPct val="141666"/>
              </a:lnSpc>
              <a:spcBef>
                <a:spcPts val="0"/>
              </a:spcBef>
              <a:spcAft>
                <a:spcPts val="0"/>
              </a:spcAft>
              <a:buNone/>
            </a:pPr>
            <a:r>
              <a:t/>
            </a:r>
            <a:endParaRPr sz="1500">
              <a:solidFill>
                <a:srgbClr val="222222"/>
              </a:solidFill>
              <a:highlight>
                <a:srgbClr val="FFFFFF"/>
              </a:highlight>
            </a:endParaRPr>
          </a:p>
          <a:p>
            <a:pPr indent="0" lvl="0" marL="0" rtl="0" algn="l">
              <a:lnSpc>
                <a:spcPct val="141666"/>
              </a:lnSpc>
              <a:spcBef>
                <a:spcPts val="0"/>
              </a:spcBef>
              <a:spcAft>
                <a:spcPts val="0"/>
              </a:spcAft>
              <a:buNone/>
            </a:pPr>
            <a:r>
              <a:t/>
            </a:r>
            <a:endParaRPr sz="1500">
              <a:solidFill>
                <a:srgbClr val="222222"/>
              </a:solidFill>
              <a:highlight>
                <a:srgbClr val="FFFFFF"/>
              </a:highlight>
            </a:endParaRPr>
          </a:p>
          <a:p>
            <a:pPr indent="0" lvl="0" marL="0" rtl="0" algn="l">
              <a:spcBef>
                <a:spcPts val="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819150" y="586025"/>
            <a:ext cx="7505700" cy="72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sz="3333"/>
              <a:t>Pros &amp; Cons</a:t>
            </a:r>
            <a:endParaRPr sz="1683">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t/>
            </a:r>
            <a:endParaRPr sz="3333"/>
          </a:p>
          <a:p>
            <a:pPr indent="0" lvl="0" marL="0" rtl="0" algn="l">
              <a:spcBef>
                <a:spcPts val="0"/>
              </a:spcBef>
              <a:spcAft>
                <a:spcPts val="0"/>
              </a:spcAft>
              <a:buNone/>
            </a:pPr>
            <a:r>
              <a:t/>
            </a:r>
            <a:endParaRPr/>
          </a:p>
        </p:txBody>
      </p:sp>
      <p:sp>
        <p:nvSpPr>
          <p:cNvPr id="233" name="Google Shape;233;p29"/>
          <p:cNvSpPr txBox="1"/>
          <p:nvPr>
            <p:ph idx="1" type="body"/>
          </p:nvPr>
        </p:nvSpPr>
        <p:spPr>
          <a:xfrm>
            <a:off x="819150" y="1513250"/>
            <a:ext cx="3345600" cy="3240000"/>
          </a:xfrm>
          <a:prstGeom prst="rect">
            <a:avLst/>
          </a:prstGeom>
        </p:spPr>
        <p:txBody>
          <a:bodyPr anchorCtr="0" anchor="t" bIns="91425" lIns="91425" spcFirstLastPara="1" rIns="91425" wrap="square" tIns="91425">
            <a:normAutofit lnSpcReduction="20000"/>
          </a:bodyPr>
          <a:lstStyle/>
          <a:p>
            <a:pPr indent="-334241" lvl="0" marL="457200" rtl="0" algn="l">
              <a:lnSpc>
                <a:spcPct val="141666"/>
              </a:lnSpc>
              <a:spcBef>
                <a:spcPts val="0"/>
              </a:spcBef>
              <a:spcAft>
                <a:spcPts val="0"/>
              </a:spcAft>
              <a:buClr>
                <a:srgbClr val="292929"/>
              </a:buClr>
              <a:buSzPts val="1664"/>
              <a:buChar char="●"/>
            </a:pPr>
            <a:r>
              <a:rPr b="1" lang="sr" sz="1663">
                <a:solidFill>
                  <a:srgbClr val="222222"/>
                </a:solidFill>
                <a:highlight>
                  <a:srgbClr val="FFFFFF"/>
                </a:highlight>
              </a:rPr>
              <a:t>Pros</a:t>
            </a:r>
            <a:endParaRPr b="1" sz="1663">
              <a:solidFill>
                <a:srgbClr val="222222"/>
              </a:solidFill>
              <a:highlight>
                <a:srgbClr val="FFFFFF"/>
              </a:highlight>
            </a:endParaRPr>
          </a:p>
          <a:p>
            <a:pPr indent="-321541" lvl="1" marL="914400" marR="0" rtl="0" algn="l">
              <a:lnSpc>
                <a:spcPct val="141666"/>
              </a:lnSpc>
              <a:spcBef>
                <a:spcPts val="0"/>
              </a:spcBef>
              <a:spcAft>
                <a:spcPts val="0"/>
              </a:spcAft>
              <a:buClr>
                <a:srgbClr val="222222"/>
              </a:buClr>
              <a:buSzPts val="1464"/>
              <a:buChar char="○"/>
            </a:pPr>
            <a:r>
              <a:rPr lang="sr" sz="1463">
                <a:solidFill>
                  <a:srgbClr val="222222"/>
                </a:solidFill>
                <a:highlight>
                  <a:srgbClr val="FFFFFF"/>
                </a:highlight>
              </a:rPr>
              <a:t>Simple model</a:t>
            </a:r>
            <a:endParaRPr sz="1463">
              <a:solidFill>
                <a:srgbClr val="222222"/>
              </a:solidFill>
              <a:highlight>
                <a:srgbClr val="FFFFFF"/>
              </a:highlight>
            </a:endParaRPr>
          </a:p>
          <a:p>
            <a:pPr indent="-321541" lvl="1" marL="914400" marR="0" rtl="0" algn="l">
              <a:lnSpc>
                <a:spcPct val="141666"/>
              </a:lnSpc>
              <a:spcBef>
                <a:spcPts val="0"/>
              </a:spcBef>
              <a:spcAft>
                <a:spcPts val="0"/>
              </a:spcAft>
              <a:buClr>
                <a:srgbClr val="222222"/>
              </a:buClr>
              <a:buSzPts val="1464"/>
              <a:buChar char="○"/>
            </a:pPr>
            <a:r>
              <a:rPr lang="sr" sz="1463">
                <a:solidFill>
                  <a:srgbClr val="222222"/>
                </a:solidFill>
                <a:highlight>
                  <a:srgbClr val="FFFFFF"/>
                </a:highlight>
              </a:rPr>
              <a:t>Computationally efficient</a:t>
            </a:r>
            <a:endParaRPr sz="1463">
              <a:solidFill>
                <a:srgbClr val="222222"/>
              </a:solidFill>
              <a:highlight>
                <a:srgbClr val="FFFFFF"/>
              </a:highlight>
            </a:endParaRPr>
          </a:p>
          <a:p>
            <a:pPr indent="-321541" lvl="1" marL="914400" marR="0" rtl="0" algn="l">
              <a:lnSpc>
                <a:spcPct val="141666"/>
              </a:lnSpc>
              <a:spcBef>
                <a:spcPts val="0"/>
              </a:spcBef>
              <a:spcAft>
                <a:spcPts val="0"/>
              </a:spcAft>
              <a:buClr>
                <a:srgbClr val="222222"/>
              </a:buClr>
              <a:buSzPts val="1464"/>
              <a:buChar char="○"/>
            </a:pPr>
            <a:r>
              <a:rPr lang="sr" sz="1463">
                <a:solidFill>
                  <a:srgbClr val="222222"/>
                </a:solidFill>
                <a:highlight>
                  <a:srgbClr val="FFFFFF"/>
                </a:highlight>
              </a:rPr>
              <a:t>Interpretability of the Output</a:t>
            </a:r>
            <a:endParaRPr sz="1463">
              <a:solidFill>
                <a:srgbClr val="222222"/>
              </a:solidFill>
              <a:highlight>
                <a:srgbClr val="FFFFFF"/>
              </a:highlight>
            </a:endParaRPr>
          </a:p>
          <a:p>
            <a:pPr indent="0" lvl="0" marL="457200" rtl="0" algn="l">
              <a:lnSpc>
                <a:spcPct val="141666"/>
              </a:lnSpc>
              <a:spcBef>
                <a:spcPts val="0"/>
              </a:spcBef>
              <a:spcAft>
                <a:spcPts val="0"/>
              </a:spcAft>
              <a:buNone/>
            </a:pPr>
            <a:r>
              <a:t/>
            </a:r>
            <a:endParaRPr sz="2563">
              <a:solidFill>
                <a:srgbClr val="222222"/>
              </a:solidFill>
              <a:highlight>
                <a:srgbClr val="FFFFFF"/>
              </a:highlight>
            </a:endParaRPr>
          </a:p>
          <a:p>
            <a:pPr indent="0" lvl="0" marL="0" rtl="0" algn="l">
              <a:lnSpc>
                <a:spcPct val="141666"/>
              </a:lnSpc>
              <a:spcBef>
                <a:spcPts val="0"/>
              </a:spcBef>
              <a:spcAft>
                <a:spcPts val="0"/>
              </a:spcAft>
              <a:buNone/>
            </a:pPr>
            <a:r>
              <a:t/>
            </a:r>
            <a:endParaRPr sz="1500">
              <a:solidFill>
                <a:srgbClr val="222222"/>
              </a:solidFill>
              <a:highlight>
                <a:srgbClr val="FFFFFF"/>
              </a:highlight>
            </a:endParaRPr>
          </a:p>
          <a:p>
            <a:pPr indent="0" lvl="0" marL="0" rtl="0" algn="l">
              <a:lnSpc>
                <a:spcPct val="141666"/>
              </a:lnSpc>
              <a:spcBef>
                <a:spcPts val="0"/>
              </a:spcBef>
              <a:spcAft>
                <a:spcPts val="0"/>
              </a:spcAft>
              <a:buNone/>
            </a:pPr>
            <a:r>
              <a:t/>
            </a:r>
            <a:endParaRPr sz="1500">
              <a:solidFill>
                <a:srgbClr val="222222"/>
              </a:solidFill>
              <a:highlight>
                <a:srgbClr val="FFFFFF"/>
              </a:highlight>
            </a:endParaRPr>
          </a:p>
          <a:p>
            <a:pPr indent="0" lvl="0" marL="0" rtl="0" algn="l">
              <a:lnSpc>
                <a:spcPct val="141666"/>
              </a:lnSpc>
              <a:spcBef>
                <a:spcPts val="0"/>
              </a:spcBef>
              <a:spcAft>
                <a:spcPts val="0"/>
              </a:spcAft>
              <a:buNone/>
            </a:pPr>
            <a:r>
              <a:t/>
            </a:r>
            <a:endParaRPr sz="1500">
              <a:solidFill>
                <a:srgbClr val="222222"/>
              </a:solidFill>
              <a:highlight>
                <a:srgbClr val="FFFFFF"/>
              </a:highlight>
            </a:endParaRPr>
          </a:p>
          <a:p>
            <a:pPr indent="0" lvl="0" marL="0" rtl="0" algn="l">
              <a:spcBef>
                <a:spcPts val="0"/>
              </a:spcBef>
              <a:spcAft>
                <a:spcPts val="0"/>
              </a:spcAft>
              <a:buNone/>
            </a:pPr>
            <a:r>
              <a:t/>
            </a:r>
            <a:endParaRPr sz="1500"/>
          </a:p>
          <a:p>
            <a:pPr indent="0" lvl="0" marL="0" rtl="0" algn="l">
              <a:spcBef>
                <a:spcPts val="1200"/>
              </a:spcBef>
              <a:spcAft>
                <a:spcPts val="1200"/>
              </a:spcAft>
              <a:buNone/>
            </a:pPr>
            <a:r>
              <a:t/>
            </a:r>
            <a:endParaRPr sz="1500"/>
          </a:p>
        </p:txBody>
      </p:sp>
      <p:sp>
        <p:nvSpPr>
          <p:cNvPr id="234" name="Google Shape;234;p29"/>
          <p:cNvSpPr txBox="1"/>
          <p:nvPr>
            <p:ph idx="1" type="body"/>
          </p:nvPr>
        </p:nvSpPr>
        <p:spPr>
          <a:xfrm>
            <a:off x="4664725" y="1513250"/>
            <a:ext cx="3816600" cy="3288000"/>
          </a:xfrm>
          <a:prstGeom prst="rect">
            <a:avLst/>
          </a:prstGeom>
        </p:spPr>
        <p:txBody>
          <a:bodyPr anchorCtr="0" anchor="t" bIns="91425" lIns="91425" spcFirstLastPara="1" rIns="91425" wrap="square" tIns="91425">
            <a:normAutofit fontScale="85000" lnSpcReduction="10000"/>
          </a:bodyPr>
          <a:lstStyle/>
          <a:p>
            <a:pPr indent="-320299" lvl="0" marL="457200" rtl="0" algn="l">
              <a:lnSpc>
                <a:spcPct val="141666"/>
              </a:lnSpc>
              <a:spcBef>
                <a:spcPts val="0"/>
              </a:spcBef>
              <a:spcAft>
                <a:spcPts val="0"/>
              </a:spcAft>
              <a:buClr>
                <a:srgbClr val="292929"/>
              </a:buClr>
              <a:buSzPct val="89467"/>
              <a:buChar char="●"/>
            </a:pPr>
            <a:r>
              <a:rPr b="1" lang="sr" sz="1898">
                <a:solidFill>
                  <a:srgbClr val="222222"/>
                </a:solidFill>
                <a:highlight>
                  <a:srgbClr val="FFFFFF"/>
                </a:highlight>
              </a:rPr>
              <a:t>Cons</a:t>
            </a:r>
            <a:endParaRPr b="1" sz="1698">
              <a:solidFill>
                <a:srgbClr val="222222"/>
              </a:solidFill>
              <a:highlight>
                <a:srgbClr val="FFFFFF"/>
              </a:highlight>
            </a:endParaRPr>
          </a:p>
          <a:p>
            <a:pPr indent="-321310" lvl="1" marL="914400" marR="0" rtl="0" algn="l">
              <a:lnSpc>
                <a:spcPct val="141666"/>
              </a:lnSpc>
              <a:spcBef>
                <a:spcPts val="0"/>
              </a:spcBef>
              <a:spcAft>
                <a:spcPts val="0"/>
              </a:spcAft>
              <a:buClr>
                <a:srgbClr val="222222"/>
              </a:buClr>
              <a:buSzPct val="100000"/>
              <a:buChar char="○"/>
            </a:pPr>
            <a:r>
              <a:rPr lang="sr" sz="1717">
                <a:solidFill>
                  <a:srgbClr val="222222"/>
                </a:solidFill>
                <a:highlight>
                  <a:srgbClr val="FFFFFF"/>
                </a:highlight>
              </a:rPr>
              <a:t>Overly-simplistic</a:t>
            </a:r>
            <a:endParaRPr sz="1717">
              <a:solidFill>
                <a:srgbClr val="222222"/>
              </a:solidFill>
              <a:highlight>
                <a:srgbClr val="FFFFFF"/>
              </a:highlight>
            </a:endParaRPr>
          </a:p>
          <a:p>
            <a:pPr indent="-321310" lvl="1" marL="914400" marR="0" rtl="0" algn="l">
              <a:lnSpc>
                <a:spcPct val="141666"/>
              </a:lnSpc>
              <a:spcBef>
                <a:spcPts val="0"/>
              </a:spcBef>
              <a:spcAft>
                <a:spcPts val="0"/>
              </a:spcAft>
              <a:buClr>
                <a:srgbClr val="222222"/>
              </a:buClr>
              <a:buSzPct val="100000"/>
              <a:buChar char="○"/>
            </a:pPr>
            <a:r>
              <a:rPr lang="sr" sz="1717">
                <a:solidFill>
                  <a:srgbClr val="222222"/>
                </a:solidFill>
                <a:highlight>
                  <a:srgbClr val="FFFFFF"/>
                </a:highlight>
              </a:rPr>
              <a:t>Linearity and other assumptions</a:t>
            </a:r>
            <a:endParaRPr sz="1717">
              <a:solidFill>
                <a:srgbClr val="222222"/>
              </a:solidFill>
              <a:highlight>
                <a:srgbClr val="FFFFFF"/>
              </a:highlight>
            </a:endParaRPr>
          </a:p>
          <a:p>
            <a:pPr indent="-327659" lvl="1" marL="914400" marR="0" rtl="0" algn="l">
              <a:lnSpc>
                <a:spcPct val="141666"/>
              </a:lnSpc>
              <a:spcBef>
                <a:spcPts val="0"/>
              </a:spcBef>
              <a:spcAft>
                <a:spcPts val="0"/>
              </a:spcAft>
              <a:buClr>
                <a:srgbClr val="222222"/>
              </a:buClr>
              <a:buSzPct val="108026"/>
              <a:buChar char="○"/>
            </a:pPr>
            <a:r>
              <a:rPr lang="sr" sz="1698">
                <a:solidFill>
                  <a:srgbClr val="222222"/>
                </a:solidFill>
                <a:highlight>
                  <a:srgbClr val="FFFFFF"/>
                </a:highlight>
              </a:rPr>
              <a:t>Severely affected by Outliers</a:t>
            </a:r>
            <a:endParaRPr sz="1835">
              <a:solidFill>
                <a:srgbClr val="222222"/>
              </a:solidFill>
              <a:highlight>
                <a:srgbClr val="FFFFFF"/>
              </a:highlight>
            </a:endParaRPr>
          </a:p>
          <a:p>
            <a:pPr indent="0" lvl="0" marL="457200" rtl="0" algn="l">
              <a:lnSpc>
                <a:spcPct val="141666"/>
              </a:lnSpc>
              <a:spcBef>
                <a:spcPts val="0"/>
              </a:spcBef>
              <a:spcAft>
                <a:spcPts val="0"/>
              </a:spcAft>
              <a:buNone/>
            </a:pPr>
            <a:r>
              <a:t/>
            </a:r>
            <a:endParaRPr sz="2563">
              <a:solidFill>
                <a:srgbClr val="222222"/>
              </a:solidFill>
              <a:highlight>
                <a:srgbClr val="FFFFFF"/>
              </a:highlight>
            </a:endParaRPr>
          </a:p>
          <a:p>
            <a:pPr indent="0" lvl="0" marL="0" rtl="0" algn="l">
              <a:lnSpc>
                <a:spcPct val="141666"/>
              </a:lnSpc>
              <a:spcBef>
                <a:spcPts val="0"/>
              </a:spcBef>
              <a:spcAft>
                <a:spcPts val="0"/>
              </a:spcAft>
              <a:buNone/>
            </a:pPr>
            <a:r>
              <a:t/>
            </a:r>
            <a:endParaRPr sz="1500">
              <a:solidFill>
                <a:srgbClr val="222222"/>
              </a:solidFill>
              <a:highlight>
                <a:srgbClr val="FFFFFF"/>
              </a:highlight>
            </a:endParaRPr>
          </a:p>
          <a:p>
            <a:pPr indent="0" lvl="0" marL="0" rtl="0" algn="l">
              <a:lnSpc>
                <a:spcPct val="141666"/>
              </a:lnSpc>
              <a:spcBef>
                <a:spcPts val="0"/>
              </a:spcBef>
              <a:spcAft>
                <a:spcPts val="0"/>
              </a:spcAft>
              <a:buNone/>
            </a:pPr>
            <a:r>
              <a:t/>
            </a:r>
            <a:endParaRPr sz="1500">
              <a:solidFill>
                <a:srgbClr val="222222"/>
              </a:solidFill>
              <a:highlight>
                <a:srgbClr val="FFFFFF"/>
              </a:highlight>
            </a:endParaRPr>
          </a:p>
          <a:p>
            <a:pPr indent="0" lvl="0" marL="0" rtl="0" algn="l">
              <a:lnSpc>
                <a:spcPct val="141666"/>
              </a:lnSpc>
              <a:spcBef>
                <a:spcPts val="0"/>
              </a:spcBef>
              <a:spcAft>
                <a:spcPts val="0"/>
              </a:spcAft>
              <a:buNone/>
            </a:pPr>
            <a:r>
              <a:t/>
            </a:r>
            <a:endParaRPr sz="1500">
              <a:solidFill>
                <a:srgbClr val="222222"/>
              </a:solidFill>
              <a:highlight>
                <a:srgbClr val="FFFFFF"/>
              </a:highlight>
            </a:endParaRPr>
          </a:p>
          <a:p>
            <a:pPr indent="0" lvl="0" marL="0" rtl="0" algn="l">
              <a:spcBef>
                <a:spcPts val="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586025"/>
            <a:ext cx="7505700" cy="72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What is regression</a:t>
            </a:r>
            <a:endParaRPr/>
          </a:p>
        </p:txBody>
      </p:sp>
      <p:sp>
        <p:nvSpPr>
          <p:cNvPr id="135" name="Google Shape;135;p14"/>
          <p:cNvSpPr txBox="1"/>
          <p:nvPr>
            <p:ph idx="1" type="body"/>
          </p:nvPr>
        </p:nvSpPr>
        <p:spPr>
          <a:xfrm>
            <a:off x="819150" y="1465175"/>
            <a:ext cx="7505700" cy="2973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sr" sz="1500">
                <a:solidFill>
                  <a:srgbClr val="222222"/>
                </a:solidFill>
                <a:highlight>
                  <a:srgbClr val="FFFFFF"/>
                </a:highlight>
              </a:rPr>
              <a:t>Regression searches for relationships among variables. For example, you can observe several employees of some company and try to understand how their salaries depend on their features, such as experience, education level, role, city of employment, and so on.</a:t>
            </a:r>
            <a:endParaRPr sz="1500">
              <a:solidFill>
                <a:srgbClr val="222222"/>
              </a:solidFill>
              <a:highlight>
                <a:srgbClr val="FFFFFF"/>
              </a:highlight>
            </a:endParaRPr>
          </a:p>
          <a:p>
            <a:pPr indent="-323850" lvl="0" marL="457200" rtl="0" algn="l">
              <a:spcBef>
                <a:spcPts val="1000"/>
              </a:spcBef>
              <a:spcAft>
                <a:spcPts val="0"/>
              </a:spcAft>
              <a:buSzPts val="1500"/>
              <a:buChar char="●"/>
            </a:pPr>
            <a:r>
              <a:rPr lang="sr" sz="1500">
                <a:solidFill>
                  <a:srgbClr val="222222"/>
                </a:solidFill>
                <a:highlight>
                  <a:srgbClr val="FFFFFF"/>
                </a:highlight>
              </a:rPr>
              <a:t>Regression problems usually have one continuous and unbounded dependent variable. The inputs, however, can be continuous, discrete, or even categorical data such as gender, nationality, or brand.</a:t>
            </a:r>
            <a:endParaRPr sz="1500">
              <a:solidFill>
                <a:srgbClr val="222222"/>
              </a:solidFill>
              <a:highlight>
                <a:srgbClr val="FFFFFF"/>
              </a:highlight>
            </a:endParaRPr>
          </a:p>
          <a:p>
            <a:pPr indent="-323850" lvl="0" marL="457200" rtl="0" algn="l">
              <a:spcBef>
                <a:spcPts val="1000"/>
              </a:spcBef>
              <a:spcAft>
                <a:spcPts val="0"/>
              </a:spcAft>
              <a:buClr>
                <a:srgbClr val="222222"/>
              </a:buClr>
              <a:buSzPts val="1500"/>
              <a:buChar char="●"/>
            </a:pPr>
            <a:r>
              <a:rPr lang="sr" sz="1500">
                <a:solidFill>
                  <a:srgbClr val="222222"/>
                </a:solidFill>
                <a:highlight>
                  <a:srgbClr val="FFFFFF"/>
                </a:highlight>
              </a:rPr>
              <a:t>In machine learning, regression is a subtype of supervised learning.</a:t>
            </a:r>
            <a:endParaRPr sz="1500">
              <a:solidFill>
                <a:srgbClr val="222222"/>
              </a:solidFill>
              <a:highlight>
                <a:srgbClr val="FFFFFF"/>
              </a:highlight>
            </a:endParaRPr>
          </a:p>
          <a:p>
            <a:pPr indent="0" lvl="0" marL="0" rtl="0" algn="l">
              <a:spcBef>
                <a:spcPts val="1200"/>
              </a:spcBef>
              <a:spcAft>
                <a:spcPts val="120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586025"/>
            <a:ext cx="7505700" cy="72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When do you need</a:t>
            </a:r>
            <a:r>
              <a:rPr lang="sr"/>
              <a:t> regression</a:t>
            </a:r>
            <a:endParaRPr/>
          </a:p>
        </p:txBody>
      </p:sp>
      <p:sp>
        <p:nvSpPr>
          <p:cNvPr id="141" name="Google Shape;141;p15"/>
          <p:cNvSpPr txBox="1"/>
          <p:nvPr>
            <p:ph idx="1" type="body"/>
          </p:nvPr>
        </p:nvSpPr>
        <p:spPr>
          <a:xfrm>
            <a:off x="819150" y="1465175"/>
            <a:ext cx="7505700" cy="29736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Clr>
                <a:srgbClr val="222222"/>
              </a:buClr>
              <a:buSzPts val="1500"/>
              <a:buChar char="●"/>
            </a:pPr>
            <a:r>
              <a:rPr lang="sr" sz="1500"/>
              <a:t>Typically, you need regression to answer whether and how some phenomenon influences the other or how </a:t>
            </a:r>
            <a:r>
              <a:rPr b="1" lang="sr" sz="1500"/>
              <a:t>several variables</a:t>
            </a:r>
            <a:r>
              <a:rPr lang="sr" sz="1500"/>
              <a:t> are related.</a:t>
            </a:r>
            <a:endParaRPr sz="1350">
              <a:solidFill>
                <a:srgbClr val="222222"/>
              </a:solidFill>
              <a:highlight>
                <a:srgbClr val="FFFFFF"/>
              </a:highlight>
              <a:latin typeface="Roboto"/>
              <a:ea typeface="Roboto"/>
              <a:cs typeface="Roboto"/>
              <a:sym typeface="Roboto"/>
            </a:endParaRPr>
          </a:p>
          <a:p>
            <a:pPr indent="-323850" lvl="0" marL="457200" rtl="0" algn="l">
              <a:spcBef>
                <a:spcPts val="1000"/>
              </a:spcBef>
              <a:spcAft>
                <a:spcPts val="0"/>
              </a:spcAft>
              <a:buSzPts val="1500"/>
              <a:buChar char="●"/>
            </a:pPr>
            <a:r>
              <a:rPr lang="sr" sz="1500"/>
              <a:t>Regression is also useful when you want to </a:t>
            </a:r>
            <a:r>
              <a:rPr b="1" lang="sr" sz="1500"/>
              <a:t>forecast</a:t>
            </a:r>
            <a:r>
              <a:rPr lang="sr" sz="1500"/>
              <a:t> a response using a new set of predictors. For example, you could try to predict electricity consumption of a household for the next hour given the outdoor temperature, time of day, and number of residents in that household.</a:t>
            </a:r>
            <a:endParaRPr sz="1500"/>
          </a:p>
          <a:p>
            <a:pPr indent="-323850" lvl="0" marL="457200" rtl="0" algn="l">
              <a:spcBef>
                <a:spcPts val="1000"/>
              </a:spcBef>
              <a:spcAft>
                <a:spcPts val="0"/>
              </a:spcAft>
              <a:buSzPts val="1500"/>
              <a:buChar char="●"/>
            </a:pPr>
            <a:r>
              <a:rPr lang="sr" sz="1500"/>
              <a:t>Regression is used in many different fields, including economics, computer science, and the social sciences.</a:t>
            </a:r>
            <a:endParaRPr sz="1350">
              <a:solidFill>
                <a:srgbClr val="222222"/>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586025"/>
            <a:ext cx="7505700" cy="72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Linear regression - concept</a:t>
            </a:r>
            <a:endParaRPr/>
          </a:p>
        </p:txBody>
      </p:sp>
      <p:sp>
        <p:nvSpPr>
          <p:cNvPr id="147" name="Google Shape;147;p16"/>
          <p:cNvSpPr txBox="1"/>
          <p:nvPr>
            <p:ph idx="1" type="body"/>
          </p:nvPr>
        </p:nvSpPr>
        <p:spPr>
          <a:xfrm>
            <a:off x="819150" y="1388275"/>
            <a:ext cx="7505700" cy="3050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sr" sz="1500"/>
              <a:t>A linear regression is a statistical model that analyzes the relationship between a response variable (Y) and one or more input variables (X) that are also referred to as predictor or explanatory variables. </a:t>
            </a:r>
            <a:endParaRPr sz="1500"/>
          </a:p>
          <a:p>
            <a:pPr indent="-323850" lvl="0" marL="457200" rtl="0" algn="l">
              <a:spcBef>
                <a:spcPts val="1000"/>
              </a:spcBef>
              <a:spcAft>
                <a:spcPts val="0"/>
              </a:spcAft>
              <a:buSzPts val="1500"/>
              <a:buChar char="●"/>
            </a:pPr>
            <a:r>
              <a:rPr lang="sr" sz="1500"/>
              <a:t>We can use this model to predict Y when X is known (note that X is a vector of values (x1, x2, . . . xn)). The mathematical equation can be generalized as follows: </a:t>
            </a:r>
            <a:r>
              <a:rPr b="1" lang="sr" sz="1500"/>
              <a:t>Y = a + BX</a:t>
            </a:r>
            <a:r>
              <a:rPr lang="sr" sz="1500"/>
              <a:t>,</a:t>
            </a:r>
            <a:endParaRPr sz="1500"/>
          </a:p>
          <a:p>
            <a:pPr indent="-323850" lvl="0" marL="457200" rtl="0" algn="l">
              <a:spcBef>
                <a:spcPts val="1000"/>
              </a:spcBef>
              <a:spcAft>
                <a:spcPts val="0"/>
              </a:spcAft>
              <a:buSzPts val="1500"/>
              <a:buChar char="●"/>
            </a:pPr>
            <a:r>
              <a:rPr lang="sr" sz="1500"/>
              <a:t>where a is known as the intercept, whereas B are coefficients of the predictor variables. Collectively, these are referred to as regression coefficients.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586025"/>
            <a:ext cx="7505700" cy="72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Linear regression - concept</a:t>
            </a:r>
            <a:endParaRPr/>
          </a:p>
        </p:txBody>
      </p:sp>
      <p:sp>
        <p:nvSpPr>
          <p:cNvPr id="153" name="Google Shape;153;p17"/>
          <p:cNvSpPr txBox="1"/>
          <p:nvPr>
            <p:ph idx="1" type="body"/>
          </p:nvPr>
        </p:nvSpPr>
        <p:spPr>
          <a:xfrm>
            <a:off x="819150" y="1465175"/>
            <a:ext cx="7505700" cy="3288000"/>
          </a:xfrm>
          <a:prstGeom prst="rect">
            <a:avLst/>
          </a:prstGeom>
        </p:spPr>
        <p:txBody>
          <a:bodyPr anchorCtr="0" anchor="t" bIns="91425" lIns="91425" spcFirstLastPara="1" rIns="91425" wrap="square" tIns="91425">
            <a:normAutofit fontScale="62500" lnSpcReduction="20000"/>
          </a:bodyPr>
          <a:lstStyle/>
          <a:p>
            <a:pPr indent="-320959" lvl="0" marL="457200" rtl="0" algn="l">
              <a:spcBef>
                <a:spcPts val="0"/>
              </a:spcBef>
              <a:spcAft>
                <a:spcPts val="0"/>
              </a:spcAft>
              <a:buSzPct val="100000"/>
              <a:buChar char="●"/>
            </a:pPr>
            <a:r>
              <a:rPr lang="sr" sz="2327">
                <a:solidFill>
                  <a:srgbClr val="222222"/>
                </a:solidFill>
                <a:highlight>
                  <a:srgbClr val="FFFFFF"/>
                </a:highlight>
              </a:rPr>
              <a:t>Linear regression calculates the </a:t>
            </a:r>
            <a:r>
              <a:rPr b="1" lang="sr" sz="2327">
                <a:solidFill>
                  <a:srgbClr val="222222"/>
                </a:solidFill>
                <a:highlight>
                  <a:srgbClr val="FFFFFF"/>
                </a:highlight>
              </a:rPr>
              <a:t>estimators</a:t>
            </a:r>
            <a:r>
              <a:rPr lang="sr" sz="2327">
                <a:solidFill>
                  <a:srgbClr val="222222"/>
                </a:solidFill>
                <a:highlight>
                  <a:srgbClr val="FFFFFF"/>
                </a:highlight>
              </a:rPr>
              <a:t> of the regression coefficients or simply the </a:t>
            </a:r>
            <a:r>
              <a:rPr b="1" lang="sr" sz="2327">
                <a:solidFill>
                  <a:srgbClr val="222222"/>
                </a:solidFill>
                <a:highlight>
                  <a:srgbClr val="FFFFFF"/>
                </a:highlight>
              </a:rPr>
              <a:t>predicted weights</a:t>
            </a:r>
            <a:r>
              <a:rPr lang="sr" sz="2327">
                <a:solidFill>
                  <a:srgbClr val="222222"/>
                </a:solidFill>
                <a:highlight>
                  <a:srgbClr val="FFFFFF"/>
                </a:highlight>
              </a:rPr>
              <a:t>, denoted with 𝑏₀, 𝑏₁, …, 𝑏ᵣ. These estimators define the </a:t>
            </a:r>
            <a:r>
              <a:rPr b="1" lang="sr" sz="2327">
                <a:solidFill>
                  <a:srgbClr val="222222"/>
                </a:solidFill>
                <a:highlight>
                  <a:srgbClr val="FFFFFF"/>
                </a:highlight>
              </a:rPr>
              <a:t>estimated regression function</a:t>
            </a:r>
            <a:r>
              <a:rPr lang="sr" sz="2327">
                <a:solidFill>
                  <a:srgbClr val="222222"/>
                </a:solidFill>
                <a:highlight>
                  <a:srgbClr val="FFFFFF"/>
                </a:highlight>
              </a:rPr>
              <a:t> 𝑓(𝐱) = 𝑏₀ + 𝑏₁𝑥₁ + ⋯ + 𝑏ᵣ𝑥ᵣ. This function should capture the dependencies between the inputs and output sufficiently well.</a:t>
            </a:r>
            <a:endParaRPr sz="2327">
              <a:solidFill>
                <a:srgbClr val="222222"/>
              </a:solidFill>
              <a:highlight>
                <a:srgbClr val="FFFFFF"/>
              </a:highlight>
            </a:endParaRPr>
          </a:p>
          <a:p>
            <a:pPr indent="-320959" lvl="0" marL="457200" rtl="0" algn="l">
              <a:spcBef>
                <a:spcPts val="1000"/>
              </a:spcBef>
              <a:spcAft>
                <a:spcPts val="0"/>
              </a:spcAft>
              <a:buClr>
                <a:srgbClr val="222222"/>
              </a:buClr>
              <a:buSzPct val="100000"/>
              <a:buChar char="●"/>
            </a:pPr>
            <a:r>
              <a:rPr lang="sr" sz="2327">
                <a:solidFill>
                  <a:srgbClr val="222222"/>
                </a:solidFill>
                <a:highlight>
                  <a:srgbClr val="FFFFFF"/>
                </a:highlight>
              </a:rPr>
              <a:t>The </a:t>
            </a:r>
            <a:r>
              <a:rPr b="1" lang="sr" sz="2327">
                <a:solidFill>
                  <a:srgbClr val="222222"/>
                </a:solidFill>
                <a:highlight>
                  <a:srgbClr val="FFFFFF"/>
                </a:highlight>
              </a:rPr>
              <a:t>estimated</a:t>
            </a:r>
            <a:r>
              <a:rPr lang="sr" sz="2327">
                <a:solidFill>
                  <a:srgbClr val="222222"/>
                </a:solidFill>
                <a:highlight>
                  <a:srgbClr val="FFFFFF"/>
                </a:highlight>
              </a:rPr>
              <a:t> or </a:t>
            </a:r>
            <a:r>
              <a:rPr b="1" lang="sr" sz="2327">
                <a:solidFill>
                  <a:srgbClr val="222222"/>
                </a:solidFill>
                <a:highlight>
                  <a:srgbClr val="FFFFFF"/>
                </a:highlight>
              </a:rPr>
              <a:t>predicted response</a:t>
            </a:r>
            <a:r>
              <a:rPr lang="sr" sz="2327">
                <a:solidFill>
                  <a:srgbClr val="222222"/>
                </a:solidFill>
                <a:highlight>
                  <a:srgbClr val="FFFFFF"/>
                </a:highlight>
              </a:rPr>
              <a:t>, 𝑓(𝐱ᵢ), for each observation 𝑖 = 1, …, 𝑛, should be as close as possible to the corresponding </a:t>
            </a:r>
            <a:r>
              <a:rPr b="1" lang="sr" sz="2327">
                <a:solidFill>
                  <a:srgbClr val="222222"/>
                </a:solidFill>
                <a:highlight>
                  <a:srgbClr val="FFFFFF"/>
                </a:highlight>
              </a:rPr>
              <a:t>actual response</a:t>
            </a:r>
            <a:r>
              <a:rPr lang="sr" sz="2327">
                <a:solidFill>
                  <a:srgbClr val="222222"/>
                </a:solidFill>
                <a:highlight>
                  <a:srgbClr val="FFFFFF"/>
                </a:highlight>
              </a:rPr>
              <a:t> 𝑦ᵢ. The differences 𝑦ᵢ - 𝑓(𝐱ᵢ) for all observations 𝑖 = 1, …, 𝑛, are called the </a:t>
            </a:r>
            <a:r>
              <a:rPr b="1" lang="sr" sz="2327">
                <a:solidFill>
                  <a:srgbClr val="222222"/>
                </a:solidFill>
                <a:highlight>
                  <a:srgbClr val="FFFFFF"/>
                </a:highlight>
              </a:rPr>
              <a:t>residuals</a:t>
            </a:r>
            <a:r>
              <a:rPr lang="sr" sz="2327">
                <a:solidFill>
                  <a:srgbClr val="222222"/>
                </a:solidFill>
                <a:highlight>
                  <a:srgbClr val="FFFFFF"/>
                </a:highlight>
              </a:rPr>
              <a:t>. Regression is about determining the </a:t>
            </a:r>
            <a:r>
              <a:rPr b="1" lang="sr" sz="2327">
                <a:solidFill>
                  <a:srgbClr val="222222"/>
                </a:solidFill>
                <a:highlight>
                  <a:srgbClr val="FFFFFF"/>
                </a:highlight>
              </a:rPr>
              <a:t>best predicted weights</a:t>
            </a:r>
            <a:r>
              <a:rPr lang="sr" sz="2327">
                <a:solidFill>
                  <a:srgbClr val="222222"/>
                </a:solidFill>
                <a:highlight>
                  <a:srgbClr val="FFFFFF"/>
                </a:highlight>
              </a:rPr>
              <a:t>—that is, the weights corresponding to the smallest residuals.</a:t>
            </a:r>
            <a:endParaRPr sz="2327">
              <a:solidFill>
                <a:srgbClr val="222222"/>
              </a:solidFill>
              <a:highlight>
                <a:srgbClr val="FFFFFF"/>
              </a:highlight>
            </a:endParaRPr>
          </a:p>
          <a:p>
            <a:pPr indent="-320959" lvl="0" marL="457200" rtl="0" algn="l">
              <a:spcBef>
                <a:spcPts val="1000"/>
              </a:spcBef>
              <a:spcAft>
                <a:spcPts val="0"/>
              </a:spcAft>
              <a:buClr>
                <a:srgbClr val="222222"/>
              </a:buClr>
              <a:buSzPct val="100000"/>
              <a:buChar char="●"/>
            </a:pPr>
            <a:r>
              <a:rPr lang="sr" sz="2327">
                <a:solidFill>
                  <a:srgbClr val="222222"/>
                </a:solidFill>
                <a:highlight>
                  <a:srgbClr val="FFFFFF"/>
                </a:highlight>
              </a:rPr>
              <a:t>To get the best weights, you usually </a:t>
            </a:r>
            <a:r>
              <a:rPr b="1" lang="sr" sz="2327">
                <a:solidFill>
                  <a:srgbClr val="222222"/>
                </a:solidFill>
                <a:highlight>
                  <a:srgbClr val="FFFFFF"/>
                </a:highlight>
              </a:rPr>
              <a:t>minimize the sum of squared residuals (SSR)</a:t>
            </a:r>
            <a:r>
              <a:rPr lang="sr" sz="2327">
                <a:solidFill>
                  <a:srgbClr val="222222"/>
                </a:solidFill>
                <a:highlight>
                  <a:srgbClr val="FFFFFF"/>
                </a:highlight>
              </a:rPr>
              <a:t> for all observations 𝑖 = 1, …, 𝑛: SSR = Σᵢ(𝑦ᵢ - 𝑓(𝐱ᵢ))². This approach is called the </a:t>
            </a:r>
            <a:r>
              <a:rPr b="1" lang="sr" sz="2327">
                <a:solidFill>
                  <a:srgbClr val="222222"/>
                </a:solidFill>
                <a:highlight>
                  <a:srgbClr val="FFFFFF"/>
                </a:highlight>
              </a:rPr>
              <a:t>method of ordinary least squares</a:t>
            </a:r>
            <a:r>
              <a:rPr lang="sr" sz="2327">
                <a:solidFill>
                  <a:srgbClr val="222222"/>
                </a:solidFill>
                <a:highlight>
                  <a:srgbClr val="FFFFFF"/>
                </a:highlight>
              </a:rPr>
              <a:t>.</a:t>
            </a:r>
            <a:endParaRPr sz="2327">
              <a:solidFill>
                <a:srgbClr val="222222"/>
              </a:solidFill>
              <a:highlight>
                <a:srgbClr val="FFFFFF"/>
              </a:highlight>
            </a:endParaRPr>
          </a:p>
          <a:p>
            <a:pPr indent="0" lvl="0" marL="0" rtl="0" algn="l">
              <a:spcBef>
                <a:spcPts val="1200"/>
              </a:spcBef>
              <a:spcAft>
                <a:spcPts val="120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586025"/>
            <a:ext cx="7505700" cy="72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Simple l</a:t>
            </a:r>
            <a:r>
              <a:rPr lang="sr"/>
              <a:t>inear regression</a:t>
            </a:r>
            <a:endParaRPr/>
          </a:p>
        </p:txBody>
      </p:sp>
      <p:sp>
        <p:nvSpPr>
          <p:cNvPr id="159" name="Google Shape;159;p18"/>
          <p:cNvSpPr txBox="1"/>
          <p:nvPr>
            <p:ph idx="1" type="body"/>
          </p:nvPr>
        </p:nvSpPr>
        <p:spPr>
          <a:xfrm>
            <a:off x="367250" y="1465175"/>
            <a:ext cx="4204800" cy="3288000"/>
          </a:xfrm>
          <a:prstGeom prst="rect">
            <a:avLst/>
          </a:prstGeom>
        </p:spPr>
        <p:txBody>
          <a:bodyPr anchorCtr="0" anchor="t" bIns="91425" lIns="91425" spcFirstLastPara="1" rIns="91425" wrap="square" tIns="91425">
            <a:normAutofit fontScale="92500" lnSpcReduction="10000"/>
          </a:bodyPr>
          <a:lstStyle/>
          <a:p>
            <a:pPr indent="-316706" lvl="0" marL="457200" rtl="0" algn="l">
              <a:spcBef>
                <a:spcPts val="0"/>
              </a:spcBef>
              <a:spcAft>
                <a:spcPts val="0"/>
              </a:spcAft>
              <a:buClr>
                <a:srgbClr val="222222"/>
              </a:buClr>
              <a:buSzPct val="100000"/>
              <a:buChar char="●"/>
            </a:pPr>
            <a:r>
              <a:rPr lang="sr" sz="1500">
                <a:solidFill>
                  <a:srgbClr val="222222"/>
                </a:solidFill>
                <a:highlight>
                  <a:srgbClr val="FFFFFF"/>
                </a:highlight>
              </a:rPr>
              <a:t>Simple or single-variate linear regression is the simplest case of linear regression, as it has a single independent variable, 𝐱 = 𝑥. </a:t>
            </a:r>
            <a:endParaRPr sz="1500">
              <a:solidFill>
                <a:srgbClr val="222222"/>
              </a:solidFill>
              <a:highlight>
                <a:srgbClr val="FFFFFF"/>
              </a:highlight>
            </a:endParaRPr>
          </a:p>
          <a:p>
            <a:pPr indent="-316706" lvl="0" marL="457200" rtl="0" algn="l">
              <a:spcBef>
                <a:spcPts val="1000"/>
              </a:spcBef>
              <a:spcAft>
                <a:spcPts val="0"/>
              </a:spcAft>
              <a:buClr>
                <a:srgbClr val="222222"/>
              </a:buClr>
              <a:buSzPct val="100000"/>
              <a:buChar char="●"/>
            </a:pPr>
            <a:r>
              <a:rPr b="1" lang="sr" sz="1500">
                <a:solidFill>
                  <a:srgbClr val="222222"/>
                </a:solidFill>
                <a:highlight>
                  <a:srgbClr val="FFFFFF"/>
                </a:highlight>
              </a:rPr>
              <a:t>𝑓(𝑥) = 𝑏₀ + 𝑏₁𝑥.</a:t>
            </a:r>
            <a:r>
              <a:rPr lang="sr" sz="1500">
                <a:solidFill>
                  <a:srgbClr val="222222"/>
                </a:solidFill>
                <a:highlight>
                  <a:srgbClr val="FFFFFF"/>
                </a:highlight>
              </a:rPr>
              <a:t>  The goal is to calculate the optimal values of the predicted weights 𝑏₀ and 𝑏₁ that minimize SSR and determine the estimated regression function.</a:t>
            </a:r>
            <a:endParaRPr sz="1500">
              <a:solidFill>
                <a:srgbClr val="222222"/>
              </a:solidFill>
              <a:highlight>
                <a:srgbClr val="FFFFFF"/>
              </a:highlight>
            </a:endParaRPr>
          </a:p>
          <a:p>
            <a:pPr indent="-316706" lvl="0" marL="457200" rtl="0" algn="l">
              <a:spcBef>
                <a:spcPts val="1000"/>
              </a:spcBef>
              <a:spcAft>
                <a:spcPts val="0"/>
              </a:spcAft>
              <a:buClr>
                <a:srgbClr val="222222"/>
              </a:buClr>
              <a:buSzPct val="100000"/>
              <a:buFont typeface="Roboto"/>
              <a:buChar char="●"/>
            </a:pPr>
            <a:r>
              <a:rPr lang="sr" sz="1500">
                <a:solidFill>
                  <a:srgbClr val="222222"/>
                </a:solidFill>
                <a:highlight>
                  <a:srgbClr val="FFFFFF"/>
                </a:highlight>
              </a:rPr>
              <a:t>The value of 𝑏₀, also called the </a:t>
            </a:r>
            <a:r>
              <a:rPr b="1" lang="sr" sz="1500">
                <a:solidFill>
                  <a:srgbClr val="222222"/>
                </a:solidFill>
                <a:highlight>
                  <a:srgbClr val="FFFFFF"/>
                </a:highlight>
              </a:rPr>
              <a:t>intercept</a:t>
            </a:r>
            <a:r>
              <a:rPr lang="sr" sz="1500">
                <a:solidFill>
                  <a:srgbClr val="222222"/>
                </a:solidFill>
                <a:highlight>
                  <a:srgbClr val="FFFFFF"/>
                </a:highlight>
              </a:rPr>
              <a:t>, shows the point where the estimated regression line crosses the 𝑦 axis. The value of 𝑏₁ determines the </a:t>
            </a:r>
            <a:r>
              <a:rPr b="1" lang="sr" sz="1500">
                <a:solidFill>
                  <a:srgbClr val="222222"/>
                </a:solidFill>
                <a:highlight>
                  <a:srgbClr val="FFFFFF"/>
                </a:highlight>
              </a:rPr>
              <a:t>slope</a:t>
            </a:r>
            <a:r>
              <a:rPr lang="sr" sz="1500">
                <a:solidFill>
                  <a:srgbClr val="222222"/>
                </a:solidFill>
                <a:highlight>
                  <a:srgbClr val="FFFFFF"/>
                </a:highlight>
              </a:rPr>
              <a:t> of the estimated regression line.</a:t>
            </a:r>
            <a:endParaRPr sz="1500">
              <a:solidFill>
                <a:srgbClr val="222222"/>
              </a:solidFill>
              <a:highlight>
                <a:srgbClr val="FFFFFF"/>
              </a:highlight>
            </a:endParaRPr>
          </a:p>
          <a:p>
            <a:pPr indent="0" lvl="0" marL="0" rtl="0" algn="l">
              <a:spcBef>
                <a:spcPts val="1000"/>
              </a:spcBef>
              <a:spcAft>
                <a:spcPts val="1200"/>
              </a:spcAft>
              <a:buNone/>
            </a:pPr>
            <a:r>
              <a:t/>
            </a:r>
            <a:endParaRPr sz="1500"/>
          </a:p>
        </p:txBody>
      </p:sp>
      <p:pic>
        <p:nvPicPr>
          <p:cNvPr id="160" name="Google Shape;160;p18"/>
          <p:cNvPicPr preferRelativeResize="0"/>
          <p:nvPr/>
        </p:nvPicPr>
        <p:blipFill>
          <a:blip r:embed="rId3">
            <a:alphaModFix/>
          </a:blip>
          <a:stretch>
            <a:fillRect/>
          </a:stretch>
        </p:blipFill>
        <p:spPr>
          <a:xfrm>
            <a:off x="4638025" y="1704175"/>
            <a:ext cx="4267051" cy="24846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586025"/>
            <a:ext cx="7505700" cy="72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Multiple l</a:t>
            </a:r>
            <a:r>
              <a:rPr lang="sr"/>
              <a:t>inear regression</a:t>
            </a:r>
            <a:endParaRPr/>
          </a:p>
        </p:txBody>
      </p:sp>
      <p:sp>
        <p:nvSpPr>
          <p:cNvPr id="166" name="Google Shape;166;p19"/>
          <p:cNvSpPr txBox="1"/>
          <p:nvPr>
            <p:ph idx="1" type="body"/>
          </p:nvPr>
        </p:nvSpPr>
        <p:spPr>
          <a:xfrm>
            <a:off x="819150" y="1465175"/>
            <a:ext cx="7505700" cy="328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222222"/>
              </a:buClr>
              <a:buSzPts val="1500"/>
              <a:buChar char="●"/>
            </a:pPr>
            <a:r>
              <a:rPr lang="sr" sz="1500">
                <a:solidFill>
                  <a:srgbClr val="222222"/>
                </a:solidFill>
                <a:highlight>
                  <a:srgbClr val="FFFFFF"/>
                </a:highlight>
              </a:rPr>
              <a:t>Multiple or multivariate linear regression is a case of linear regression with two or more independent variables: </a:t>
            </a:r>
            <a:r>
              <a:rPr b="1" lang="sr" sz="1350">
                <a:solidFill>
                  <a:srgbClr val="222222"/>
                </a:solidFill>
                <a:highlight>
                  <a:srgbClr val="FFFFFF"/>
                </a:highlight>
                <a:latin typeface="Roboto"/>
                <a:ea typeface="Roboto"/>
                <a:cs typeface="Roboto"/>
                <a:sym typeface="Roboto"/>
              </a:rPr>
              <a:t>𝑓(𝑥₁, …, 𝑥ᵣ) = 𝑏₀ + 𝑏₁𝑥₁ + ⋯ +𝑏ᵣ𝑥ᵣ</a:t>
            </a:r>
            <a:endParaRPr b="1" sz="1500">
              <a:solidFill>
                <a:srgbClr val="222222"/>
              </a:solidFill>
              <a:highlight>
                <a:srgbClr val="FFFFFF"/>
              </a:highlight>
            </a:endParaRPr>
          </a:p>
          <a:p>
            <a:pPr indent="-323850" lvl="0" marL="457200" rtl="0" algn="l">
              <a:spcBef>
                <a:spcPts val="1000"/>
              </a:spcBef>
              <a:spcAft>
                <a:spcPts val="0"/>
              </a:spcAft>
              <a:buClr>
                <a:srgbClr val="222222"/>
              </a:buClr>
              <a:buSzPts val="1500"/>
              <a:buChar char="●"/>
            </a:pPr>
            <a:r>
              <a:rPr b="1" lang="sr" sz="1500">
                <a:solidFill>
                  <a:srgbClr val="222222"/>
                </a:solidFill>
                <a:highlight>
                  <a:srgbClr val="FFFFFF"/>
                </a:highlight>
              </a:rPr>
              <a:t>If</a:t>
            </a:r>
            <a:r>
              <a:rPr lang="sr" sz="1500">
                <a:solidFill>
                  <a:srgbClr val="222222"/>
                </a:solidFill>
                <a:highlight>
                  <a:srgbClr val="FFFFFF"/>
                </a:highlight>
              </a:rPr>
              <a:t> there are </a:t>
            </a:r>
            <a:r>
              <a:rPr b="1" lang="sr" sz="1500">
                <a:solidFill>
                  <a:srgbClr val="222222"/>
                </a:solidFill>
                <a:highlight>
                  <a:srgbClr val="FFFFFF"/>
                </a:highlight>
              </a:rPr>
              <a:t>just two</a:t>
            </a:r>
            <a:r>
              <a:rPr lang="sr" sz="1500">
                <a:solidFill>
                  <a:srgbClr val="222222"/>
                </a:solidFill>
                <a:highlight>
                  <a:srgbClr val="FFFFFF"/>
                </a:highlight>
              </a:rPr>
              <a:t> independent variables, then the estimated regression function is </a:t>
            </a:r>
            <a:r>
              <a:rPr b="1" lang="sr" sz="1500">
                <a:solidFill>
                  <a:srgbClr val="222222"/>
                </a:solidFill>
                <a:highlight>
                  <a:srgbClr val="FFFFFF"/>
                </a:highlight>
              </a:rPr>
              <a:t>𝑓(𝑥₁, 𝑥₂) = 𝑏₀ + 𝑏₁𝑥₁ + 𝑏₂𝑥₂</a:t>
            </a:r>
            <a:r>
              <a:rPr lang="sr" sz="1500">
                <a:solidFill>
                  <a:srgbClr val="222222"/>
                </a:solidFill>
                <a:highlight>
                  <a:srgbClr val="FFFFFF"/>
                </a:highlight>
              </a:rPr>
              <a:t>. It represents a regression plane in a three-dimensional space.</a:t>
            </a:r>
            <a:endParaRPr sz="1500">
              <a:solidFill>
                <a:srgbClr val="222222"/>
              </a:solidFill>
              <a:highlight>
                <a:srgbClr val="FFFFFF"/>
              </a:highlight>
            </a:endParaRPr>
          </a:p>
          <a:p>
            <a:pPr indent="0" lvl="0" marL="0" rtl="0" algn="l">
              <a:spcBef>
                <a:spcPts val="0"/>
              </a:spcBef>
              <a:spcAft>
                <a:spcPts val="1200"/>
              </a:spcAft>
              <a:buNone/>
            </a:pPr>
            <a:r>
              <a:t/>
            </a:r>
            <a:endParaRPr sz="1500"/>
          </a:p>
        </p:txBody>
      </p:sp>
      <p:pic>
        <p:nvPicPr>
          <p:cNvPr id="167" name="Google Shape;167;p19"/>
          <p:cNvPicPr preferRelativeResize="0"/>
          <p:nvPr/>
        </p:nvPicPr>
        <p:blipFill>
          <a:blip r:embed="rId3">
            <a:alphaModFix/>
          </a:blip>
          <a:stretch>
            <a:fillRect/>
          </a:stretch>
        </p:blipFill>
        <p:spPr>
          <a:xfrm>
            <a:off x="2592475" y="2930718"/>
            <a:ext cx="4120426" cy="1755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586025"/>
            <a:ext cx="7505700" cy="72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Key assumptions of</a:t>
            </a:r>
            <a:r>
              <a:rPr lang="sr"/>
              <a:t> linear regression</a:t>
            </a:r>
            <a:endParaRPr/>
          </a:p>
        </p:txBody>
      </p:sp>
      <p:sp>
        <p:nvSpPr>
          <p:cNvPr id="173" name="Google Shape;173;p20"/>
          <p:cNvSpPr txBox="1"/>
          <p:nvPr>
            <p:ph idx="1" type="body"/>
          </p:nvPr>
        </p:nvSpPr>
        <p:spPr>
          <a:xfrm>
            <a:off x="819150" y="1465175"/>
            <a:ext cx="7505700" cy="3288000"/>
          </a:xfrm>
          <a:prstGeom prst="rect">
            <a:avLst/>
          </a:prstGeom>
        </p:spPr>
        <p:txBody>
          <a:bodyPr anchorCtr="0" anchor="t" bIns="91425" lIns="91425" spcFirstLastPara="1" rIns="91425" wrap="square" tIns="91425">
            <a:normAutofit lnSpcReduction="20000"/>
          </a:bodyPr>
          <a:lstStyle/>
          <a:p>
            <a:pPr indent="-298450" lvl="0" marL="457200" rtl="0" algn="l">
              <a:spcBef>
                <a:spcPts val="1200"/>
              </a:spcBef>
              <a:spcAft>
                <a:spcPts val="0"/>
              </a:spcAft>
              <a:buClr>
                <a:srgbClr val="000000"/>
              </a:buClr>
              <a:buSzPts val="1100"/>
              <a:buFont typeface="Arial"/>
              <a:buChar char="●"/>
            </a:pPr>
            <a:r>
              <a:rPr b="1" lang="sr" sz="1500">
                <a:solidFill>
                  <a:srgbClr val="222222"/>
                </a:solidFill>
                <a:highlight>
                  <a:srgbClr val="FFFFFF"/>
                </a:highlight>
              </a:rPr>
              <a:t>Linearity</a:t>
            </a:r>
            <a:r>
              <a:rPr lang="sr" sz="1500">
                <a:solidFill>
                  <a:srgbClr val="222222"/>
                </a:solidFill>
                <a:highlight>
                  <a:srgbClr val="FFFFFF"/>
                </a:highlight>
              </a:rPr>
              <a:t>: there is a linear relationship between features and responses. This is required for an estimator and predictions to be unbiased.</a:t>
            </a:r>
            <a:endParaRPr sz="1500">
              <a:solidFill>
                <a:srgbClr val="222222"/>
              </a:solidFill>
              <a:highlight>
                <a:srgbClr val="FFFFFF"/>
              </a:highlight>
            </a:endParaRPr>
          </a:p>
          <a:p>
            <a:pPr indent="-298450" lvl="0" marL="457200" rtl="0" algn="l">
              <a:spcBef>
                <a:spcPts val="1000"/>
              </a:spcBef>
              <a:spcAft>
                <a:spcPts val="0"/>
              </a:spcAft>
              <a:buClr>
                <a:srgbClr val="000000"/>
              </a:buClr>
              <a:buSzPts val="1100"/>
              <a:buFont typeface="Arial"/>
              <a:buChar char="●"/>
            </a:pPr>
            <a:r>
              <a:rPr b="1" lang="sr" sz="1500">
                <a:solidFill>
                  <a:srgbClr val="222222"/>
                </a:solidFill>
                <a:highlight>
                  <a:srgbClr val="FFFFFF"/>
                </a:highlight>
              </a:rPr>
              <a:t>No multicollinearity</a:t>
            </a:r>
            <a:r>
              <a:rPr lang="sr" sz="1500">
                <a:solidFill>
                  <a:srgbClr val="222222"/>
                </a:solidFill>
                <a:highlight>
                  <a:srgbClr val="FFFFFF"/>
                </a:highlight>
              </a:rPr>
              <a:t>: features are not correlated. If this is not satisfied, an estimator will suffer from high variance.</a:t>
            </a:r>
            <a:endParaRPr sz="1500">
              <a:solidFill>
                <a:srgbClr val="222222"/>
              </a:solidFill>
              <a:highlight>
                <a:srgbClr val="FFFFFF"/>
              </a:highlight>
            </a:endParaRPr>
          </a:p>
          <a:p>
            <a:pPr indent="-298450" lvl="0" marL="457200" rtl="0" algn="l">
              <a:spcBef>
                <a:spcPts val="1000"/>
              </a:spcBef>
              <a:spcAft>
                <a:spcPts val="0"/>
              </a:spcAft>
              <a:buClr>
                <a:srgbClr val="000000"/>
              </a:buClr>
              <a:buSzPts val="1100"/>
              <a:buFont typeface="Arial"/>
              <a:buChar char="●"/>
            </a:pPr>
            <a:r>
              <a:rPr b="1" lang="sr" sz="1500">
                <a:solidFill>
                  <a:srgbClr val="222222"/>
                </a:solidFill>
                <a:highlight>
                  <a:srgbClr val="FFFFFF"/>
                </a:highlight>
              </a:rPr>
              <a:t>Normality of residuals</a:t>
            </a:r>
            <a:endParaRPr b="1" sz="1500">
              <a:solidFill>
                <a:srgbClr val="222222"/>
              </a:solidFill>
              <a:highlight>
                <a:srgbClr val="FFFFFF"/>
              </a:highlight>
            </a:endParaRPr>
          </a:p>
          <a:p>
            <a:pPr indent="-298450" lvl="0" marL="457200" rtl="0" algn="l">
              <a:spcBef>
                <a:spcPts val="1000"/>
              </a:spcBef>
              <a:spcAft>
                <a:spcPts val="0"/>
              </a:spcAft>
              <a:buClr>
                <a:srgbClr val="000000"/>
              </a:buClr>
              <a:buSzPts val="1100"/>
              <a:buFont typeface="Arial"/>
              <a:buChar char="●"/>
            </a:pPr>
            <a:r>
              <a:rPr b="1" lang="sr" sz="1500">
                <a:solidFill>
                  <a:srgbClr val="222222"/>
                </a:solidFill>
                <a:highlight>
                  <a:srgbClr val="FFFFFF"/>
                </a:highlight>
              </a:rPr>
              <a:t>Homoskedasticity</a:t>
            </a:r>
            <a:r>
              <a:rPr lang="sr" sz="1500">
                <a:solidFill>
                  <a:srgbClr val="222222"/>
                </a:solidFill>
                <a:highlight>
                  <a:srgbClr val="FFFFFF"/>
                </a:highlight>
              </a:rPr>
              <a:t>: the variance of residuals remains more or less constant across the regression line. If this is not satisfied, there will be other linear estimators with lower variance.</a:t>
            </a:r>
            <a:endParaRPr sz="1500">
              <a:solidFill>
                <a:srgbClr val="222222"/>
              </a:solidFill>
              <a:highlight>
                <a:srgbClr val="FFFFFF"/>
              </a:highlight>
            </a:endParaRPr>
          </a:p>
          <a:p>
            <a:pPr indent="-298450" lvl="0" marL="457200" rtl="0" algn="l">
              <a:spcBef>
                <a:spcPts val="1200"/>
              </a:spcBef>
              <a:spcAft>
                <a:spcPts val="0"/>
              </a:spcAft>
              <a:buClr>
                <a:srgbClr val="000000"/>
              </a:buClr>
              <a:buSzPts val="1100"/>
              <a:buFont typeface="Arial"/>
              <a:buChar char="●"/>
            </a:pPr>
            <a:r>
              <a:rPr b="1" lang="sr" sz="1500">
                <a:solidFill>
                  <a:srgbClr val="222222"/>
                </a:solidFill>
                <a:highlight>
                  <a:srgbClr val="FFFFFF"/>
                </a:highlight>
              </a:rPr>
              <a:t>No high leverage points</a:t>
            </a:r>
            <a:r>
              <a:rPr lang="sr" sz="1500">
                <a:solidFill>
                  <a:srgbClr val="222222"/>
                </a:solidFill>
                <a:highlight>
                  <a:srgbClr val="FFFFFF"/>
                </a:highlight>
              </a:rPr>
              <a:t> (observations that have unusually high/low predictor values are considered to have high leverage).</a:t>
            </a:r>
            <a:endParaRPr sz="1500">
              <a:solidFill>
                <a:srgbClr val="222222"/>
              </a:solidFill>
              <a:highlight>
                <a:srgbClr val="FFFFFF"/>
              </a:highlight>
            </a:endParaRPr>
          </a:p>
          <a:p>
            <a:pPr indent="0" lvl="0" marL="0" rtl="0" algn="l">
              <a:spcBef>
                <a:spcPts val="1000"/>
              </a:spcBef>
              <a:spcAft>
                <a:spcPts val="1200"/>
              </a:spcAft>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586025"/>
            <a:ext cx="7505700" cy="72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Evaluation metrics</a:t>
            </a:r>
            <a:endParaRPr/>
          </a:p>
        </p:txBody>
      </p:sp>
      <p:sp>
        <p:nvSpPr>
          <p:cNvPr id="179" name="Google Shape;179;p21"/>
          <p:cNvSpPr txBox="1"/>
          <p:nvPr>
            <p:ph idx="1" type="body"/>
          </p:nvPr>
        </p:nvSpPr>
        <p:spPr>
          <a:xfrm>
            <a:off x="819150" y="1465175"/>
            <a:ext cx="7505700" cy="3288000"/>
          </a:xfrm>
          <a:prstGeom prst="rect">
            <a:avLst/>
          </a:prstGeom>
        </p:spPr>
        <p:txBody>
          <a:bodyPr anchorCtr="0" anchor="t" bIns="91425" lIns="91425" spcFirstLastPara="1" rIns="91425" wrap="square" tIns="91425">
            <a:normAutofit/>
          </a:bodyPr>
          <a:lstStyle/>
          <a:p>
            <a:pPr indent="-343415" lvl="0" marL="457200" rtl="0" algn="l">
              <a:lnSpc>
                <a:spcPct val="141666"/>
              </a:lnSpc>
              <a:spcBef>
                <a:spcPts val="0"/>
              </a:spcBef>
              <a:spcAft>
                <a:spcPts val="0"/>
              </a:spcAft>
              <a:buClr>
                <a:srgbClr val="000000"/>
              </a:buClr>
              <a:buSzPts val="1808"/>
              <a:buChar char="●"/>
            </a:pPr>
            <a:r>
              <a:rPr lang="sr" sz="1608">
                <a:solidFill>
                  <a:srgbClr val="000000"/>
                </a:solidFill>
                <a:highlight>
                  <a:srgbClr val="FFFFFE"/>
                </a:highlight>
              </a:rPr>
              <a:t>There are several error metrics that are commonly used for evaluating and reporting the performance of a regression model; they are:</a:t>
            </a:r>
            <a:endParaRPr sz="1608">
              <a:solidFill>
                <a:srgbClr val="000000"/>
              </a:solidFill>
              <a:highlight>
                <a:srgbClr val="FFFFFE"/>
              </a:highlight>
            </a:endParaRPr>
          </a:p>
          <a:p>
            <a:pPr indent="-343415" lvl="1" marL="914400" rtl="0" algn="l">
              <a:lnSpc>
                <a:spcPct val="141666"/>
              </a:lnSpc>
              <a:spcBef>
                <a:spcPts val="0"/>
              </a:spcBef>
              <a:spcAft>
                <a:spcPts val="0"/>
              </a:spcAft>
              <a:buClr>
                <a:srgbClr val="000000"/>
              </a:buClr>
              <a:buSzPts val="1808"/>
              <a:buChar char="○"/>
            </a:pPr>
            <a:r>
              <a:rPr lang="sr" sz="1608">
                <a:solidFill>
                  <a:srgbClr val="000000"/>
                </a:solidFill>
                <a:highlight>
                  <a:srgbClr val="FFFFFE"/>
                </a:highlight>
              </a:rPr>
              <a:t>Mean Absolute Error (MAE)</a:t>
            </a:r>
            <a:endParaRPr sz="1608">
              <a:solidFill>
                <a:srgbClr val="000000"/>
              </a:solidFill>
              <a:highlight>
                <a:srgbClr val="FFFFFE"/>
              </a:highlight>
            </a:endParaRPr>
          </a:p>
          <a:p>
            <a:pPr indent="-343415" lvl="1" marL="914400" rtl="0" algn="l">
              <a:lnSpc>
                <a:spcPct val="141666"/>
              </a:lnSpc>
              <a:spcBef>
                <a:spcPts val="0"/>
              </a:spcBef>
              <a:spcAft>
                <a:spcPts val="0"/>
              </a:spcAft>
              <a:buClr>
                <a:srgbClr val="000000"/>
              </a:buClr>
              <a:buSzPts val="1808"/>
              <a:buChar char="○"/>
            </a:pPr>
            <a:r>
              <a:rPr lang="sr" sz="1608">
                <a:solidFill>
                  <a:srgbClr val="000000"/>
                </a:solidFill>
                <a:highlight>
                  <a:srgbClr val="FFFFFE"/>
                </a:highlight>
              </a:rPr>
              <a:t>Mean Squared Error (MSE)</a:t>
            </a:r>
            <a:endParaRPr sz="1608">
              <a:solidFill>
                <a:srgbClr val="000000"/>
              </a:solidFill>
              <a:highlight>
                <a:srgbClr val="FFFFFE"/>
              </a:highlight>
            </a:endParaRPr>
          </a:p>
          <a:p>
            <a:pPr indent="-343415" lvl="1" marL="914400" rtl="0" algn="l">
              <a:lnSpc>
                <a:spcPct val="141666"/>
              </a:lnSpc>
              <a:spcBef>
                <a:spcPts val="0"/>
              </a:spcBef>
              <a:spcAft>
                <a:spcPts val="0"/>
              </a:spcAft>
              <a:buClr>
                <a:srgbClr val="000000"/>
              </a:buClr>
              <a:buSzPts val="1808"/>
              <a:buChar char="○"/>
            </a:pPr>
            <a:r>
              <a:rPr lang="sr" sz="1608">
                <a:solidFill>
                  <a:srgbClr val="000000"/>
                </a:solidFill>
                <a:highlight>
                  <a:srgbClr val="FFFFFE"/>
                </a:highlight>
              </a:rPr>
              <a:t>R-squared</a:t>
            </a:r>
            <a:endParaRPr sz="1608">
              <a:solidFill>
                <a:srgbClr val="000000"/>
              </a:solidFill>
              <a:highlight>
                <a:srgbClr val="FFFFFE"/>
              </a:highlight>
            </a:endParaRPr>
          </a:p>
          <a:p>
            <a:pPr indent="-343415" lvl="1" marL="914400" rtl="0" algn="l">
              <a:lnSpc>
                <a:spcPct val="141666"/>
              </a:lnSpc>
              <a:spcBef>
                <a:spcPts val="0"/>
              </a:spcBef>
              <a:spcAft>
                <a:spcPts val="0"/>
              </a:spcAft>
              <a:buClr>
                <a:srgbClr val="000000"/>
              </a:buClr>
              <a:buSzPts val="1808"/>
              <a:buChar char="○"/>
            </a:pPr>
            <a:r>
              <a:rPr lang="sr" sz="1608">
                <a:solidFill>
                  <a:srgbClr val="000000"/>
                </a:solidFill>
                <a:highlight>
                  <a:srgbClr val="FFFFFE"/>
                </a:highlight>
              </a:rPr>
              <a:t>Adjusted R-squared</a:t>
            </a:r>
            <a:endParaRPr sz="1608">
              <a:solidFill>
                <a:srgbClr val="000000"/>
              </a:solidFill>
              <a:highlight>
                <a:srgbClr val="FFFFFE"/>
              </a:highlight>
            </a:endParaRPr>
          </a:p>
          <a:p>
            <a:pPr indent="-343415" lvl="1" marL="914400" rtl="0" algn="l">
              <a:lnSpc>
                <a:spcPct val="141666"/>
              </a:lnSpc>
              <a:spcBef>
                <a:spcPts val="0"/>
              </a:spcBef>
              <a:spcAft>
                <a:spcPts val="0"/>
              </a:spcAft>
              <a:buClr>
                <a:srgbClr val="000000"/>
              </a:buClr>
              <a:buSzPts val="1808"/>
              <a:buChar char="○"/>
            </a:pPr>
            <a:r>
              <a:rPr lang="sr" sz="1608">
                <a:solidFill>
                  <a:srgbClr val="000000"/>
                </a:solidFill>
                <a:highlight>
                  <a:srgbClr val="FFFFFE"/>
                </a:highlight>
              </a:rPr>
              <a:t>Root Mean Squared Error (RMSE)</a:t>
            </a:r>
            <a:endParaRPr sz="1500">
              <a:solidFill>
                <a:srgbClr val="222222"/>
              </a:solidFill>
              <a:highlight>
                <a:srgbClr val="FFFFFF"/>
              </a:highlight>
            </a:endParaRPr>
          </a:p>
          <a:p>
            <a:pPr indent="0" lvl="0" marL="0" rtl="0" algn="l">
              <a:spcBef>
                <a:spcPts val="0"/>
              </a:spcBef>
              <a:spcAft>
                <a:spcPts val="120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