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8c2e7f1a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8c2e7f1a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8da19e7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8da19e7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c2e7f1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8c2e7f1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da19e7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da19e7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c2e7f1a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8c2e7f1a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c2e7f1a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c2e7f1a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c2e7f1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c2e7f1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c2e7f1a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8c2e7f1a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da19e7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da19e7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8da19e7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8da19e7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69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Random Forest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ADA AI/ML April,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547575"/>
            <a:ext cx="75057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Decision Tree vs. Random Forest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501850" y="1503625"/>
            <a:ext cx="41724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535"/>
              <a:t>Decision Tree</a:t>
            </a:r>
            <a:r>
              <a:rPr b="1" lang="sr" sz="1535"/>
              <a:t>:</a:t>
            </a:r>
            <a:endParaRPr b="1" sz="1535"/>
          </a:p>
          <a:p>
            <a:pPr indent="-3141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ts val="1347"/>
              <a:buChar char="●"/>
            </a:pPr>
            <a:r>
              <a:rPr lang="sr" sz="1346">
                <a:solidFill>
                  <a:srgbClr val="273239"/>
                </a:solidFill>
                <a:highlight>
                  <a:srgbClr val="FFFFFF"/>
                </a:highlight>
              </a:rPr>
              <a:t>Decision trees are prone to overfitting.</a:t>
            </a:r>
            <a:endParaRPr sz="1346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47"/>
              <a:buChar char="●"/>
            </a:pPr>
            <a:r>
              <a:rPr lang="sr" sz="1346">
                <a:solidFill>
                  <a:srgbClr val="273239"/>
                </a:solidFill>
                <a:highlight>
                  <a:srgbClr val="FFFFFF"/>
                </a:highlight>
              </a:rPr>
              <a:t>A single decision tree is faster in computation.</a:t>
            </a:r>
            <a:endParaRPr sz="1346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47"/>
              <a:buChar char="●"/>
            </a:pPr>
            <a:r>
              <a:rPr lang="sr" sz="1346">
                <a:solidFill>
                  <a:srgbClr val="273239"/>
                </a:solidFill>
                <a:highlight>
                  <a:srgbClr val="FFFFFF"/>
                </a:highlight>
              </a:rPr>
              <a:t>When a data set with features is taken as input by a decision tree, it will formulate some rules to make predictions.</a:t>
            </a:r>
            <a:endParaRPr sz="1346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84" name="Google Shape;184;p22"/>
          <p:cNvSpPr txBox="1"/>
          <p:nvPr/>
        </p:nvSpPr>
        <p:spPr>
          <a:xfrm>
            <a:off x="4674250" y="1570925"/>
            <a:ext cx="40671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5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Forest:</a:t>
            </a:r>
            <a:endParaRPr b="1" sz="15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Calibri"/>
              <a:buChar char="●"/>
            </a:pPr>
            <a:r>
              <a:rPr lang="sr" sz="1346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final output is based on average or majority ranking; hence the problem of overfitting is taken care of.</a:t>
            </a:r>
            <a:endParaRPr sz="1346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4114" lvl="0" marL="45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47"/>
              <a:buFont typeface="Calibri"/>
              <a:buChar char="●"/>
            </a:pPr>
            <a:r>
              <a:rPr lang="sr" sz="1346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comparatively slower.</a:t>
            </a:r>
            <a:endParaRPr sz="1346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0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Calibri"/>
              <a:buChar char="●"/>
            </a:pPr>
            <a:r>
              <a:rPr lang="sr" sz="1346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randomly selects observations, builds a decision tree, and takes the average result. </a:t>
            </a:r>
            <a:endParaRPr sz="1346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46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46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46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547575"/>
            <a:ext cx="75057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Pros &amp; Cons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01850" y="1349800"/>
            <a:ext cx="46821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735"/>
              <a:t>Pros:</a:t>
            </a:r>
            <a:endParaRPr b="1" sz="1735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sr">
                <a:solidFill>
                  <a:srgbClr val="273239"/>
                </a:solidFill>
                <a:highlight>
                  <a:srgbClr val="FFFFFF"/>
                </a:highlight>
              </a:rPr>
              <a:t>RFs solve the overfitting issue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sr">
                <a:solidFill>
                  <a:srgbClr val="273239"/>
                </a:solidFill>
                <a:highlight>
                  <a:srgbClr val="FFFFFF"/>
                </a:highlight>
              </a:rPr>
              <a:t>RFs perform better for a wide range of data items than a single decision tree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sr">
                <a:solidFill>
                  <a:srgbClr val="273239"/>
                </a:solidFill>
                <a:highlight>
                  <a:srgbClr val="FFFFFF"/>
                </a:highlight>
              </a:rPr>
              <a:t>RFs has a lower variance than a single decision tree.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sr">
                <a:solidFill>
                  <a:srgbClr val="222222"/>
                </a:solidFill>
                <a:highlight>
                  <a:srgbClr val="FFFFFF"/>
                </a:highlight>
              </a:rPr>
              <a:t>RFs automatically create uncorrelated decision trees and carry out feature selection.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sr">
                <a:solidFill>
                  <a:srgbClr val="222222"/>
                </a:solidFill>
                <a:highlight>
                  <a:srgbClr val="FFFFFF"/>
                </a:highlight>
              </a:rPr>
              <a:t>RFs do not require data scaling.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sr">
                <a:solidFill>
                  <a:srgbClr val="222222"/>
                </a:solidFill>
                <a:highlight>
                  <a:srgbClr val="FFFFFF"/>
                </a:highlight>
              </a:rPr>
              <a:t>RF stolerate well outliers and missing data.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300"/>
              <a:buChar char="●"/>
            </a:pPr>
            <a:r>
              <a:rPr lang="sr">
                <a:solidFill>
                  <a:srgbClr val="222222"/>
                </a:solidFill>
                <a:highlight>
                  <a:srgbClr val="FFFFFF"/>
                </a:highlight>
              </a:rPr>
              <a:t>Both linear and non-linear relationships are well-handled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895450" y="1167150"/>
            <a:ext cx="38460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7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Cons:</a:t>
            </a:r>
            <a:endParaRPr b="1" sz="17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sr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sr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RFs construction is much more time- and labor-intensive.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sr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RFs requires more computational power to implement.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sr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Less intuitive.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sr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Prediction process may take a long time compared to some other algorithms.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sr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RFs are difficult to interpret.</a:t>
            </a:r>
            <a:endParaRPr sz="11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8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99775"/>
            <a:ext cx="75057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Random forest is a </a:t>
            </a:r>
            <a:r>
              <a:rPr b="1" i="1" lang="sr" sz="1450">
                <a:solidFill>
                  <a:srgbClr val="222222"/>
                </a:solidFill>
                <a:highlight>
                  <a:srgbClr val="FFFFFF"/>
                </a:highlight>
              </a:rPr>
              <a:t>supervised machine learning </a:t>
            </a: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that is </a:t>
            </a:r>
            <a:r>
              <a:rPr b="1" i="1" lang="sr" sz="1450">
                <a:solidFill>
                  <a:srgbClr val="222222"/>
                </a:solidFill>
                <a:highlight>
                  <a:srgbClr val="FFFFFF"/>
                </a:highlight>
              </a:rPr>
              <a:t>used widely in classification and regression problems</a:t>
            </a: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It builds decision trees on different samples and takes their majority vote for classification and average in case of regression.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450"/>
              <a:buFont typeface="Arial"/>
              <a:buChar char="●"/>
            </a:pP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It can handle both the data set containing </a:t>
            </a:r>
            <a:r>
              <a:rPr b="1" i="1" lang="sr" sz="1450">
                <a:solidFill>
                  <a:srgbClr val="222222"/>
                </a:solidFill>
                <a:highlight>
                  <a:srgbClr val="FFFFFF"/>
                </a:highlight>
              </a:rPr>
              <a:t>continuous variables,</a:t>
            </a: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b="1" i="1" lang="sr" sz="1450">
                <a:solidFill>
                  <a:srgbClr val="222222"/>
                </a:solidFill>
                <a:highlight>
                  <a:srgbClr val="FFFFFF"/>
                </a:highlight>
              </a:rPr>
              <a:t>categorical variables.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8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99775"/>
            <a:ext cx="75057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Random forest is an </a:t>
            </a:r>
            <a:r>
              <a:rPr b="1" lang="sr" sz="1450">
                <a:solidFill>
                  <a:srgbClr val="222222"/>
                </a:solidFill>
                <a:highlight>
                  <a:srgbClr val="FFFFFF"/>
                </a:highlight>
              </a:rPr>
              <a:t>ensemble learning technique</a:t>
            </a: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50"/>
              <a:buFont typeface="Arial"/>
              <a:buChar char="●"/>
            </a:pPr>
            <a:r>
              <a:rPr b="1" i="1" lang="sr" sz="1450">
                <a:solidFill>
                  <a:srgbClr val="222222"/>
                </a:solidFill>
                <a:highlight>
                  <a:srgbClr val="FFFFFF"/>
                </a:highlight>
              </a:rPr>
              <a:t>Ensemble </a:t>
            </a: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simply means combining multiple models. So, a collection of models is used to make predictions rather than an individual model.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50"/>
              <a:buChar char="●"/>
            </a:pPr>
            <a:r>
              <a:rPr lang="sr" sz="1450">
                <a:solidFill>
                  <a:srgbClr val="222222"/>
                </a:solidFill>
                <a:highlight>
                  <a:srgbClr val="FFFFFF"/>
                </a:highlight>
              </a:rPr>
              <a:t>Ensemble uses two main types of learning strategies: 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○"/>
            </a:pP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</a:rPr>
              <a:t>Bagging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– It creates a different training subset from sample training data with replacement &amp; the final output is based on majority voting. For example,  Random Forest.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350"/>
              <a:buChar char="○"/>
            </a:pP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</a:rPr>
              <a:t>Boosting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– It combines weak learners into strong learners by creating sequential models such that the final model has the highest accuracy. For example,  ADA BOOST, XG BOOST.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8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Ensemble learning strategies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63" y="1416500"/>
            <a:ext cx="6375481" cy="32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88300"/>
            <a:ext cx="7505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Bagging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953700" y="1695925"/>
            <a:ext cx="72780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Bagging, also known as </a:t>
            </a:r>
            <a:r>
              <a:rPr b="1" i="1"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Bootstrap Aggregation,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the ensemble technique used by random forest.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50"/>
              <a:buFont typeface="Calibri"/>
              <a:buChar char="●"/>
            </a:pP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Bagging chooses a random sample/random subset from the entire data set. Hence each model is generated from the samples (Bootstrap Samples) provided by the Original Data with replacement known as </a:t>
            </a:r>
            <a:r>
              <a:rPr b="1" i="1"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row sampling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This step of row sampling with replacement is called</a:t>
            </a:r>
            <a:r>
              <a:rPr b="1" i="1"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bootstrap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Calibri"/>
              <a:buChar char="●"/>
            </a:pP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Each model is trained independently, which generates results.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Calibri"/>
              <a:buChar char="●"/>
            </a:pP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final output is based on majority voting after combining the results of all models. This step is known as </a:t>
            </a: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aggregation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588300"/>
            <a:ext cx="75057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Bagging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675" y="1493925"/>
            <a:ext cx="4952649" cy="2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588300"/>
            <a:ext cx="75057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Steps in Random Forest algorithm 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359425"/>
            <a:ext cx="75057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sr" sz="1350" u="sng">
                <a:solidFill>
                  <a:srgbClr val="222222"/>
                </a:solidFill>
                <a:highlight>
                  <a:srgbClr val="FFFFFF"/>
                </a:highlight>
              </a:rPr>
              <a:t>Step 1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: A subset of data points and a subset of features is selected for constructing each decision tree. Simply put, n random records and m features are taken from the data set having k number of records.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sr" sz="1350" u="sng">
                <a:solidFill>
                  <a:srgbClr val="222222"/>
                </a:solidFill>
                <a:highlight>
                  <a:srgbClr val="FFFFFF"/>
                </a:highlight>
              </a:rPr>
              <a:t>Step 2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: Individual decision trees are constructed for each sample.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sr" sz="1350" u="sng">
                <a:solidFill>
                  <a:srgbClr val="222222"/>
                </a:solidFill>
                <a:highlight>
                  <a:srgbClr val="FFFFFF"/>
                </a:highlight>
              </a:rPr>
              <a:t>Step 3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: Each decision tree will generate an output.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900"/>
              </a:spcBef>
              <a:spcAft>
                <a:spcPts val="1000"/>
              </a:spcAft>
              <a:buClr>
                <a:srgbClr val="222222"/>
              </a:buClr>
              <a:buSzPts val="1350"/>
              <a:buChar char="●"/>
            </a:pPr>
            <a:r>
              <a:rPr lang="sr" sz="1350" u="sng">
                <a:solidFill>
                  <a:srgbClr val="222222"/>
                </a:solidFill>
                <a:highlight>
                  <a:srgbClr val="FFFFFF"/>
                </a:highlight>
              </a:rPr>
              <a:t>Step 4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: Final output is considered based on </a:t>
            </a:r>
            <a:r>
              <a:rPr b="1" i="1" lang="sr" sz="1350">
                <a:solidFill>
                  <a:srgbClr val="222222"/>
                </a:solidFill>
                <a:highlight>
                  <a:srgbClr val="FFFFFF"/>
                </a:highlight>
              </a:rPr>
              <a:t>Majority Voting or Averaging 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for classification and regression, respectively.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588300"/>
            <a:ext cx="75057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Steps in Random Forest algorithm 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0" y="1359400"/>
            <a:ext cx="4668625" cy="35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88300"/>
            <a:ext cx="75057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Important features</a:t>
            </a:r>
            <a:r>
              <a:rPr lang="sr"/>
              <a:t>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359425"/>
            <a:ext cx="75057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</a:rPr>
              <a:t>Diversity: 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Not all attributes/variables/features are considered while making an individual tree; each tree is different.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</a:rPr>
              <a:t>Immune to the curse of dimensionality: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 Since each tree does not consider all the features, the feature space is reduced.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</a:rPr>
              <a:t>Parallelization: 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Each tree is created independently out of different data and attributes. This means we can fully use the CPU to build random forests.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just">
              <a:lnSpc>
                <a:spcPct val="183333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Arial"/>
              <a:buChar char="●"/>
            </a:pPr>
            <a:r>
              <a:rPr b="1" lang="sr" sz="1350">
                <a:solidFill>
                  <a:srgbClr val="222222"/>
                </a:solidFill>
                <a:highlight>
                  <a:srgbClr val="FFFFFF"/>
                </a:highlight>
              </a:rPr>
              <a:t>Stability: </a:t>
            </a:r>
            <a:r>
              <a:rPr lang="sr" sz="1350">
                <a:solidFill>
                  <a:srgbClr val="222222"/>
                </a:solidFill>
                <a:highlight>
                  <a:srgbClr val="FFFFFF"/>
                </a:highlight>
              </a:rPr>
              <a:t>The result is based on majority voting/ averaging.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222222"/>
              </a:buClr>
              <a:buSzPts val="1350"/>
              <a:buChar char="●"/>
            </a:pPr>
            <a:r>
              <a:t/>
            </a:r>
            <a:endParaRPr sz="1350" u="sng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