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0" r:id="rId5"/>
    <p:sldId id="258" r:id="rId6"/>
    <p:sldId id="262" r:id="rId7"/>
    <p:sldId id="267" r:id="rId8"/>
    <p:sldId id="268" r:id="rId9"/>
    <p:sldId id="269" r:id="rId10"/>
    <p:sldId id="271" r:id="rId11"/>
    <p:sldId id="272" r:id="rId12"/>
    <p:sldId id="261" r:id="rId13"/>
    <p:sldId id="259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21C1-E628-49AF-B110-F778C25D822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1D53-A792-4CFB-8DAE-8FCE4DCD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gigascience/giz039" TargetMode="External"/><Relationship Id="rId2" Type="http://schemas.openxmlformats.org/officeDocument/2006/relationships/hyperlink" Target="https://emea.support.illumina.com/bulletins/2017/04/considerations-for-rna-seq-read-length-and-coverage-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otty.genetics.utah.edu/help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mcbioinformatics.biomedcentral.com/articles/10.1186/s12859-018-2445-2" TargetMode="External"/><Relationship Id="rId2" Type="http://schemas.openxmlformats.org/officeDocument/2006/relationships/hyperlink" Target="https://www.ncbi.nlm.nih.gov/pmc/articles/PMC48786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academic.oup.com/bioinformatics/article/30/3/301/228651" TargetMode="External"/><Relationship Id="rId4" Type="http://schemas.openxmlformats.org/officeDocument/2006/relationships/hyperlink" Target="https://doi.org/10.1093/bioinformatics/btt68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sm.org/doi/10.1128/mBio.00010-20" TargetMode="External"/><Relationship Id="rId2" Type="http://schemas.openxmlformats.org/officeDocument/2006/relationships/hyperlink" Target="https://www.nature.com/articles/s41598-019-48692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n.com/anydeplete-rrna-deple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131.220.238.3" TargetMode="External"/><Relationship Id="rId2" Type="http://schemas.openxmlformats.org/officeDocument/2006/relationships/hyperlink" Target="https://github.com/LIB-insect-comparative-genomics/RNAseq-workshop2023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131.220.238.3" TargetMode="External"/><Relationship Id="rId2" Type="http://schemas.openxmlformats.org/officeDocument/2006/relationships/hyperlink" Target="https://github.com/LIB-insect-comparative-genomics/RNAseq-workshop2023/tree/m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976" y="2085472"/>
            <a:ext cx="9144000" cy="3248527"/>
          </a:xfrm>
        </p:spPr>
        <p:txBody>
          <a:bodyPr>
            <a:noAutofit/>
          </a:bodyPr>
          <a:lstStyle/>
          <a:p>
            <a:r>
              <a:rPr lang="de-DE" sz="3200" b="1" dirty="0" err="1" smtClean="0"/>
              <a:t>RNAseq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introduction</a:t>
            </a:r>
            <a:endParaRPr lang="de-DE" sz="3200" b="1" dirty="0"/>
          </a:p>
          <a:p>
            <a:r>
              <a:rPr lang="de-DE" sz="3200" dirty="0" smtClean="0"/>
              <a:t>12.03.2024, LIB Museum </a:t>
            </a:r>
            <a:r>
              <a:rPr lang="de-DE" sz="3200" dirty="0" err="1" smtClean="0"/>
              <a:t>Koenig</a:t>
            </a:r>
            <a:r>
              <a:rPr lang="de-DE" sz="3200" dirty="0" smtClean="0"/>
              <a:t>, Bonn</a:t>
            </a:r>
          </a:p>
          <a:p>
            <a:r>
              <a:rPr lang="de-DE" sz="3200" dirty="0" smtClean="0"/>
              <a:t>Eckart Stolle, Lars </a:t>
            </a:r>
            <a:r>
              <a:rPr lang="de-DE" sz="3200" dirty="0" err="1" smtClean="0"/>
              <a:t>Podsiadlowski</a:t>
            </a:r>
            <a:r>
              <a:rPr lang="de-DE" sz="3200" dirty="0" smtClean="0"/>
              <a:t>, Katja </a:t>
            </a:r>
            <a:r>
              <a:rPr lang="de-DE" sz="3200" dirty="0" err="1" smtClean="0"/>
              <a:t>Nowick</a:t>
            </a:r>
            <a:r>
              <a:rPr lang="de-DE" sz="3200" dirty="0" smtClean="0"/>
              <a:t>, Thomas Joseph </a:t>
            </a:r>
            <a:r>
              <a:rPr lang="de-DE" sz="3200" dirty="0" err="1" smtClean="0"/>
              <a:t>Colgan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91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17" y="1403636"/>
            <a:ext cx="5714286" cy="45841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312" y="234434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RNAseq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15432" y="5060434"/>
            <a:ext cx="4054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sequencing, PE100-150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32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1" y="863600"/>
            <a:ext cx="10799983" cy="57302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61" y="0"/>
            <a:ext cx="3949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„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read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counting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“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and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finding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differences</a:t>
            </a:r>
            <a:endParaRPr lang="de-DE" b="1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Level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of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expression</a:t>
            </a:r>
            <a:endParaRPr lang="de-DE" b="1" dirty="0" smtClean="0">
              <a:latin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Length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of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genes</a:t>
            </a:r>
          </a:p>
          <a:p>
            <a:pPr marL="285750" indent="-285750">
              <a:buFontTx/>
              <a:buChar char="-"/>
            </a:pP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Mapping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vs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alignment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408" y="819442"/>
            <a:ext cx="11638155" cy="446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/ which reads do I need?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Depends on your goal: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 expression profiling / quick snapshot of highly expressed genes may only need 5–25 million reads per sample (source: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 looking for a more global view of gene expression, and some information on alternative splicing, typically require 30–60 million reads per sample, for an in-depth view even 100–200 million reads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miRNA-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small RNA Analysis experiments may require fewer reads than whole transcriptome sequencing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Transcriptome assembly (&gt;50M reads recommended):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Trinity performs well (see: Martin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Hölzer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(2019): De novo transcriptome assembly: A comprehensive cross-species comparison of short-read RNA-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assemblers.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GigaScience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Volume 8, Issue 5, May 2019, giz039,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https://doi.org/10.1093/gigascience/giz039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end and shorter read length (e.g. 50, 75 or 100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may suffice to obtain read counts, at the disadvantage of reliable mapping (especially important with very similar paralogs), hence the general recommendation: paired end, 150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read. (exception: small RNAs: a single 50bp read typically covers the entire sequence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312" y="487444"/>
            <a:ext cx="11437434" cy="313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vs Replicates?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replicates or more give good power to detect differential expression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10M reads may be insufficient except when aiming at highly expressed genes or larger expression differences. Otherwise 20M or more is recommended.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these: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Scotty: A Web Tool For Designing RNA-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Experiments to Measure Differential Gene Expression. M.A. Busby; C. Stewart; C. Miller; K.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Grzeda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G.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Marth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Bioinformatics 2013;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10.1093/bioinformatics/btt015 </a:t>
            </a: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http://scotty.genetics.utah.edu/help.html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refaction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9" y="1629355"/>
            <a:ext cx="5364132" cy="430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Power Exam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10" y="1333825"/>
            <a:ext cx="6716890" cy="5078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9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29" y="278499"/>
            <a:ext cx="6096000" cy="53866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Schurch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(2016): How many biological replicates are needed in an RNA-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experiment and which differential expression tool should you use? RNA. 2016 Jun; 22(6): 839–851.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10.1261/rna.053959.115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https://www.ncbi.nlm.nih.gov/pmc/articles/PMC4878611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Baccarella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(2018): Empirical assessment of the impact of sample number and read depth on RNA-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workflow performance. BMC Bioinformatics volume 19, Article number: 423.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https://bmcbioinformatics.biomedcentral.com/articles/10.1186/s12859-018-2445-2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(2014): RNA-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differential expression studies: more sequence or more replication? Bioinformatics, Volume 30, Issue 3, 1 February 2014, Pages 301–304,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https://doi.org/10.1093/bioinformatics/btt688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https://academic.oup.com/bioinformatics/article/30/3/301/228651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6211229" y="568642"/>
            <a:ext cx="5980771" cy="50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09" y="1088872"/>
            <a:ext cx="11931805" cy="5896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enrichment vs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ribo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-depletion?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enrichment (mRNAs) is well established/cheap, but omits non-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-tailed RNAs (e.g. some long non coding RNAs and many TEs)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depletion of ribosomal RNA from total RNA ideally needs species-specific probes. For some insects (e.g. bumblebees) it works well to use the Illumina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RiboZero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Kit for Human/Mouse/Rat. There are also homemade solutions, e.g. Kraus et al. 2019: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https://www.nature.com/articles/s41598-019-48692-2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https://journals.asm.org/doi/10.1128/mBio.00010-20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post-library prep depletion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other custom / abundant RNAs: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AnyDeplete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www.nugen.com/anydeplete-rrna-depletion</a:t>
            </a:r>
            <a:endParaRPr lang="en-US" u="sng" dirty="0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de-DE" u="sng" dirty="0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de-DE" u="sng" dirty="0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 out for batch effects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Pseudoreplication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Optical </a:t>
            </a:r>
            <a:r>
              <a:rPr lang="de-DE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94" y="287774"/>
            <a:ext cx="3698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RNAseq</a:t>
            </a:r>
            <a:r>
              <a:rPr lang="de-DE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Workshop 2023/24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54714" y="1334254"/>
            <a:ext cx="84796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Day 1: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RNAseq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differential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gene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endParaRPr lang="de-DE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Eckart Stolle, Lars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Podsiadlowski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Joe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Colgan</a:t>
            </a:r>
            <a:endParaRPr lang="de-DE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~10-16</a:t>
            </a:r>
          </a:p>
          <a:p>
            <a:endParaRPr lang="de-DE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hlinkClick r:id="rId2"/>
              </a:rPr>
              <a:t>https://github.com/LIB-insect-comparative-genomics/RNAseq-workshop2023/tree/main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-X -p 6022 </a:t>
            </a:r>
            <a:r>
              <a:rPr lang="en-US" dirty="0" smtClean="0">
                <a:hlinkClick r:id="rId3"/>
              </a:rPr>
              <a:t>user@131.220.238.3</a:t>
            </a:r>
            <a:endParaRPr lang="en-US" dirty="0" smtClean="0"/>
          </a:p>
          <a:p>
            <a:r>
              <a:rPr lang="en-US" dirty="0" smtClean="0"/>
              <a:t>/scratch/rnaseq2023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4714" y="4118094"/>
            <a:ext cx="49584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Day 2: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coexpression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differential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splicing</a:t>
            </a:r>
            <a:endParaRPr lang="de-DE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Katja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Nowick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Joe </a:t>
            </a:r>
            <a:r>
              <a:rPr lang="de-DE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Colgan</a:t>
            </a:r>
            <a:endParaRPr lang="de-DE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9-12, 14-16</a:t>
            </a:r>
          </a:p>
        </p:txBody>
      </p:sp>
    </p:spTree>
    <p:extLst>
      <p:ext uri="{BB962C8B-B14F-4D97-AF65-F5344CB8AC3E}">
        <p14:creationId xmlns:p14="http://schemas.microsoft.com/office/powerpoint/2010/main" val="6854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https://github.com/LIB-insect-comparative-genomics/RNAseq-workshop2023/tree/main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-X -p 6022 </a:t>
            </a:r>
            <a:r>
              <a:rPr lang="en-US" dirty="0" smtClean="0">
                <a:hlinkClick r:id="rId3"/>
              </a:rPr>
              <a:t>user@131.220.238.3</a:t>
            </a:r>
            <a:endParaRPr lang="en-US" dirty="0" smtClean="0"/>
          </a:p>
          <a:p>
            <a:r>
              <a:rPr lang="en-US" dirty="0" smtClean="0"/>
              <a:t>/scratch/rnaseq2023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Slater et al. 2022: </a:t>
            </a:r>
            <a:r>
              <a:rPr lang="en-US" sz="3200" dirty="0" smtClean="0"/>
              <a:t>Haploid and Sexual Selection Shape the Rate of Evolution of Genes across the Honey Bee (</a:t>
            </a:r>
            <a:r>
              <a:rPr lang="en-US" sz="3200" dirty="0" err="1" smtClean="0"/>
              <a:t>Apis</a:t>
            </a:r>
            <a:r>
              <a:rPr lang="en-US" sz="3200" dirty="0" smtClean="0"/>
              <a:t> </a:t>
            </a:r>
            <a:r>
              <a:rPr lang="en-US" sz="3200" dirty="0" err="1" smtClean="0"/>
              <a:t>mellifera</a:t>
            </a:r>
            <a:r>
              <a:rPr lang="en-US" sz="3200" dirty="0" smtClean="0"/>
              <a:t> L.) Genome  - GBE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9" y="1960019"/>
            <a:ext cx="1059271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haploid selection and </a:t>
            </a:r>
            <a:r>
              <a:rPr lang="en-US" dirty="0" smtClean="0"/>
              <a:t>expression contribute </a:t>
            </a:r>
            <a:r>
              <a:rPr lang="en-US" dirty="0"/>
              <a:t>to genome-wide levels of genetic </a:t>
            </a:r>
            <a:r>
              <a:rPr lang="en-US" dirty="0" smtClean="0"/>
              <a:t>diversity</a:t>
            </a:r>
            <a:endParaRPr lang="en-US" dirty="0"/>
          </a:p>
          <a:p>
            <a:r>
              <a:rPr lang="en-US" dirty="0" smtClean="0"/>
              <a:t>large </a:t>
            </a:r>
            <a:r>
              <a:rPr lang="en-US" dirty="0"/>
              <a:t>fraction of the </a:t>
            </a:r>
            <a:r>
              <a:rPr lang="en-US" dirty="0" smtClean="0"/>
              <a:t>honey bee </a:t>
            </a:r>
            <a:r>
              <a:rPr lang="en-US" dirty="0"/>
              <a:t>genome is expressed in the </a:t>
            </a:r>
            <a:r>
              <a:rPr lang="en-US" dirty="0" smtClean="0"/>
              <a:t>haploid state (drones)</a:t>
            </a:r>
            <a:endParaRPr lang="en-US" dirty="0"/>
          </a:p>
          <a:p>
            <a:r>
              <a:rPr lang="en-US" dirty="0"/>
              <a:t>genes have a unique pattern of genetic diversity and </a:t>
            </a:r>
            <a:r>
              <a:rPr lang="en-US" dirty="0" smtClean="0"/>
              <a:t>divergence relative </a:t>
            </a:r>
            <a:r>
              <a:rPr lang="en-US" dirty="0"/>
              <a:t>to other genes in the genome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Test haploid </a:t>
            </a:r>
            <a:r>
              <a:rPr lang="en-US" dirty="0" smtClean="0"/>
              <a:t>selection hypotheses</a:t>
            </a:r>
          </a:p>
          <a:p>
            <a:r>
              <a:rPr lang="en-US" dirty="0" smtClean="0"/>
              <a:t>evolution </a:t>
            </a:r>
            <a:r>
              <a:rPr lang="en-US" dirty="0"/>
              <a:t>of social insects more </a:t>
            </a:r>
            <a:r>
              <a:rPr lang="en-US" dirty="0" smtClean="0"/>
              <a:t>broadly </a:t>
            </a:r>
          </a:p>
          <a:p>
            <a:r>
              <a:rPr lang="en-US" dirty="0" smtClean="0"/>
              <a:t>haploid </a:t>
            </a:r>
            <a:r>
              <a:rPr lang="en-US" dirty="0"/>
              <a:t>state has an important role </a:t>
            </a:r>
            <a:r>
              <a:rPr lang="en-US" dirty="0" smtClean="0"/>
              <a:t>in the </a:t>
            </a:r>
            <a:r>
              <a:rPr lang="en-US" dirty="0"/>
              <a:t>evolution of </a:t>
            </a:r>
            <a:r>
              <a:rPr lang="en-US" dirty="0" err="1"/>
              <a:t>arrhenotokous</a:t>
            </a:r>
            <a:r>
              <a:rPr lang="en-US" dirty="0"/>
              <a:t> </a:t>
            </a:r>
            <a:r>
              <a:rPr lang="en-US" dirty="0" smtClean="0"/>
              <a:t>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739"/>
          <a:stretch/>
        </p:blipFill>
        <p:spPr>
          <a:xfrm>
            <a:off x="-31011" y="392167"/>
            <a:ext cx="12254022" cy="52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9" y="261882"/>
            <a:ext cx="8697282" cy="65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07" y="-10370"/>
            <a:ext cx="8224502" cy="67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71" y="54707"/>
            <a:ext cx="8207297" cy="67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3" y="86569"/>
            <a:ext cx="8318809" cy="65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Slater et al. 2022: Haploid and Sexual Selection Shape the Rate of Evolution of Genes across the Honey Bee (Apis mellifera L.) Genome  - GBE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Eckart Stolle</dc:creator>
  <cp:lastModifiedBy>Eckart Stolle</cp:lastModifiedBy>
  <cp:revision>6</cp:revision>
  <dcterms:created xsi:type="dcterms:W3CDTF">2024-03-12T07:33:12Z</dcterms:created>
  <dcterms:modified xsi:type="dcterms:W3CDTF">2024-03-12T11:03:46Z</dcterms:modified>
</cp:coreProperties>
</file>