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7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4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9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80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0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1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83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5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4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2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9BC725-5FC3-4020-9CE8-83E04916D82F}" type="datetimeFigureOut">
              <a:rPr lang="ru-RU" smtClean="0"/>
              <a:t>05.01.2024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3EDB-321D-40D2-A32F-6EA1931588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1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32184"/>
            <a:ext cx="8825658" cy="3329581"/>
          </a:xfrm>
        </p:spPr>
        <p:txBody>
          <a:bodyPr/>
          <a:lstStyle/>
          <a:p>
            <a:pPr algn="ctr"/>
            <a:r>
              <a:rPr lang="ru-RU" sz="4400" dirty="0" smtClean="0">
                <a:latin typeface="Franklin Gothic Demi" panose="020B0703020102020204" pitchFamily="34" charset="0"/>
              </a:rPr>
              <a:t>Основы моделирования бизнес-процессов</a:t>
            </a:r>
            <a:endParaRPr lang="ru-RU" sz="4400" dirty="0">
              <a:latin typeface="Franklin Gothic Demi" panose="020B07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Семинар 11 </a:t>
            </a:r>
            <a:r>
              <a:rPr lang="en-US" dirty="0" smtClean="0"/>
              <a:t>“</a:t>
            </a:r>
            <a:r>
              <a:rPr lang="ru-RU" dirty="0" smtClean="0"/>
              <a:t>Непрерывный процесс совершенствования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26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9295" y="2309510"/>
            <a:ext cx="9404723" cy="1400530"/>
          </a:xfrm>
        </p:spPr>
        <p:txBody>
          <a:bodyPr/>
          <a:lstStyle/>
          <a:p>
            <a:r>
              <a:rPr lang="ru-RU" dirty="0" smtClean="0"/>
              <a:t>По итогу </a:t>
            </a:r>
            <a:r>
              <a:rPr lang="ru-RU" dirty="0" err="1" smtClean="0"/>
              <a:t>приоритезации</a:t>
            </a:r>
            <a:r>
              <a:rPr lang="ru-RU" dirty="0" smtClean="0"/>
              <a:t> </a:t>
            </a:r>
            <a:r>
              <a:rPr lang="ru-RU" dirty="0" err="1" smtClean="0"/>
              <a:t>гипогтез</a:t>
            </a:r>
            <a:r>
              <a:rPr lang="ru-RU" dirty="0" smtClean="0"/>
              <a:t> и </a:t>
            </a:r>
            <a:r>
              <a:rPr lang="ru-RU" dirty="0" err="1" smtClean="0"/>
              <a:t>рассчитаному</a:t>
            </a:r>
            <a:r>
              <a:rPr lang="ru-RU" dirty="0" smtClean="0"/>
              <a:t> </a:t>
            </a:r>
            <a:r>
              <a:rPr lang="en-US" dirty="0" smtClean="0"/>
              <a:t>NPV </a:t>
            </a:r>
            <a:r>
              <a:rPr lang="ru-RU" dirty="0" smtClean="0"/>
              <a:t>выбрали нового поставщика </a:t>
            </a:r>
            <a:r>
              <a:rPr lang="en-US" smtClean="0"/>
              <a:t>- </a:t>
            </a:r>
            <a:r>
              <a:rPr lang="ru-RU" sz="4400" smtClean="0">
                <a:latin typeface="Franklin Gothic Demi" panose="020B0703020102020204" pitchFamily="34" charset="0"/>
              </a:rPr>
              <a:t>Алмиэр</a:t>
            </a:r>
            <a:endParaRPr lang="ru-RU" sz="44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931" y="2552105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r>
              <a:rPr lang="en-US" smtClean="0"/>
              <a:t>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для исследования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597692" cy="378804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качестве примера возьмем компанию</a:t>
            </a:r>
            <a:r>
              <a:rPr lang="en-US" sz="2800" dirty="0" smtClean="0"/>
              <a:t>,</a:t>
            </a:r>
            <a:r>
              <a:rPr lang="ru-RU" sz="2800" dirty="0" smtClean="0"/>
              <a:t> которая занимается производством изделий из металла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93" y="1714688"/>
            <a:ext cx="5436443" cy="47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6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1</a:t>
            </a:r>
            <a:r>
              <a:rPr lang="en-US" sz="3200" dirty="0" smtClean="0"/>
              <a:t>.</a:t>
            </a:r>
            <a:r>
              <a:rPr lang="ru-RU" sz="3200" dirty="0" smtClean="0"/>
              <a:t> Перечислите основные и поддерживающие бизнес-процессы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77558"/>
              </p:ext>
            </p:extLst>
          </p:nvPr>
        </p:nvGraphicFramePr>
        <p:xfrm>
          <a:off x="1560513" y="2341885"/>
          <a:ext cx="8947150" cy="353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37745974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82296052"/>
                    </a:ext>
                  </a:extLst>
                </a:gridCol>
              </a:tblGrid>
              <a:tr h="8841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Основные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Поддерживающие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73019"/>
                  </a:ext>
                </a:extLst>
              </a:tr>
              <a:tr h="8841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Лазерная</a:t>
                      </a:r>
                      <a:r>
                        <a:rPr lang="ru-RU" baseline="0" dirty="0" smtClean="0"/>
                        <a:t> резка</a:t>
                      </a:r>
                      <a:r>
                        <a:rPr lang="en-US" baseline="0" dirty="0" smtClean="0"/>
                        <a:t>,</a:t>
                      </a:r>
                      <a:r>
                        <a:rPr lang="ru-RU" baseline="0" dirty="0" smtClean="0"/>
                        <a:t> сварка и гибка металла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Бухгалтерский учет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09467"/>
                  </a:ext>
                </a:extLst>
              </a:tr>
              <a:tr h="8841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Маркетинг(сайт</a:t>
                      </a:r>
                      <a:r>
                        <a:rPr lang="en-US" dirty="0" smtClean="0"/>
                        <a:t>,</a:t>
                      </a:r>
                      <a:r>
                        <a:rPr lang="ru-RU" baseline="0" dirty="0" smtClean="0"/>
                        <a:t> реклама)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Заказ сырья и комплектующих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2290"/>
                  </a:ext>
                </a:extLst>
              </a:tr>
              <a:tr h="8841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Сборка и установка металлоконструкций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 </a:t>
                      </a:r>
                      <a:r>
                        <a:rPr lang="en-US" dirty="0" smtClean="0"/>
                        <a:t>CRM-</a:t>
                      </a:r>
                      <a:r>
                        <a:rPr lang="ru-RU" dirty="0" smtClean="0"/>
                        <a:t>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4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2</a:t>
            </a:r>
            <a:r>
              <a:rPr lang="en-US" sz="3200" dirty="0" smtClean="0"/>
              <a:t>.</a:t>
            </a:r>
            <a:r>
              <a:rPr lang="ru-RU" sz="3200" dirty="0" smtClean="0"/>
              <a:t> </a:t>
            </a:r>
            <a:r>
              <a:rPr lang="ru-RU" sz="3200" dirty="0"/>
              <a:t>Декомпозируйте процессы вашего отдела до 3-5 уровня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51999"/>
              </p:ext>
            </p:extLst>
          </p:nvPr>
        </p:nvGraphicFramePr>
        <p:xfrm>
          <a:off x="447867" y="2435193"/>
          <a:ext cx="11243386" cy="40029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21692">
                  <a:extLst>
                    <a:ext uri="{9D8B030D-6E8A-4147-A177-3AD203B41FA5}">
                      <a16:colId xmlns:a16="http://schemas.microsoft.com/office/drawing/2014/main" val="2685417163"/>
                    </a:ext>
                  </a:extLst>
                </a:gridCol>
                <a:gridCol w="2810847">
                  <a:extLst>
                    <a:ext uri="{9D8B030D-6E8A-4147-A177-3AD203B41FA5}">
                      <a16:colId xmlns:a16="http://schemas.microsoft.com/office/drawing/2014/main" val="2040774700"/>
                    </a:ext>
                  </a:extLst>
                </a:gridCol>
                <a:gridCol w="2810847">
                  <a:extLst>
                    <a:ext uri="{9D8B030D-6E8A-4147-A177-3AD203B41FA5}">
                      <a16:colId xmlns:a16="http://schemas.microsoft.com/office/drawing/2014/main" val="3854742793"/>
                    </a:ext>
                  </a:extLst>
                </a:gridCol>
              </a:tblGrid>
              <a:tr h="856338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Лазерная резка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сварка и гибка металла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57369"/>
                  </a:ext>
                </a:extLst>
              </a:tr>
              <a:tr h="116540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Резка и маркировка деталей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Сварка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79688"/>
                  </a:ext>
                </a:extLst>
              </a:tr>
              <a:tr h="19811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Зачистка листа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Составление чертежа детали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Загрузка и выгрузка деталей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Подготовка программы реза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обработка детали после резки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baseline="0" dirty="0" smtClean="0"/>
                        <a:t>Подготовка сварочного аппарата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baseline="0" dirty="0" smtClean="0"/>
                        <a:t>Зачистка швов после сварки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Подготовка программы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sz="1600" dirty="0" smtClean="0"/>
                        <a:t>Настройка</a:t>
                      </a:r>
                      <a:r>
                        <a:rPr lang="ru-RU" sz="1600" baseline="0" dirty="0" smtClean="0"/>
                        <a:t> гибочного станка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2</a:t>
            </a:r>
            <a:r>
              <a:rPr lang="en-US" sz="3200" dirty="0"/>
              <a:t>.</a:t>
            </a:r>
            <a:r>
              <a:rPr lang="ru-RU" sz="3200" dirty="0"/>
              <a:t> Декомпозируйте процессы вашего отдела до 3-5 уровня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797180"/>
              </p:ext>
            </p:extLst>
          </p:nvPr>
        </p:nvGraphicFramePr>
        <p:xfrm>
          <a:off x="1103312" y="2052636"/>
          <a:ext cx="9906809" cy="4422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809">
                  <a:extLst>
                    <a:ext uri="{9D8B030D-6E8A-4147-A177-3AD203B41FA5}">
                      <a16:colId xmlns:a16="http://schemas.microsoft.com/office/drawing/2014/main" val="2332632093"/>
                    </a:ext>
                  </a:extLst>
                </a:gridCol>
              </a:tblGrid>
              <a:tr h="90703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Сборка и</a:t>
                      </a:r>
                      <a:r>
                        <a:rPr lang="ru-RU" sz="2400" baseline="0" dirty="0" smtClean="0"/>
                        <a:t> установка металлоконструкций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73625"/>
                  </a:ext>
                </a:extLst>
              </a:tr>
              <a:tr h="1757888"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dirty="0" smtClean="0"/>
                        <a:t>Получение изделий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dirty="0" smtClean="0"/>
                        <a:t>Запаковка</a:t>
                      </a:r>
                      <a:r>
                        <a:rPr lang="ru-RU" sz="2000" baseline="0" dirty="0" smtClean="0"/>
                        <a:t> изделий перед транспортировкой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baseline="0" dirty="0" smtClean="0"/>
                        <a:t>Сборка малогабаритных частей конструкции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75236"/>
                  </a:ext>
                </a:extLst>
              </a:tr>
              <a:tr h="1757888"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dirty="0" smtClean="0"/>
                        <a:t>Доставка до</a:t>
                      </a:r>
                      <a:r>
                        <a:rPr lang="ru-RU" sz="2000" baseline="0" dirty="0" smtClean="0"/>
                        <a:t> места сборки 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baseline="0" dirty="0" smtClean="0"/>
                        <a:t>Выгрузка изделий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baseline="0" dirty="0" smtClean="0"/>
                        <a:t>Монтаж всей конструкции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ru-RU" sz="2000" baseline="0" dirty="0" smtClean="0"/>
                        <a:t>Проверка всех требований к изделию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7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3. Опишите 1 важный процесс в одной из нотации (BPMN, UML)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52" y="1552147"/>
            <a:ext cx="6923314" cy="5205904"/>
          </a:xfrm>
        </p:spPr>
      </p:pic>
    </p:spTree>
    <p:extLst>
      <p:ext uri="{BB962C8B-B14F-4D97-AF65-F5344CB8AC3E}">
        <p14:creationId xmlns:p14="http://schemas.microsoft.com/office/powerpoint/2010/main" val="8719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4. Предложите инициативы по оптимизации бизнес-процессов (минимум 5)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Предложена инициатива закупать металл у новых поставщиков выбрав из 5 вариантов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 </a:t>
            </a:r>
            <a:r>
              <a:rPr lang="ru-RU" dirty="0" err="1" smtClean="0"/>
              <a:t>Алмиэр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en-US" dirty="0" smtClean="0"/>
              <a:t>.  BALTIC INOX</a:t>
            </a:r>
          </a:p>
          <a:p>
            <a:r>
              <a:rPr lang="en-US" dirty="0" smtClean="0"/>
              <a:t>3. </a:t>
            </a:r>
            <a:r>
              <a:rPr lang="ru-RU" dirty="0"/>
              <a:t> </a:t>
            </a:r>
            <a:r>
              <a:rPr lang="ru-RU" dirty="0" err="1" smtClean="0"/>
              <a:t>Аксвилл</a:t>
            </a:r>
            <a:r>
              <a:rPr lang="en-US" dirty="0" smtClean="0"/>
              <a:t> </a:t>
            </a:r>
          </a:p>
          <a:p>
            <a:r>
              <a:rPr lang="en-US" dirty="0" smtClean="0"/>
              <a:t>4.</a:t>
            </a:r>
            <a:r>
              <a:rPr lang="ru-RU" dirty="0" smtClean="0"/>
              <a:t>  </a:t>
            </a:r>
            <a:r>
              <a:rPr lang="ru-RU" dirty="0" err="1" smtClean="0"/>
              <a:t>Айрон</a:t>
            </a:r>
            <a:r>
              <a:rPr lang="ru-RU" dirty="0" smtClean="0"/>
              <a:t> Трейд</a:t>
            </a:r>
            <a:endParaRPr lang="en-US" dirty="0" smtClean="0"/>
          </a:p>
          <a:p>
            <a:r>
              <a:rPr lang="en-US" dirty="0" smtClean="0"/>
              <a:t>5.</a:t>
            </a:r>
            <a:r>
              <a:rPr lang="ru-RU" dirty="0" smtClean="0"/>
              <a:t>  Постройка</a:t>
            </a:r>
          </a:p>
        </p:txBody>
      </p:sp>
    </p:spTree>
    <p:extLst>
      <p:ext uri="{BB962C8B-B14F-4D97-AF65-F5344CB8AC3E}">
        <p14:creationId xmlns:p14="http://schemas.microsoft.com/office/powerpoint/2010/main" val="2898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5. Посчитайте экономический эффект от каждой инициативы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97041"/>
              </p:ext>
            </p:extLst>
          </p:nvPr>
        </p:nvGraphicFramePr>
        <p:xfrm>
          <a:off x="1481493" y="1959427"/>
          <a:ext cx="8128000" cy="44227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50699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1014910"/>
                    </a:ext>
                  </a:extLst>
                </a:gridCol>
              </a:tblGrid>
              <a:tr h="737119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Рассчитанный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baseline="0" dirty="0" smtClean="0"/>
                        <a:t>NPV 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9748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/>
                        <a:t>Алмиэр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108</a:t>
                      </a:r>
                      <a:r>
                        <a:rPr lang="en-US" sz="2400" b="1" baseline="0" dirty="0" smtClean="0"/>
                        <a:t> 005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73434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Аксвилл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103</a:t>
                      </a:r>
                      <a:r>
                        <a:rPr lang="en-US" sz="2400" baseline="0" dirty="0" smtClean="0"/>
                        <a:t> 049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25421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Айрон</a:t>
                      </a:r>
                      <a:r>
                        <a:rPr lang="ru-RU" sz="2400" dirty="0" smtClean="0"/>
                        <a:t> Трейд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85 988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15960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Постройка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71 280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39107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BALTIC INOX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94 774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8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4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6. </a:t>
            </a:r>
            <a:r>
              <a:rPr lang="ru-RU" sz="3200" dirty="0" err="1"/>
              <a:t>Приоритизируйте</a:t>
            </a:r>
            <a:r>
              <a:rPr lang="ru-RU" sz="3200" dirty="0"/>
              <a:t> инициативы с помощью </a:t>
            </a:r>
            <a:r>
              <a:rPr lang="ru-RU" sz="3200" dirty="0" err="1"/>
              <a:t>фреймворка</a:t>
            </a:r>
            <a:r>
              <a:rPr lang="ru-RU" sz="3200" dirty="0"/>
              <a:t> RICE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33804"/>
              </p:ext>
            </p:extLst>
          </p:nvPr>
        </p:nvGraphicFramePr>
        <p:xfrm>
          <a:off x="1481493" y="1959427"/>
          <a:ext cx="8128000" cy="44227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50699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1014910"/>
                    </a:ext>
                  </a:extLst>
                </a:gridCol>
              </a:tblGrid>
              <a:tr h="737119">
                <a:tc gridSpan="2"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Рассчитанный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ru-RU" sz="2800" baseline="0" smtClean="0"/>
                        <a:t>приоритет с помощью </a:t>
                      </a:r>
                      <a:r>
                        <a:rPr lang="en-US" sz="2800" baseline="0" smtClean="0"/>
                        <a:t>RICE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9748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/>
                        <a:t>Алмиэр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0,0143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73434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Аксвилл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0,0065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25421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Айрон</a:t>
                      </a:r>
                      <a:r>
                        <a:rPr lang="ru-RU" sz="2400" dirty="0" smtClean="0"/>
                        <a:t> Трейд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0,0094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15960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Постройка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0,0051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39107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BALTIC INOX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0,0099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8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269</Words>
  <Application>Microsoft Office PowerPoint</Application>
  <PresentationFormat>Широкоэкранный</PresentationFormat>
  <Paragraphs>70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Franklin Gothic Demi</vt:lpstr>
      <vt:lpstr>Wingdings 3</vt:lpstr>
      <vt:lpstr>Ион</vt:lpstr>
      <vt:lpstr>Основы моделирования бизнес-процессов</vt:lpstr>
      <vt:lpstr>Объект для исследования </vt:lpstr>
      <vt:lpstr>1. Перечислите основные и поддерживающие бизнес-процессы</vt:lpstr>
      <vt:lpstr>2. Декомпозируйте процессы вашего отдела до 3-5 уровня</vt:lpstr>
      <vt:lpstr>2. Декомпозируйте процессы вашего отдела до 3-5 уровня</vt:lpstr>
      <vt:lpstr>3. Опишите 1 важный процесс в одной из нотации (BPMN, UML)</vt:lpstr>
      <vt:lpstr>4. Предложите инициативы по оптимизации бизнес-процессов (минимум 5)</vt:lpstr>
      <vt:lpstr>5. Посчитайте экономический эффект от каждой инициативы</vt:lpstr>
      <vt:lpstr>6. Приоритизируйте инициативы с помощью фреймворка RICE</vt:lpstr>
      <vt:lpstr>По итогу приоритезации гипогтез и рассчитаному NPV выбрали нового поставщика - Алмиэр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моделирования бизнес-процессов</dc:title>
  <dc:creator>Степан Толстый</dc:creator>
  <cp:lastModifiedBy>Степан Толстый</cp:lastModifiedBy>
  <cp:revision>7</cp:revision>
  <dcterms:created xsi:type="dcterms:W3CDTF">2024-01-05T13:35:37Z</dcterms:created>
  <dcterms:modified xsi:type="dcterms:W3CDTF">2024-01-05T14:50:17Z</dcterms:modified>
</cp:coreProperties>
</file>