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61" r:id="rId6"/>
    <p:sldId id="274" r:id="rId7"/>
    <p:sldId id="275" r:id="rId8"/>
    <p:sldId id="283" r:id="rId9"/>
    <p:sldId id="280" r:id="rId10"/>
    <p:sldId id="281" r:id="rId11"/>
    <p:sldId id="282" r:id="rId12"/>
    <p:sldId id="271" r:id="rId13"/>
    <p:sldId id="272" r:id="rId14"/>
    <p:sldId id="273" r:id="rId15"/>
    <p:sldId id="279" r:id="rId16"/>
    <p:sldId id="27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7201" y="1412777"/>
            <a:ext cx="5723468" cy="273630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Отчет</a:t>
            </a:r>
            <a:br>
              <a:rPr lang="ru-RU" sz="2800" dirty="0" smtClean="0"/>
            </a:br>
            <a:r>
              <a:rPr lang="ru-RU" sz="2800" dirty="0" smtClean="0"/>
              <a:t>по предмету: «Анализ данных»</a:t>
            </a:r>
            <a:br>
              <a:rPr lang="ru-RU" sz="2800" dirty="0" smtClean="0"/>
            </a:br>
            <a:r>
              <a:rPr lang="ru-RU" sz="2800" dirty="0" smtClean="0"/>
              <a:t>Тема: «Анализ сотрудников компании и их возможный уход»</a:t>
            </a:r>
            <a:endParaRPr lang="ro-RO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7200" y="4653136"/>
            <a:ext cx="6229176" cy="936104"/>
          </a:xfrm>
        </p:spPr>
        <p:txBody>
          <a:bodyPr>
            <a:normAutofit/>
          </a:bodyPr>
          <a:lstStyle/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Подготовил: </a:t>
            </a:r>
            <a:r>
              <a:rPr lang="ru-RU" sz="1400" dirty="0" err="1" smtClean="0">
                <a:solidFill>
                  <a:schemeClr val="tx1"/>
                </a:solidFill>
              </a:rPr>
              <a:t>Ясыбаш</a:t>
            </a:r>
            <a:r>
              <a:rPr lang="ru-RU" sz="1400" dirty="0" smtClean="0">
                <a:solidFill>
                  <a:schemeClr val="tx1"/>
                </a:solidFill>
              </a:rPr>
              <a:t> Степан, </a:t>
            </a:r>
            <a:r>
              <a:rPr lang="en-US" sz="1400" dirty="0" smtClean="0">
                <a:solidFill>
                  <a:schemeClr val="tx1"/>
                </a:solidFill>
              </a:rPr>
              <a:t>MI-213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Проверил: </a:t>
            </a:r>
            <a:r>
              <a:rPr lang="en-US" sz="1400" dirty="0" smtClean="0">
                <a:solidFill>
                  <a:schemeClr val="tx1"/>
                </a:solidFill>
              </a:rPr>
              <a:t>V. </a:t>
            </a:r>
            <a:r>
              <a:rPr lang="en-US" sz="1400" dirty="0" err="1" smtClean="0">
                <a:solidFill>
                  <a:schemeClr val="tx1"/>
                </a:solidFill>
              </a:rPr>
              <a:t>Munteanu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2119256"/>
            <a:ext cx="6421328" cy="3902031"/>
          </a:xfrm>
        </p:spPr>
        <p:txBody>
          <a:bodyPr>
            <a:normAutofit fontScale="70000" lnSpcReduction="20000"/>
          </a:bodyPr>
          <a:lstStyle/>
          <a:p>
            <a:r>
              <a:rPr lang="ro-RO" sz="2900" dirty="0"/>
              <a:t>Random Forest Accuracy: 0.8496</a:t>
            </a:r>
          </a:p>
          <a:p>
            <a:endParaRPr lang="ro-RO" sz="2900" dirty="0"/>
          </a:p>
          <a:p>
            <a:r>
              <a:rPr lang="ro-RO" sz="2900" dirty="0"/>
              <a:t>Random Forest Confusion Matrix:</a:t>
            </a:r>
          </a:p>
          <a:p>
            <a:r>
              <a:rPr lang="ro-RO" sz="2900" dirty="0"/>
              <a:t>[[559,  51],</a:t>
            </a:r>
          </a:p>
          <a:p>
            <a:r>
              <a:rPr lang="ro-RO" sz="2900" dirty="0"/>
              <a:t> [ 89, 232]]</a:t>
            </a:r>
          </a:p>
          <a:p>
            <a:endParaRPr lang="ro-RO" sz="2900" dirty="0"/>
          </a:p>
          <a:p>
            <a:r>
              <a:rPr lang="ro-RO" sz="2900" dirty="0"/>
              <a:t>Random Forest Classification Report:</a:t>
            </a:r>
          </a:p>
          <a:p>
            <a:r>
              <a:rPr lang="ro-RO" sz="2900" dirty="0"/>
              <a:t>              precision    recall  f1-score   support</a:t>
            </a:r>
          </a:p>
          <a:p>
            <a:r>
              <a:rPr lang="ro-RO" sz="2900" dirty="0"/>
              <a:t>           0       0.86      0.92      0.89       610</a:t>
            </a:r>
          </a:p>
          <a:p>
            <a:r>
              <a:rPr lang="ro-RO" sz="2900" dirty="0"/>
              <a:t>           1       0.82      0.72      0.77       321</a:t>
            </a:r>
          </a:p>
          <a:p>
            <a:endParaRPr lang="ro-RO" sz="2900" dirty="0"/>
          </a:p>
          <a:p>
            <a:r>
              <a:rPr lang="ro-RO" sz="2900" dirty="0"/>
              <a:t>    accuracy                           0.85       931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848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3226"/>
          </a:xfrm>
        </p:spPr>
        <p:txBody>
          <a:bodyPr>
            <a:normAutofit fontScale="90000"/>
          </a:bodyPr>
          <a:lstStyle/>
          <a:p>
            <a:r>
              <a:rPr lang="ro-RO" dirty="0"/>
              <a:t>Gradient Boosting Classification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2119256"/>
            <a:ext cx="6565344" cy="4046048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ro-RO" dirty="0"/>
              <a:t>Gradient Boosting Accuracy: 0.8604</a:t>
            </a:r>
          </a:p>
          <a:p>
            <a:endParaRPr lang="ro-RO" dirty="0"/>
          </a:p>
          <a:p>
            <a:r>
              <a:rPr lang="ro-RO" dirty="0"/>
              <a:t>Gradient Boosting Confusion Matrix:</a:t>
            </a:r>
          </a:p>
          <a:p>
            <a:r>
              <a:rPr lang="ro-RO" dirty="0"/>
              <a:t>[[581,  29],</a:t>
            </a:r>
          </a:p>
          <a:p>
            <a:r>
              <a:rPr lang="ro-RO" dirty="0"/>
              <a:t> [101, 220]]</a:t>
            </a:r>
          </a:p>
          <a:p>
            <a:endParaRPr lang="ro-RO" dirty="0"/>
          </a:p>
          <a:p>
            <a:r>
              <a:rPr lang="ro-RO" dirty="0"/>
              <a:t>Gradient Boosting Classification Report:</a:t>
            </a:r>
          </a:p>
          <a:p>
            <a:r>
              <a:rPr lang="ro-RO" dirty="0"/>
              <a:t>              precision    recall  f1-score   support</a:t>
            </a:r>
          </a:p>
          <a:p>
            <a:r>
              <a:rPr lang="ro-RO" dirty="0"/>
              <a:t>           0       0.85      0.95      0.90       610</a:t>
            </a:r>
          </a:p>
          <a:p>
            <a:r>
              <a:rPr lang="ro-RO" dirty="0"/>
              <a:t>           1       0.88      0.69      0.77       321</a:t>
            </a:r>
          </a:p>
          <a:p>
            <a:endParaRPr lang="ro-RO" dirty="0"/>
          </a:p>
          <a:p>
            <a:r>
              <a:rPr lang="ro-RO" dirty="0"/>
              <a:t>    accuracy                           0.86       931</a:t>
            </a:r>
          </a:p>
          <a:p>
            <a:r>
              <a:rPr lang="ro-RO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7133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475" y="620688"/>
            <a:ext cx="6965245" cy="1202485"/>
          </a:xfrm>
        </p:spPr>
        <p:txBody>
          <a:bodyPr/>
          <a:lstStyle/>
          <a:p>
            <a:r>
              <a:rPr lang="ru-RU" dirty="0" smtClean="0"/>
              <a:t>Сравнение результатов</a:t>
            </a: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5"/>
            <a:ext cx="6768752" cy="437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41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Результаты после балансировки классов и </a:t>
            </a:r>
            <a:r>
              <a:rPr lang="en-US" sz="3200" dirty="0" smtClean="0"/>
              <a:t>SMOTE</a:t>
            </a:r>
            <a:endParaRPr lang="ro-RO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988840"/>
            <a:ext cx="633046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28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548681"/>
            <a:ext cx="6965245" cy="1080120"/>
          </a:xfrm>
        </p:spPr>
        <p:txBody>
          <a:bodyPr/>
          <a:lstStyle/>
          <a:p>
            <a:r>
              <a:rPr lang="ru-RU" dirty="0" smtClean="0"/>
              <a:t>Общее сравнение</a:t>
            </a: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591112" cy="436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19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620688"/>
            <a:ext cx="6965245" cy="864097"/>
          </a:xfrm>
        </p:spPr>
        <p:txBody>
          <a:bodyPr>
            <a:normAutofit/>
          </a:bodyPr>
          <a:lstStyle/>
          <a:p>
            <a:r>
              <a:rPr lang="en-US" dirty="0" smtClean="0"/>
              <a:t>AUC-ROC</a:t>
            </a: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264696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20689"/>
            <a:ext cx="6965245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Выводы</a:t>
            </a: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48965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Исходя из исследований, которые были проведены относительно предсказывающей модели</a:t>
            </a:r>
            <a:r>
              <a:rPr lang="ru-RU" dirty="0" smtClean="0"/>
              <a:t>, мы получили следующие результаты:</a:t>
            </a:r>
            <a:endParaRPr lang="ru-RU" dirty="0"/>
          </a:p>
          <a:p>
            <a:r>
              <a:rPr lang="ru-RU" dirty="0"/>
              <a:t>Логистическая регрессия: 71%</a:t>
            </a:r>
          </a:p>
          <a:p>
            <a:r>
              <a:rPr lang="ru-RU" dirty="0"/>
              <a:t>Случайный лес: 85%</a:t>
            </a:r>
          </a:p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: 86</a:t>
            </a:r>
            <a:r>
              <a:rPr lang="ru-RU" dirty="0" smtClean="0"/>
              <a:t>%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После балансировки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Логистическая регрессия: 67%</a:t>
            </a:r>
          </a:p>
          <a:p>
            <a:r>
              <a:rPr lang="ru-RU" dirty="0"/>
              <a:t>Случайный лес: 86%</a:t>
            </a:r>
          </a:p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: 85</a:t>
            </a:r>
            <a:r>
              <a:rPr lang="ru-RU" dirty="0" smtClean="0"/>
              <a:t>%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ы </a:t>
            </a:r>
            <a:r>
              <a:rPr lang="ru-RU" dirty="0" smtClean="0"/>
              <a:t>делаем вывод, что методы </a:t>
            </a:r>
            <a:r>
              <a:rPr lang="en-US" dirty="0" smtClean="0"/>
              <a:t>Random Forest </a:t>
            </a:r>
            <a:r>
              <a:rPr lang="ru-RU" dirty="0" smtClean="0"/>
              <a:t>и </a:t>
            </a:r>
            <a:r>
              <a:rPr lang="en-US" dirty="0" smtClean="0"/>
              <a:t>Gradient Boosting </a:t>
            </a:r>
            <a:r>
              <a:rPr lang="ru-RU" dirty="0" smtClean="0"/>
              <a:t>дают лучший результат для </a:t>
            </a:r>
            <a:r>
              <a:rPr lang="ru-RU" dirty="0" smtClean="0"/>
              <a:t>нашей</a:t>
            </a:r>
            <a:r>
              <a:rPr lang="ru-RU" dirty="0" smtClean="0"/>
              <a:t> </a:t>
            </a:r>
            <a:r>
              <a:rPr lang="ru-RU" dirty="0" smtClean="0"/>
              <a:t>модели(точность = 0,86).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961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866527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  </a:t>
            </a:r>
            <a:r>
              <a:rPr lang="ru-RU" dirty="0" smtClean="0"/>
              <a:t/>
            </a:r>
            <a:br>
              <a:rPr lang="ru-RU" dirty="0" smtClean="0"/>
            </a:br>
            <a:endParaRPr lang="ro-RO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1426816"/>
            <a:ext cx="6624736" cy="4450456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pPr algn="l">
              <a:lnSpc>
                <a:spcPct val="150000"/>
              </a:lnSpc>
            </a:pPr>
            <a:endParaRPr lang="ru-RU" sz="2000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ru-RU" sz="2000" dirty="0"/>
              <a:t>Анализ ухода </a:t>
            </a:r>
            <a:r>
              <a:rPr lang="ru-RU" sz="2000" dirty="0" smtClean="0"/>
              <a:t>сотрудников;</a:t>
            </a:r>
            <a:endParaRPr lang="ru-RU" sz="2000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ru-RU" sz="2000" dirty="0" smtClean="0"/>
              <a:t>Оценка важности переменных;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ru-RU" sz="2000" dirty="0" smtClean="0"/>
              <a:t>Образование </a:t>
            </a:r>
            <a:r>
              <a:rPr lang="ru-RU" sz="2000" dirty="0"/>
              <a:t>и уход сотрудников</a:t>
            </a:r>
            <a:r>
              <a:rPr lang="en-US" sz="2000" dirty="0" smtClean="0"/>
              <a:t>;</a:t>
            </a:r>
            <a:endParaRPr lang="ru-RU" sz="2000" dirty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ru-RU" sz="2000" dirty="0" smtClean="0"/>
              <a:t>Возраст </a:t>
            </a:r>
            <a:r>
              <a:rPr lang="ru-RU" sz="2000" dirty="0"/>
              <a:t>и уход сотрудников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ru-RU" dirty="0" smtClean="0"/>
          </a:p>
          <a:p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3415192" y="1426815"/>
            <a:ext cx="2604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</a:rPr>
              <a:t>Цели и задачи</a:t>
            </a:r>
            <a:endParaRPr lang="ro-RO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 Employee</a:t>
            </a: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5024239"/>
            <a:ext cx="6493336" cy="69883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 моем </a:t>
            </a:r>
            <a:r>
              <a:rPr lang="ru-RU" dirty="0" err="1" smtClean="0"/>
              <a:t>датасете</a:t>
            </a:r>
            <a:r>
              <a:rPr lang="ru-RU" dirty="0" smtClean="0"/>
              <a:t> 4, 653 строки и 9 столбцов. </a:t>
            </a:r>
            <a:endParaRPr lang="ro-R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4951832" cy="297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2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</a:t>
            </a:r>
            <a:r>
              <a:rPr lang="ru-RU" sz="3200" dirty="0" smtClean="0"/>
              <a:t>езависимые </a:t>
            </a:r>
            <a:r>
              <a:rPr lang="ru-RU" sz="3200" dirty="0"/>
              <a:t>и зависимые переменные</a:t>
            </a:r>
            <a:endParaRPr lang="ro-RO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1" y="2420887"/>
            <a:ext cx="3685024" cy="3302181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Образование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dirty="0"/>
              <a:t>год </a:t>
            </a:r>
            <a:r>
              <a:rPr lang="ru-RU" dirty="0" smtClean="0"/>
              <a:t>присоединения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город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dirty="0"/>
              <a:t>уровень </a:t>
            </a:r>
            <a:r>
              <a:rPr lang="ru-RU" dirty="0" smtClean="0"/>
              <a:t>оплаты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Возраст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пол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опыт </a:t>
            </a:r>
            <a:r>
              <a:rPr lang="ru-RU" dirty="0"/>
              <a:t>в текущей </a:t>
            </a:r>
            <a:r>
              <a:rPr lang="ru-RU" dirty="0" smtClean="0"/>
              <a:t>области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факт </a:t>
            </a:r>
            <a:r>
              <a:rPr lang="ru-RU" dirty="0"/>
              <a:t>работы на проектах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3688" y="220486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Независимые</a:t>
            </a:r>
            <a:r>
              <a:rPr lang="ru-RU" b="1" dirty="0" smtClean="0"/>
              <a:t>:</a:t>
            </a:r>
            <a:endParaRPr lang="ro-R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2048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Зависимые:</a:t>
            </a:r>
            <a:endParaRPr lang="ro-RO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2780928"/>
            <a:ext cx="3168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sz="2000" dirty="0" smtClean="0"/>
              <a:t>"</a:t>
            </a:r>
            <a:r>
              <a:rPr lang="ru-RU" sz="2000" dirty="0" err="1"/>
              <a:t>LeaveOrNot</a:t>
            </a:r>
            <a:r>
              <a:rPr lang="ru-RU" sz="2000" dirty="0"/>
              <a:t>," которая, возможно, указывает, останется ли сотрудник в компании или уйдет.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4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Визуализация связей</a:t>
            </a: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190063"/>
          </a:xfrm>
        </p:spPr>
        <p:txBody>
          <a:bodyPr>
            <a:normAutofit fontScale="85000"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П</a:t>
            </a:r>
            <a:r>
              <a:rPr lang="ru-RU" dirty="0" smtClean="0"/>
              <a:t>озволяет </a:t>
            </a:r>
            <a:r>
              <a:rPr lang="ru-RU" dirty="0"/>
              <a:t>визуально оценить связь между возрастом и опытом работы в текущей области.</a:t>
            </a:r>
            <a:endParaRPr lang="ro-R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11256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7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620689"/>
            <a:ext cx="6965245" cy="72007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Образование </a:t>
            </a:r>
            <a:r>
              <a:rPr lang="ru-RU" sz="2800" dirty="0"/>
              <a:t>и уход сотрудников</a:t>
            </a:r>
            <a:endParaRPr lang="ro-RO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Chi-Square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(</a:t>
            </a:r>
            <a:r>
              <a:rPr lang="ru-RU" dirty="0" err="1"/>
              <a:t>Education</a:t>
            </a:r>
            <a:r>
              <a:rPr lang="ru-RU" dirty="0"/>
              <a:t> </a:t>
            </a:r>
            <a:r>
              <a:rPr lang="ru-RU" dirty="0" err="1"/>
              <a:t>vs</a:t>
            </a:r>
            <a:r>
              <a:rPr lang="ru-RU" dirty="0"/>
              <a:t>. </a:t>
            </a:r>
            <a:r>
              <a:rPr lang="ru-RU" dirty="0" err="1"/>
              <a:t>LeaveOrNot</a:t>
            </a:r>
            <a:r>
              <a:rPr lang="ru-RU" dirty="0"/>
              <a:t>): Chi2 </a:t>
            </a:r>
            <a:r>
              <a:rPr lang="ru-RU" dirty="0" err="1"/>
              <a:t>Value</a:t>
            </a:r>
            <a:r>
              <a:rPr lang="ru-RU" dirty="0"/>
              <a:t>: 101.83014138498626 P-</a:t>
            </a:r>
            <a:r>
              <a:rPr lang="ru-RU" dirty="0" err="1"/>
              <a:t>value</a:t>
            </a:r>
            <a:r>
              <a:rPr lang="ru-RU" dirty="0"/>
              <a:t>: 7.724417739147332e-23 Отвергаем нулевую гипотезу. Существует статистически значимая связь между образованием и уходом сотрудников.</a:t>
            </a:r>
            <a:endParaRPr lang="ro-R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69" y="1340768"/>
            <a:ext cx="5792462" cy="368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5157192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Chi2 </a:t>
            </a:r>
            <a:r>
              <a:rPr lang="ru-RU" sz="1600" dirty="0" err="1"/>
              <a:t>Value</a:t>
            </a:r>
            <a:r>
              <a:rPr lang="ru-RU" sz="1600" dirty="0"/>
              <a:t>: 101.8301</a:t>
            </a:r>
          </a:p>
          <a:p>
            <a:r>
              <a:rPr lang="ru-RU" sz="1600" dirty="0"/>
              <a:t>P-</a:t>
            </a:r>
            <a:r>
              <a:rPr lang="ru-RU" sz="1600" dirty="0" err="1"/>
              <a:t>value</a:t>
            </a:r>
            <a:r>
              <a:rPr lang="ru-RU" sz="1600" dirty="0"/>
              <a:t>: 7.7244e-23</a:t>
            </a:r>
          </a:p>
          <a:p>
            <a:r>
              <a:rPr lang="ru-RU" sz="1600" dirty="0"/>
              <a:t>Отвергаем нулевую гипотезу. Существует статистически значимая связь между образованием и уходом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142337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595194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Возраст </a:t>
            </a:r>
            <a:r>
              <a:rPr lang="ru-RU" sz="3100" dirty="0"/>
              <a:t>и уход сотрудников.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Chi2 </a:t>
            </a:r>
            <a:r>
              <a:rPr lang="ru-RU" dirty="0" err="1"/>
              <a:t>Value</a:t>
            </a:r>
            <a:r>
              <a:rPr lang="ru-RU" dirty="0"/>
              <a:t>: 5.1720 P-</a:t>
            </a:r>
            <a:r>
              <a:rPr lang="ru-RU" dirty="0" err="1"/>
              <a:t>value</a:t>
            </a:r>
            <a:r>
              <a:rPr lang="ru-RU" dirty="0"/>
              <a:t>: 0.0753 Не отвергаем нулевую гипотезу. Нет статистически значимой связи между возрастом и уходом сотрудников.</a:t>
            </a:r>
            <a:endParaRPr lang="ro-R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6091584" cy="39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80531" y="5157192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Chi2 </a:t>
            </a:r>
            <a:r>
              <a:rPr lang="ru-RU" dirty="0" err="1"/>
              <a:t>Value</a:t>
            </a:r>
            <a:r>
              <a:rPr lang="ru-RU" dirty="0"/>
              <a:t>: </a:t>
            </a:r>
            <a:r>
              <a:rPr lang="ru-RU" dirty="0" smtClean="0"/>
              <a:t>5.1720</a:t>
            </a:r>
          </a:p>
          <a:p>
            <a:r>
              <a:rPr lang="ru-RU" dirty="0" smtClean="0"/>
              <a:t> </a:t>
            </a:r>
            <a:r>
              <a:rPr lang="ru-RU" dirty="0"/>
              <a:t>P-</a:t>
            </a:r>
            <a:r>
              <a:rPr lang="ru-RU" dirty="0" err="1"/>
              <a:t>value</a:t>
            </a:r>
            <a:r>
              <a:rPr lang="ru-RU" dirty="0"/>
              <a:t>: </a:t>
            </a:r>
            <a:r>
              <a:rPr lang="ru-RU" dirty="0" smtClean="0"/>
              <a:t>0.0753</a:t>
            </a:r>
          </a:p>
          <a:p>
            <a:r>
              <a:rPr lang="ru-RU" dirty="0" smtClean="0"/>
              <a:t> </a:t>
            </a:r>
            <a:r>
              <a:rPr lang="ru-RU" dirty="0"/>
              <a:t>Не отвергаем нулевую гипотезу. Нет статистически значимой связи между возрастом и уходом сотрудников.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72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620689"/>
            <a:ext cx="6965245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Оценка важности признаков</a:t>
            </a: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556792"/>
            <a:ext cx="6196405" cy="3603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1600" dirty="0" smtClean="0"/>
              <a:t> Feature  Importance</a:t>
            </a:r>
            <a:r>
              <a:rPr lang="ru-RU" sz="1600" dirty="0" smtClean="0"/>
              <a:t>:</a:t>
            </a:r>
            <a:endParaRPr lang="ro-RO" sz="1600" dirty="0"/>
          </a:p>
          <a:p>
            <a:r>
              <a:rPr lang="ro-RO" sz="1600" dirty="0"/>
              <a:t>0                 JoiningYear    </a:t>
            </a:r>
            <a:r>
              <a:rPr lang="ro-RO" sz="1600" dirty="0">
                <a:solidFill>
                  <a:srgbClr val="FF0000"/>
                </a:solidFill>
              </a:rPr>
              <a:t>0.362420</a:t>
            </a:r>
          </a:p>
          <a:p>
            <a:r>
              <a:rPr lang="ro-RO" sz="1600" dirty="0"/>
              <a:t>9                   City_Pune    </a:t>
            </a:r>
            <a:r>
              <a:rPr lang="ro-RO" sz="1600" dirty="0">
                <a:solidFill>
                  <a:srgbClr val="FF0000"/>
                </a:solidFill>
              </a:rPr>
              <a:t>0.201405</a:t>
            </a:r>
          </a:p>
          <a:p>
            <a:r>
              <a:rPr lang="ro-RO" sz="1600" dirty="0"/>
              <a:t>1                 PaymentTier    </a:t>
            </a:r>
            <a:r>
              <a:rPr lang="ro-RO" sz="1600" dirty="0">
                <a:solidFill>
                  <a:srgbClr val="FF0000"/>
                </a:solidFill>
              </a:rPr>
              <a:t>0.179759</a:t>
            </a:r>
          </a:p>
          <a:p>
            <a:r>
              <a:rPr lang="ro-RO" sz="1600" dirty="0"/>
              <a:t>5           Education_Masters    0.099129</a:t>
            </a:r>
          </a:p>
          <a:p>
            <a:r>
              <a:rPr lang="ro-RO" sz="1600" dirty="0"/>
              <a:t>11                Gender_Male    0.052566</a:t>
            </a:r>
          </a:p>
          <a:p>
            <a:r>
              <a:rPr lang="ro-RO" sz="1600" dirty="0"/>
              <a:t>10              Gender_Female    0.027650</a:t>
            </a:r>
          </a:p>
          <a:p>
            <a:r>
              <a:rPr lang="ro-RO" sz="1600" dirty="0"/>
              <a:t>4         Education_Bachelors    0.020525</a:t>
            </a:r>
          </a:p>
          <a:p>
            <a:r>
              <a:rPr lang="ro-RO" sz="1600" dirty="0"/>
              <a:t>2                         Age    0.020383</a:t>
            </a:r>
          </a:p>
          <a:p>
            <a:r>
              <a:rPr lang="ro-RO" sz="1600" dirty="0"/>
              <a:t>7              City_Bangalore    0.009906</a:t>
            </a:r>
          </a:p>
          <a:p>
            <a:r>
              <a:rPr lang="ro-RO" sz="1600" dirty="0"/>
              <a:t>3   ExperienceInCurrentDomain    0.009571</a:t>
            </a:r>
          </a:p>
          <a:p>
            <a:r>
              <a:rPr lang="ro-RO" sz="1600" dirty="0"/>
              <a:t>8              City_New Delhi    0.006551</a:t>
            </a:r>
          </a:p>
          <a:p>
            <a:r>
              <a:rPr lang="ro-RO" sz="1600" dirty="0"/>
              <a:t>13            EverBenched_Yes    0.005396</a:t>
            </a:r>
          </a:p>
          <a:p>
            <a:r>
              <a:rPr lang="ro-RO" sz="1600" dirty="0"/>
              <a:t>6               Education_PHD    0.002779</a:t>
            </a:r>
          </a:p>
          <a:p>
            <a:r>
              <a:rPr lang="ro-RO" sz="1600" dirty="0"/>
              <a:t>12             EverBenched_No    0.001959</a:t>
            </a:r>
          </a:p>
        </p:txBody>
      </p:sp>
    </p:spTree>
    <p:extLst>
      <p:ext uri="{BB962C8B-B14F-4D97-AF65-F5344CB8AC3E}">
        <p14:creationId xmlns:p14="http://schemas.microsoft.com/office/powerpoint/2010/main" val="366023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</a:t>
            </a: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916832"/>
            <a:ext cx="6696744" cy="41044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Accuracy: 0.7143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r>
              <a:rPr lang="en-US" dirty="0"/>
              <a:t>[[551,  59],</a:t>
            </a:r>
          </a:p>
          <a:p>
            <a:r>
              <a:rPr lang="en-US" dirty="0"/>
              <a:t> [207, 114]]</a:t>
            </a:r>
          </a:p>
          <a:p>
            <a:endParaRPr lang="en-US" dirty="0"/>
          </a:p>
          <a:p>
            <a:r>
              <a:rPr lang="en-US" dirty="0"/>
              <a:t>Classification Report:</a:t>
            </a:r>
          </a:p>
          <a:p>
            <a:r>
              <a:rPr lang="en-US" dirty="0"/>
              <a:t>              precision    recall  f1-score   support</a:t>
            </a:r>
          </a:p>
          <a:p>
            <a:r>
              <a:rPr lang="en-US" dirty="0"/>
              <a:t>           0       0.73      0.90      0.81       610</a:t>
            </a:r>
          </a:p>
          <a:p>
            <a:r>
              <a:rPr lang="en-US" dirty="0"/>
              <a:t>           1       0.66      0.36      0.46       321</a:t>
            </a:r>
          </a:p>
          <a:p>
            <a:endParaRPr lang="en-US" dirty="0"/>
          </a:p>
          <a:p>
            <a:r>
              <a:rPr lang="en-US" dirty="0"/>
              <a:t>    accuracy                           0.71       931</a:t>
            </a:r>
          </a:p>
          <a:p>
            <a:r>
              <a:rPr lang="en-US" dirty="0"/>
              <a:t> 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4177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17127</TotalTime>
  <Words>488</Words>
  <Application>Microsoft Office PowerPoint</Application>
  <PresentationFormat>Экран (4:3)</PresentationFormat>
  <Paragraphs>121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Кнопка</vt:lpstr>
      <vt:lpstr>Отчет по предмету: «Анализ данных» Тема: «Анализ сотрудников компании и их возможный уход»</vt:lpstr>
      <vt:lpstr>   </vt:lpstr>
      <vt:lpstr>Dataset - Employee</vt:lpstr>
      <vt:lpstr>Независимые и зависимые переменные</vt:lpstr>
      <vt:lpstr>Визуализация связей</vt:lpstr>
      <vt:lpstr>Образование и уход сотрудников</vt:lpstr>
      <vt:lpstr>Возраст и уход сотрудников. </vt:lpstr>
      <vt:lpstr>Оценка важности признаков</vt:lpstr>
      <vt:lpstr>Логистическая регрессия</vt:lpstr>
      <vt:lpstr>Random Forest</vt:lpstr>
      <vt:lpstr>Gradient Boosting Classification</vt:lpstr>
      <vt:lpstr>Сравнение результатов</vt:lpstr>
      <vt:lpstr>Результаты после балансировки классов и SMOTE</vt:lpstr>
      <vt:lpstr>Общее сравнение</vt:lpstr>
      <vt:lpstr>AUC-ROC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34</cp:revision>
  <dcterms:created xsi:type="dcterms:W3CDTF">2023-09-27T19:26:26Z</dcterms:created>
  <dcterms:modified xsi:type="dcterms:W3CDTF">2023-12-18T15:29:45Z</dcterms:modified>
</cp:coreProperties>
</file>