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354434-1A71-4EB5-AA65-D3E14ACBC838}" v="3" dt="2021-04-13T13:37:19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>
        <p:scale>
          <a:sx n="110" d="100"/>
          <a:sy n="110" d="100"/>
        </p:scale>
        <p:origin x="3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an Nazarov" userId="2bd3db43c8ceeb26" providerId="LiveId" clId="{D8354434-1A71-4EB5-AA65-D3E14ACBC838}"/>
    <pc:docChg chg="undo custSel modSld">
      <pc:chgData name="Stepan Nazarov" userId="2bd3db43c8ceeb26" providerId="LiveId" clId="{D8354434-1A71-4EB5-AA65-D3E14ACBC838}" dt="2021-04-13T13:40:13.880" v="52" actId="1076"/>
      <pc:docMkLst>
        <pc:docMk/>
      </pc:docMkLst>
      <pc:sldChg chg="addSp delSp modSp mod">
        <pc:chgData name="Stepan Nazarov" userId="2bd3db43c8ceeb26" providerId="LiveId" clId="{D8354434-1A71-4EB5-AA65-D3E14ACBC838}" dt="2021-04-13T13:40:13.880" v="52" actId="1076"/>
        <pc:sldMkLst>
          <pc:docMk/>
          <pc:sldMk cId="4177043981" sldId="258"/>
        </pc:sldMkLst>
        <pc:spChg chg="mod">
          <ac:chgData name="Stepan Nazarov" userId="2bd3db43c8ceeb26" providerId="LiveId" clId="{D8354434-1A71-4EB5-AA65-D3E14ACBC838}" dt="2021-04-13T13:31:11.991" v="11" actId="1076"/>
          <ac:spMkLst>
            <pc:docMk/>
            <pc:sldMk cId="4177043981" sldId="258"/>
            <ac:spMk id="6" creationId="{00000000-0000-0000-0000-000000000000}"/>
          </ac:spMkLst>
        </pc:spChg>
        <pc:spChg chg="mod">
          <ac:chgData name="Stepan Nazarov" userId="2bd3db43c8ceeb26" providerId="LiveId" clId="{D8354434-1A71-4EB5-AA65-D3E14ACBC838}" dt="2021-04-13T13:40:09.274" v="51" actId="1076"/>
          <ac:spMkLst>
            <pc:docMk/>
            <pc:sldMk cId="4177043981" sldId="258"/>
            <ac:spMk id="10" creationId="{00000000-0000-0000-0000-000000000000}"/>
          </ac:spMkLst>
        </pc:spChg>
        <pc:spChg chg="add mod">
          <ac:chgData name="Stepan Nazarov" userId="2bd3db43c8ceeb26" providerId="LiveId" clId="{D8354434-1A71-4EB5-AA65-D3E14ACBC838}" dt="2021-04-13T13:40:13.880" v="52" actId="1076"/>
          <ac:spMkLst>
            <pc:docMk/>
            <pc:sldMk cId="4177043981" sldId="258"/>
            <ac:spMk id="15" creationId="{04936BF9-782A-4F59-86D7-B8EC31306A22}"/>
          </ac:spMkLst>
        </pc:spChg>
        <pc:picChg chg="mod">
          <ac:chgData name="Stepan Nazarov" userId="2bd3db43c8ceeb26" providerId="LiveId" clId="{D8354434-1A71-4EB5-AA65-D3E14ACBC838}" dt="2021-04-13T13:28:48.532" v="7" actId="14100"/>
          <ac:picMkLst>
            <pc:docMk/>
            <pc:sldMk cId="4177043981" sldId="258"/>
            <ac:picMk id="5" creationId="{00000000-0000-0000-0000-000000000000}"/>
          </ac:picMkLst>
        </pc:picChg>
        <pc:picChg chg="add del mod">
          <ac:chgData name="Stepan Nazarov" userId="2bd3db43c8ceeb26" providerId="LiveId" clId="{D8354434-1A71-4EB5-AA65-D3E14ACBC838}" dt="2021-04-13T13:31:44.843" v="13" actId="478"/>
          <ac:picMkLst>
            <pc:docMk/>
            <pc:sldMk cId="4177043981" sldId="258"/>
            <ac:picMk id="12" creationId="{A0632DD3-9BC9-4F97-82C7-B1A600B05C2A}"/>
          </ac:picMkLst>
        </pc:picChg>
        <pc:picChg chg="add mod">
          <ac:chgData name="Stepan Nazarov" userId="2bd3db43c8ceeb26" providerId="LiveId" clId="{D8354434-1A71-4EB5-AA65-D3E14ACBC838}" dt="2021-04-13T13:36:41.697" v="20" actId="14100"/>
          <ac:picMkLst>
            <pc:docMk/>
            <pc:sldMk cId="4177043981" sldId="258"/>
            <ac:picMk id="14" creationId="{299534E7-D3AE-4E51-AED2-65A207FBCB8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CF083-49C3-4D40-9155-E6D2BF6D6577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B920C-5DFC-447C-BF2E-6620352C2F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58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B920C-5DFC-447C-BF2E-6620352C2F1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98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C066-BA8C-4361-904D-CC6FDDA3B6B1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E92F-8B7A-4F45-9CBD-59ADFC722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19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C066-BA8C-4361-904D-CC6FDDA3B6B1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E92F-8B7A-4F45-9CBD-59ADFC722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92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C066-BA8C-4361-904D-CC6FDDA3B6B1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E92F-8B7A-4F45-9CBD-59ADFC722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085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C066-BA8C-4361-904D-CC6FDDA3B6B1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E92F-8B7A-4F45-9CBD-59ADFC722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049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C066-BA8C-4361-904D-CC6FDDA3B6B1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E92F-8B7A-4F45-9CBD-59ADFC722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58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C066-BA8C-4361-904D-CC6FDDA3B6B1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E92F-8B7A-4F45-9CBD-59ADFC722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355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C066-BA8C-4361-904D-CC6FDDA3B6B1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E92F-8B7A-4F45-9CBD-59ADFC722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417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C066-BA8C-4361-904D-CC6FDDA3B6B1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E92F-8B7A-4F45-9CBD-59ADFC722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007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C066-BA8C-4361-904D-CC6FDDA3B6B1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E92F-8B7A-4F45-9CBD-59ADFC722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76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C066-BA8C-4361-904D-CC6FDDA3B6B1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132E92F-8B7A-4F45-9CBD-59ADFC722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79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C066-BA8C-4361-904D-CC6FDDA3B6B1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E92F-8B7A-4F45-9CBD-59ADFC722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48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C066-BA8C-4361-904D-CC6FDDA3B6B1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E92F-8B7A-4F45-9CBD-59ADFC722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C066-BA8C-4361-904D-CC6FDDA3B6B1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E92F-8B7A-4F45-9CBD-59ADFC722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43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C066-BA8C-4361-904D-CC6FDDA3B6B1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E92F-8B7A-4F45-9CBD-59ADFC722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90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C066-BA8C-4361-904D-CC6FDDA3B6B1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E92F-8B7A-4F45-9CBD-59ADFC722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51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C066-BA8C-4361-904D-CC6FDDA3B6B1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E92F-8B7A-4F45-9CBD-59ADFC722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11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C066-BA8C-4361-904D-CC6FDDA3B6B1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E92F-8B7A-4F45-9CBD-59ADFC722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29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90C066-BA8C-4361-904D-CC6FDDA3B6B1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32E92F-8B7A-4F45-9CBD-59ADFC722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5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9.JPG"/><Relationship Id="rId7" Type="http://schemas.openxmlformats.org/officeDocument/2006/relationships/image" Target="../media/image1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8.jpe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12" Type="http://schemas.openxmlformats.org/officeDocument/2006/relationships/image" Target="../media/image17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29.png"/><Relationship Id="rId7" Type="http://schemas.openxmlformats.org/officeDocument/2006/relationships/image" Target="../media/image22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11" Type="http://schemas.openxmlformats.org/officeDocument/2006/relationships/image" Target="../media/image26.jpeg"/><Relationship Id="rId5" Type="http://schemas.openxmlformats.org/officeDocument/2006/relationships/image" Target="../media/image20.jpeg"/><Relationship Id="rId10" Type="http://schemas.openxmlformats.org/officeDocument/2006/relationships/image" Target="../media/image25.jpeg"/><Relationship Id="rId4" Type="http://schemas.openxmlformats.org/officeDocument/2006/relationships/image" Target="../media/image19.jpeg"/><Relationship Id="rId9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98468" y="909805"/>
            <a:ext cx="9604554" cy="261619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Исследование транспортных характеристик одноатомного одноэлектронного транзистора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35383" y="4118187"/>
            <a:ext cx="8167639" cy="1388534"/>
          </a:xfrm>
        </p:spPr>
        <p:txBody>
          <a:bodyPr>
            <a:normAutofit/>
          </a:bodyPr>
          <a:lstStyle/>
          <a:p>
            <a:r>
              <a:rPr lang="ru-RU" sz="3200" dirty="0"/>
              <a:t>Назаров С.С., Шорохов В.В., Снигирев О.В.</a:t>
            </a:r>
          </a:p>
        </p:txBody>
      </p:sp>
    </p:spTree>
    <p:extLst>
      <p:ext uri="{BB962C8B-B14F-4D97-AF65-F5344CB8AC3E}">
        <p14:creationId xmlns:p14="http://schemas.microsoft.com/office/powerpoint/2010/main" val="42086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89" y="0"/>
            <a:ext cx="10018713" cy="591065"/>
          </a:xfrm>
        </p:spPr>
        <p:txBody>
          <a:bodyPr>
            <a:normAutofit fontScale="90000"/>
          </a:bodyPr>
          <a:lstStyle/>
          <a:p>
            <a:r>
              <a:rPr lang="ru-RU" dirty="0"/>
              <a:t>Итоги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89" y="591065"/>
            <a:ext cx="10018713" cy="3865605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2 уровня, 2е, 1000*1000 точек </a:t>
            </a:r>
            <a:r>
              <a:rPr lang="en-US" dirty="0"/>
              <a:t>T = </a:t>
            </a:r>
            <a:r>
              <a:rPr lang="ru-RU" dirty="0"/>
              <a:t> 7</a:t>
            </a:r>
            <a:r>
              <a:rPr lang="en-US" dirty="0"/>
              <a:t> </a:t>
            </a:r>
            <a:r>
              <a:rPr lang="ru-RU" dirty="0"/>
              <a:t>мин.</a:t>
            </a:r>
          </a:p>
          <a:p>
            <a:r>
              <a:rPr lang="ru-RU" dirty="0"/>
              <a:t>8 уровней, 1е, 1000*1000 точек </a:t>
            </a:r>
            <a:r>
              <a:rPr lang="en-US" dirty="0"/>
              <a:t>T = 10</a:t>
            </a:r>
            <a:r>
              <a:rPr lang="ru-RU" dirty="0"/>
              <a:t> ч.</a:t>
            </a:r>
            <a:endParaRPr lang="en-US" dirty="0"/>
          </a:p>
          <a:p>
            <a:r>
              <a:rPr lang="ru-RU" dirty="0"/>
              <a:t>Написанная программа позволяет обсчитывать системы до 16 уровней (ограничение по кол-ву оперативной памяти)</a:t>
            </a:r>
          </a:p>
          <a:p>
            <a:r>
              <a:rPr lang="ru-RU" dirty="0"/>
              <a:t>Матрица кинетических уравнений ОЧЕНЬ сильно разрежена, требуется оптимизация, либо использование других методов</a:t>
            </a:r>
          </a:p>
          <a:p>
            <a:r>
              <a:rPr lang="ru-RU" dirty="0"/>
              <a:t>Более точное задание спектра позволит приблизить результат к эксперименту ещё сильнее</a:t>
            </a:r>
          </a:p>
          <a:p>
            <a:r>
              <a:rPr lang="ru-RU" dirty="0"/>
              <a:t>Большое кол-во машинного времени тратится на вычисление интеграла</a:t>
            </a:r>
          </a:p>
          <a:p>
            <a:r>
              <a:rPr lang="ru-RU" dirty="0"/>
              <a:t>Необходимо более точное моделирование коэффициента прозрачности барьера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74" y="4456670"/>
            <a:ext cx="4341341" cy="207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52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836" y="2617310"/>
            <a:ext cx="100501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dirty="0"/>
              <a:t>Спасибо за внимание!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2437" y="3940749"/>
            <a:ext cx="9400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Работа выполнена при поддержке Междисциплинарной научно-образовательной школы Московского университета «Фотонные и квантовые технологии. Цифровая медицина».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2172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8848" y="76200"/>
            <a:ext cx="10018713" cy="1752599"/>
          </a:xfrm>
        </p:spPr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18848" y="1828799"/>
            <a:ext cx="10018713" cy="3717324"/>
          </a:xfrm>
        </p:spPr>
        <p:txBody>
          <a:bodyPr>
            <a:noAutofit/>
          </a:bodyPr>
          <a:lstStyle/>
          <a:p>
            <a:r>
              <a:rPr lang="ru-RU" sz="3200" dirty="0"/>
              <a:t>Мотивация</a:t>
            </a:r>
          </a:p>
          <a:p>
            <a:r>
              <a:rPr lang="ru-RU" sz="3200" dirty="0"/>
              <a:t>Модель</a:t>
            </a:r>
          </a:p>
          <a:p>
            <a:r>
              <a:rPr lang="ru-RU" sz="3200" dirty="0"/>
              <a:t>Матрица электростатической индукции</a:t>
            </a:r>
          </a:p>
          <a:p>
            <a:r>
              <a:rPr lang="ru-RU" sz="3200" dirty="0"/>
              <a:t>Темпы </a:t>
            </a:r>
            <a:r>
              <a:rPr lang="ru-RU" sz="3200" dirty="0" err="1"/>
              <a:t>туннелирования</a:t>
            </a:r>
            <a:endParaRPr lang="ru-RU" sz="3200" dirty="0"/>
          </a:p>
          <a:p>
            <a:r>
              <a:rPr lang="ru-RU" sz="3200" dirty="0"/>
              <a:t>Система кинетических уравнений и сила тока</a:t>
            </a:r>
          </a:p>
          <a:p>
            <a:r>
              <a:rPr lang="ru-RU" sz="3200" dirty="0"/>
              <a:t>Обсуждение результатов</a:t>
            </a:r>
          </a:p>
          <a:p>
            <a:r>
              <a:rPr lang="ru-RU" sz="3200" dirty="0"/>
              <a:t>Итоги</a:t>
            </a:r>
          </a:p>
        </p:txBody>
      </p:sp>
    </p:spTree>
    <p:extLst>
      <p:ext uri="{BB962C8B-B14F-4D97-AF65-F5344CB8AC3E}">
        <p14:creationId xmlns:p14="http://schemas.microsoft.com/office/powerpoint/2010/main" val="43844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7225" y="1"/>
            <a:ext cx="10018713" cy="906161"/>
          </a:xfrm>
        </p:spPr>
        <p:txBody>
          <a:bodyPr/>
          <a:lstStyle/>
          <a:p>
            <a:r>
              <a:rPr lang="ru-RU" dirty="0"/>
              <a:t>Мотивация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180" y="737498"/>
            <a:ext cx="2626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Одноатомный транзистор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23040" y="906161"/>
            <a:ext cx="2422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Резервуарные </a:t>
            </a:r>
            <a:r>
              <a:rPr lang="ru-RU" dirty="0" err="1"/>
              <a:t>нейросети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0" y="1552492"/>
            <a:ext cx="3127146" cy="14650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4220" y="5507815"/>
            <a:ext cx="10486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</a:t>
            </a:r>
            <a:r>
              <a:rPr lang="en-US" dirty="0" err="1"/>
              <a:t>Fuechsle</a:t>
            </a:r>
            <a:r>
              <a:rPr lang="en-US" dirty="0"/>
              <a:t>, M., Miwa, J., </a:t>
            </a:r>
            <a:r>
              <a:rPr lang="en-US" dirty="0" err="1"/>
              <a:t>Mahapatra</a:t>
            </a:r>
            <a:r>
              <a:rPr lang="en-US" dirty="0"/>
              <a:t>, S. </a:t>
            </a:r>
            <a:r>
              <a:rPr lang="en-US" i="1" dirty="0"/>
              <a:t>et al.</a:t>
            </a:r>
            <a:r>
              <a:rPr lang="en-US" dirty="0"/>
              <a:t> A single-atom transistor. </a:t>
            </a:r>
            <a:r>
              <a:rPr lang="en-US" i="1" dirty="0"/>
              <a:t>Nature Nanotech</a:t>
            </a:r>
            <a:r>
              <a:rPr lang="en-US" dirty="0"/>
              <a:t> </a:t>
            </a:r>
            <a:r>
              <a:rPr lang="en-US" b="1" dirty="0"/>
              <a:t>7, </a:t>
            </a:r>
            <a:r>
              <a:rPr lang="en-US" dirty="0"/>
              <a:t>242–246 (2012)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9446"/>
            <a:ext cx="5697752" cy="203636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014" y="2629971"/>
            <a:ext cx="2854437" cy="161953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988" y="1651611"/>
            <a:ext cx="3127145" cy="38441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08414" y="6261378"/>
            <a:ext cx="10000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[3]Bose, S., Lawrence, C., Liu, Z. </a:t>
            </a:r>
            <a:r>
              <a:rPr lang="en-US" i="1" dirty="0"/>
              <a:t>et al.</a:t>
            </a:r>
            <a:r>
              <a:rPr lang="en-US" dirty="0"/>
              <a:t> Evolution of a </a:t>
            </a:r>
            <a:r>
              <a:rPr lang="en-US" dirty="0" err="1"/>
              <a:t>designless</a:t>
            </a:r>
            <a:r>
              <a:rPr lang="en-US" dirty="0"/>
              <a:t> nanoparticle network into reconfigurable Boolean logic. </a:t>
            </a:r>
            <a:r>
              <a:rPr lang="en-US" i="1" dirty="0"/>
              <a:t>Nature Nanotech</a:t>
            </a:r>
            <a:r>
              <a:rPr lang="en-US" dirty="0"/>
              <a:t> </a:t>
            </a:r>
            <a:r>
              <a:rPr lang="en-US" b="1" dirty="0"/>
              <a:t>10, </a:t>
            </a:r>
            <a:r>
              <a:rPr lang="en-US" dirty="0"/>
              <a:t>1048–1052 (2015).</a:t>
            </a:r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99534E7-D3AE-4E51-AED2-65A207FBCB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931" y="1552493"/>
            <a:ext cx="2142821" cy="14479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936BF9-782A-4F59-86D7-B8EC31306A22}"/>
              </a:ext>
            </a:extLst>
          </p:cNvPr>
          <p:cNvSpPr txBox="1"/>
          <p:nvPr/>
        </p:nvSpPr>
        <p:spPr>
          <a:xfrm>
            <a:off x="1895631" y="5746097"/>
            <a:ext cx="10000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01010"/>
                </a:solidFill>
                <a:effectLst/>
              </a:rPr>
              <a:t>[2]</a:t>
            </a:r>
            <a:r>
              <a:rPr lang="en-US" b="0" i="0" dirty="0" err="1">
                <a:solidFill>
                  <a:srgbClr val="101010"/>
                </a:solidFill>
                <a:effectLst/>
              </a:rPr>
              <a:t>Dagesyan</a:t>
            </a:r>
            <a:r>
              <a:rPr lang="en-US" b="0" i="0" dirty="0">
                <a:solidFill>
                  <a:srgbClr val="101010"/>
                </a:solidFill>
                <a:effectLst/>
              </a:rPr>
              <a:t>, S.A., </a:t>
            </a:r>
            <a:r>
              <a:rPr lang="en-US" b="0" i="0" dirty="0" err="1">
                <a:solidFill>
                  <a:srgbClr val="101010"/>
                </a:solidFill>
                <a:effectLst/>
              </a:rPr>
              <a:t>Shorokhov</a:t>
            </a:r>
            <a:r>
              <a:rPr lang="en-US" b="0" i="0" dirty="0">
                <a:solidFill>
                  <a:srgbClr val="101010"/>
                </a:solidFill>
                <a:effectLst/>
              </a:rPr>
              <a:t>, V.V., </a:t>
            </a:r>
            <a:r>
              <a:rPr lang="en-US" dirty="0">
                <a:solidFill>
                  <a:srgbClr val="101010"/>
                </a:solidFill>
              </a:rPr>
              <a:t>et al </a:t>
            </a:r>
            <a:r>
              <a:rPr lang="en-US" b="0" i="0" dirty="0">
                <a:solidFill>
                  <a:srgbClr val="101010"/>
                </a:solidFill>
                <a:effectLst/>
              </a:rPr>
              <a:t>Sequential reduction of the </a:t>
            </a:r>
            <a:r>
              <a:rPr lang="en-US" dirty="0"/>
              <a:t>silicon</a:t>
            </a:r>
            <a:r>
              <a:rPr lang="en-US" b="0" i="0" dirty="0">
                <a:solidFill>
                  <a:srgbClr val="101010"/>
                </a:solidFill>
                <a:effectLst/>
              </a:rPr>
              <a:t> single-electron transistor structure to atomic scale. </a:t>
            </a:r>
            <a:r>
              <a:rPr lang="en-US" b="0" i="1" dirty="0">
                <a:solidFill>
                  <a:srgbClr val="101010"/>
                </a:solidFill>
                <a:effectLst/>
              </a:rPr>
              <a:t>Nanotechnology</a:t>
            </a:r>
            <a:r>
              <a:rPr lang="en-US" b="0" i="0" dirty="0">
                <a:solidFill>
                  <a:srgbClr val="101010"/>
                </a:solidFill>
                <a:effectLst/>
              </a:rPr>
              <a:t> </a:t>
            </a:r>
            <a:r>
              <a:rPr lang="en-US" b="1" i="0" dirty="0">
                <a:solidFill>
                  <a:srgbClr val="101010"/>
                </a:solidFill>
                <a:effectLst/>
              </a:rPr>
              <a:t>28</a:t>
            </a:r>
            <a:r>
              <a:rPr lang="en-US" b="0" i="0" dirty="0">
                <a:solidFill>
                  <a:srgbClr val="101010"/>
                </a:solidFill>
                <a:effectLst/>
              </a:rPr>
              <a:t> (2017), </a:t>
            </a:r>
            <a:r>
              <a:rPr lang="en-US" dirty="0"/>
              <a:t>225304</a:t>
            </a:r>
            <a:r>
              <a:rPr lang="en-US" b="0" i="0" dirty="0">
                <a:solidFill>
                  <a:srgbClr val="101010"/>
                </a:solidFill>
                <a:effectLst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704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1274" y="8238"/>
            <a:ext cx="10018713" cy="780535"/>
          </a:xfrm>
        </p:spPr>
        <p:txBody>
          <a:bodyPr/>
          <a:lstStyle/>
          <a:p>
            <a:r>
              <a:rPr lang="ru-RU" dirty="0"/>
              <a:t>Модель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61" y="1596770"/>
            <a:ext cx="5690098" cy="44711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2724" y="1070919"/>
            <a:ext cx="488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Геометрия системы проводящих сфер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985686" y="1070919"/>
                <a:ext cx="4687330" cy="3069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Внутренние параметры системы: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Энергия Ферми электродов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Значения энергии атомных уровней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Максимальное возможное кол-во электронов на уровне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Ширина атомных уровней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ru-RU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Энергия тепловых флуктуаций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ru-RU" sz="2400" dirty="0"/>
                  <a:t>Внешние параметры системы: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Потенциалы электродов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686" y="1070919"/>
                <a:ext cx="4687330" cy="3069558"/>
              </a:xfrm>
              <a:prstGeom prst="rect">
                <a:avLst/>
              </a:prstGeom>
              <a:blipFill rotWithShape="0">
                <a:blip r:embed="rId3"/>
                <a:stretch>
                  <a:fillRect l="-2081" t="-1590" b="-17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985686" y="4422623"/>
            <a:ext cx="43331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2"/>
                </a:solidFill>
              </a:rPr>
              <a:t>Задача:</a:t>
            </a:r>
          </a:p>
          <a:p>
            <a:r>
              <a:rPr lang="ru-RU" sz="2000" dirty="0">
                <a:solidFill>
                  <a:schemeClr val="accent2"/>
                </a:solidFill>
              </a:rPr>
              <a:t>Построить диаграммы стабильности, ВАХ, сигнальные </a:t>
            </a:r>
            <a:r>
              <a:rPr lang="ru-RU" sz="2000" dirty="0" err="1">
                <a:solidFill>
                  <a:schemeClr val="accent2"/>
                </a:solidFill>
              </a:rPr>
              <a:t>хар-ки</a:t>
            </a:r>
            <a:r>
              <a:rPr lang="ru-RU" sz="2000" dirty="0">
                <a:solidFill>
                  <a:schemeClr val="accent2"/>
                </a:solidFill>
              </a:rPr>
              <a:t> и др.</a:t>
            </a:r>
            <a:endParaRPr lang="ru-RU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17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66818"/>
            <a:ext cx="10018713" cy="821724"/>
          </a:xfrm>
        </p:spPr>
        <p:txBody>
          <a:bodyPr/>
          <a:lstStyle/>
          <a:p>
            <a:r>
              <a:rPr lang="ru-RU" dirty="0"/>
              <a:t>Матрица электростатической индукции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60" y="988542"/>
            <a:ext cx="3061215" cy="240544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0" y="3510201"/>
            <a:ext cx="3122142" cy="12265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91697" y="1801415"/>
                <a:ext cx="1676036" cy="572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697" y="1801415"/>
                <a:ext cx="1676036" cy="57284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Группа 42"/>
          <p:cNvGrpSpPr/>
          <p:nvPr/>
        </p:nvGrpSpPr>
        <p:grpSpPr>
          <a:xfrm>
            <a:off x="5651155" y="917931"/>
            <a:ext cx="6334899" cy="2660822"/>
            <a:chOff x="5651155" y="897924"/>
            <a:chExt cx="6334899" cy="2660822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1155" y="1034308"/>
              <a:ext cx="3729694" cy="2107061"/>
            </a:xfrm>
            <a:prstGeom prst="rect">
              <a:avLst/>
            </a:prstGeom>
          </p:spPr>
        </p:pic>
        <p:sp>
          <p:nvSpPr>
            <p:cNvPr id="9" name="Скругленный прямоугольник 8"/>
            <p:cNvSpPr/>
            <p:nvPr/>
          </p:nvSpPr>
          <p:spPr>
            <a:xfrm>
              <a:off x="8073081" y="2374264"/>
              <a:ext cx="1021492" cy="698450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 стрелкой 13"/>
            <p:cNvCxnSpPr>
              <a:endCxn id="15" idx="1"/>
            </p:cNvCxnSpPr>
            <p:nvPr/>
          </p:nvCxnSpPr>
          <p:spPr>
            <a:xfrm>
              <a:off x="9122382" y="2857693"/>
              <a:ext cx="641889" cy="215021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764271" y="2888048"/>
              <a:ext cx="1771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Теорема Гаусса</a:t>
              </a:r>
            </a:p>
          </p:txBody>
        </p:sp>
        <p:sp>
          <p:nvSpPr>
            <p:cNvPr id="16" name="Скругленный прямоугольник 15"/>
            <p:cNvSpPr/>
            <p:nvPr/>
          </p:nvSpPr>
          <p:spPr>
            <a:xfrm>
              <a:off x="6425514" y="2290119"/>
              <a:ext cx="1565189" cy="78259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Скругленный прямоугольник 16"/>
            <p:cNvSpPr/>
            <p:nvPr/>
          </p:nvSpPr>
          <p:spPr>
            <a:xfrm>
              <a:off x="8073081" y="1145060"/>
              <a:ext cx="1021492" cy="1183438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Скругленный прямоугольник 17"/>
            <p:cNvSpPr/>
            <p:nvPr/>
          </p:nvSpPr>
          <p:spPr>
            <a:xfrm>
              <a:off x="6425514" y="1145060"/>
              <a:ext cx="1647567" cy="1145059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>
              <a:off x="9094573" y="1611875"/>
              <a:ext cx="512816" cy="4393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9607747" y="1478249"/>
              <a:ext cx="22214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Метод изображений</a:t>
              </a:r>
            </a:p>
            <a:p>
              <a:pPr algn="ctr"/>
              <a:r>
                <a:rPr lang="ru-RU" dirty="0"/>
                <a:t>(Инверсия)</a:t>
              </a:r>
            </a:p>
          </p:txBody>
        </p:sp>
        <p:sp>
          <p:nvSpPr>
            <p:cNvPr id="40" name="Полилиния 39"/>
            <p:cNvSpPr/>
            <p:nvPr/>
          </p:nvSpPr>
          <p:spPr>
            <a:xfrm>
              <a:off x="7117492" y="897924"/>
              <a:ext cx="3484605" cy="584887"/>
            </a:xfrm>
            <a:custGeom>
              <a:avLst/>
              <a:gdLst>
                <a:gd name="connsiteX0" fmla="*/ 0 w 3484605"/>
                <a:gd name="connsiteY0" fmla="*/ 247135 h 584887"/>
                <a:gd name="connsiteX1" fmla="*/ 0 w 3484605"/>
                <a:gd name="connsiteY1" fmla="*/ 247135 h 584887"/>
                <a:gd name="connsiteX2" fmla="*/ 0 w 3484605"/>
                <a:gd name="connsiteY2" fmla="*/ 0 h 584887"/>
                <a:gd name="connsiteX3" fmla="*/ 3484605 w 3484605"/>
                <a:gd name="connsiteY3" fmla="*/ 0 h 584887"/>
                <a:gd name="connsiteX4" fmla="*/ 3484605 w 3484605"/>
                <a:gd name="connsiteY4" fmla="*/ 584887 h 584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4605" h="584887">
                  <a:moveTo>
                    <a:pt x="0" y="247135"/>
                  </a:moveTo>
                  <a:lnTo>
                    <a:pt x="0" y="247135"/>
                  </a:lnTo>
                  <a:lnTo>
                    <a:pt x="0" y="0"/>
                  </a:lnTo>
                  <a:lnTo>
                    <a:pt x="3484605" y="0"/>
                  </a:lnTo>
                  <a:lnTo>
                    <a:pt x="3484605" y="584887"/>
                  </a:lnTo>
                </a:path>
              </a:pathLst>
            </a:custGeom>
            <a:noFill/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Полилиния 41"/>
            <p:cNvSpPr/>
            <p:nvPr/>
          </p:nvSpPr>
          <p:spPr>
            <a:xfrm>
              <a:off x="7718854" y="1902941"/>
              <a:ext cx="4267200" cy="1655805"/>
            </a:xfrm>
            <a:custGeom>
              <a:avLst/>
              <a:gdLst>
                <a:gd name="connsiteX0" fmla="*/ 0 w 4267200"/>
                <a:gd name="connsiteY0" fmla="*/ 1169773 h 1655805"/>
                <a:gd name="connsiteX1" fmla="*/ 0 w 4267200"/>
                <a:gd name="connsiteY1" fmla="*/ 1655805 h 1655805"/>
                <a:gd name="connsiteX2" fmla="*/ 4267200 w 4267200"/>
                <a:gd name="connsiteY2" fmla="*/ 1655805 h 1655805"/>
                <a:gd name="connsiteX3" fmla="*/ 4267200 w 4267200"/>
                <a:gd name="connsiteY3" fmla="*/ 0 h 1655805"/>
                <a:gd name="connsiteX4" fmla="*/ 3756454 w 4267200"/>
                <a:gd name="connsiteY4" fmla="*/ 0 h 1655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7200" h="1655805">
                  <a:moveTo>
                    <a:pt x="0" y="1169773"/>
                  </a:moveTo>
                  <a:lnTo>
                    <a:pt x="0" y="1655805"/>
                  </a:lnTo>
                  <a:lnTo>
                    <a:pt x="4267200" y="1655805"/>
                  </a:lnTo>
                  <a:lnTo>
                    <a:pt x="4267200" y="0"/>
                  </a:lnTo>
                  <a:lnTo>
                    <a:pt x="3756454" y="0"/>
                  </a:lnTo>
                </a:path>
              </a:pathLst>
            </a:custGeom>
            <a:noFill/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4" name="Рисунок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60" y="5037437"/>
            <a:ext cx="3051102" cy="807834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340" y="3755162"/>
            <a:ext cx="2272982" cy="128227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425514" y="4090426"/>
            <a:ext cx="4124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Изменение электростатической энергии за один акт </a:t>
            </a:r>
            <a:r>
              <a:rPr lang="ru-RU" dirty="0" err="1"/>
              <a:t>туннелирования</a:t>
            </a:r>
            <a:endParaRPr lang="ru-RU" dirty="0"/>
          </a:p>
        </p:txBody>
      </p:sp>
      <p:pic>
        <p:nvPicPr>
          <p:cNvPr id="47" name="Рисунок 4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697" y="5549110"/>
            <a:ext cx="6698420" cy="62989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715265" y="5154019"/>
            <a:ext cx="69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 учётом работы источников изменение свободной энергии: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042812" y="6378283"/>
                <a:ext cx="6901705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𝑡𝑢𝑛</m:t>
                        </m:r>
                      </m:sub>
                      <m:sup/>
                    </m:sSubSup>
                  </m:oMath>
                </a14:m>
                <a:r>
                  <a:rPr lang="ru-RU" dirty="0"/>
                  <a:t>Определяются туннельным событием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12" y="6378283"/>
                <a:ext cx="6901705" cy="404791"/>
              </a:xfrm>
              <a:prstGeom prst="rect">
                <a:avLst/>
              </a:prstGeom>
              <a:blipFill rotWithShape="0">
                <a:blip r:embed="rId9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98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1316" y="0"/>
            <a:ext cx="10018713" cy="640492"/>
          </a:xfrm>
        </p:spPr>
        <p:txBody>
          <a:bodyPr>
            <a:normAutofit fontScale="90000"/>
          </a:bodyPr>
          <a:lstStyle/>
          <a:p>
            <a:r>
              <a:rPr lang="ru-RU" dirty="0"/>
              <a:t>Темпы </a:t>
            </a:r>
            <a:r>
              <a:rPr lang="ru-RU" dirty="0" err="1"/>
              <a:t>туннелирования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8" y="1237735"/>
            <a:ext cx="5661682" cy="3185983"/>
          </a:xfrm>
        </p:spPr>
      </p:pic>
      <p:sp>
        <p:nvSpPr>
          <p:cNvPr id="5" name="TextBox 4"/>
          <p:cNvSpPr txBox="1"/>
          <p:nvPr/>
        </p:nvSpPr>
        <p:spPr>
          <a:xfrm>
            <a:off x="1513682" y="754447"/>
            <a:ext cx="412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 состояний системы с 2 уровнями</a:t>
            </a:r>
          </a:p>
        </p:txBody>
      </p:sp>
      <p:grpSp>
        <p:nvGrpSpPr>
          <p:cNvPr id="38" name="Группа 37"/>
          <p:cNvGrpSpPr/>
          <p:nvPr/>
        </p:nvGrpSpPr>
        <p:grpSpPr>
          <a:xfrm>
            <a:off x="5890644" y="1237734"/>
            <a:ext cx="2845979" cy="3185985"/>
            <a:chOff x="5890644" y="1237734"/>
            <a:chExt cx="2845979" cy="3185985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0644" y="1237735"/>
              <a:ext cx="2845979" cy="318598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805044" y="4054386"/>
              <a:ext cx="1328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chemeClr val="accent2"/>
                  </a:solidFill>
                </a:rPr>
                <a:t>Электрод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46023" y="1237734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7030A0"/>
                  </a:solidFill>
                </a:rPr>
                <a:t>Атом</a:t>
              </a:r>
            </a:p>
          </p:txBody>
        </p:sp>
        <p:cxnSp>
          <p:nvCxnSpPr>
            <p:cNvPr id="14" name="Прямая со стрелкой 13"/>
            <p:cNvCxnSpPr/>
            <p:nvPr/>
          </p:nvCxnSpPr>
          <p:spPr>
            <a:xfrm flipV="1">
              <a:off x="5953125" y="1237734"/>
              <a:ext cx="0" cy="31859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>
            <a:xfrm>
              <a:off x="5915025" y="3171825"/>
              <a:ext cx="10763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015607" y="1283900"/>
                  <a:ext cx="1997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5607" y="1283900"/>
                  <a:ext cx="19979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0303" r="-24242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Прямая со стрелкой 18"/>
            <p:cNvCxnSpPr/>
            <p:nvPr/>
          </p:nvCxnSpPr>
          <p:spPr>
            <a:xfrm flipH="1">
              <a:off x="7186613" y="3171825"/>
              <a:ext cx="14358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286085" y="3197607"/>
                  <a:ext cx="5255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085" y="3197607"/>
                  <a:ext cx="52552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279" t="-4444" r="-16279" b="-3555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644391" y="3318643"/>
                  <a:ext cx="5203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4391" y="3318643"/>
                  <a:ext cx="52033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588" t="-2174" r="-16471" b="-3260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015607" y="2621986"/>
                  <a:ext cx="2693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5607" y="2621986"/>
                  <a:ext cx="269368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3636" r="-6818" b="-1521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Прямая соединительная линия 23"/>
            <p:cNvCxnSpPr/>
            <p:nvPr/>
          </p:nvCxnSpPr>
          <p:spPr>
            <a:xfrm>
              <a:off x="5953125" y="2621986"/>
              <a:ext cx="2669381" cy="0"/>
            </a:xfrm>
            <a:prstGeom prst="line">
              <a:avLst/>
            </a:prstGeom>
            <a:ln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Овал 24"/>
            <p:cNvSpPr/>
            <p:nvPr/>
          </p:nvSpPr>
          <p:spPr>
            <a:xfrm>
              <a:off x="6015607" y="2093119"/>
              <a:ext cx="99899" cy="99899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030383" y="1814443"/>
                  <a:ext cx="3040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0383" y="1814443"/>
                  <a:ext cx="304058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Овал 26"/>
            <p:cNvSpPr/>
            <p:nvPr/>
          </p:nvSpPr>
          <p:spPr>
            <a:xfrm>
              <a:off x="7160988" y="2555082"/>
              <a:ext cx="99899" cy="99899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6" name="Полилиния 35"/>
            <p:cNvSpPr/>
            <p:nvPr/>
          </p:nvSpPr>
          <p:spPr>
            <a:xfrm>
              <a:off x="6150769" y="2072148"/>
              <a:ext cx="1035843" cy="425783"/>
            </a:xfrm>
            <a:custGeom>
              <a:avLst/>
              <a:gdLst>
                <a:gd name="connsiteX0" fmla="*/ 0 w 942975"/>
                <a:gd name="connsiteY0" fmla="*/ 70719 h 370757"/>
                <a:gd name="connsiteX1" fmla="*/ 419100 w 942975"/>
                <a:gd name="connsiteY1" fmla="*/ 20713 h 370757"/>
                <a:gd name="connsiteX2" fmla="*/ 942975 w 942975"/>
                <a:gd name="connsiteY2" fmla="*/ 370757 h 37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2975" h="370757">
                  <a:moveTo>
                    <a:pt x="0" y="70719"/>
                  </a:moveTo>
                  <a:cubicBezTo>
                    <a:pt x="130969" y="20713"/>
                    <a:pt x="261938" y="-29293"/>
                    <a:pt x="419100" y="20713"/>
                  </a:cubicBezTo>
                  <a:cubicBezTo>
                    <a:pt x="576262" y="70719"/>
                    <a:pt x="848916" y="299320"/>
                    <a:pt x="942975" y="370757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040846" y="2301461"/>
                  <a:ext cx="2477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0846" y="2301461"/>
                  <a:ext cx="247760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1951" r="-12195" b="-2222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TextBox 38"/>
          <p:cNvSpPr txBox="1"/>
          <p:nvPr/>
        </p:nvSpPr>
        <p:spPr>
          <a:xfrm>
            <a:off x="955590" y="4537674"/>
            <a:ext cx="445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Количество зарядовых состояний конечно!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847438" y="1283900"/>
                <a:ext cx="3229232" cy="2440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Распределение Ферми-Дирака: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Распределение Лоренца: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438" y="1283900"/>
                <a:ext cx="3229232" cy="2440155"/>
              </a:xfrm>
              <a:prstGeom prst="rect">
                <a:avLst/>
              </a:prstGeom>
              <a:blipFill rotWithShape="0">
                <a:blip r:embed="rId10"/>
                <a:stretch>
                  <a:fillRect l="-1509" t="-1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5760790" y="4632796"/>
            <a:ext cx="549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Темп </a:t>
            </a:r>
            <a:r>
              <a:rPr lang="ru-RU" dirty="0" err="1"/>
              <a:t>туннелирования</a:t>
            </a:r>
            <a:r>
              <a:rPr lang="ru-RU" dirty="0"/>
              <a:t>, как условная вероятность: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984422" y="4907006"/>
                <a:ext cx="439900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2∗2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макс. электронов на уровне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— количество уровней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22" y="4907006"/>
                <a:ext cx="4399006" cy="923330"/>
              </a:xfrm>
              <a:prstGeom prst="rect">
                <a:avLst/>
              </a:prstGeom>
              <a:blipFill rotWithShape="0">
                <a:blip r:embed="rId11"/>
                <a:stretch>
                  <a:fillRect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Рисунок 4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187" y="5020962"/>
            <a:ext cx="3440395" cy="835155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187" y="5967443"/>
            <a:ext cx="3927032" cy="8087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783262" y="5922957"/>
                <a:ext cx="2857576" cy="76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Приближение ВКБ: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262" y="5922957"/>
                <a:ext cx="2857576" cy="762388"/>
              </a:xfrm>
              <a:prstGeom prst="rect">
                <a:avLst/>
              </a:prstGeom>
              <a:blipFill rotWithShape="0">
                <a:blip r:embed="rId14"/>
                <a:stretch>
                  <a:fillRect l="-1923" t="-4800" b="-16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24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1316" y="0"/>
            <a:ext cx="10018713" cy="640492"/>
          </a:xfrm>
        </p:spPr>
        <p:txBody>
          <a:bodyPr>
            <a:normAutofit fontScale="90000"/>
          </a:bodyPr>
          <a:lstStyle/>
          <a:p>
            <a:r>
              <a:rPr lang="ru-RU" dirty="0"/>
              <a:t>Система кинетических уравнений и сила тока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8" y="1237735"/>
            <a:ext cx="5661682" cy="3185983"/>
          </a:xfrm>
        </p:spPr>
      </p:pic>
      <p:sp>
        <p:nvSpPr>
          <p:cNvPr id="5" name="TextBox 4"/>
          <p:cNvSpPr txBox="1"/>
          <p:nvPr/>
        </p:nvSpPr>
        <p:spPr>
          <a:xfrm>
            <a:off x="1513682" y="754447"/>
            <a:ext cx="412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 состояний системы с 2 уровнями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54811" y="754447"/>
                <a:ext cx="60548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Вероятность обнаружить систему в состоянии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811" y="754447"/>
                <a:ext cx="6054811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806" t="-56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149" y="1686121"/>
            <a:ext cx="1425660" cy="8240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22076" y="1104814"/>
            <a:ext cx="151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Нормировка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216" y="1763408"/>
            <a:ext cx="2828281" cy="6695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87481" y="1150980"/>
            <a:ext cx="285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/>
              <a:t>Туннелирование</a:t>
            </a:r>
            <a:r>
              <a:rPr lang="ru-RU" dirty="0"/>
              <a:t> на левый и правый электрод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58897" y="2640998"/>
            <a:ext cx="244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«</a:t>
            </a:r>
            <a:r>
              <a:rPr lang="en-US" dirty="0"/>
              <a:t>master equation</a:t>
            </a:r>
            <a:r>
              <a:rPr lang="ru-RU" dirty="0"/>
              <a:t>»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934" y="3037531"/>
            <a:ext cx="4106563" cy="886536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8" y="4554514"/>
            <a:ext cx="9514449" cy="51837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893643" y="4554514"/>
            <a:ext cx="2215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частности для нулевого состояния</a:t>
            </a: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60" y="5295457"/>
            <a:ext cx="2255912" cy="1241544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338" y="5526552"/>
            <a:ext cx="2523500" cy="666975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962" y="5513285"/>
            <a:ext cx="2758549" cy="680242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35" y="5586653"/>
            <a:ext cx="2598084" cy="54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18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6603" y="1"/>
            <a:ext cx="10018713" cy="708454"/>
          </a:xfrm>
        </p:spPr>
        <p:txBody>
          <a:bodyPr/>
          <a:lstStyle/>
          <a:p>
            <a:r>
              <a:rPr lang="ru-RU" dirty="0"/>
              <a:t>Результаты для двух уровней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799" y="708455"/>
            <a:ext cx="4021120" cy="301584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799" y="3842160"/>
            <a:ext cx="4021120" cy="301584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325" y="745128"/>
            <a:ext cx="4021122" cy="301584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328" y="3842161"/>
            <a:ext cx="4021119" cy="301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43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6603" y="0"/>
            <a:ext cx="10018713" cy="708454"/>
          </a:xfrm>
        </p:spPr>
        <p:txBody>
          <a:bodyPr/>
          <a:lstStyle/>
          <a:p>
            <a:r>
              <a:rPr lang="ru-RU" dirty="0"/>
              <a:t>Результаты для 8 уровней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16" y="1408766"/>
            <a:ext cx="4099694" cy="3074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0476" y="51898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327" y="1533035"/>
            <a:ext cx="3498846" cy="267336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56" y="1612458"/>
            <a:ext cx="3729404" cy="25145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71286" y="4672042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полученные из эксперимента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7733" y="4668202"/>
            <a:ext cx="419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Результаты моделирования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21924" y="5847495"/>
            <a:ext cx="977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[3] V. V. </a:t>
            </a:r>
            <a:r>
              <a:rPr lang="en-US" dirty="0" err="1"/>
              <a:t>Shorokhov</a:t>
            </a:r>
            <a:r>
              <a:rPr lang="en-US" dirty="0"/>
              <a:t>, D. E. </a:t>
            </a:r>
            <a:r>
              <a:rPr lang="en-US" dirty="0" err="1"/>
              <a:t>Presnov</a:t>
            </a:r>
            <a:r>
              <a:rPr lang="en-US" dirty="0"/>
              <a:t>, S. V. </a:t>
            </a:r>
            <a:r>
              <a:rPr lang="en-US" dirty="0" err="1"/>
              <a:t>Amitonov</a:t>
            </a:r>
            <a:r>
              <a:rPr lang="en-US" dirty="0"/>
              <a:t>, Yu. A. </a:t>
            </a:r>
            <a:r>
              <a:rPr lang="en-US" dirty="0" err="1"/>
              <a:t>Pashkin</a:t>
            </a:r>
            <a:r>
              <a:rPr lang="en-US" dirty="0"/>
              <a:t>, and V. A.</a:t>
            </a:r>
            <a:r>
              <a:rPr lang="ru-RU" dirty="0"/>
              <a:t> </a:t>
            </a:r>
            <a:r>
              <a:rPr lang="en-US" dirty="0" err="1"/>
              <a:t>Krupenin</a:t>
            </a:r>
            <a:r>
              <a:rPr lang="en-US" dirty="0"/>
              <a:t>. Single-electron</a:t>
            </a:r>
            <a:r>
              <a:rPr lang="ru-RU" dirty="0"/>
              <a:t> </a:t>
            </a:r>
            <a:r>
              <a:rPr lang="en-US" dirty="0"/>
              <a:t>tunneling through an individual arsenic dopant</a:t>
            </a:r>
            <a:r>
              <a:rPr lang="ru-RU" dirty="0"/>
              <a:t> </a:t>
            </a:r>
            <a:r>
              <a:rPr lang="it-IT" dirty="0"/>
              <a:t>in silicon Nanoscale, 9:613–620, 2017.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1286603" y="771521"/>
                <a:ext cx="3106556" cy="484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— модель Бора</a:t>
                </a: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603" y="771521"/>
                <a:ext cx="3106556" cy="484941"/>
              </a:xfrm>
              <a:prstGeom prst="rect">
                <a:avLst/>
              </a:prstGeom>
              <a:blipFill rotWithShape="0">
                <a:blip r:embed="rId5"/>
                <a:stretch>
                  <a:fillRect r="-980" b="-88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239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Параллакс</Template>
  <TotalTime>976</TotalTime>
  <Words>536</Words>
  <Application>Microsoft Office PowerPoint</Application>
  <PresentationFormat>Широкоэкранный</PresentationFormat>
  <Paragraphs>81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Corbel</vt:lpstr>
      <vt:lpstr>Параллакс</vt:lpstr>
      <vt:lpstr>Исследование транспортных характеристик одноатомного одноэлектронного транзистора</vt:lpstr>
      <vt:lpstr>План</vt:lpstr>
      <vt:lpstr>Мотивация</vt:lpstr>
      <vt:lpstr>Модель</vt:lpstr>
      <vt:lpstr>Матрица электростатической индукции</vt:lpstr>
      <vt:lpstr>Темпы туннелирования</vt:lpstr>
      <vt:lpstr>Система кинетических уравнений и сила тока</vt:lpstr>
      <vt:lpstr>Результаты для двух уровней</vt:lpstr>
      <vt:lpstr>Результаты для 8 уровней</vt:lpstr>
      <vt:lpstr>Итоги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Stepan Nazarov</dc:creator>
  <cp:lastModifiedBy>Stepan Nazarov</cp:lastModifiedBy>
  <cp:revision>44</cp:revision>
  <dcterms:created xsi:type="dcterms:W3CDTF">2021-04-09T13:10:02Z</dcterms:created>
  <dcterms:modified xsi:type="dcterms:W3CDTF">2021-04-13T13:40:22Z</dcterms:modified>
</cp:coreProperties>
</file>