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1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9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A6C0-E939-42FC-A787-5B4F50480FB9}" type="datetimeFigureOut">
              <a:rPr lang="en-NZ" smtClean="0"/>
              <a:t>24/07/2020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9869-3CE7-4614-8583-AE85F09FD033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382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 Physical signs of health and wellbeing are visible but the impact of these tend to be overlooked</a:t>
            </a:r>
            <a:endParaRPr lang="en-AU" alt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89869-3CE7-4614-8583-AE85F09FD033}" type="slidenum">
              <a:rPr lang="en-NZ" smtClean="0"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915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0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1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7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6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9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13_rJVvxx_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ZgGb4p0xo0" TargetMode="External"/><Relationship Id="rId4" Type="http://schemas.openxmlformats.org/officeDocument/2006/relationships/hyperlink" Target="https://www.youtube.com/watch?v=dZ28jLkpFX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75A0A-8542-4DE9-8A6C-AF5BB601E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>
                <a:solidFill>
                  <a:schemeClr val="bg1"/>
                </a:solidFill>
              </a:rPr>
              <a:t>HealthTech Supermode challenge 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01262-3007-4E8B-9936-EA933181A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 fontScale="85000" lnSpcReduction="10000"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Ideas and innovations that solve real healthcare in Aged care and rural Care problems and have global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A4490-8A67-4992-88DC-FE86E9A7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33" r="1" b="16334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773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8DAC5EB-CB66-4144-944F-FCA082908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7B8CE-7B71-4907-AB3E-CD614E02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4996329"/>
            <a:ext cx="10943420" cy="1035982"/>
          </a:xfrm>
        </p:spPr>
        <p:txBody>
          <a:bodyPr anchor="t">
            <a:normAutofit/>
          </a:bodyPr>
          <a:lstStyle/>
          <a:p>
            <a:pPr algn="r"/>
            <a:r>
              <a:rPr lang="en-NZ" dirty="0"/>
              <a:t>Population ageing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C859-4F7B-451D-8E4B-432BB189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457199"/>
            <a:ext cx="2594439" cy="5476875"/>
          </a:xfrm>
        </p:spPr>
        <p:txBody>
          <a:bodyPr anchor="b">
            <a:normAutofit fontScale="92500" lnSpcReduction="10000"/>
          </a:bodyPr>
          <a:lstStyle/>
          <a:p>
            <a:pPr algn="r">
              <a:lnSpc>
                <a:spcPct val="110000"/>
              </a:lnSpc>
            </a:pPr>
            <a:r>
              <a:rPr lang="en-NZ" sz="1600" dirty="0"/>
              <a:t>Between 2006 – 2013 number of people 65+ increased </a:t>
            </a:r>
            <a:r>
              <a:rPr lang="en-NZ" sz="1600" b="1" dirty="0"/>
              <a:t>22.5%</a:t>
            </a:r>
            <a:r>
              <a:rPr lang="en-NZ" sz="1600" dirty="0"/>
              <a:t>; and</a:t>
            </a:r>
            <a:r>
              <a:rPr lang="en-NZ" sz="1600" b="1" dirty="0"/>
              <a:t>12.1% </a:t>
            </a:r>
            <a:r>
              <a:rPr lang="en-NZ" sz="1600" dirty="0"/>
              <a:t>of this group were 85+ (“old old”). By 2038, those 65+ is projected to more than double. </a:t>
            </a:r>
          </a:p>
          <a:p>
            <a:pPr algn="r">
              <a:lnSpc>
                <a:spcPct val="110000"/>
              </a:lnSpc>
            </a:pPr>
            <a:r>
              <a:rPr lang="en-NZ" sz="1600" dirty="0"/>
              <a:t>The proportion of the overall population 65+ is also increasing. In 1981 9.9% of the population was 65+; in 2013 the proportion was14.3%.</a:t>
            </a:r>
          </a:p>
          <a:p>
            <a:pPr algn="r">
              <a:lnSpc>
                <a:spcPct val="110000"/>
              </a:lnSpc>
            </a:pPr>
            <a:r>
              <a:rPr lang="en-NZ" sz="1600" dirty="0"/>
              <a:t>It is projected that the proportion of the population 65+ in 2063 will be 26.7%.</a:t>
            </a:r>
          </a:p>
          <a:p>
            <a:pPr algn="r">
              <a:lnSpc>
                <a:spcPct val="110000"/>
              </a:lnSpc>
            </a:pPr>
            <a:r>
              <a:rPr lang="en-NZ" sz="1600" dirty="0"/>
              <a:t>Rate of suicide in the 65+ (esp. 85+) are high a little know fact  </a:t>
            </a:r>
          </a:p>
        </p:txBody>
      </p:sp>
      <p:pic>
        <p:nvPicPr>
          <p:cNvPr id="1026" name="Picture 2" descr="Best And Free Senior Singles Online Dating Websites - Mission NOW ...">
            <a:extLst>
              <a:ext uri="{FF2B5EF4-FFF2-40B4-BE49-F238E27FC236}">
                <a16:creationId xmlns:a16="http://schemas.microsoft.com/office/drawing/2014/main" id="{32260302-1A1A-4821-93B1-8A14D8384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 r="2" b="2"/>
          <a:stretch/>
        </p:blipFill>
        <p:spPr bwMode="auto">
          <a:xfrm>
            <a:off x="4038600" y="-431"/>
            <a:ext cx="7696201" cy="4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6B7A620-47FC-4678-9F07-D291E9CD5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3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CE6113-16AE-4250-8027-F864DE5B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742"/>
            <a:ext cx="8153398" cy="4488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2">
                  <a:alpha val="7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20E03-CDE0-4C26-896A-D86EF2B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>
            <a:normAutofit/>
          </a:bodyPr>
          <a:lstStyle/>
          <a:p>
            <a:pPr algn="l"/>
            <a:br>
              <a:rPr lang="en-US" spc="700" dirty="0">
                <a:solidFill>
                  <a:schemeClr val="bg1"/>
                </a:solidFill>
              </a:rPr>
            </a:br>
            <a:br>
              <a:rPr lang="en-US" altLang="en-US" spc="700" dirty="0">
                <a:solidFill>
                  <a:schemeClr val="bg1"/>
                </a:solidFill>
              </a:rPr>
            </a:br>
            <a:br>
              <a:rPr lang="en-US" altLang="en-US" spc="700" dirty="0">
                <a:solidFill>
                  <a:schemeClr val="bg1"/>
                </a:solidFill>
              </a:rPr>
            </a:br>
            <a:endParaRPr lang="en-US" spc="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8607E-EF34-45B3-996C-D49FC27F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556" y="4484913"/>
            <a:ext cx="4688488" cy="1360853"/>
          </a:xfrm>
        </p:spPr>
        <p:txBody>
          <a:bodyPr vert="horz" lIns="0" tIns="0" rIns="0" bIns="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br>
              <a:rPr lang="en-US" altLang="en-US" sz="1400" dirty="0">
                <a:solidFill>
                  <a:schemeClr val="bg1"/>
                </a:solidFill>
              </a:rPr>
            </a:br>
            <a:endParaRPr lang="en-US" altLang="en-US" sz="14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/>
              </a:solidFill>
            </a:endParaRPr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467A019A-9289-4A10-A0CC-F0B1D93E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" b="5522"/>
          <a:stretch/>
        </p:blipFill>
        <p:spPr>
          <a:xfrm>
            <a:off x="7114258" y="786267"/>
            <a:ext cx="4059483" cy="5276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F2981-3902-42AD-9784-7FA77A318D00}"/>
              </a:ext>
            </a:extLst>
          </p:cNvPr>
          <p:cNvSpPr/>
          <p:nvPr/>
        </p:nvSpPr>
        <p:spPr>
          <a:xfrm>
            <a:off x="597677" y="464471"/>
            <a:ext cx="426310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altLang="en-US" dirty="0"/>
              <a:t>Common issues facing older people</a:t>
            </a:r>
          </a:p>
          <a:p>
            <a:pPr>
              <a:spcAft>
                <a:spcPts val="600"/>
              </a:spcAft>
            </a:pPr>
            <a:endParaRPr lang="en-AU" alt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AU" dirty="0"/>
          </a:p>
          <a:p>
            <a:pPr>
              <a:spcAft>
                <a:spcPts val="600"/>
              </a:spcAft>
            </a:pP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A7AA3-F455-445E-A946-21A2B86CC2A6}"/>
              </a:ext>
            </a:extLst>
          </p:cNvPr>
          <p:cNvSpPr/>
          <p:nvPr/>
        </p:nvSpPr>
        <p:spPr>
          <a:xfrm>
            <a:off x="159636" y="2003554"/>
            <a:ext cx="5401408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en-US" dirty="0"/>
              <a:t>Ageism - Negative attitudes</a:t>
            </a:r>
          </a:p>
          <a:p>
            <a:pPr algn="ctr">
              <a:spcAft>
                <a:spcPts val="600"/>
              </a:spcAft>
            </a:pPr>
            <a:r>
              <a:rPr lang="en-US" altLang="en-US" dirty="0"/>
              <a:t>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Seen as struggling because you are viewed as old rather than because you are lonely, unwell…</a:t>
            </a:r>
          </a:p>
          <a:p>
            <a:pPr algn="ctr">
              <a:spcAft>
                <a:spcPts val="600"/>
              </a:spcAft>
            </a:pP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dirty="0"/>
              <a:t>Lower expectations because you are viewed as old…to be safe you need to be </a:t>
            </a:r>
            <a:r>
              <a:rPr lang="en-NZ" dirty="0"/>
              <a:t>in a ‘special’ community </a:t>
            </a:r>
          </a:p>
          <a:p>
            <a:pPr algn="ctr">
              <a:spcAft>
                <a:spcPts val="600"/>
              </a:spcAft>
            </a:pPr>
            <a:endParaRPr lang="en-NZ" dirty="0"/>
          </a:p>
          <a:p>
            <a:pPr algn="ctr">
              <a:spcAft>
                <a:spcPts val="600"/>
              </a:spcAft>
            </a:pPr>
            <a:r>
              <a:rPr lang="en-NZ" dirty="0"/>
              <a:t>Being treated differently because you are viewed as old - having violence and abuse treated as a health issue rather than a crime…</a:t>
            </a:r>
          </a:p>
          <a:p>
            <a:pPr algn="ctr">
              <a:spcAft>
                <a:spcPts val="600"/>
              </a:spcAft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569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4FFF8-789F-4047-A682-3470D08B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What people see…….</a:t>
            </a:r>
          </a:p>
        </p:txBody>
      </p:sp>
      <p:pic>
        <p:nvPicPr>
          <p:cNvPr id="5" name="Picture 2" descr="Making Cities and Towns Livable for All Ages">
            <a:extLst>
              <a:ext uri="{FF2B5EF4-FFF2-40B4-BE49-F238E27FC236}">
                <a16:creationId xmlns:a16="http://schemas.microsoft.com/office/drawing/2014/main" id="{2A804F23-4E37-4B2A-9DB4-138996C34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r="8396"/>
          <a:stretch/>
        </p:blipFill>
        <p:spPr bwMode="auto">
          <a:xfrm>
            <a:off x="4503619" y="1097322"/>
            <a:ext cx="7214138" cy="46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om Hussey Shows Emotional Reflection Of Younger Self In Mirror ...">
            <a:extLst>
              <a:ext uri="{FF2B5EF4-FFF2-40B4-BE49-F238E27FC236}">
                <a16:creationId xmlns:a16="http://schemas.microsoft.com/office/drawing/2014/main" id="{093C9913-C042-408B-8DC2-B6A788484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511"/>
          <a:stretch/>
        </p:blipFill>
        <p:spPr bwMode="auto">
          <a:xfrm>
            <a:off x="5450529" y="3263116"/>
            <a:ext cx="6741471" cy="35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derly People Look At Their Younger Reflections In This Beautiful ...">
            <a:extLst>
              <a:ext uri="{FF2B5EF4-FFF2-40B4-BE49-F238E27FC236}">
                <a16:creationId xmlns:a16="http://schemas.microsoft.com/office/drawing/2014/main" id="{2B1CA97D-1C96-4001-B7AC-0015A0D3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136"/>
          <a:stretch/>
        </p:blipFill>
        <p:spPr bwMode="auto">
          <a:xfrm>
            <a:off x="1754330" y="10"/>
            <a:ext cx="6760897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81">
            <a:extLst>
              <a:ext uri="{FF2B5EF4-FFF2-40B4-BE49-F238E27FC236}">
                <a16:creationId xmlns:a16="http://schemas.microsoft.com/office/drawing/2014/main" id="{806692FB-8FCB-4B46-A077-B6132E789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094" y="160868"/>
            <a:ext cx="3355039" cy="2941382"/>
          </a:xfrm>
          <a:prstGeom prst="rect">
            <a:avLst/>
          </a:prstGeom>
          <a:solidFill>
            <a:srgbClr val="C35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9" name="Rectangle 83">
            <a:extLst>
              <a:ext uri="{FF2B5EF4-FFF2-40B4-BE49-F238E27FC236}">
                <a16:creationId xmlns:a16="http://schemas.microsoft.com/office/drawing/2014/main" id="{00FC960A-022A-4742-832C-FCE8ABEAB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4069977"/>
            <a:ext cx="1432595" cy="2019928"/>
          </a:xfrm>
          <a:prstGeom prst="rect">
            <a:avLst/>
          </a:prstGeom>
          <a:solidFill>
            <a:srgbClr val="C35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Elderly People Look At Their Younger Reflections In This Beautiful ...">
            <a:extLst>
              <a:ext uri="{FF2B5EF4-FFF2-40B4-BE49-F238E27FC236}">
                <a16:creationId xmlns:a16="http://schemas.microsoft.com/office/drawing/2014/main" id="{32E5A3BD-E99A-4DE9-93EF-137F96E52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6" r="2" b="4506"/>
          <a:stretch/>
        </p:blipFill>
        <p:spPr bwMode="auto">
          <a:xfrm>
            <a:off x="1754330" y="4069977"/>
            <a:ext cx="3535331" cy="20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35CB11-062D-42B6-893C-98490D204137}"/>
              </a:ext>
            </a:extLst>
          </p:cNvPr>
          <p:cNvSpPr/>
          <p:nvPr/>
        </p:nvSpPr>
        <p:spPr>
          <a:xfrm>
            <a:off x="9177784" y="1176847"/>
            <a:ext cx="2519771" cy="129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cs typeface="Arial" panose="020B0604020202020204" pitchFamily="34" charset="0"/>
              </a:rPr>
              <a:t>Maintaining dignity, rights , self-respect  and a sense of self worth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8CCEA-20A8-4060-AAE2-525FA098E60E}"/>
              </a:ext>
            </a:extLst>
          </p:cNvPr>
          <p:cNvSpPr/>
          <p:nvPr/>
        </p:nvSpPr>
        <p:spPr>
          <a:xfrm>
            <a:off x="160866" y="4069977"/>
            <a:ext cx="13338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Having passed successes, abilities and identity forgotten </a:t>
            </a:r>
            <a:br>
              <a:rPr lang="en-US" altLang="en-US" dirty="0">
                <a:cs typeface="Calibri Light" panose="020F0302020204030204" pitchFamily="34" charset="0"/>
              </a:rPr>
            </a:br>
            <a:br>
              <a:rPr lang="en-US" altLang="en-US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40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28DBBEFB-8969-4B3E-BEE7-E0BE6DC73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708E0F-2F6B-420D-AB93-9C272B5840FC}"/>
              </a:ext>
            </a:extLst>
          </p:cNvPr>
          <p:cNvSpPr/>
          <p:nvPr/>
        </p:nvSpPr>
        <p:spPr>
          <a:xfrm>
            <a:off x="8295098" y="136920"/>
            <a:ext cx="3573629" cy="6119017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/>
          <a:p>
            <a:pPr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1600" b="1" dirty="0"/>
              <a:t>Challenges to having these needs met: </a:t>
            </a:r>
          </a:p>
          <a:p>
            <a:pPr>
              <a:lnSpc>
                <a:spcPct val="120000"/>
              </a:lnSpc>
            </a:pPr>
            <a:endParaRPr lang="en-US" alt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Old age is a constructed as a medical problem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Lack of meaningful engagement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Reduced income, increased risk of poverty, increased costs (medical/insurance)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Loss of connection, sense of isolation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Loss of partner, loneliness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Arial" panose="020B0604020202020204" pitchFamily="34" charset="0"/>
              </a:rPr>
              <a:t>Physical (mobility/falls etc.) and cognitive (depression/suicide, dementia) decline, and mental health concerns – that challenges activities of daily living - </a:t>
            </a:r>
            <a:r>
              <a:rPr lang="en-NZ" sz="1300" dirty="0"/>
              <a:t>Walking the dog, taking out the bins, bringing the firewood, shopping and meals, changing the light bulb, attending to the smoke alarm, having a conversation etc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Family violence and response to violence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en-US" sz="14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en-US" sz="1400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0912-F664-4E43-9AA3-C0F9A7F9E4E8}"/>
              </a:ext>
            </a:extLst>
          </p:cNvPr>
          <p:cNvSpPr txBox="1"/>
          <p:nvPr/>
        </p:nvSpPr>
        <p:spPr>
          <a:xfrm>
            <a:off x="671305" y="60904"/>
            <a:ext cx="5025675" cy="280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Needs expressed by older people: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Want: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to be a citizen with the same rights/ responsibilities and opportunities as everyone else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to be listened to, consulted and heard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agency to make choices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companionship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meaning and purpose</a:t>
            </a:r>
          </a:p>
        </p:txBody>
      </p:sp>
    </p:spTree>
    <p:extLst>
      <p:ext uri="{BB962C8B-B14F-4D97-AF65-F5344CB8AC3E}">
        <p14:creationId xmlns:p14="http://schemas.microsoft.com/office/powerpoint/2010/main" val="200259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1B4E-9FC9-45B0-B25B-5CF7F98A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972423"/>
            <a:ext cx="3028950" cy="24622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NZ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https://www.youtube.com/watch?v=13_rJVvxx_g</a:t>
            </a:r>
            <a:endParaRPr lang="en-NZ" sz="1600" dirty="0"/>
          </a:p>
          <a:p>
            <a:pPr>
              <a:spcAft>
                <a:spcPts val="600"/>
              </a:spcAft>
            </a:pPr>
            <a:endParaRPr lang="en-NZ" sz="1600" dirty="0"/>
          </a:p>
        </p:txBody>
      </p:sp>
      <p:pic>
        <p:nvPicPr>
          <p:cNvPr id="7" name="Picture 2" descr="Dominic Abrams Quotes | QuoteHD">
            <a:extLst>
              <a:ext uri="{FF2B5EF4-FFF2-40B4-BE49-F238E27FC236}">
                <a16:creationId xmlns:a16="http://schemas.microsoft.com/office/drawing/2014/main" id="{3C8018B5-70E8-4758-8324-CE6AB8DB7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3"/>
          <a:stretch/>
        </p:blipFill>
        <p:spPr bwMode="auto">
          <a:xfrm>
            <a:off x="4903913" y="1432923"/>
            <a:ext cx="3465667" cy="39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9AC217-49E4-4CD0-9690-DF9606CA0705}"/>
              </a:ext>
            </a:extLst>
          </p:cNvPr>
          <p:cNvSpPr/>
          <p:nvPr/>
        </p:nvSpPr>
        <p:spPr>
          <a:xfrm>
            <a:off x="-95508" y="5218645"/>
            <a:ext cx="35711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NZ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https://www.youtube.com/watch?v=dZ28jLkpFXI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E8E3B-DDDC-4931-BC94-0C2B7D66ECAA}"/>
              </a:ext>
            </a:extLst>
          </p:cNvPr>
          <p:cNvSpPr/>
          <p:nvPr/>
        </p:nvSpPr>
        <p:spPr>
          <a:xfrm>
            <a:off x="331828" y="5606583"/>
            <a:ext cx="3143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NZ" sz="1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https://www.youtube.com/watch?v=PZgGb4p0xo0</a:t>
            </a:r>
            <a:endParaRPr lang="en-NZ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78721-338F-4488-8124-BC4DC69584BC}"/>
              </a:ext>
            </a:extLst>
          </p:cNvPr>
          <p:cNvSpPr txBox="1"/>
          <p:nvPr/>
        </p:nvSpPr>
        <p:spPr>
          <a:xfrm>
            <a:off x="8478982" y="5606583"/>
            <a:ext cx="309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And meeting some of the needs of older people as expressed by them </a:t>
            </a:r>
          </a:p>
        </p:txBody>
      </p:sp>
    </p:spTree>
    <p:extLst>
      <p:ext uri="{BB962C8B-B14F-4D97-AF65-F5344CB8AC3E}">
        <p14:creationId xmlns:p14="http://schemas.microsoft.com/office/powerpoint/2010/main" val="26517364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412924"/>
      </a:dk2>
      <a:lt2>
        <a:srgbClr val="E8E3E2"/>
      </a:lt2>
      <a:accent1>
        <a:srgbClr val="3BA7B1"/>
      </a:accent1>
      <a:accent2>
        <a:srgbClr val="46B28F"/>
      </a:accent2>
      <a:accent3>
        <a:srgbClr val="4D87C3"/>
      </a:accent3>
      <a:accent4>
        <a:srgbClr val="B13B65"/>
      </a:accent4>
      <a:accent5>
        <a:srgbClr val="C3534D"/>
      </a:accent5>
      <a:accent6>
        <a:srgbClr val="B1733B"/>
      </a:accent6>
      <a:hlink>
        <a:srgbClr val="C3574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456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HealthTech Supermode challenge </vt:lpstr>
      <vt:lpstr>Population ageing</vt:lpstr>
      <vt:lpstr>   </vt:lpstr>
      <vt:lpstr>What people see…….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HealthTech Supermode challenge </dc:title>
  <dc:creator>Glynnis Brook</dc:creator>
  <cp:lastModifiedBy>Glynnis Brook</cp:lastModifiedBy>
  <cp:revision>3</cp:revision>
  <dcterms:created xsi:type="dcterms:W3CDTF">2020-07-23T23:05:57Z</dcterms:created>
  <dcterms:modified xsi:type="dcterms:W3CDTF">2020-07-23T23:12:54Z</dcterms:modified>
</cp:coreProperties>
</file>