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Lst>
  <p:sldSz cx="21383625" cy="30275213"/>
  <p:notesSz cx="9931400" cy="1436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1" userDrawn="1">
          <p15:clr>
            <a:srgbClr val="A4A3A4"/>
          </p15:clr>
        </p15:guide>
        <p15:guide id="3" pos="4717" userDrawn="1">
          <p15:clr>
            <a:srgbClr val="A4A3A4"/>
          </p15:clr>
        </p15:guide>
        <p15:guide id="4" pos="8753" userDrawn="1">
          <p15:clr>
            <a:srgbClr val="A4A3A4"/>
          </p15:clr>
        </p15:guide>
        <p15:guide id="5" orient="horz" pos="12747" userDrawn="1">
          <p15:clr>
            <a:srgbClr val="A4A3A4"/>
          </p15:clr>
        </p15:guide>
        <p15:guide id="6" orient="horz" pos="18333" userDrawn="1">
          <p15:clr>
            <a:srgbClr val="A4A3A4"/>
          </p15:clr>
        </p15:guide>
        <p15:guide id="7" pos="328" userDrawn="1">
          <p15:clr>
            <a:srgbClr val="A4A3A4"/>
          </p15:clr>
        </p15:guide>
        <p15:guide id="8" pos="13142" userDrawn="1">
          <p15:clr>
            <a:srgbClr val="A4A3A4"/>
          </p15:clr>
        </p15:guide>
        <p15:guide id="9" orient="horz" pos="2953" userDrawn="1">
          <p15:clr>
            <a:srgbClr val="A4A3A4"/>
          </p15:clr>
        </p15:guide>
        <p15:guide id="10" orient="horz" pos="5554" userDrawn="1">
          <p15:clr>
            <a:srgbClr val="A4A3A4"/>
          </p15:clr>
        </p15:guide>
        <p15:guide id="11" pos="4396" userDrawn="1">
          <p15:clr>
            <a:srgbClr val="A4A3A4"/>
          </p15:clr>
        </p15:guide>
        <p15:guide id="12" pos="90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4C4"/>
    <a:srgbClr val="E5E6E6"/>
    <a:srgbClr val="A2FF86"/>
    <a:srgbClr val="4FC0D0"/>
    <a:srgbClr val="164B60"/>
    <a:srgbClr val="00677D"/>
    <a:srgbClr val="1598AC"/>
    <a:srgbClr val="25576A"/>
    <a:srgbClr val="55ADCC"/>
    <a:srgbClr val="78C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0" autoAdjust="0"/>
  </p:normalViewPr>
  <p:slideViewPr>
    <p:cSldViewPr snapToGrid="0" showGuides="1">
      <p:cViewPr>
        <p:scale>
          <a:sx n="25" d="100"/>
          <a:sy n="25" d="100"/>
        </p:scale>
        <p:origin x="1480" y="-440"/>
      </p:cViewPr>
      <p:guideLst>
        <p:guide orient="horz" pos="3371"/>
        <p:guide pos="4717"/>
        <p:guide pos="8753"/>
        <p:guide orient="horz" pos="12747"/>
        <p:guide orient="horz" pos="18333"/>
        <p:guide pos="328"/>
        <p:guide pos="13142"/>
        <p:guide orient="horz" pos="2953"/>
        <p:guide orient="horz" pos="5554"/>
        <p:guide pos="4396"/>
        <p:guide pos="907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20:35:12.774"/>
    </inkml:context>
    <inkml:brush xml:id="br0">
      <inkml:brushProperty name="width" value="0.05" units="cm"/>
      <inkml:brushProperty name="height" value="0.05" units="cm"/>
      <inkml:brushProperty name="color" value="#FFC114"/>
    </inkml:brush>
  </inkml:definitions>
  <inkml:trace contextRef="#ctx0" brushRef="#br0">219 1 24575,'2'0'0,"-1"0"0,1 0 0,-1 1 0,1-1 0,-1 1 0,1-1 0,-1 1 0,1-1 0,-1 1 0,0 0 0,0 0 0,1 0 0,-1 0 0,0 0 0,0 0 0,0 0 0,0 0 0,0 0 0,0 0 0,0 0 0,0 1 0,0-1 0,-1 1 0,1-1 0,0 0 0,0 3 0,2 4 0,-1 1 0,0 0 0,2 12 0,-4-18 0,11 101 0,-6 183 0,-7-193 0,1-45 0,-3-1 0,-2 0 0,-1 0 0,-3 0 0,-27 76 0,-88 261 0,102-304 0,3 2 0,4 0 0,-9 156 0,23 258 0,7-249 0,-3 4374 0,-4-2317 0,2-1437-1365,0-799-5461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67765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7053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7955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87386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32250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92091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53611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79054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20390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20428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64535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72C3D1F1-7914-458A-AAD6-4B7F8B7C5CF9}" type="datetimeFigureOut">
              <a:rPr lang="en-US" smtClean="0"/>
              <a:t>11/6/2023</a:t>
            </a:fld>
            <a:endParaRPr lang="en-US"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035C8BC-C405-451A-9D50-F41DC4C35960}" type="slidenum">
              <a:rPr lang="en-US" smtClean="0"/>
              <a:t>‹#›</a:t>
            </a:fld>
            <a:endParaRPr lang="en-US" dirty="0"/>
          </a:p>
        </p:txBody>
      </p:sp>
    </p:spTree>
    <p:extLst>
      <p:ext uri="{BB962C8B-B14F-4D97-AF65-F5344CB8AC3E}">
        <p14:creationId xmlns:p14="http://schemas.microsoft.com/office/powerpoint/2010/main" val="30586022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mailto:1989stepania@gmail.com" TargetMode="External"/><Relationship Id="rId1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1000">
              <a:srgbClr val="164B60"/>
            </a:gs>
            <a:gs pos="54000">
              <a:srgbClr val="4FC0D0"/>
            </a:gs>
            <a:gs pos="100000">
              <a:srgbClr val="E5E6E6"/>
            </a:gs>
          </a:gsLst>
          <a:lin ang="5400000" scaled="1"/>
        </a:gradFill>
        <a:effectLst/>
      </p:bgPr>
    </p:bg>
    <p:spTree>
      <p:nvGrpSpPr>
        <p:cNvPr id="1" name=""/>
        <p:cNvGrpSpPr/>
        <p:nvPr/>
      </p:nvGrpSpPr>
      <p:grpSpPr>
        <a:xfrm>
          <a:off x="0" y="0"/>
          <a:ext cx="0" cy="0"/>
          <a:chOff x="0" y="0"/>
          <a:chExt cx="0" cy="0"/>
        </a:xfrm>
      </p:grpSpPr>
      <p:sp>
        <p:nvSpPr>
          <p:cNvPr id="11" name="TextBox 10"/>
          <p:cNvSpPr txBox="1"/>
          <p:nvPr/>
        </p:nvSpPr>
        <p:spPr>
          <a:xfrm>
            <a:off x="442705" y="5908912"/>
            <a:ext cx="6458480" cy="923330"/>
          </a:xfrm>
          <a:prstGeom prst="rect">
            <a:avLst/>
          </a:prstGeom>
          <a:noFill/>
        </p:spPr>
        <p:txBody>
          <a:bodyPr wrap="square" lIns="139849" rtlCol="0">
            <a:spAutoFit/>
          </a:bodyPr>
          <a:lstStyle/>
          <a:p>
            <a:r>
              <a:rPr lang="en-US" sz="5400" b="1" dirty="0">
                <a:solidFill>
                  <a:schemeClr val="bg1"/>
                </a:solidFill>
              </a:rPr>
              <a:t>Introduction</a:t>
            </a:r>
          </a:p>
        </p:txBody>
      </p:sp>
      <p:sp>
        <p:nvSpPr>
          <p:cNvPr id="15" name="TextBox 14"/>
          <p:cNvSpPr txBox="1"/>
          <p:nvPr/>
        </p:nvSpPr>
        <p:spPr>
          <a:xfrm>
            <a:off x="11135914" y="4062923"/>
            <a:ext cx="6458480" cy="923330"/>
          </a:xfrm>
          <a:prstGeom prst="rect">
            <a:avLst/>
          </a:prstGeom>
          <a:noFill/>
        </p:spPr>
        <p:txBody>
          <a:bodyPr wrap="square" lIns="127135" rtlCol="0">
            <a:spAutoFit/>
          </a:bodyPr>
          <a:lstStyle/>
          <a:p>
            <a:r>
              <a:rPr lang="en-US" sz="5400" b="1" dirty="0">
                <a:solidFill>
                  <a:schemeClr val="bg1"/>
                </a:solidFill>
              </a:rPr>
              <a:t>Learnings</a:t>
            </a:r>
            <a:r>
              <a:rPr lang="en-US" sz="3811" b="1" dirty="0">
                <a:solidFill>
                  <a:schemeClr val="bg1"/>
                </a:solidFill>
              </a:rPr>
              <a:t> </a:t>
            </a:r>
          </a:p>
        </p:txBody>
      </p:sp>
      <p:sp>
        <p:nvSpPr>
          <p:cNvPr id="16" name="TextBox 15"/>
          <p:cNvSpPr txBox="1"/>
          <p:nvPr/>
        </p:nvSpPr>
        <p:spPr>
          <a:xfrm>
            <a:off x="8174999" y="28021315"/>
            <a:ext cx="6458480" cy="923330"/>
          </a:xfrm>
          <a:prstGeom prst="rect">
            <a:avLst/>
          </a:prstGeom>
          <a:noFill/>
        </p:spPr>
        <p:txBody>
          <a:bodyPr wrap="square" lIns="127135" rtlCol="0">
            <a:spAutoFit/>
          </a:bodyPr>
          <a:lstStyle/>
          <a:p>
            <a:r>
              <a:rPr lang="en-US" sz="5400" b="1" dirty="0"/>
              <a:t>Acknowledgements</a:t>
            </a:r>
          </a:p>
        </p:txBody>
      </p:sp>
      <p:sp>
        <p:nvSpPr>
          <p:cNvPr id="31" name="TextBox 30"/>
          <p:cNvSpPr txBox="1"/>
          <p:nvPr/>
        </p:nvSpPr>
        <p:spPr>
          <a:xfrm>
            <a:off x="472408" y="10222478"/>
            <a:ext cx="6428777" cy="923330"/>
          </a:xfrm>
          <a:prstGeom prst="rect">
            <a:avLst/>
          </a:prstGeom>
          <a:noFill/>
        </p:spPr>
        <p:txBody>
          <a:bodyPr wrap="square" lIns="127135" rtlCol="0">
            <a:spAutoFit/>
          </a:bodyPr>
          <a:lstStyle/>
          <a:p>
            <a:r>
              <a:rPr lang="en-US" sz="5400" b="1" dirty="0">
                <a:solidFill>
                  <a:schemeClr val="bg1"/>
                </a:solidFill>
              </a:rPr>
              <a:t>Aim</a:t>
            </a:r>
          </a:p>
        </p:txBody>
      </p:sp>
      <p:sp>
        <p:nvSpPr>
          <p:cNvPr id="32" name="TextBox 31"/>
          <p:cNvSpPr txBox="1"/>
          <p:nvPr/>
        </p:nvSpPr>
        <p:spPr>
          <a:xfrm>
            <a:off x="384807" y="20393172"/>
            <a:ext cx="6516378" cy="923330"/>
          </a:xfrm>
          <a:prstGeom prst="rect">
            <a:avLst/>
          </a:prstGeom>
          <a:noFill/>
        </p:spPr>
        <p:txBody>
          <a:bodyPr wrap="square" lIns="139849" rtlCol="0">
            <a:spAutoFit/>
          </a:bodyPr>
          <a:lstStyle/>
          <a:p>
            <a:r>
              <a:rPr lang="en-US" sz="5400" b="1" dirty="0">
                <a:solidFill>
                  <a:schemeClr val="bg1"/>
                </a:solidFill>
              </a:rPr>
              <a:t>Method</a:t>
            </a:r>
          </a:p>
        </p:txBody>
      </p:sp>
      <p:sp>
        <p:nvSpPr>
          <p:cNvPr id="39" name="TextBox 38"/>
          <p:cNvSpPr txBox="1"/>
          <p:nvPr/>
        </p:nvSpPr>
        <p:spPr>
          <a:xfrm>
            <a:off x="11579615" y="18733767"/>
            <a:ext cx="6458480" cy="923330"/>
          </a:xfrm>
          <a:prstGeom prst="rect">
            <a:avLst/>
          </a:prstGeom>
          <a:noFill/>
        </p:spPr>
        <p:txBody>
          <a:bodyPr wrap="square" lIns="127135" rtlCol="0">
            <a:spAutoFit/>
          </a:bodyPr>
          <a:lstStyle/>
          <a:p>
            <a:r>
              <a:rPr lang="en-US" sz="5400" b="1" dirty="0">
                <a:solidFill>
                  <a:schemeClr val="bg1"/>
                </a:solidFill>
              </a:rPr>
              <a:t>Conclusion</a:t>
            </a:r>
          </a:p>
        </p:txBody>
      </p:sp>
      <p:sp>
        <p:nvSpPr>
          <p:cNvPr id="30" name="TextBox 29"/>
          <p:cNvSpPr txBox="1"/>
          <p:nvPr/>
        </p:nvSpPr>
        <p:spPr>
          <a:xfrm>
            <a:off x="11338018" y="10955754"/>
            <a:ext cx="6397316" cy="923330"/>
          </a:xfrm>
          <a:prstGeom prst="rect">
            <a:avLst/>
          </a:prstGeom>
          <a:noFill/>
        </p:spPr>
        <p:txBody>
          <a:bodyPr wrap="square" lIns="127135" rtlCol="0">
            <a:spAutoFit/>
          </a:bodyPr>
          <a:lstStyle/>
          <a:p>
            <a:r>
              <a:rPr lang="en-US" sz="5400" b="1" dirty="0">
                <a:solidFill>
                  <a:schemeClr val="bg1"/>
                </a:solidFill>
              </a:rPr>
              <a:t>Outcomes</a:t>
            </a:r>
          </a:p>
        </p:txBody>
      </p:sp>
      <p:pic>
        <p:nvPicPr>
          <p:cNvPr id="5" name="Picture 4" descr="Logo&#10;&#10;Description automatically generated">
            <a:extLst>
              <a:ext uri="{FF2B5EF4-FFF2-40B4-BE49-F238E27FC236}">
                <a16:creationId xmlns:a16="http://schemas.microsoft.com/office/drawing/2014/main" id="{466841A8-F17F-7790-E576-0D9D523D35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05" y="28293192"/>
            <a:ext cx="3665786" cy="1901366"/>
          </a:xfrm>
          <a:prstGeom prst="rect">
            <a:avLst/>
          </a:prstGeom>
        </p:spPr>
      </p:pic>
      <p:sp>
        <p:nvSpPr>
          <p:cNvPr id="3" name="TextBox 2">
            <a:extLst>
              <a:ext uri="{FF2B5EF4-FFF2-40B4-BE49-F238E27FC236}">
                <a16:creationId xmlns:a16="http://schemas.microsoft.com/office/drawing/2014/main" id="{84BEE6F1-A5C5-8A86-F1C2-B3DAFFDBD9AA}"/>
              </a:ext>
            </a:extLst>
          </p:cNvPr>
          <p:cNvSpPr txBox="1"/>
          <p:nvPr/>
        </p:nvSpPr>
        <p:spPr>
          <a:xfrm>
            <a:off x="8403489" y="28944645"/>
            <a:ext cx="6352252" cy="1396793"/>
          </a:xfrm>
          <a:prstGeom prst="rect">
            <a:avLst/>
          </a:prstGeom>
          <a:noFill/>
        </p:spPr>
        <p:txBody>
          <a:bodyPr wrap="square" rtlCol="0">
            <a:spAutoFit/>
          </a:bodyPr>
          <a:lstStyle/>
          <a:p>
            <a:r>
              <a:rPr lang="en-US" sz="2119" dirty="0"/>
              <a:t>Course Convenor: Dr David Weir</a:t>
            </a:r>
          </a:p>
          <a:p>
            <a:r>
              <a:rPr lang="en-US" sz="2119" dirty="0"/>
              <a:t>Academic Supervisor : Dr </a:t>
            </a:r>
            <a:r>
              <a:rPr lang="en-US" sz="2119" dirty="0" err="1"/>
              <a:t>Luofeng</a:t>
            </a:r>
            <a:r>
              <a:rPr lang="en-US" sz="2119" dirty="0"/>
              <a:t> Xue</a:t>
            </a:r>
          </a:p>
          <a:p>
            <a:r>
              <a:rPr lang="en-US" sz="2119" dirty="0"/>
              <a:t>Industrial Supervisor : Dr Hamish Brown</a:t>
            </a:r>
          </a:p>
          <a:p>
            <a:endParaRPr lang="en-US" sz="2119" dirty="0"/>
          </a:p>
        </p:txBody>
      </p:sp>
      <p:sp>
        <p:nvSpPr>
          <p:cNvPr id="9" name="TextBox 8">
            <a:extLst>
              <a:ext uri="{FF2B5EF4-FFF2-40B4-BE49-F238E27FC236}">
                <a16:creationId xmlns:a16="http://schemas.microsoft.com/office/drawing/2014/main" id="{30A5AC1C-A039-B740-7072-3DCA2040262E}"/>
              </a:ext>
            </a:extLst>
          </p:cNvPr>
          <p:cNvSpPr txBox="1"/>
          <p:nvPr/>
        </p:nvSpPr>
        <p:spPr>
          <a:xfrm>
            <a:off x="11646590" y="12312129"/>
            <a:ext cx="6591005" cy="1938992"/>
          </a:xfrm>
          <a:prstGeom prst="rect">
            <a:avLst/>
          </a:prstGeom>
          <a:noFill/>
        </p:spPr>
        <p:txBody>
          <a:bodyPr wrap="square" rtlCol="0">
            <a:spAutoFit/>
          </a:bodyPr>
          <a:lstStyle/>
          <a:p>
            <a:r>
              <a:rPr lang="en-US" sz="3000" dirty="0">
                <a:solidFill>
                  <a:schemeClr val="bg1"/>
                </a:solidFill>
              </a:rPr>
              <a:t>There will be very smart information about the results of the project, and there will also be examples, at least two for sure.</a:t>
            </a:r>
            <a:endParaRPr lang="en-NZ" sz="3000" dirty="0">
              <a:solidFill>
                <a:schemeClr val="bg1"/>
              </a:solidFill>
            </a:endParaRPr>
          </a:p>
        </p:txBody>
      </p:sp>
      <p:sp>
        <p:nvSpPr>
          <p:cNvPr id="7" name="TextBox 6">
            <a:extLst>
              <a:ext uri="{FF2B5EF4-FFF2-40B4-BE49-F238E27FC236}">
                <a16:creationId xmlns:a16="http://schemas.microsoft.com/office/drawing/2014/main" id="{72BFBB4A-0CBF-DB12-06B1-7D3405B81AC6}"/>
              </a:ext>
            </a:extLst>
          </p:cNvPr>
          <p:cNvSpPr txBox="1"/>
          <p:nvPr/>
        </p:nvSpPr>
        <p:spPr>
          <a:xfrm>
            <a:off x="11220872" y="5122462"/>
            <a:ext cx="10154942" cy="3323987"/>
          </a:xfrm>
          <a:prstGeom prst="rect">
            <a:avLst/>
          </a:prstGeom>
          <a:noFill/>
        </p:spPr>
        <p:txBody>
          <a:bodyPr wrap="square" rtlCol="0">
            <a:spAutoFit/>
          </a:bodyPr>
          <a:lstStyle/>
          <a:p>
            <a:r>
              <a:rPr lang="en-US" sz="3000" dirty="0">
                <a:solidFill>
                  <a:schemeClr val="bg1"/>
                </a:solidFill>
              </a:rPr>
              <a:t>LEARNINGS</a:t>
            </a:r>
          </a:p>
          <a:p>
            <a:r>
              <a:rPr lang="en-US" sz="3000" dirty="0">
                <a:solidFill>
                  <a:schemeClr val="bg1"/>
                </a:solidFill>
              </a:rPr>
              <a:t>- Experience using new tools : Jupiter lab, </a:t>
            </a:r>
            <a:r>
              <a:rPr lang="en-US" sz="3000" dirty="0" err="1">
                <a:solidFill>
                  <a:schemeClr val="bg1"/>
                </a:solidFill>
              </a:rPr>
              <a:t>Matplotlib,Sourcetree</a:t>
            </a:r>
            <a:endParaRPr lang="en-US" sz="3000" dirty="0">
              <a:solidFill>
                <a:schemeClr val="bg1"/>
              </a:solidFill>
            </a:endParaRPr>
          </a:p>
          <a:p>
            <a:r>
              <a:rPr lang="en-US" sz="3000" dirty="0">
                <a:solidFill>
                  <a:schemeClr val="bg1"/>
                </a:solidFill>
              </a:rPr>
              <a:t>- Knowledge using C# and Python programming languages</a:t>
            </a:r>
          </a:p>
          <a:p>
            <a:r>
              <a:rPr lang="en-US" sz="3000" dirty="0">
                <a:solidFill>
                  <a:schemeClr val="bg1"/>
                </a:solidFill>
              </a:rPr>
              <a:t>- Problem solving skills</a:t>
            </a:r>
          </a:p>
          <a:p>
            <a:r>
              <a:rPr lang="en-US" sz="3000" dirty="0">
                <a:solidFill>
                  <a:schemeClr val="bg1"/>
                </a:solidFill>
              </a:rPr>
              <a:t>- GitHub actions</a:t>
            </a:r>
          </a:p>
          <a:p>
            <a:r>
              <a:rPr lang="en-US" sz="3000" dirty="0">
                <a:solidFill>
                  <a:schemeClr val="bg1"/>
                </a:solidFill>
              </a:rPr>
              <a:t>- Collaboration, communication, meetings, teamwork.</a:t>
            </a:r>
          </a:p>
          <a:p>
            <a:endParaRPr lang="en-NZ" sz="3000" dirty="0">
              <a:solidFill>
                <a:schemeClr val="bg1"/>
              </a:solidFill>
            </a:endParaRPr>
          </a:p>
        </p:txBody>
      </p:sp>
      <p:sp>
        <p:nvSpPr>
          <p:cNvPr id="4" name="TextBox 3">
            <a:extLst>
              <a:ext uri="{FF2B5EF4-FFF2-40B4-BE49-F238E27FC236}">
                <a16:creationId xmlns:a16="http://schemas.microsoft.com/office/drawing/2014/main" id="{F869B16D-A96C-EFD0-4939-04A86542A961}"/>
              </a:ext>
            </a:extLst>
          </p:cNvPr>
          <p:cNvSpPr txBox="1"/>
          <p:nvPr/>
        </p:nvSpPr>
        <p:spPr>
          <a:xfrm>
            <a:off x="370383" y="21502271"/>
            <a:ext cx="9408618" cy="2400657"/>
          </a:xfrm>
          <a:prstGeom prst="rect">
            <a:avLst/>
          </a:prstGeom>
          <a:noFill/>
        </p:spPr>
        <p:txBody>
          <a:bodyPr wrap="square" rtlCol="0">
            <a:spAutoFit/>
          </a:bodyPr>
          <a:lstStyle/>
          <a:p>
            <a:r>
              <a:rPr lang="en-US" sz="3000" dirty="0">
                <a:solidFill>
                  <a:schemeClr val="bg1"/>
                </a:solidFill>
              </a:rPr>
              <a:t>The project was divided into 5 main phases, which allowed for continuous improvement, and helped to identify problems early and act. Agile was a development methodology that, in combination with Kanban, helped achieve the desired result.</a:t>
            </a:r>
            <a:endParaRPr lang="en-NZ" sz="3000" dirty="0">
              <a:solidFill>
                <a:schemeClr val="bg1"/>
              </a:solidFill>
            </a:endParaRPr>
          </a:p>
        </p:txBody>
      </p:sp>
      <p:sp>
        <p:nvSpPr>
          <p:cNvPr id="10" name="TextBox 9">
            <a:extLst>
              <a:ext uri="{FF2B5EF4-FFF2-40B4-BE49-F238E27FC236}">
                <a16:creationId xmlns:a16="http://schemas.microsoft.com/office/drawing/2014/main" id="{6F39E768-6596-B26F-CCBA-9C8793AE813F}"/>
              </a:ext>
            </a:extLst>
          </p:cNvPr>
          <p:cNvSpPr txBox="1"/>
          <p:nvPr/>
        </p:nvSpPr>
        <p:spPr>
          <a:xfrm>
            <a:off x="421570" y="11039038"/>
            <a:ext cx="9899264" cy="9684703"/>
          </a:xfrm>
          <a:prstGeom prst="rect">
            <a:avLst/>
          </a:prstGeom>
          <a:noFill/>
        </p:spPr>
        <p:txBody>
          <a:bodyPr wrap="square" rtlCol="0">
            <a:spAutoFit/>
          </a:bodyPr>
          <a:lstStyle/>
          <a:p>
            <a:r>
              <a:rPr lang="en-NZ" sz="3000" dirty="0">
                <a:solidFill>
                  <a:schemeClr val="bg1"/>
                </a:solidFill>
              </a:rPr>
              <a:t>Industrial </a:t>
            </a:r>
          </a:p>
          <a:p>
            <a:pPr marL="242190" indent="-242190">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The project for the PFR (Plant and Food Research) company is aimed at improving the environmental situation in the country.</a:t>
            </a:r>
          </a:p>
          <a:p>
            <a:pPr marL="242190" indent="-242190">
              <a:spcAft>
                <a:spcPts val="706"/>
              </a:spcAft>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The main outline of the project for the industry is a tested and working model for calculating the correct amount of Nitrogen fertiliser required at a given time.</a:t>
            </a:r>
          </a:p>
          <a:p>
            <a:pPr marL="242190" indent="-242190">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Refactor and test a model that can be used in the future by farmers.</a:t>
            </a:r>
          </a:p>
          <a:p>
            <a:pPr marL="242190" indent="-242190">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Help improve N management and reduce N leaching for improved production and environmental sustainability.</a:t>
            </a:r>
          </a:p>
          <a:p>
            <a:pPr marL="242190" indent="-242190">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Calibri" panose="020F0502020204030204" pitchFamily="34" charset="0"/>
              </a:rPr>
              <a:t>Integrated testing using GitHub pull</a:t>
            </a:r>
          </a:p>
          <a:p>
            <a:r>
              <a:rPr lang="en-NZ" sz="3000" dirty="0">
                <a:solidFill>
                  <a:schemeClr val="bg1"/>
                </a:solidFill>
                <a:latin typeface="Calibri" panose="020F0502020204030204" pitchFamily="34" charset="0"/>
                <a:ea typeface="DengXian" panose="02010600030101010101" pitchFamily="2" charset="-122"/>
                <a:cs typeface="Calibri" panose="020F0502020204030204" pitchFamily="34" charset="0"/>
              </a:rPr>
              <a:t>   request process.</a:t>
            </a:r>
            <a:endPar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pPr marL="242190" indent="-242190">
              <a:spcAft>
                <a:spcPts val="706"/>
              </a:spcAft>
              <a:buFont typeface="Symbol" panose="05050102010706020507" pitchFamily="18" charset="2"/>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Enlightenment of farmers in the rational and</a:t>
            </a:r>
          </a:p>
          <a:p>
            <a:pPr>
              <a:spcAft>
                <a:spcPts val="706"/>
              </a:spcAft>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   correct use of nitrogen fertilisers.</a:t>
            </a:r>
          </a:p>
          <a:p>
            <a:pPr marL="242190" indent="-242190">
              <a:spcAft>
                <a:spcPts val="706"/>
              </a:spcAft>
              <a:buFont typeface="Symbol" panose="05050102010706020507" pitchFamily="18" charset="2"/>
              <a:buChar char=""/>
            </a:pPr>
            <a:endPar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r>
              <a:rPr lang="en-NZ" sz="3000" dirty="0">
                <a:solidFill>
                  <a:schemeClr val="bg1"/>
                </a:solidFill>
              </a:rPr>
              <a:t>Professional</a:t>
            </a:r>
            <a:endParaRPr lang="ru-RU" sz="3000" dirty="0">
              <a:solidFill>
                <a:schemeClr val="bg1"/>
              </a:solidFill>
            </a:endParaRPr>
          </a:p>
          <a:p>
            <a:pPr marL="201825" indent="-201825">
              <a:buFont typeface="Arial" panose="020B0604020202020204" pitchFamily="34" charset="0"/>
              <a:buChar char="•"/>
            </a:pPr>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Experience in managing and working on an IT project.</a:t>
            </a:r>
            <a:endParaRPr lang="en-NZ" sz="3000" dirty="0">
              <a:solidFill>
                <a:schemeClr val="bg1"/>
              </a:solidFill>
            </a:endParaRPr>
          </a:p>
          <a:p>
            <a:pPr marL="201825" indent="-201825">
              <a:buFont typeface="Arial" panose="020B0604020202020204" pitchFamily="34" charset="0"/>
              <a:buChar char="•"/>
            </a:pPr>
            <a:r>
              <a:rPr lang="en-US" sz="3000" dirty="0">
                <a:solidFill>
                  <a:schemeClr val="bg1"/>
                </a:solidFill>
              </a:rPr>
              <a:t>Using acquired professional skills in ICT</a:t>
            </a:r>
            <a:endParaRPr lang="ru-RU" sz="3000" dirty="0">
              <a:solidFill>
                <a:schemeClr val="bg1"/>
              </a:solidFill>
            </a:endParaRPr>
          </a:p>
          <a:p>
            <a:pPr marL="201825" indent="-201825">
              <a:buFont typeface="Arial" panose="020B0604020202020204" pitchFamily="34" charset="0"/>
              <a:buChar char="•"/>
            </a:pPr>
            <a:r>
              <a:rPr lang="en-US" sz="3000" dirty="0">
                <a:solidFill>
                  <a:schemeClr val="bg1"/>
                </a:solidFill>
              </a:rPr>
              <a:t>Obtaining new skills, both professional and soft.</a:t>
            </a:r>
            <a:endParaRPr lang="en-NZ" sz="3000" dirty="0">
              <a:solidFill>
                <a:schemeClr val="bg1"/>
              </a:solidFill>
            </a:endParaRPr>
          </a:p>
        </p:txBody>
      </p:sp>
      <p:pic>
        <p:nvPicPr>
          <p:cNvPr id="13" name="Picture 12" descr="A black background with blue text&#10;&#10;Description automatically generated">
            <a:extLst>
              <a:ext uri="{FF2B5EF4-FFF2-40B4-BE49-F238E27FC236}">
                <a16:creationId xmlns:a16="http://schemas.microsoft.com/office/drawing/2014/main" id="{88A2DF2C-3500-90F9-43C5-5E1870C3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090" y="28748780"/>
            <a:ext cx="3963668" cy="1337738"/>
          </a:xfrm>
          <a:prstGeom prst="rect">
            <a:avLst/>
          </a:prstGeom>
        </p:spPr>
      </p:pic>
      <p:sp>
        <p:nvSpPr>
          <p:cNvPr id="14" name="TextBox 13">
            <a:extLst>
              <a:ext uri="{FF2B5EF4-FFF2-40B4-BE49-F238E27FC236}">
                <a16:creationId xmlns:a16="http://schemas.microsoft.com/office/drawing/2014/main" id="{A10BD386-989A-91C8-5828-10114A62E1E5}"/>
              </a:ext>
            </a:extLst>
          </p:cNvPr>
          <p:cNvSpPr txBox="1"/>
          <p:nvPr/>
        </p:nvSpPr>
        <p:spPr>
          <a:xfrm>
            <a:off x="11244954" y="8303119"/>
            <a:ext cx="6397316" cy="923330"/>
          </a:xfrm>
          <a:prstGeom prst="rect">
            <a:avLst/>
          </a:prstGeom>
          <a:noFill/>
        </p:spPr>
        <p:txBody>
          <a:bodyPr wrap="square" lIns="127135" rtlCol="0">
            <a:spAutoFit/>
          </a:bodyPr>
          <a:lstStyle/>
          <a:p>
            <a:r>
              <a:rPr lang="en-US" sz="5400" b="1" dirty="0">
                <a:solidFill>
                  <a:schemeClr val="bg1"/>
                </a:solidFill>
              </a:rPr>
              <a:t>Tools Used</a:t>
            </a:r>
          </a:p>
        </p:txBody>
      </p:sp>
      <p:pic>
        <p:nvPicPr>
          <p:cNvPr id="18" name="Picture 17" descr="A diagram of a process&#10;&#10;Description automatically generated">
            <a:extLst>
              <a:ext uri="{FF2B5EF4-FFF2-40B4-BE49-F238E27FC236}">
                <a16:creationId xmlns:a16="http://schemas.microsoft.com/office/drawing/2014/main" id="{B95C340E-0D8B-866F-B8D7-2DE97E0B63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744" y="23916959"/>
            <a:ext cx="2702876" cy="2027156"/>
          </a:xfrm>
          <a:prstGeom prst="rect">
            <a:avLst/>
          </a:prstGeom>
        </p:spPr>
      </p:pic>
      <p:pic>
        <p:nvPicPr>
          <p:cNvPr id="24" name="Picture 23" descr="A logo with text on it&#10;&#10;Description automatically generated">
            <a:extLst>
              <a:ext uri="{FF2B5EF4-FFF2-40B4-BE49-F238E27FC236}">
                <a16:creationId xmlns:a16="http://schemas.microsoft.com/office/drawing/2014/main" id="{82C82F3A-A559-998A-B130-C9A3381BF4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60355" y="9523322"/>
            <a:ext cx="1163753" cy="651702"/>
          </a:xfrm>
          <a:prstGeom prst="rect">
            <a:avLst/>
          </a:prstGeom>
        </p:spPr>
      </p:pic>
      <p:pic>
        <p:nvPicPr>
          <p:cNvPr id="26" name="Picture 25" descr="A purple hexagon with white circles and a white symbol&#10;&#10;Description automatically generated">
            <a:extLst>
              <a:ext uri="{FF2B5EF4-FFF2-40B4-BE49-F238E27FC236}">
                <a16:creationId xmlns:a16="http://schemas.microsoft.com/office/drawing/2014/main" id="{D43DBD85-EC23-D371-EFAB-3DEFE907F8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5270" y="9359100"/>
            <a:ext cx="1291698" cy="678142"/>
          </a:xfrm>
          <a:prstGeom prst="rect">
            <a:avLst/>
          </a:prstGeom>
        </p:spPr>
      </p:pic>
      <p:pic>
        <p:nvPicPr>
          <p:cNvPr id="28" name="Picture 27" descr="A blue and yellow snake logo&#10;&#10;Description automatically generated">
            <a:extLst>
              <a:ext uri="{FF2B5EF4-FFF2-40B4-BE49-F238E27FC236}">
                <a16:creationId xmlns:a16="http://schemas.microsoft.com/office/drawing/2014/main" id="{335927E1-D79E-23F5-3DAF-49AFF1EA20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30832" y="9369779"/>
            <a:ext cx="642876" cy="704446"/>
          </a:xfrm>
          <a:prstGeom prst="rect">
            <a:avLst/>
          </a:prstGeom>
        </p:spPr>
      </p:pic>
      <p:pic>
        <p:nvPicPr>
          <p:cNvPr id="33" name="Picture 32" descr="A logo with blue squares and white text&#10;&#10;Description automatically generated">
            <a:extLst>
              <a:ext uri="{FF2B5EF4-FFF2-40B4-BE49-F238E27FC236}">
                <a16:creationId xmlns:a16="http://schemas.microsoft.com/office/drawing/2014/main" id="{728664EE-5035-8F71-301B-FAAA52FC94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95003" y="9163976"/>
            <a:ext cx="1932173" cy="1014391"/>
          </a:xfrm>
          <a:prstGeom prst="rect">
            <a:avLst/>
          </a:prstGeom>
        </p:spPr>
      </p:pic>
      <p:sp>
        <p:nvSpPr>
          <p:cNvPr id="37" name="TextBox 36">
            <a:extLst>
              <a:ext uri="{FF2B5EF4-FFF2-40B4-BE49-F238E27FC236}">
                <a16:creationId xmlns:a16="http://schemas.microsoft.com/office/drawing/2014/main" id="{3B7F80FB-3FD4-8CF5-2B46-DD8F5BFFB914}"/>
              </a:ext>
            </a:extLst>
          </p:cNvPr>
          <p:cNvSpPr txBox="1"/>
          <p:nvPr/>
        </p:nvSpPr>
        <p:spPr>
          <a:xfrm>
            <a:off x="11220872" y="212588"/>
            <a:ext cx="9971304" cy="3631763"/>
          </a:xfrm>
          <a:prstGeom prst="rect">
            <a:avLst/>
          </a:prstGeom>
          <a:noFill/>
        </p:spPr>
        <p:txBody>
          <a:bodyPr wrap="square" rtlCol="0">
            <a:spAutoFit/>
          </a:bodyPr>
          <a:lstStyle/>
          <a:p>
            <a:r>
              <a:rPr lang="en-US" sz="5400" dirty="0">
                <a:solidFill>
                  <a:schemeClr val="accent4">
                    <a:lumMod val="40000"/>
                    <a:lumOff val="60000"/>
                  </a:schemeClr>
                </a:solidFill>
              </a:rPr>
              <a:t>Sasha Stepanov</a:t>
            </a:r>
          </a:p>
          <a:p>
            <a:r>
              <a:rPr lang="en-US" sz="4400" dirty="0">
                <a:solidFill>
                  <a:schemeClr val="bg1"/>
                </a:solidFill>
              </a:rPr>
              <a:t>Bachelor of Information &amp; Communication Technologies</a:t>
            </a:r>
            <a:br>
              <a:rPr lang="en-US" sz="4400" dirty="0">
                <a:solidFill>
                  <a:schemeClr val="bg1"/>
                </a:solidFill>
              </a:rPr>
            </a:br>
            <a:r>
              <a:rPr lang="en-US" sz="4400" dirty="0">
                <a:solidFill>
                  <a:schemeClr val="bg1"/>
                </a:solidFill>
              </a:rPr>
              <a:t>Ara - </a:t>
            </a:r>
            <a:r>
              <a:rPr lang="en-US" sz="4400" dirty="0" err="1">
                <a:solidFill>
                  <a:schemeClr val="bg1"/>
                </a:solidFill>
              </a:rPr>
              <a:t>Te</a:t>
            </a:r>
            <a:r>
              <a:rPr lang="en-US" sz="4400" dirty="0">
                <a:solidFill>
                  <a:schemeClr val="bg1"/>
                </a:solidFill>
              </a:rPr>
              <a:t> </a:t>
            </a:r>
            <a:r>
              <a:rPr lang="en-US" sz="4400" dirty="0" err="1">
                <a:solidFill>
                  <a:schemeClr val="bg1"/>
                </a:solidFill>
              </a:rPr>
              <a:t>Pūkenga</a:t>
            </a:r>
            <a:r>
              <a:rPr lang="en-US" sz="4400" dirty="0">
                <a:solidFill>
                  <a:schemeClr val="bg1"/>
                </a:solidFill>
              </a:rPr>
              <a:t>, 2023 Sem 2</a:t>
            </a:r>
            <a:br>
              <a:rPr lang="en-US" sz="4400" dirty="0">
                <a:solidFill>
                  <a:schemeClr val="bg1"/>
                </a:solidFill>
              </a:rPr>
            </a:br>
            <a:r>
              <a:rPr lang="en-US" sz="4400" dirty="0">
                <a:solidFill>
                  <a:schemeClr val="bg1"/>
                </a:solidFill>
                <a:hlinkClick r:id="rId9">
                  <a:extLst>
                    <a:ext uri="{A12FA001-AC4F-418D-AE19-62706E023703}">
                      <ahyp:hlinkClr xmlns:ahyp="http://schemas.microsoft.com/office/drawing/2018/hyperlinkcolor" val="tx"/>
                    </a:ext>
                  </a:extLst>
                </a:hlinkClick>
              </a:rPr>
              <a:t>1989stepania@gmail.com</a:t>
            </a:r>
            <a:r>
              <a:rPr lang="en-US" sz="4400" dirty="0">
                <a:solidFill>
                  <a:schemeClr val="bg1"/>
                </a:solidFill>
              </a:rPr>
              <a:t> </a:t>
            </a:r>
            <a:endParaRPr lang="en-NZ" sz="4400" dirty="0">
              <a:solidFill>
                <a:schemeClr val="bg1"/>
              </a:solidFill>
            </a:endParaRPr>
          </a:p>
        </p:txBody>
      </p:sp>
      <p:pic>
        <p:nvPicPr>
          <p:cNvPr id="38" name="Picture 37" descr="A picture containing black, darkness&#10;&#10;Description automatically generated">
            <a:extLst>
              <a:ext uri="{FF2B5EF4-FFF2-40B4-BE49-F238E27FC236}">
                <a16:creationId xmlns:a16="http://schemas.microsoft.com/office/drawing/2014/main" id="{AF1CF572-8549-24F8-E90C-3485D2F128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207" y="14727779"/>
            <a:ext cx="5284835" cy="6448348"/>
          </a:xfrm>
          <a:prstGeom prst="rect">
            <a:avLst/>
          </a:prstGeom>
        </p:spPr>
      </p:pic>
      <p:pic>
        <p:nvPicPr>
          <p:cNvPr id="12" name="Picture 11" descr="A group of sticky notes on a black background&#10;&#10;Description automatically generated">
            <a:extLst>
              <a:ext uri="{FF2B5EF4-FFF2-40B4-BE49-F238E27FC236}">
                <a16:creationId xmlns:a16="http://schemas.microsoft.com/office/drawing/2014/main" id="{194AC417-44BF-3FAF-D6E9-B3D28D7971B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71239" y="23902928"/>
            <a:ext cx="2329667" cy="2006033"/>
          </a:xfrm>
          <a:prstGeom prst="rect">
            <a:avLst/>
          </a:prstGeom>
        </p:spPr>
      </p:pic>
      <p:sp>
        <p:nvSpPr>
          <p:cNvPr id="19" name="TextBox 18">
            <a:extLst>
              <a:ext uri="{FF2B5EF4-FFF2-40B4-BE49-F238E27FC236}">
                <a16:creationId xmlns:a16="http://schemas.microsoft.com/office/drawing/2014/main" id="{91F23AC2-4FA5-4383-3D98-8EDE050D8726}"/>
              </a:ext>
            </a:extLst>
          </p:cNvPr>
          <p:cNvSpPr txBox="1"/>
          <p:nvPr/>
        </p:nvSpPr>
        <p:spPr>
          <a:xfrm>
            <a:off x="469014" y="6893792"/>
            <a:ext cx="9974436" cy="3785652"/>
          </a:xfrm>
          <a:prstGeom prst="rect">
            <a:avLst/>
          </a:prstGeom>
          <a:noFill/>
        </p:spPr>
        <p:txBody>
          <a:bodyPr wrap="square" rtlCol="0">
            <a:spAutoFit/>
          </a:bodyPr>
          <a:lstStyle/>
          <a:p>
            <a:r>
              <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The New Zealand government has set strict water quality targets, and to meet these targets farmers have to reduce the amount of fertilizer they use. To solve this problem, Plant and Food Research is creating a tool that would help to solve this problem. </a:t>
            </a:r>
            <a:endParaRPr lang="ru-RU" sz="30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r>
              <a:rPr lang="en-US" sz="3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The created model requires refinement and testing to meet the specified requirements and accuracy of fertilizer calculations.</a:t>
            </a:r>
            <a:endParaRPr lang="en-NZ" sz="3000" dirty="0">
              <a:solidFill>
                <a:schemeClr val="bg1"/>
              </a:solidFill>
              <a:latin typeface="Calibri" panose="020F0502020204030204" pitchFamily="34" charset="0"/>
              <a:ea typeface="DengXian" panose="02010600030101010101" pitchFamily="2" charset="-122"/>
              <a:cs typeface="Times New Roman" panose="02020603050405020304" pitchFamily="18" charset="0"/>
            </a:endParaRPr>
          </a:p>
          <a:p>
            <a:endParaRPr lang="en-NZ" sz="3000" dirty="0">
              <a:solidFill>
                <a:schemeClr val="bg1"/>
              </a:solidFill>
            </a:endParaRPr>
          </a:p>
        </p:txBody>
      </p:sp>
      <p:pic>
        <p:nvPicPr>
          <p:cNvPr id="23" name="Picture 22" descr="A blue cross with orange outline&#10;&#10;Description automatically generated">
            <a:extLst>
              <a:ext uri="{FF2B5EF4-FFF2-40B4-BE49-F238E27FC236}">
                <a16:creationId xmlns:a16="http://schemas.microsoft.com/office/drawing/2014/main" id="{803F34CA-318D-9FCB-C25F-0676F47D9B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12500" y="24458100"/>
            <a:ext cx="958702" cy="944874"/>
          </a:xfrm>
          <a:prstGeom prst="rect">
            <a:avLst/>
          </a:prstGeom>
        </p:spPr>
      </p:pic>
      <p:sp>
        <p:nvSpPr>
          <p:cNvPr id="29" name="TextBox 28">
            <a:extLst>
              <a:ext uri="{FF2B5EF4-FFF2-40B4-BE49-F238E27FC236}">
                <a16:creationId xmlns:a16="http://schemas.microsoft.com/office/drawing/2014/main" id="{2116A084-39A4-BE7F-A8F0-7B207FCDD689}"/>
              </a:ext>
            </a:extLst>
          </p:cNvPr>
          <p:cNvSpPr txBox="1"/>
          <p:nvPr/>
        </p:nvSpPr>
        <p:spPr>
          <a:xfrm>
            <a:off x="442705" y="189652"/>
            <a:ext cx="10895313" cy="5170646"/>
          </a:xfrm>
          <a:prstGeom prst="rect">
            <a:avLst/>
          </a:prstGeom>
          <a:noFill/>
        </p:spPr>
        <p:txBody>
          <a:bodyPr wrap="square" rtlCol="0">
            <a:spAutoFit/>
          </a:bodyPr>
          <a:lstStyle/>
          <a:p>
            <a:r>
              <a:rPr lang="en-NZ" sz="5000" dirty="0">
                <a:solidFill>
                  <a:schemeClr val="bg1"/>
                </a:solidFill>
              </a:rPr>
              <a:t>Project</a:t>
            </a:r>
          </a:p>
          <a:p>
            <a:r>
              <a:rPr lang="en-NZ" sz="8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Sustainable Vegetable System</a:t>
            </a:r>
          </a:p>
          <a:p>
            <a:r>
              <a:rPr lang="en-NZ"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a:t>
            </a:r>
            <a:r>
              <a:rPr lang="en-US"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We</a:t>
            </a:r>
            <a:r>
              <a:rPr lang="ru-RU"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t>
            </a:r>
            <a:r>
              <a:rPr lang="en-NZ"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are</a:t>
            </a:r>
            <a:r>
              <a:rPr lang="en-US"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 saving the world, one potato at a time.</a:t>
            </a:r>
            <a:r>
              <a:rPr lang="en-NZ" sz="6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a:t>
            </a:r>
            <a:endParaRPr lang="en-NZ" sz="6000" dirty="0">
              <a:solidFill>
                <a:schemeClr val="bg1"/>
              </a:solidFill>
            </a:endParaRPr>
          </a:p>
        </p:txBody>
      </p:sp>
      <p:sp>
        <p:nvSpPr>
          <p:cNvPr id="2" name="TextBox 1">
            <a:extLst>
              <a:ext uri="{FF2B5EF4-FFF2-40B4-BE49-F238E27FC236}">
                <a16:creationId xmlns:a16="http://schemas.microsoft.com/office/drawing/2014/main" id="{6FE8431F-A90E-0A29-E299-F0337A53C61A}"/>
              </a:ext>
            </a:extLst>
          </p:cNvPr>
          <p:cNvSpPr txBox="1"/>
          <p:nvPr/>
        </p:nvSpPr>
        <p:spPr>
          <a:xfrm>
            <a:off x="11646590" y="25211578"/>
            <a:ext cx="6458480" cy="923330"/>
          </a:xfrm>
          <a:prstGeom prst="rect">
            <a:avLst/>
          </a:prstGeom>
          <a:noFill/>
        </p:spPr>
        <p:txBody>
          <a:bodyPr wrap="square" lIns="127135" rtlCol="0">
            <a:spAutoFit/>
          </a:bodyPr>
          <a:lstStyle/>
          <a:p>
            <a:r>
              <a:rPr lang="en-US" sz="5400" b="1" dirty="0">
                <a:solidFill>
                  <a:schemeClr val="bg1"/>
                </a:solidFill>
              </a:rPr>
              <a:t>Reference</a:t>
            </a:r>
          </a:p>
        </p:txBody>
      </p:sp>
      <p:sp>
        <p:nvSpPr>
          <p:cNvPr id="6" name="TextBox 5">
            <a:extLst>
              <a:ext uri="{FF2B5EF4-FFF2-40B4-BE49-F238E27FC236}">
                <a16:creationId xmlns:a16="http://schemas.microsoft.com/office/drawing/2014/main" id="{034C1704-AB7A-25AE-FDBB-6F38B555A1B9}"/>
              </a:ext>
            </a:extLst>
          </p:cNvPr>
          <p:cNvSpPr txBox="1"/>
          <p:nvPr/>
        </p:nvSpPr>
        <p:spPr>
          <a:xfrm>
            <a:off x="11107288" y="20172180"/>
            <a:ext cx="9517888"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Skills were gained in using the Agile methodology and Kanban board in a real project.</a:t>
            </a:r>
            <a:endParaRPr lang="ru-RU" sz="3200" dirty="0">
              <a:solidFill>
                <a:schemeClr val="bg1"/>
              </a:solidFill>
            </a:endParaRPr>
          </a:p>
          <a:p>
            <a:pPr marL="457200" indent="-457200">
              <a:buFont typeface="Arial" panose="020B0604020202020204" pitchFamily="34" charset="0"/>
              <a:buChar char="•"/>
            </a:pPr>
            <a:r>
              <a:rPr lang="en-US" sz="3200" dirty="0">
                <a:solidFill>
                  <a:schemeClr val="bg1"/>
                </a:solidFill>
              </a:rPr>
              <a:t>Used acquired project management skills such as time management, risk assessment, quality assessment.</a:t>
            </a:r>
            <a:endParaRPr lang="ru-RU" sz="3200" dirty="0">
              <a:solidFill>
                <a:schemeClr val="bg1"/>
              </a:solidFill>
            </a:endParaRPr>
          </a:p>
          <a:p>
            <a:pPr marL="457200" indent="-457200">
              <a:buFont typeface="Arial" panose="020B0604020202020204" pitchFamily="34" charset="0"/>
              <a:buChar char="•"/>
            </a:pPr>
            <a:r>
              <a:rPr lang="en-US" sz="3200" dirty="0">
                <a:solidFill>
                  <a:schemeClr val="bg1"/>
                </a:solidFill>
              </a:rPr>
              <a:t>The project completed by the student will be used by a modeling team of PFR in the future.</a:t>
            </a:r>
            <a:endParaRPr lang="ru-RU" sz="3200" dirty="0">
              <a:solidFill>
                <a:schemeClr val="bg1"/>
              </a:solidFill>
            </a:endParaRPr>
          </a:p>
          <a:p>
            <a:pPr marL="457200" indent="-457200">
              <a:buFont typeface="Arial" panose="020B0604020202020204" pitchFamily="34" charset="0"/>
              <a:buChar char="•"/>
            </a:pPr>
            <a:r>
              <a:rPr lang="en-US" sz="3200" dirty="0">
                <a:solidFill>
                  <a:schemeClr val="bg1"/>
                </a:solidFill>
              </a:rPr>
              <a:t>The student gained irreplaceable experience working in a scientific center.</a:t>
            </a:r>
            <a:endParaRPr lang="en-NZ" sz="3200" dirty="0">
              <a:solidFill>
                <a:schemeClr val="bg1"/>
              </a:solidFill>
            </a:endParaRPr>
          </a:p>
        </p:txBody>
      </p:sp>
      <p:pic>
        <p:nvPicPr>
          <p:cNvPr id="20" name="Picture 19" descr="A graph of different types of soil&#10;&#10;Description automatically generated with medium confidence">
            <a:extLst>
              <a:ext uri="{FF2B5EF4-FFF2-40B4-BE49-F238E27FC236}">
                <a16:creationId xmlns:a16="http://schemas.microsoft.com/office/drawing/2014/main" id="{5D7BF9E3-2228-6A5B-66D3-2F43A1FBDE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074952" y="14912654"/>
            <a:ext cx="3755155" cy="3096837"/>
          </a:xfrm>
          <a:prstGeom prst="rect">
            <a:avLst/>
          </a:prstGeom>
        </p:spPr>
      </p:pic>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594C902C-4654-089B-E347-9FC23BA06E9A}"/>
                  </a:ext>
                </a:extLst>
              </p14:cNvPr>
              <p14:cNvContentPartPr/>
              <p14:nvPr/>
            </p14:nvContentPartPr>
            <p14:xfrm>
              <a:off x="10543213" y="3851939"/>
              <a:ext cx="100080" cy="3746880"/>
            </p14:xfrm>
          </p:contentPart>
        </mc:Choice>
        <mc:Fallback xmlns="">
          <p:pic>
            <p:nvPicPr>
              <p:cNvPr id="36" name="Ink 35">
                <a:extLst>
                  <a:ext uri="{FF2B5EF4-FFF2-40B4-BE49-F238E27FC236}">
                    <a16:creationId xmlns:a16="http://schemas.microsoft.com/office/drawing/2014/main" id="{594C902C-4654-089B-E347-9FC23BA06E9A}"/>
                  </a:ext>
                </a:extLst>
              </p:cNvPr>
              <p:cNvPicPr/>
              <p:nvPr/>
            </p:nvPicPr>
            <p:blipFill>
              <a:blip r:embed="rId16"/>
              <a:stretch>
                <a:fillRect/>
              </a:stretch>
            </p:blipFill>
            <p:spPr>
              <a:xfrm>
                <a:off x="10534213" y="3843299"/>
                <a:ext cx="117720" cy="3764520"/>
              </a:xfrm>
              <a:prstGeom prst="rect">
                <a:avLst/>
              </a:prstGeom>
            </p:spPr>
          </p:pic>
        </mc:Fallback>
      </mc:AlternateContent>
      <p:pic>
        <p:nvPicPr>
          <p:cNvPr id="63" name="Picture 62" descr="A cartoon of a person holding a pitchfork&#10;&#10;Description automatically generated">
            <a:extLst>
              <a:ext uri="{FF2B5EF4-FFF2-40B4-BE49-F238E27FC236}">
                <a16:creationId xmlns:a16="http://schemas.microsoft.com/office/drawing/2014/main" id="{0A43CAAE-083E-439D-DC37-2B92526BA2F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4489" y="9798109"/>
            <a:ext cx="4118404" cy="6488211"/>
          </a:xfrm>
          <a:prstGeom prst="rect">
            <a:avLst/>
          </a:prstGeom>
        </p:spPr>
      </p:pic>
      <p:pic>
        <p:nvPicPr>
          <p:cNvPr id="69" name="Picture 68" descr="A cartoon of a person with a cane&#10;&#10;Description automatically generated">
            <a:extLst>
              <a:ext uri="{FF2B5EF4-FFF2-40B4-BE49-F238E27FC236}">
                <a16:creationId xmlns:a16="http://schemas.microsoft.com/office/drawing/2014/main" id="{03C37215-F143-E097-1807-6E563B4F594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00259" y="9270401"/>
            <a:ext cx="4474881" cy="7230507"/>
          </a:xfrm>
          <a:prstGeom prst="rect">
            <a:avLst/>
          </a:prstGeom>
        </p:spPr>
      </p:pic>
    </p:spTree>
    <p:extLst>
      <p:ext uri="{BB962C8B-B14F-4D97-AF65-F5344CB8AC3E}">
        <p14:creationId xmlns:p14="http://schemas.microsoft.com/office/powerpoint/2010/main" val="2229898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3018</TotalTime>
  <Words>435</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David.Weir@ara.ac.nz</dc:creator>
  <cp:lastModifiedBy>Aleksandr Stepanov</cp:lastModifiedBy>
  <cp:revision>126</cp:revision>
  <cp:lastPrinted>2022-10-24T22:58:45Z</cp:lastPrinted>
  <dcterms:created xsi:type="dcterms:W3CDTF">2015-02-24T18:33:10Z</dcterms:created>
  <dcterms:modified xsi:type="dcterms:W3CDTF">2023-11-06T19:46:46Z</dcterms:modified>
</cp:coreProperties>
</file>