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E1FE-DB32-7889-7122-8F4CB91DC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90C97-5D1E-6223-28E5-8621B06C9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E5F1F-E875-7CD0-034E-C3713B3C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9593-1860-4692-8072-18D5FAD6DB11}" type="datetimeFigureOut">
              <a:rPr lang="en-NZ" smtClean="0"/>
              <a:t>7/08/2023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6D18-3BB7-37B5-2107-5E2A649B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EA9E5-2FEB-8A4E-62E0-28D36946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F4D-91C1-457A-95D8-CB3C1D861E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609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D422-F089-DD9E-019F-846EF62A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1FA9D-14F7-C8A7-D2A6-905BDBFF0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A38AB-E92A-B2CD-BC70-0543ED1D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9593-1860-4692-8072-18D5FAD6DB11}" type="datetimeFigureOut">
              <a:rPr lang="en-NZ" smtClean="0"/>
              <a:t>7/08/2023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B6E17-1988-044E-FACC-EDB3FD5A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D7C0B-E102-FA76-84EC-E12178D2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F4D-91C1-457A-95D8-CB3C1D861E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619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906E8-ECE9-9D49-2E14-BD7377532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04E2F-5D02-ACC0-9D5B-D814F77B3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113DC-870D-D305-3DB3-F5DBCCC5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9593-1860-4692-8072-18D5FAD6DB11}" type="datetimeFigureOut">
              <a:rPr lang="en-NZ" smtClean="0"/>
              <a:t>7/08/2023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91706-5C8E-0B7E-11EB-F552712B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CFEC5-3F8D-131B-5165-3D177310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F4D-91C1-457A-95D8-CB3C1D861E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925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9AAD-8079-4D58-CC46-00B155C9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980F-6579-168B-FB9A-9A55FD34D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173AF-85FF-0219-2FF9-EB2FEA46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9593-1860-4692-8072-18D5FAD6DB11}" type="datetimeFigureOut">
              <a:rPr lang="en-NZ" smtClean="0"/>
              <a:t>7/08/2023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0523A-3747-361F-969F-1A0A0D7B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945A7-EB91-438A-B562-C9BE2F7E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F4D-91C1-457A-95D8-CB3C1D861E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825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7FA5-4A7B-CD2A-38BF-B0F08798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BF4DE-EEF4-7DAF-C5F1-88FFC54C9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12A1-A2A2-6E7B-A99C-BF4C1AA1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9593-1860-4692-8072-18D5FAD6DB11}" type="datetimeFigureOut">
              <a:rPr lang="en-NZ" smtClean="0"/>
              <a:t>7/08/2023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D5CD7-5C8A-DEB1-828E-8F0B77EB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E5184-604E-3B9E-7934-5B8B62DA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F4D-91C1-457A-95D8-CB3C1D861E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577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6D7A-09C3-6E57-0995-651ACDA9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F4F9-B027-79CA-9A86-B9652BEF4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D21D4-A749-5DE2-A429-33FFC995B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0C48B-0B2D-4E7C-2B31-2D6DDE72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9593-1860-4692-8072-18D5FAD6DB11}" type="datetimeFigureOut">
              <a:rPr lang="en-NZ" smtClean="0"/>
              <a:t>7/08/2023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6704B-2E92-539E-D652-B94F4DE9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BF887-24BF-C7F0-845E-88E3D649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F4D-91C1-457A-95D8-CB3C1D861E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08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2930-9DB3-E08F-1BB8-0D265C47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B55DF-585C-0FC2-BF6C-7FC96C79B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13CCC-6D0C-4652-CEDB-F095A93CF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6B6BC-5246-7974-3D8D-8D62E75B3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B7A60-2163-2020-B632-458C08AEA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4BCCE-4515-D39B-27F3-BE135B40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9593-1860-4692-8072-18D5FAD6DB11}" type="datetimeFigureOut">
              <a:rPr lang="en-NZ" smtClean="0"/>
              <a:t>7/08/2023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FAF08-F9B4-C21A-C895-A942E710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10BE0-0AC6-3CCB-F61E-132AED82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F4D-91C1-457A-95D8-CB3C1D861E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361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B7AC-8177-8B23-AE67-971E4192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2D87-E685-0AB3-C2D2-ACE2BC9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9593-1860-4692-8072-18D5FAD6DB11}" type="datetimeFigureOut">
              <a:rPr lang="en-NZ" smtClean="0"/>
              <a:t>7/08/2023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D48A5-A561-1B5A-CD34-4B630763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C7E7C-F569-C24A-55DE-356BBB05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F4D-91C1-457A-95D8-CB3C1D861E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63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E2EA1-2F7F-14EE-53F5-F241078B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9593-1860-4692-8072-18D5FAD6DB11}" type="datetimeFigureOut">
              <a:rPr lang="en-NZ" smtClean="0"/>
              <a:t>7/08/2023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E23E7-A7A5-9D3E-4448-563C962B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F2A50-EDE9-B3F5-066A-2A8CEE8C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F4D-91C1-457A-95D8-CB3C1D861E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897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4A47-7E7B-A5EC-C0D1-6C908F84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8EE50-96EA-9EEF-CC77-6A99EF223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D0BE1-BF1F-E8D6-DD64-7E61D0239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7A2DD-7372-DF2D-D741-DBD469EC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9593-1860-4692-8072-18D5FAD6DB11}" type="datetimeFigureOut">
              <a:rPr lang="en-NZ" smtClean="0"/>
              <a:t>7/08/2023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17CC9-3151-9581-E880-02BCE2BA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49212-0D8C-05ED-F326-4DBC4D85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F4D-91C1-457A-95D8-CB3C1D861E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623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0B07-EC51-2415-C9CA-AD9E5664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9DBC4-7E1D-EA8F-BAF9-0BFE5B829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4506C-16D7-9943-15BB-6982A822A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09976-67DF-B9E7-D94E-8F02F75C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9593-1860-4692-8072-18D5FAD6DB11}" type="datetimeFigureOut">
              <a:rPr lang="en-NZ" smtClean="0"/>
              <a:t>7/08/2023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EDCF5-5F64-AF41-914B-EFC3CFAE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86317-B58F-F4E4-36EB-7DFAC5BA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F4D-91C1-457A-95D8-CB3C1D861E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233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574E0D-00C3-C1C2-0431-AF6C5D1B9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E8C3E-220C-273A-31DD-62F221E87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114A6-40E5-F26B-DCFA-925BAAF1F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9593-1860-4692-8072-18D5FAD6DB11}" type="datetimeFigureOut">
              <a:rPr lang="en-NZ" smtClean="0"/>
              <a:t>7/08/2023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B86A9-6C44-81E3-3B74-79D5C9748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E5572-4744-5F5C-F059-D23E1B63C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1CF4D-91C1-457A-95D8-CB3C1D861E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0469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5B055788-8747-06B3-0927-4C72DC974F0A}"/>
              </a:ext>
            </a:extLst>
          </p:cNvPr>
          <p:cNvCxnSpPr>
            <a:cxnSpLocks/>
            <a:stCxn id="1026" idx="1"/>
          </p:cNvCxnSpPr>
          <p:nvPr/>
        </p:nvCxnSpPr>
        <p:spPr>
          <a:xfrm rot="10800000" flipV="1">
            <a:off x="9775499" y="1753393"/>
            <a:ext cx="746767" cy="122811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B45975E-C156-279F-D602-482D1714D628}"/>
              </a:ext>
            </a:extLst>
          </p:cNvPr>
          <p:cNvCxnSpPr>
            <a:cxnSpLocks/>
          </p:cNvCxnSpPr>
          <p:nvPr/>
        </p:nvCxnSpPr>
        <p:spPr>
          <a:xfrm flipV="1">
            <a:off x="11332875" y="2258875"/>
            <a:ext cx="0" cy="22623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06763F0-B2CE-3881-1213-24281B4E2C83}"/>
              </a:ext>
            </a:extLst>
          </p:cNvPr>
          <p:cNvSpPr/>
          <p:nvPr/>
        </p:nvSpPr>
        <p:spPr>
          <a:xfrm>
            <a:off x="3058840" y="3840646"/>
            <a:ext cx="3255878" cy="29565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5935E3-D997-D35B-8CE0-107FB2B3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54" y="1613501"/>
            <a:ext cx="3448907" cy="16715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4091C0-1504-8A80-486F-E8872E273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138" y="4349630"/>
            <a:ext cx="2888217" cy="19863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509617-1B6C-FE82-A5F3-80FFEDFB7E68}"/>
              </a:ext>
            </a:extLst>
          </p:cNvPr>
          <p:cNvSpPr txBox="1"/>
          <p:nvPr/>
        </p:nvSpPr>
        <p:spPr>
          <a:xfrm>
            <a:off x="1276806" y="633038"/>
            <a:ext cx="149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b="1" dirty="0">
                <a:latin typeface="Comic Sans MS" panose="030F0702030302020204" pitchFamily="66" charset="0"/>
              </a:rPr>
              <a:t>Crop </a:t>
            </a:r>
          </a:p>
          <a:p>
            <a:pPr algn="ctr"/>
            <a:r>
              <a:rPr lang="en-NZ" b="1" dirty="0">
                <a:latin typeface="Comic Sans MS" panose="030F0702030302020204" pitchFamily="66" charset="0"/>
              </a:rPr>
              <a:t>Information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DFF25C-03E9-58C9-9B99-5BD9C08098E4}"/>
              </a:ext>
            </a:extLst>
          </p:cNvPr>
          <p:cNvSpPr txBox="1"/>
          <p:nvPr/>
        </p:nvSpPr>
        <p:spPr>
          <a:xfrm>
            <a:off x="2799679" y="166267"/>
            <a:ext cx="1645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b="1" dirty="0">
                <a:latin typeface="Comic Sans MS" panose="030F0702030302020204" pitchFamily="66" charset="0"/>
              </a:rPr>
              <a:t>Fertiliser </a:t>
            </a:r>
          </a:p>
          <a:p>
            <a:pPr algn="ctr"/>
            <a:r>
              <a:rPr lang="en-NZ" b="1" dirty="0">
                <a:latin typeface="Comic Sans MS" panose="030F0702030302020204" pitchFamily="66" charset="0"/>
              </a:rPr>
              <a:t>Requirements</a:t>
            </a:r>
          </a:p>
          <a:p>
            <a:pPr algn="ctr"/>
            <a:r>
              <a:rPr lang="en-NZ" b="1" dirty="0">
                <a:latin typeface="Comic Sans MS" panose="030F0702030302020204" pitchFamily="66" charset="0"/>
              </a:rPr>
              <a:t>Estimated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8210EA-7BA7-5C09-217F-3C39D6AB6336}"/>
              </a:ext>
            </a:extLst>
          </p:cNvPr>
          <p:cNvSpPr txBox="1"/>
          <p:nvPr/>
        </p:nvSpPr>
        <p:spPr>
          <a:xfrm>
            <a:off x="336612" y="106948"/>
            <a:ext cx="1152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b="1" dirty="0">
                <a:latin typeface="Comic Sans MS" panose="030F0702030302020204" pitchFamily="66" charset="0"/>
              </a:rPr>
              <a:t>Soil test</a:t>
            </a:r>
          </a:p>
          <a:p>
            <a:pPr algn="ctr"/>
            <a:r>
              <a:rPr lang="en-NZ" b="1" dirty="0">
                <a:latin typeface="Comic Sans MS" panose="030F0702030302020204" pitchFamily="66" charset="0"/>
              </a:rPr>
              <a:t>results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769B93-52DF-7290-4DF6-4AF977A1D4C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023966" y="1279369"/>
            <a:ext cx="0" cy="2306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186ED9-A9A0-B52E-488F-C21BD0150C93}"/>
              </a:ext>
            </a:extLst>
          </p:cNvPr>
          <p:cNvCxnSpPr>
            <a:cxnSpLocks/>
          </p:cNvCxnSpPr>
          <p:nvPr/>
        </p:nvCxnSpPr>
        <p:spPr>
          <a:xfrm>
            <a:off x="845941" y="753279"/>
            <a:ext cx="0" cy="7567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612D42-A433-9D1A-F00D-314A3C6A6875}"/>
              </a:ext>
            </a:extLst>
          </p:cNvPr>
          <p:cNvCxnSpPr>
            <a:cxnSpLocks/>
          </p:cNvCxnSpPr>
          <p:nvPr/>
        </p:nvCxnSpPr>
        <p:spPr>
          <a:xfrm flipV="1">
            <a:off x="3518373" y="1023457"/>
            <a:ext cx="0" cy="4865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8A659D-DB79-DC63-CFC1-6794DB074A09}"/>
              </a:ext>
            </a:extLst>
          </p:cNvPr>
          <p:cNvCxnSpPr>
            <a:cxnSpLocks/>
          </p:cNvCxnSpPr>
          <p:nvPr/>
        </p:nvCxnSpPr>
        <p:spPr>
          <a:xfrm flipH="1">
            <a:off x="1602297" y="337834"/>
            <a:ext cx="119738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9AADF1-7AF1-D9A6-24A2-71392717A68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444681" y="627932"/>
            <a:ext cx="6809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3D0D8D1-719A-00A9-DC7E-08E443D7B1DC}"/>
              </a:ext>
            </a:extLst>
          </p:cNvPr>
          <p:cNvSpPr txBox="1"/>
          <p:nvPr/>
        </p:nvSpPr>
        <p:spPr>
          <a:xfrm>
            <a:off x="5099384" y="60781"/>
            <a:ext cx="33425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800" b="1" u="sng" dirty="0">
                <a:latin typeface="Comic Sans MS" panose="030F0702030302020204" pitchFamily="66" charset="0"/>
              </a:rPr>
              <a:t>Fertiliser timing </a:t>
            </a:r>
          </a:p>
          <a:p>
            <a:pPr algn="ctr"/>
            <a:r>
              <a:rPr lang="en-NZ" sz="2800" b="1" u="sng" dirty="0">
                <a:latin typeface="Comic Sans MS" panose="030F0702030302020204" pitchFamily="66" charset="0"/>
              </a:rPr>
              <a:t>and amount match</a:t>
            </a:r>
          </a:p>
          <a:p>
            <a:pPr algn="ctr"/>
            <a:r>
              <a:rPr lang="en-NZ" sz="2800" b="1" u="sng" dirty="0">
                <a:latin typeface="Comic Sans MS" panose="030F0702030302020204" pitchFamily="66" charset="0"/>
              </a:rPr>
              <a:t>crop requirements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99EECD-F97D-3C09-2599-F0A53CFCBBF7}"/>
              </a:ext>
            </a:extLst>
          </p:cNvPr>
          <p:cNvSpPr txBox="1"/>
          <p:nvPr/>
        </p:nvSpPr>
        <p:spPr>
          <a:xfrm rot="16200000">
            <a:off x="-69206" y="4000259"/>
            <a:ext cx="164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b="1" dirty="0">
                <a:latin typeface="Comic Sans MS" panose="030F0702030302020204" pitchFamily="66" charset="0"/>
              </a:rPr>
              <a:t>Configuration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22A0DD-F24C-BD5D-C3EB-70BD8BC30C9A}"/>
              </a:ext>
            </a:extLst>
          </p:cNvPr>
          <p:cNvSpPr txBox="1"/>
          <p:nvPr/>
        </p:nvSpPr>
        <p:spPr>
          <a:xfrm rot="16200000">
            <a:off x="1241346" y="3955440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b="1" dirty="0">
                <a:latin typeface="Comic Sans MS" panose="030F0702030302020204" pitchFamily="66" charset="0"/>
              </a:rPr>
              <a:t>Nitrogen</a:t>
            </a:r>
          </a:p>
          <a:p>
            <a:pPr algn="ctr"/>
            <a:r>
              <a:rPr lang="en-NZ" b="1" dirty="0">
                <a:latin typeface="Comic Sans MS" panose="030F0702030302020204" pitchFamily="66" charset="0"/>
              </a:rPr>
              <a:t>balance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A7E2FD-20B0-E3E6-39B9-AD4BB8C74148}"/>
              </a:ext>
            </a:extLst>
          </p:cNvPr>
          <p:cNvCxnSpPr>
            <a:cxnSpLocks/>
          </p:cNvCxnSpPr>
          <p:nvPr/>
        </p:nvCxnSpPr>
        <p:spPr>
          <a:xfrm flipV="1">
            <a:off x="1451698" y="3516587"/>
            <a:ext cx="0" cy="14150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7BA37C-4AEB-00B7-1ADB-EBC9B1CD0843}"/>
              </a:ext>
            </a:extLst>
          </p:cNvPr>
          <p:cNvCxnSpPr>
            <a:cxnSpLocks/>
          </p:cNvCxnSpPr>
          <p:nvPr/>
        </p:nvCxnSpPr>
        <p:spPr>
          <a:xfrm>
            <a:off x="989097" y="3516587"/>
            <a:ext cx="0" cy="14190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B651B46-0E47-15C5-258F-DE6ED19D21A5}"/>
              </a:ext>
            </a:extLst>
          </p:cNvPr>
          <p:cNvSpPr txBox="1"/>
          <p:nvPr/>
        </p:nvSpPr>
        <p:spPr>
          <a:xfrm>
            <a:off x="668404" y="5135513"/>
            <a:ext cx="11128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mic Sans MS" panose="030F0702030302020204" pitchFamily="66" charset="0"/>
              </a:rPr>
              <a:t>API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6D6E91-1DA1-E3B2-CC53-779C4FB983B2}"/>
              </a:ext>
            </a:extLst>
          </p:cNvPr>
          <p:cNvSpPr txBox="1"/>
          <p:nvPr/>
        </p:nvSpPr>
        <p:spPr>
          <a:xfrm>
            <a:off x="391916" y="1961832"/>
            <a:ext cx="34948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200" b="1" dirty="0">
                <a:effectLst>
                  <a:glow rad="127000">
                    <a:schemeClr val="bg1">
                      <a:alpha val="80000"/>
                    </a:schemeClr>
                  </a:glow>
                </a:effectLst>
                <a:latin typeface="Comic Sans MS" panose="030F0702030302020204" pitchFamily="66" charset="0"/>
              </a:rPr>
              <a:t>SVS nutrient </a:t>
            </a:r>
          </a:p>
          <a:p>
            <a:pPr algn="ctr"/>
            <a:r>
              <a:rPr lang="en-NZ" sz="3200" b="1" dirty="0">
                <a:effectLst>
                  <a:glow rad="127000">
                    <a:schemeClr val="bg1">
                      <a:alpha val="80000"/>
                    </a:schemeClr>
                  </a:glow>
                </a:effectLst>
                <a:latin typeface="Comic Sans MS" panose="030F0702030302020204" pitchFamily="66" charset="0"/>
              </a:rPr>
              <a:t>management tool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89038D-C2DF-35C9-3E1C-EB4384FAFD19}"/>
              </a:ext>
            </a:extLst>
          </p:cNvPr>
          <p:cNvSpPr txBox="1"/>
          <p:nvPr/>
        </p:nvSpPr>
        <p:spPr>
          <a:xfrm>
            <a:off x="3450842" y="4879318"/>
            <a:ext cx="2462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2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  <a:latin typeface="Comic Sans MS" panose="030F0702030302020204" pitchFamily="66" charset="0"/>
              </a:rPr>
              <a:t>Model Code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D73DE8-A5D3-2165-E10E-AD7D5640A610}"/>
              </a:ext>
            </a:extLst>
          </p:cNvPr>
          <p:cNvSpPr txBox="1"/>
          <p:nvPr/>
        </p:nvSpPr>
        <p:spPr>
          <a:xfrm>
            <a:off x="3399545" y="3840647"/>
            <a:ext cx="2565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200" b="1" dirty="0">
                <a:effectLst>
                  <a:glow rad="127000">
                    <a:schemeClr val="bg1">
                      <a:alpha val="50000"/>
                    </a:schemeClr>
                  </a:glow>
                </a:effectLst>
                <a:latin typeface="Comic Sans MS" panose="030F0702030302020204" pitchFamily="66" charset="0"/>
              </a:rPr>
              <a:t>Coefficients</a:t>
            </a:r>
          </a:p>
        </p:txBody>
      </p:sp>
      <p:pic>
        <p:nvPicPr>
          <p:cNvPr id="56" name="Picture 55" descr="A picture containing grass, sky, outdoor, plant&#10;&#10;Description automatically generated">
            <a:extLst>
              <a:ext uri="{FF2B5EF4-FFF2-40B4-BE49-F238E27FC236}">
                <a16:creationId xmlns:a16="http://schemas.microsoft.com/office/drawing/2014/main" id="{BDC29EDB-7251-0687-626D-B90C180658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86"/>
          <a:stretch/>
        </p:blipFill>
        <p:spPr>
          <a:xfrm>
            <a:off x="6797755" y="4521205"/>
            <a:ext cx="5169408" cy="208254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B0B19D9-87CC-4CEC-F0C1-3534CAD4C71F}"/>
              </a:ext>
            </a:extLst>
          </p:cNvPr>
          <p:cNvSpPr txBox="1"/>
          <p:nvPr/>
        </p:nvSpPr>
        <p:spPr>
          <a:xfrm>
            <a:off x="7017234" y="4757605"/>
            <a:ext cx="45063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2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  <a:latin typeface="Comic Sans MS" panose="030F0702030302020204" pitchFamily="66" charset="0"/>
              </a:rPr>
              <a:t>WS1 &amp; 2 field</a:t>
            </a:r>
          </a:p>
          <a:p>
            <a:pPr algn="ctr"/>
            <a:r>
              <a:rPr lang="en-NZ" sz="32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  <a:latin typeface="Comic Sans MS" panose="030F0702030302020204" pitchFamily="66" charset="0"/>
              </a:rPr>
              <a:t>Observations, site </a:t>
            </a:r>
          </a:p>
          <a:p>
            <a:pPr algn="ctr"/>
            <a:r>
              <a:rPr lang="en-NZ" sz="32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  <a:latin typeface="Comic Sans MS" panose="030F0702030302020204" pitchFamily="66" charset="0"/>
              </a:rPr>
              <a:t>and management data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66FCC1-A3A8-2175-808F-BFC1E09FBA2B}"/>
              </a:ext>
            </a:extLst>
          </p:cNvPr>
          <p:cNvCxnSpPr>
            <a:cxnSpLocks/>
          </p:cNvCxnSpPr>
          <p:nvPr/>
        </p:nvCxnSpPr>
        <p:spPr>
          <a:xfrm flipH="1">
            <a:off x="2023966" y="5514392"/>
            <a:ext cx="8871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32848D2-CDC6-AD10-D827-FDD57FF501EA}"/>
              </a:ext>
            </a:extLst>
          </p:cNvPr>
          <p:cNvSpPr txBox="1"/>
          <p:nvPr/>
        </p:nvSpPr>
        <p:spPr>
          <a:xfrm>
            <a:off x="2112196" y="5514392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b="1" dirty="0">
                <a:latin typeface="Comic Sans MS" panose="030F0702030302020204" pitchFamily="66" charset="0"/>
              </a:rPr>
              <a:t>NuGet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875AA5-5918-6B03-E168-1C85A0BBE573}"/>
              </a:ext>
            </a:extLst>
          </p:cNvPr>
          <p:cNvSpPr txBox="1"/>
          <p:nvPr/>
        </p:nvSpPr>
        <p:spPr>
          <a:xfrm>
            <a:off x="3706856" y="6345138"/>
            <a:ext cx="2212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200" b="1" dirty="0">
                <a:latin typeface="Comic Sans MS" panose="030F0702030302020204" pitchFamily="66" charset="0"/>
              </a:rPr>
              <a:t>https://github.com/</a:t>
            </a:r>
          </a:p>
          <a:p>
            <a:pPr algn="ctr"/>
            <a:r>
              <a:rPr lang="en-NZ" sz="1200" b="1" dirty="0" err="1">
                <a:latin typeface="Comic Sans MS" panose="030F0702030302020204" pitchFamily="66" charset="0"/>
              </a:rPr>
              <a:t>PlantandFoodResearch</a:t>
            </a:r>
            <a:r>
              <a:rPr lang="en-NZ" sz="1200" b="1" dirty="0">
                <a:latin typeface="Comic Sans MS" panose="030F0702030302020204" pitchFamily="66" charset="0"/>
              </a:rPr>
              <a:t>/SVS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81DF04-938F-2B10-7073-D2D20AE84A3A}"/>
              </a:ext>
            </a:extLst>
          </p:cNvPr>
          <p:cNvSpPr txBox="1"/>
          <p:nvPr/>
        </p:nvSpPr>
        <p:spPr>
          <a:xfrm>
            <a:off x="754096" y="1569076"/>
            <a:ext cx="31326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200" dirty="0">
                <a:effectLst>
                  <a:glow rad="152400">
                    <a:schemeClr val="bg1"/>
                  </a:glow>
                </a:effectLst>
                <a:latin typeface="Comic Sans MS" panose="030F0702030302020204" pitchFamily="66" charset="0"/>
              </a:rPr>
              <a:t>https://test.svsys.co.nz/</a:t>
            </a:r>
          </a:p>
        </p:txBody>
      </p:sp>
      <p:pic>
        <p:nvPicPr>
          <p:cNvPr id="1026" name="Picture 2" descr="APSIM">
            <a:extLst>
              <a:ext uri="{FF2B5EF4-FFF2-40B4-BE49-F238E27FC236}">
                <a16:creationId xmlns:a16="http://schemas.microsoft.com/office/drawing/2014/main" id="{1E518EC7-B576-039C-E09C-31E3C7B8F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265" y="1277143"/>
            <a:ext cx="14668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C03A736-2C4A-09B5-5026-D0323CC9CF90}"/>
              </a:ext>
            </a:extLst>
          </p:cNvPr>
          <p:cNvSpPr txBox="1"/>
          <p:nvPr/>
        </p:nvSpPr>
        <p:spPr>
          <a:xfrm>
            <a:off x="10841787" y="2438292"/>
            <a:ext cx="11128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b="1" dirty="0">
                <a:effectLst>
                  <a:glow rad="127000">
                    <a:schemeClr val="bg1"/>
                  </a:glow>
                </a:effectLst>
                <a:latin typeface="Comic Sans MS" panose="030F0702030302020204" pitchFamily="66" charset="0"/>
              </a:rPr>
              <a:t>Process </a:t>
            </a:r>
          </a:p>
          <a:p>
            <a:pPr algn="ctr"/>
            <a:r>
              <a:rPr lang="en-NZ" b="1" dirty="0">
                <a:effectLst>
                  <a:glow rad="127000">
                    <a:schemeClr val="bg1"/>
                  </a:glow>
                </a:effectLst>
                <a:latin typeface="Comic Sans MS" panose="030F0702030302020204" pitchFamily="66" charset="0"/>
              </a:rPr>
              <a:t>model </a:t>
            </a:r>
          </a:p>
          <a:p>
            <a:pPr algn="ctr"/>
            <a:r>
              <a:rPr lang="en-NZ" b="1" dirty="0">
                <a:effectLst>
                  <a:glow rad="127000">
                    <a:schemeClr val="bg1"/>
                  </a:glow>
                </a:effectLst>
                <a:latin typeface="Comic Sans MS" panose="030F0702030302020204" pitchFamily="66" charset="0"/>
              </a:rPr>
              <a:t>testing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EF7534-B895-AAE7-E16B-627BC1DB6FD6}"/>
              </a:ext>
            </a:extLst>
          </p:cNvPr>
          <p:cNvSpPr/>
          <p:nvPr/>
        </p:nvSpPr>
        <p:spPr>
          <a:xfrm>
            <a:off x="4210945" y="2880627"/>
            <a:ext cx="2273654" cy="40921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35B548E-A365-71BB-398F-7C41548C6A96}"/>
              </a:ext>
            </a:extLst>
          </p:cNvPr>
          <p:cNvSpPr txBox="1"/>
          <p:nvPr/>
        </p:nvSpPr>
        <p:spPr>
          <a:xfrm>
            <a:off x="4255517" y="2871039"/>
            <a:ext cx="2109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000" b="1" dirty="0">
                <a:effectLst>
                  <a:glow rad="127000">
                    <a:schemeClr val="bg1">
                      <a:alpha val="50000"/>
                    </a:schemeClr>
                  </a:glow>
                </a:effectLst>
                <a:latin typeface="Comic Sans MS" panose="030F0702030302020204" pitchFamily="66" charset="0"/>
              </a:rPr>
              <a:t>Testing System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3F9742D-5552-ACCE-AD90-472188255012}"/>
              </a:ext>
            </a:extLst>
          </p:cNvPr>
          <p:cNvCxnSpPr>
            <a:cxnSpLocks/>
          </p:cNvCxnSpPr>
          <p:nvPr/>
        </p:nvCxnSpPr>
        <p:spPr>
          <a:xfrm>
            <a:off x="4720336" y="3326513"/>
            <a:ext cx="0" cy="5141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6A5A84B-E5DF-F852-5F3D-866B8A612DA3}"/>
              </a:ext>
            </a:extLst>
          </p:cNvPr>
          <p:cNvCxnSpPr>
            <a:cxnSpLocks/>
          </p:cNvCxnSpPr>
          <p:nvPr/>
        </p:nvCxnSpPr>
        <p:spPr>
          <a:xfrm flipV="1">
            <a:off x="5125673" y="3326513"/>
            <a:ext cx="0" cy="492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988C7E95-4ACD-4581-9871-4A3395AFB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6050" y="1496327"/>
            <a:ext cx="4685205" cy="13029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EBC4ACD-C980-C869-331E-F4F98C678131}"/>
              </a:ext>
            </a:extLst>
          </p:cNvPr>
          <p:cNvSpPr txBox="1"/>
          <p:nvPr/>
        </p:nvSpPr>
        <p:spPr>
          <a:xfrm>
            <a:off x="4866446" y="1600685"/>
            <a:ext cx="3464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200" b="1" dirty="0">
                <a:effectLst>
                  <a:glow rad="127000">
                    <a:schemeClr val="bg1"/>
                  </a:glow>
                </a:effectLst>
                <a:latin typeface="Comic Sans MS" panose="030F0702030302020204" pitchFamily="66" charset="0"/>
              </a:rPr>
              <a:t>Model Validation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14F9BBF-02DD-B153-D8C7-912B5AE9C3AA}"/>
              </a:ext>
            </a:extLst>
          </p:cNvPr>
          <p:cNvSpPr txBox="1"/>
          <p:nvPr/>
        </p:nvSpPr>
        <p:spPr>
          <a:xfrm>
            <a:off x="7009866" y="2965645"/>
            <a:ext cx="3701654" cy="95410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24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  <a:latin typeface="Comic Sans MS" panose="030F0702030302020204" pitchFamily="66" charset="0"/>
              </a:rPr>
              <a:t>N balance improvement</a:t>
            </a:r>
          </a:p>
          <a:p>
            <a:pPr algn="ctr"/>
            <a:r>
              <a:rPr lang="en-NZ" sz="16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  <a:latin typeface="Comic Sans MS" panose="030F0702030302020204" pitchFamily="66" charset="0"/>
              </a:rPr>
              <a:t>Leaching, Gaseous losses, </a:t>
            </a:r>
          </a:p>
          <a:p>
            <a:pPr algn="ctr"/>
            <a:r>
              <a:rPr lang="en-NZ" sz="16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  <a:latin typeface="Comic Sans MS" panose="030F0702030302020204" pitchFamily="66" charset="0"/>
              </a:rPr>
              <a:t>Residues, scheduling, </a:t>
            </a:r>
            <a:r>
              <a:rPr lang="en-NZ" sz="1600" b="1" dirty="0" err="1">
                <a:effectLst>
                  <a:glow rad="127000">
                    <a:schemeClr val="bg1">
                      <a:alpha val="75000"/>
                    </a:schemeClr>
                  </a:glow>
                </a:effectLst>
                <a:latin typeface="Comic Sans MS" panose="030F0702030302020204" pitchFamily="66" charset="0"/>
              </a:rPr>
              <a:t>coeffs</a:t>
            </a:r>
            <a:endParaRPr lang="en-NZ" sz="1600" b="1" dirty="0">
              <a:effectLst>
                <a:glow rad="127000">
                  <a:schemeClr val="bg1">
                    <a:alpha val="75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8F93D42-C995-AA55-30FE-3E54736C8398}"/>
              </a:ext>
            </a:extLst>
          </p:cNvPr>
          <p:cNvCxnSpPr>
            <a:cxnSpLocks/>
          </p:cNvCxnSpPr>
          <p:nvPr/>
        </p:nvCxnSpPr>
        <p:spPr>
          <a:xfrm flipV="1">
            <a:off x="9049343" y="3888434"/>
            <a:ext cx="0" cy="6327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EDCD180-B179-5328-50EC-1D1F8F3A6A68}"/>
              </a:ext>
            </a:extLst>
          </p:cNvPr>
          <p:cNvCxnSpPr>
            <a:cxnSpLocks/>
          </p:cNvCxnSpPr>
          <p:nvPr/>
        </p:nvCxnSpPr>
        <p:spPr>
          <a:xfrm flipH="1" flipV="1">
            <a:off x="6314718" y="4264907"/>
            <a:ext cx="1389600" cy="136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94CFD5E-1058-76B3-4B98-7799323E3EE2}"/>
              </a:ext>
            </a:extLst>
          </p:cNvPr>
          <p:cNvSpPr txBox="1"/>
          <p:nvPr/>
        </p:nvSpPr>
        <p:spPr>
          <a:xfrm>
            <a:off x="6049881" y="3881455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b="1" dirty="0">
                <a:effectLst>
                  <a:glow rad="127000">
                    <a:schemeClr val="bg1"/>
                  </a:glow>
                </a:effectLst>
                <a:latin typeface="Comic Sans MS" panose="030F0702030302020204" pitchFamily="66" charset="0"/>
              </a:rPr>
              <a:t>Pull request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DCE0F6A-7917-CBE7-FA24-E736AF8275C8}"/>
              </a:ext>
            </a:extLst>
          </p:cNvPr>
          <p:cNvSpPr txBox="1"/>
          <p:nvPr/>
        </p:nvSpPr>
        <p:spPr>
          <a:xfrm>
            <a:off x="8248202" y="406612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b="1" dirty="0">
                <a:effectLst>
                  <a:glow rad="127000">
                    <a:schemeClr val="bg1"/>
                  </a:glow>
                </a:effectLst>
                <a:latin typeface="Comic Sans MS" panose="030F0702030302020204" pitchFamily="66" charset="0"/>
              </a:rPr>
              <a:t>Data analysis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B075A77-7B8C-5071-D131-59966F1FC8AA}"/>
              </a:ext>
            </a:extLst>
          </p:cNvPr>
          <p:cNvSpPr txBox="1"/>
          <p:nvPr/>
        </p:nvSpPr>
        <p:spPr>
          <a:xfrm>
            <a:off x="4345831" y="3385739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b="1" dirty="0">
                <a:effectLst>
                  <a:glow rad="127000">
                    <a:schemeClr val="bg1"/>
                  </a:glow>
                </a:effectLst>
                <a:latin typeface="Comic Sans MS" panose="030F0702030302020204" pitchFamily="66" charset="0"/>
              </a:rPr>
              <a:t>Evaluate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D95E13C-6EFD-4A36-AFA9-1901868297FA}"/>
              </a:ext>
            </a:extLst>
          </p:cNvPr>
          <p:cNvCxnSpPr>
            <a:cxnSpLocks/>
            <a:stCxn id="69" idx="3"/>
            <a:endCxn id="83" idx="2"/>
          </p:cNvCxnSpPr>
          <p:nvPr/>
        </p:nvCxnSpPr>
        <p:spPr>
          <a:xfrm flipV="1">
            <a:off x="6484599" y="2799235"/>
            <a:ext cx="114054" cy="28600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BB1EDD8-D63F-9059-D67E-18B023387F20}"/>
              </a:ext>
            </a:extLst>
          </p:cNvPr>
          <p:cNvSpPr txBox="1"/>
          <p:nvPr/>
        </p:nvSpPr>
        <p:spPr>
          <a:xfrm>
            <a:off x="9140257" y="2072887"/>
            <a:ext cx="144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b="1" dirty="0">
                <a:effectLst>
                  <a:glow rad="127000">
                    <a:schemeClr val="bg1"/>
                  </a:glow>
                </a:effectLst>
                <a:latin typeface="Comic Sans MS" panose="030F0702030302020204" pitchFamily="66" charset="0"/>
              </a:rPr>
              <a:t>Process </a:t>
            </a:r>
          </a:p>
          <a:p>
            <a:pPr algn="ctr"/>
            <a:r>
              <a:rPr lang="en-NZ" b="1" dirty="0">
                <a:effectLst>
                  <a:glow rad="127000">
                    <a:schemeClr val="bg1"/>
                  </a:glow>
                </a:effectLst>
                <a:latin typeface="Comic Sans MS" panose="030F0702030302020204" pitchFamily="66" charset="0"/>
              </a:rPr>
              <a:t>abstraction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4A3CEF9-C453-5E10-0AFE-EDC481B55889}"/>
              </a:ext>
            </a:extLst>
          </p:cNvPr>
          <p:cNvSpPr txBox="1"/>
          <p:nvPr/>
        </p:nvSpPr>
        <p:spPr>
          <a:xfrm>
            <a:off x="8856824" y="417606"/>
            <a:ext cx="183734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24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  <a:latin typeface="Comic Sans MS" panose="030F0702030302020204" pitchFamily="66" charset="0"/>
              </a:rPr>
              <a:t>Lit review</a:t>
            </a:r>
            <a:endParaRPr lang="en-NZ" sz="1600" b="1" dirty="0">
              <a:effectLst>
                <a:glow rad="127000">
                  <a:schemeClr val="bg1">
                    <a:alpha val="75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2C7F581-F943-A312-E2D5-0C030FBF1590}"/>
              </a:ext>
            </a:extLst>
          </p:cNvPr>
          <p:cNvCxnSpPr>
            <a:cxnSpLocks/>
          </p:cNvCxnSpPr>
          <p:nvPr/>
        </p:nvCxnSpPr>
        <p:spPr>
          <a:xfrm>
            <a:off x="9140257" y="873320"/>
            <a:ext cx="0" cy="20923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E48C3D-C0B8-23EC-8BF3-8F3D90A8168D}"/>
              </a:ext>
            </a:extLst>
          </p:cNvPr>
          <p:cNvCxnSpPr>
            <a:cxnSpLocks/>
          </p:cNvCxnSpPr>
          <p:nvPr/>
        </p:nvCxnSpPr>
        <p:spPr>
          <a:xfrm flipV="1">
            <a:off x="7704318" y="3888434"/>
            <a:ext cx="0" cy="41721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52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Hamish Brown</dc:creator>
  <cp:lastModifiedBy>Hamish Brown</cp:lastModifiedBy>
  <cp:revision>1</cp:revision>
  <dcterms:created xsi:type="dcterms:W3CDTF">2023-08-07T01:21:22Z</dcterms:created>
  <dcterms:modified xsi:type="dcterms:W3CDTF">2023-08-07T03:47:47Z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d8f3512-c98a-4fbc-ad6e-3260f1cde3f8_Enabled">
    <vt:lpwstr>true</vt:lpwstr>
  </property>
  <property fmtid="{D5CDD505-2E9C-101B-9397-08002B2CF9AE}" pid="3" name="MSIP_Label_8d8f3512-c98a-4fbc-ad6e-3260f1cde3f8_SetDate">
    <vt:lpwstr>2023-08-07T03:47:18Z</vt:lpwstr>
  </property>
  <property fmtid="{D5CDD505-2E9C-101B-9397-08002B2CF9AE}" pid="4" name="MSIP_Label_8d8f3512-c98a-4fbc-ad6e-3260f1cde3f8_Method">
    <vt:lpwstr>Standard</vt:lpwstr>
  </property>
  <property fmtid="{D5CDD505-2E9C-101B-9397-08002B2CF9AE}" pid="5" name="MSIP_Label_8d8f3512-c98a-4fbc-ad6e-3260f1cde3f8_Name">
    <vt:lpwstr>Internal</vt:lpwstr>
  </property>
  <property fmtid="{D5CDD505-2E9C-101B-9397-08002B2CF9AE}" pid="6" name="MSIP_Label_8d8f3512-c98a-4fbc-ad6e-3260f1cde3f8_SiteId">
    <vt:lpwstr>6ca75ef7-2c66-42e7-af2c-6502153a7e3a</vt:lpwstr>
  </property>
  <property fmtid="{D5CDD505-2E9C-101B-9397-08002B2CF9AE}" pid="7" name="MSIP_Label_8d8f3512-c98a-4fbc-ad6e-3260f1cde3f8_ActionId">
    <vt:lpwstr>23098ec8-d323-4f98-8513-4cad8adf8b2d</vt:lpwstr>
  </property>
  <property fmtid="{D5CDD505-2E9C-101B-9397-08002B2CF9AE}" pid="8" name="MSIP_Label_8d8f3512-c98a-4fbc-ad6e-3260f1cde3f8_ContentBits">
    <vt:lpwstr>0</vt:lpwstr>
  </property>
</Properties>
</file>