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34:15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31:35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4791 171 24575,'-70'-4'0,"-1"-4"0,1-2 0,-99-28 0,-110-17 0,15 36 0,79 8 0,-859-12 0,781 24 0,200 3 0,-105 18 0,79-8 0,-264 31 0,220-27 0,-63 5 0,150-20 0,1 3 0,0 1 0,-80 24 0,-127 60 0,182-64 0,43-16 0,-12 5 0,-2-1 0,0-2 0,0-2 0,-46 6 0,76-17 0,0 1 0,0 1 0,0 0 0,0 0 0,1 1 0,-1 1 0,1-1 0,0 2 0,0-1 0,0 2 0,0-1 0,1 1 0,0 1 0,0-1 0,1 1 0,-8 9 0,-22 22 0,-97 103 0,115-116 0,0 0 0,1 2 0,-29 56 0,38-62 0,1 0 0,1 0 0,0 1 0,2 1 0,1-1 0,0 1 0,2-1 0,1 1 0,0 30 0,6 574 0,-4-615 0,1 1 0,0-1 0,1 1 0,0-1 0,1 0 0,1 0 0,0 0 0,0 0 0,1 0 0,1-1 0,10 16 0,4 14 0,-2 0 0,-2 1 0,-1 1 0,16 88 0,-28-118 0,3 19 0,-2 1 0,0 66 0,-4-68 0,0-1 0,3 0 0,11 58 0,-4-48 0,-3 0 0,-1 0 0,1 49 0,-9 126 0,-1-80 0,3 1239 0,0-1367 0,0 0 0,1 0 0,0 1 0,0-1 0,0 0 0,1 0 0,0 0 0,0 0 0,1-1 0,0 1 0,4 7 0,3 0 0,0-1 0,1 0 0,23 19 0,5 11 0,18 16 0,34 22 0,-55-47 0,68 49 0,-2-14 0,3-4 0,191 86 0,-256-136 0,82 16 0,19 6 0,-81-18 0,0-2 0,2-3 0,96 8 0,194-10 0,-306-10 0,0 2 0,1 3 0,77 21 0,-66-14 0,89 10 0,23-4 0,98 5 0,375-24 0,-284-3 0,-294-2 0,-1-2 0,111-27 0,-104 18 0,130-11 0,-85 23 0,-47 3 0,106-15 0,-42-7 0,226-70 0,-157 34 0,20-7 0,37-19 0,82-29 0,-281 89 0,20-7 0,142-37 0,67 19 0,-175 32 0,108-7 0,-67 19 0,287-47 0,-186 14 0,-135 22 0,-85 11 0,8 1 0,0-3 0,-1-2 0,0-1 0,70-27 0,5-16 0,519-216 0,-486 213 0,-3-7 0,159-92 0,-207 101 0,-57 33 0,-2-2 0,44-32 0,265-234 0,154-219 0,-370 363 0,-47 54 0,-4-4 0,100-148 0,-163 210 0,-2-1 0,-1 0 0,-1-1 0,-2-1 0,-2 0 0,-1-1 0,-2-1 0,-2 1 0,-1-1 0,-2 0 0,-1-1 0,-6-75 0,0 94 0,0 1 0,-1 0 0,-1 0 0,-1 0 0,-1 0 0,-1 1 0,0 0 0,-1 1 0,-1 0 0,-1 0 0,0 1 0,-19-21 0,-17-13 0,-2 2 0,-69-51 0,39 35 0,-305-234 0,119 99 0,211 159 0,-2 3 0,-2 3 0,-1 2 0,-1 2 0,-2 4 0,-65-20 0,-397-85 0,2 35 0,329 62 0,-347-44 0,120 20 0,355 48 0,-340-64 0,326 60 0,1 4 0,-2 3 0,-125 4 0,-68-16 0,55 1 0,-678 14 0,465 7 0,-107-3 0,497-2 0,1-2 0,-52-12 0,48 7 0,-73-4 0,73 11 0,-104 2 0,136 1 0,-1 0 0,0 1 0,1 0 0,-1 1 0,1 0 0,0 1 0,0 1 0,-20 10 0,30-14 0,1-1 0,0 1 0,0 0 0,-1-1 0,1 1 0,0 0 0,0 0 0,0 0 0,0 0 0,0 0 0,0 0 0,0 0 0,1 0 0,-1 0 0,0 1 0,0-1 0,1 0 0,-1 0 0,1 1 0,-1-1 0,1 1 0,0-1 0,-1 0 0,1 1 0,0 1 0,1-1 0,-1 0 0,1-1 0,0 1 0,0 0 0,0 0 0,0-1 0,0 1 0,0-1 0,0 1 0,1-1 0,-1 0 0,0 1 0,1-1 0,-1 0 0,4 2 0,6 3 0,0 0 0,0-1 0,1 0 0,15 5 0,253 92 0,-248-91 0,-16-5 0,0-1 0,32 7 0,-45-12 0,0 1 0,0-1 0,0 1 0,0-1 0,0 0 0,0 0 0,0-1 0,0 1 0,1-1 0,-1 1 0,0-1 0,0 0 0,-1 0 0,1-1 0,0 1 0,0 0 0,0-1 0,-1 0 0,1 1 0,-1-1 0,4-4 0,4-5 14,1 0-1,0 1 0,0 0 0,1 1 1,0 0-1,1 1 0,0 0 1,23-9-1,-26 13-127,0 0 0,0 1-1,1 0 1,-1 1 0,1 0 0,0 0-1,-1 1 1,1 1 0,0 0 0,0 0-1,0 1 1,18 4 0,-2 4-6712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48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5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7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30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45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70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66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4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7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7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78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1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9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6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5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38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7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BB2D26-4E7D-4A98-9676-6C8197C3EC1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331FDF-1CD4-416D-A23C-A5C3B9A0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8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F4F7-CC79-4DA8-843B-BBF481373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 to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D8096-6BDD-49B9-8D57-3DC9658F9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GitHub Desktop as a bonus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F1E9-63DF-4A69-A511-1922D875BE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9155" y="892722"/>
            <a:ext cx="9601200" cy="1303337"/>
          </a:xfrm>
        </p:spPr>
        <p:txBody>
          <a:bodyPr/>
          <a:lstStyle/>
          <a:p>
            <a:r>
              <a:rPr lang="en-NZ" dirty="0"/>
              <a:t>What is a GITHUB?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29BB-EBFD-4A94-B046-193E1A45300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4439" y="5337019"/>
            <a:ext cx="10515600" cy="7350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Git is a locally run (on your local device) version control system. It keeps track of what files are added, changed. It creates a revision history on your device to allow version rollback. Git is used via the command line interface.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B48917-8ACF-4BF8-9AC2-FEB93D0150C3}"/>
              </a:ext>
            </a:extLst>
          </p:cNvPr>
          <p:cNvSpPr txBox="1">
            <a:spLocks/>
          </p:cNvSpPr>
          <p:nvPr/>
        </p:nvSpPr>
        <p:spPr>
          <a:xfrm>
            <a:off x="838200" y="2468322"/>
            <a:ext cx="10515600" cy="1921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 web-based interface that uses 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Git*</a:t>
            </a:r>
            <a:r>
              <a:rPr lang="en-US" sz="24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GitHub cannot be used without Git)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 open-source version control software that lets multiple people make separate changes to web pages at the same time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As a result, person can evaluate code prior to committing it to the source code. It makes version control easier.</a:t>
            </a:r>
          </a:p>
          <a:p>
            <a:pPr algn="just">
              <a:lnSpc>
                <a:spcPct val="10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Let's  multiple people make separate changes to web pages at the same time. It allows for real-time collaboration.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F4B0DF-FEEE-4C16-982B-463A10648434}"/>
                  </a:ext>
                </a:extLst>
              </p14:cNvPr>
              <p14:cNvContentPartPr/>
              <p14:nvPr/>
            </p14:nvContentPartPr>
            <p14:xfrm>
              <a:off x="3852236" y="278759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F4B0DF-FEEE-4C16-982B-463A106484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4596" y="276959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70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9D02-9E25-424E-903B-911D683CA1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49115" y="914400"/>
            <a:ext cx="9601200" cy="1356610"/>
          </a:xfrm>
        </p:spPr>
        <p:txBody>
          <a:bodyPr/>
          <a:lstStyle/>
          <a:p>
            <a:r>
              <a:rPr lang="en-NZ" dirty="0"/>
              <a:t>Before start using GITHUB…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2309A-3130-4201-8066-F307054708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9154" y="2437542"/>
            <a:ext cx="9601200" cy="3317875"/>
          </a:xfrm>
        </p:spPr>
        <p:txBody>
          <a:bodyPr/>
          <a:lstStyle/>
          <a:p>
            <a:r>
              <a:rPr lang="en-US" dirty="0"/>
              <a:t>Install Git onto your local device (Git is free to download).</a:t>
            </a:r>
            <a:endParaRPr lang="en-NZ" dirty="0"/>
          </a:p>
          <a:p>
            <a:r>
              <a:rPr lang="en-US" dirty="0">
                <a:ea typeface="+mn-lt"/>
                <a:cs typeface="+mn-lt"/>
              </a:rPr>
              <a:t>Create a GitHub account.</a:t>
            </a:r>
          </a:p>
          <a:p>
            <a:r>
              <a:rPr lang="en-US" dirty="0">
                <a:ea typeface="+mn-lt"/>
                <a:cs typeface="+mn-lt"/>
              </a:rPr>
              <a:t>Download GitHub Desktop.</a:t>
            </a:r>
          </a:p>
          <a:p>
            <a:r>
              <a:rPr lang="en-US" dirty="0">
                <a:ea typeface="+mn-lt"/>
                <a:cs typeface="+mn-lt"/>
              </a:rPr>
              <a:t>Login into GitHub Desktop with a GITHUB credentials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8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F0CE-847D-4769-BD45-BFB7EF6D19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49114" y="967673"/>
            <a:ext cx="9601200" cy="130333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Working with local repositories</a:t>
            </a:r>
            <a:b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39BE-04B9-4660-9B98-CA346BDD28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19134" y="1933731"/>
            <a:ext cx="9601200" cy="3911627"/>
          </a:xfrm>
        </p:spPr>
        <p:txBody>
          <a:bodyPr>
            <a:normAutofit fontScale="92500" lnSpcReduction="10000"/>
          </a:bodyPr>
          <a:lstStyle/>
          <a:p>
            <a:pPr algn="just" fontAlgn="base">
              <a:spcBef>
                <a:spcPts val="1800"/>
              </a:spcBef>
              <a:spcAft>
                <a:spcPts val="300"/>
              </a:spcAft>
            </a:pPr>
            <a:r>
              <a:rPr lang="en-US" sz="22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 init. </a:t>
            </a:r>
            <a:r>
              <a:rPr lang="en-US" sz="22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command turns a directory into an empty Git repository. This is the first step in creating a repository. After running git init, adding and committing files/directories is possible.</a:t>
            </a:r>
            <a:r>
              <a:rPr lang="en-US" sz="22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algn="just" fontAlgn="base">
              <a:spcBef>
                <a:spcPts val="1800"/>
              </a:spcBef>
              <a:spcAft>
                <a:spcPts val="300"/>
              </a:spcAft>
            </a:pPr>
            <a:r>
              <a:rPr lang="en-US" sz="22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 add. </a:t>
            </a:r>
            <a:r>
              <a:rPr lang="en-US" sz="22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Adds files in the to the staging area for Git.</a:t>
            </a:r>
          </a:p>
          <a:p>
            <a:pPr algn="just" fontAlgn="base">
              <a:lnSpc>
                <a:spcPct val="107000"/>
              </a:lnSpc>
              <a:spcBef>
                <a:spcPts val="1800"/>
              </a:spcBef>
              <a:spcAft>
                <a:spcPts val="300"/>
              </a:spcAft>
            </a:pPr>
            <a:r>
              <a:rPr lang="en-US" sz="22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 commit. </a:t>
            </a:r>
            <a:r>
              <a:rPr lang="en-US" sz="22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 the changes made to the files to a local repository</a:t>
            </a:r>
          </a:p>
          <a:p>
            <a:pPr algn="just" fontAlgn="base">
              <a:lnSpc>
                <a:spcPct val="107000"/>
              </a:lnSpc>
              <a:spcBef>
                <a:spcPts val="1800"/>
              </a:spcBef>
              <a:spcAft>
                <a:spcPts val="300"/>
              </a:spcAft>
            </a:pPr>
            <a:r>
              <a:rPr lang="en-US" sz="22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 branch. </a:t>
            </a:r>
            <a:r>
              <a:rPr lang="en-US" sz="22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determine what branch the local repository is on, add a new branch, or delete a branch.</a:t>
            </a:r>
          </a:p>
          <a:p>
            <a:pPr algn="just" fontAlgn="base">
              <a:lnSpc>
                <a:spcPct val="107000"/>
              </a:lnSpc>
              <a:spcBef>
                <a:spcPts val="1800"/>
              </a:spcBef>
              <a:spcAft>
                <a:spcPts val="300"/>
              </a:spcAft>
            </a:pPr>
            <a:r>
              <a:rPr lang="en-US" sz="22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 merge. </a:t>
            </a:r>
            <a:r>
              <a:rPr lang="en-US" sz="22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branches together. </a:t>
            </a:r>
            <a:r>
              <a:rPr lang="en-US" sz="220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merge</a:t>
            </a:r>
            <a:r>
              <a:rPr lang="en-US" sz="22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combines the changes from one branch to another branch. </a:t>
            </a:r>
            <a:endParaRPr lang="en-US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fontAlgn="base">
              <a:lnSpc>
                <a:spcPct val="107000"/>
              </a:lnSpc>
              <a:spcBef>
                <a:spcPts val="1800"/>
              </a:spcBef>
              <a:spcAft>
                <a:spcPts val="300"/>
              </a:spcAft>
            </a:pPr>
            <a:endParaRPr lang="en-US" sz="1400" dirty="0">
              <a:solidFill>
                <a:srgbClr val="222222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fontAlgn="base">
              <a:lnSpc>
                <a:spcPct val="107000"/>
              </a:lnSpc>
              <a:spcBef>
                <a:spcPts val="1800"/>
              </a:spcBef>
              <a:spcAft>
                <a:spcPts val="300"/>
              </a:spcAft>
            </a:pPr>
            <a:endParaRPr lang="en-US" sz="1400" dirty="0">
              <a:solidFill>
                <a:srgbClr val="2222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 fontAlgn="base">
              <a:spcBef>
                <a:spcPts val="1800"/>
              </a:spcBef>
              <a:spcAft>
                <a:spcPts val="300"/>
              </a:spcAft>
            </a:pPr>
            <a:endParaRPr lang="en-US" sz="1400" dirty="0">
              <a:solidFill>
                <a:srgbClr val="2222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l" fontAlgn="base">
              <a:lnSpc>
                <a:spcPct val="107000"/>
              </a:lnSpc>
              <a:spcBef>
                <a:spcPts val="1800"/>
              </a:spcBef>
              <a:spcAft>
                <a:spcPts val="300"/>
              </a:spcAft>
            </a:pPr>
            <a:endParaRPr lang="en-US" sz="1400" dirty="0">
              <a:solidFill>
                <a:srgbClr val="2222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l" fontAlgn="base">
              <a:lnSpc>
                <a:spcPct val="107000"/>
              </a:lnSpc>
              <a:spcBef>
                <a:spcPts val="1800"/>
              </a:spcBef>
              <a:spcAft>
                <a:spcPts val="30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2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FA9B26F-7FE9-47FB-81B4-8B183BF42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97" y="1768838"/>
            <a:ext cx="7899817" cy="4398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97D5F2-0681-4339-904C-4AA8CE16D1B5}"/>
              </a:ext>
            </a:extLst>
          </p:cNvPr>
          <p:cNvSpPr txBox="1"/>
          <p:nvPr/>
        </p:nvSpPr>
        <p:spPr>
          <a:xfrm>
            <a:off x="2458387" y="914400"/>
            <a:ext cx="7300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Calibri" panose="020F0502020204030204" pitchFamily="34" charset="0"/>
                <a:cs typeface="Calibri" panose="020F0502020204030204" pitchFamily="34" charset="0"/>
              </a:rPr>
              <a:t>Example of “git init” command  on Git Bash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7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FA0B1-282B-4CEE-9212-7CA5F3393800}"/>
              </a:ext>
            </a:extLst>
          </p:cNvPr>
          <p:cNvSpPr txBox="1"/>
          <p:nvPr/>
        </p:nvSpPr>
        <p:spPr>
          <a:xfrm>
            <a:off x="1813812" y="842160"/>
            <a:ext cx="86942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ts val="210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Working with remote repositories</a:t>
            </a:r>
            <a:endParaRPr lang="en-US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84EE6-B7C1-43E9-ACDD-D86E517AECE0}"/>
              </a:ext>
            </a:extLst>
          </p:cNvPr>
          <p:cNvSpPr txBox="1"/>
          <p:nvPr/>
        </p:nvSpPr>
        <p:spPr>
          <a:xfrm>
            <a:off x="1349115" y="1993692"/>
            <a:ext cx="9938478" cy="381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07000"/>
              </a:lnSpc>
              <a:spcBef>
                <a:spcPts val="1800"/>
              </a:spcBef>
              <a:spcAft>
                <a:spcPts val="300"/>
              </a:spcAft>
            </a:pPr>
            <a:r>
              <a:rPr lang="en-US" sz="20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 remote. </a:t>
            </a:r>
            <a:r>
              <a:rPr lang="en-US" sz="20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connect a local repository with a remote repository.</a:t>
            </a:r>
          </a:p>
          <a:p>
            <a:pPr fontAlgn="base">
              <a:lnSpc>
                <a:spcPct val="107000"/>
              </a:lnSpc>
              <a:spcBef>
                <a:spcPts val="1800"/>
              </a:spcBef>
              <a:spcAft>
                <a:spcPts val="300"/>
              </a:spcAft>
            </a:pPr>
            <a:r>
              <a:rPr lang="en-US" sz="20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 clone. </a:t>
            </a:r>
            <a:r>
              <a:rPr lang="en-US" sz="20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create a local working copy of an existing remote repository, use </a:t>
            </a:r>
            <a:r>
              <a:rPr lang="en-US" sz="200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clone</a:t>
            </a:r>
            <a:r>
              <a:rPr lang="en-US" sz="20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copy and download the repository to a computer. Cloning is the equivalent of </a:t>
            </a:r>
            <a:r>
              <a:rPr lang="en-US" sz="200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init</a:t>
            </a:r>
            <a:r>
              <a:rPr lang="en-US" sz="20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when working with a remote repository.  </a:t>
            </a:r>
          </a:p>
          <a:p>
            <a:pPr fontAlgn="base">
              <a:lnSpc>
                <a:spcPct val="107000"/>
              </a:lnSpc>
              <a:spcBef>
                <a:spcPts val="1800"/>
              </a:spcBef>
              <a:spcAft>
                <a:spcPts val="300"/>
              </a:spcAft>
            </a:pPr>
            <a:r>
              <a:rPr lang="en-US" sz="20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 pull. </a:t>
            </a:r>
            <a:r>
              <a:rPr lang="en-US" sz="20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get the latest version of a repository run </a:t>
            </a:r>
            <a:r>
              <a:rPr lang="en-US" sz="200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 pull</a:t>
            </a:r>
            <a:r>
              <a:rPr lang="en-US" sz="20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This pulls the changes from the remote repository to the local computer.</a:t>
            </a:r>
          </a:p>
          <a:p>
            <a:pPr fontAlgn="base">
              <a:lnSpc>
                <a:spcPct val="107000"/>
              </a:lnSpc>
              <a:spcBef>
                <a:spcPts val="1800"/>
              </a:spcBef>
              <a:spcAft>
                <a:spcPts val="300"/>
              </a:spcAft>
            </a:pPr>
            <a:r>
              <a:rPr lang="en-US" sz="20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 push. </a:t>
            </a:r>
            <a:r>
              <a:rPr lang="en-US" sz="20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Sends local commits to the remote repository. </a:t>
            </a:r>
            <a:r>
              <a:rPr lang="en-US" sz="200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push</a:t>
            </a:r>
            <a:r>
              <a:rPr lang="en-US" sz="20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requires two parameters: the remote repository and the branch that the push is for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430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733538D-5433-42E7-AA08-DC5FDEDA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FDD7DDA-3E38-4B9D-B9FD-3DC18A77AC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1518"/>
          <a:stretch/>
        </p:blipFill>
        <p:spPr>
          <a:xfrm>
            <a:off x="20" y="839448"/>
            <a:ext cx="12191980" cy="6018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B836E7-D4F4-4E09-A523-46692155FE6F}"/>
              </a:ext>
            </a:extLst>
          </p:cNvPr>
          <p:cNvSpPr txBox="1"/>
          <p:nvPr/>
        </p:nvSpPr>
        <p:spPr>
          <a:xfrm>
            <a:off x="2038662" y="239843"/>
            <a:ext cx="792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latin typeface="Calibri" panose="020F0502020204030204" pitchFamily="34" charset="0"/>
                <a:cs typeface="Calibri" panose="020F0502020204030204" pitchFamily="34" charset="0"/>
              </a:rPr>
              <a:t>Example of “git remote” command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8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425375-31B0-4D4B-9427-440A2FD8E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1347D0-02FF-4140-BA98-8096291EA1C0}"/>
              </a:ext>
            </a:extLst>
          </p:cNvPr>
          <p:cNvSpPr txBox="1"/>
          <p:nvPr/>
        </p:nvSpPr>
        <p:spPr>
          <a:xfrm>
            <a:off x="3237874" y="4976734"/>
            <a:ext cx="46919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dirty="0">
                <a:latin typeface="Calibri" panose="020F0502020204030204" pitchFamily="34" charset="0"/>
                <a:cs typeface="Calibri" panose="020F0502020204030204" pitchFamily="34" charset="0"/>
              </a:rPr>
              <a:t>Example of commit by using a GitHub Desktop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B1B41-F61E-488E-9C75-CB37951FF0CB}"/>
              </a:ext>
            </a:extLst>
          </p:cNvPr>
          <p:cNvSpPr txBox="1"/>
          <p:nvPr/>
        </p:nvSpPr>
        <p:spPr>
          <a:xfrm>
            <a:off x="8202117" y="1801318"/>
            <a:ext cx="349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latin typeface="Calibri" panose="020F0502020204030204" pitchFamily="34" charset="0"/>
                <a:cs typeface="Calibri" panose="020F0502020204030204" pitchFamily="34" charset="0"/>
              </a:rPr>
              <a:t>All changes from previous commit are highlighted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C2F8FF-F7A8-4EFC-9142-98CEBD5CD9DE}"/>
                  </a:ext>
                </a:extLst>
              </p14:cNvPr>
              <p14:cNvContentPartPr/>
              <p14:nvPr/>
            </p14:nvContentPartPr>
            <p14:xfrm>
              <a:off x="2936756" y="1377118"/>
              <a:ext cx="4275360" cy="1965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C2F8FF-F7A8-4EFC-9142-98CEBD5CD9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8756" y="1359478"/>
                <a:ext cx="4311000" cy="20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0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674C87-5CE9-454D-B0A0-115C463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F10064-A09C-4E03-BD95-F2AFBB85688D}"/>
              </a:ext>
            </a:extLst>
          </p:cNvPr>
          <p:cNvSpPr txBox="1"/>
          <p:nvPr/>
        </p:nvSpPr>
        <p:spPr>
          <a:xfrm>
            <a:off x="269822" y="1903751"/>
            <a:ext cx="2743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Z" sz="3200" dirty="0">
                <a:latin typeface="Calibri" panose="020F0502020204030204" pitchFamily="34" charset="0"/>
                <a:cs typeface="Calibri" panose="020F0502020204030204" pitchFamily="34" charset="0"/>
              </a:rPr>
              <a:t>“Push” commit into repository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53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266</TotalTime>
  <Words>442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Organic</vt:lpstr>
      <vt:lpstr>Guide to GITHUB</vt:lpstr>
      <vt:lpstr>What is a GITHUB?</vt:lpstr>
      <vt:lpstr>Before start using GITHUB…</vt:lpstr>
      <vt:lpstr>Working with local repositories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GITHUB</dc:title>
  <dc:creator>Sasha Stepanov [als0885]</dc:creator>
  <cp:lastModifiedBy>Sasha Stepanov [als0885]</cp:lastModifiedBy>
  <cp:revision>6</cp:revision>
  <dcterms:created xsi:type="dcterms:W3CDTF">2021-10-25T04:15:06Z</dcterms:created>
  <dcterms:modified xsi:type="dcterms:W3CDTF">2021-10-25T08:41:30Z</dcterms:modified>
</cp:coreProperties>
</file>