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318" r:id="rId2"/>
    <p:sldId id="362" r:id="rId3"/>
    <p:sldId id="404" r:id="rId4"/>
    <p:sldId id="405" r:id="rId5"/>
    <p:sldId id="386" r:id="rId6"/>
    <p:sldId id="319" r:id="rId7"/>
    <p:sldId id="401" r:id="rId8"/>
    <p:sldId id="388" r:id="rId9"/>
    <p:sldId id="403" r:id="rId10"/>
    <p:sldId id="407" r:id="rId11"/>
    <p:sldId id="402" r:id="rId12"/>
    <p:sldId id="406" r:id="rId13"/>
    <p:sldId id="387" r:id="rId14"/>
    <p:sldId id="3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1CF86E-B337-40EB-894E-069AC81838FA}">
          <p14:sldIdLst>
            <p14:sldId id="318"/>
            <p14:sldId id="362"/>
            <p14:sldId id="404"/>
            <p14:sldId id="405"/>
            <p14:sldId id="386"/>
            <p14:sldId id="319"/>
            <p14:sldId id="401"/>
            <p14:sldId id="388"/>
            <p14:sldId id="403"/>
            <p14:sldId id="407"/>
            <p14:sldId id="402"/>
            <p14:sldId id="406"/>
            <p14:sldId id="387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E5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7786A-81E2-4C70-9EDD-855EFEA895C8}" type="datetimeFigureOut">
              <a:rPr lang="ru-RU" smtClean="0"/>
              <a:t>16.02.2024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0AF0-D542-458E-99AE-AC5E5332C4E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5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5DEE-DA20-495E-9A89-AB5E4DF93154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D2-D788-4BE2-9E77-26F91082A4A5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9647-12D1-4604-B7FF-A0F9CCE5FBFD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63-3BC0-4F7C-B90E-3C50DA053B35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5D4-EE4F-4664-96EC-CA8E43078F85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3D11-4036-4A93-99C2-E4AF0D665461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DB58-1CF6-4DBA-B6B0-13E583F32B17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8457-1A21-4D66-8BB0-35257EDB3778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3901-8BE1-40C5-82FE-4B5BD08F3F50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49E7-810C-493C-AFFD-14F7B90D2203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3230-82AA-4AA6-AF27-0ED333440894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5B1F-7007-447F-8741-6CA36091829B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5BC3-0008-4994-B53D-98A9576A2E91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BD9-8C23-4D17-87BB-A900D84D37E7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FD5-318D-43DB-8090-715C39DBC8BD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9BD9-BD0F-4535-8B80-F85541C5091A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72C-6CED-4A9C-9140-9D51DCA5CBA6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68819E-A4DB-429F-BA48-AA833094E31D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TwNEhL9Y6hqMYsXAQUAXarXIuauw3Lwn?usp=sharin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7243" y="553792"/>
            <a:ext cx="8897670" cy="1403797"/>
          </a:xfrm>
        </p:spPr>
        <p:txBody>
          <a:bodyPr>
            <a:normAutofit fontScale="90000"/>
          </a:bodyPr>
          <a:lstStyle/>
          <a:p>
            <a:r>
              <a:rPr lang="ru-RU" sz="6000" b="1" dirty="0"/>
              <a:t>КУРС «Организация ЭВМ и </a:t>
            </a:r>
            <a:r>
              <a:rPr lang="ru-RU" sz="6000" b="1" dirty="0" err="1"/>
              <a:t>Вс</a:t>
            </a:r>
            <a:r>
              <a:rPr lang="ru-RU" sz="6000" b="1" dirty="0"/>
              <a:t>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87243" y="5865849"/>
            <a:ext cx="6400800" cy="741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b="1" dirty="0"/>
              <a:t>2023 – 2024 УЧЕБНЫЙ ГОД</a:t>
            </a:r>
          </a:p>
        </p:txBody>
      </p:sp>
    </p:spTree>
    <p:extLst>
      <p:ext uri="{BB962C8B-B14F-4D97-AF65-F5344CB8AC3E}">
        <p14:creationId xmlns:p14="http://schemas.microsoft.com/office/powerpoint/2010/main" val="4951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97258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 флажков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90F25-46DE-4319-8F91-20721AB9D405}"/>
              </a:ext>
            </a:extLst>
          </p:cNvPr>
          <p:cNvSpPr txBox="1"/>
          <p:nvPr/>
        </p:nvSpPr>
        <p:spPr>
          <a:xfrm>
            <a:off x="934745" y="1151889"/>
            <a:ext cx="10570105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Eflags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регистр, который управляет некоторыми операциями и показывает текущее состояние процессора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x86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Различают три типа флажков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системные (обычно используются операционной системой), состояния и управления (прямо влияют на некоторые команды)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354BA-C2B2-4880-A5B8-B66EA41F5D24}"/>
              </a:ext>
            </a:extLst>
          </p:cNvPr>
          <p:cNvSpPr txBox="1"/>
          <p:nvPr/>
        </p:nvSpPr>
        <p:spPr>
          <a:xfrm>
            <a:off x="934744" y="3149567"/>
            <a:ext cx="1057010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Состояния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флаг переполнения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флаг знака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 –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флаг нуля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вспомогательный перенос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флаг четности (0 – четный, 1 – нечетный)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флаг переноса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432E-487A-4B41-8CAF-0DE0F46DFE55}"/>
              </a:ext>
            </a:extLst>
          </p:cNvPr>
          <p:cNvSpPr txBox="1"/>
          <p:nvPr/>
        </p:nvSpPr>
        <p:spPr>
          <a:xfrm>
            <a:off x="934743" y="5885909"/>
            <a:ext cx="1057010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флаг направления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87319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78" y="205946"/>
            <a:ext cx="119795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Лабораторные работы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4" y="1019743"/>
            <a:ext cx="11705969" cy="48936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Занятия проводятся 1 раз в 2 недели для каждой подгруппы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Для допуска к экзамену необходимо выполнить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лабораторные работы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Для получения автомата необходимо выполнить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лабораторных работ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Этапы сдачи лабораторной работы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Демонстрация программы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Сдача теории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Отчет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Распределение по вариантам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algn="just"/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1-33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группа 6101	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-6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группа 6102	6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-9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группа 6103	9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-12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группа 6104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4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78" y="205946"/>
            <a:ext cx="119795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Лабораторные работы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4" y="1019743"/>
            <a:ext cx="11705969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Полезные материалы и задания к лабораторным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  <a:hlinkClick r:id="rId2"/>
              </a:rPr>
              <a:t>https://drive.google.com/drive/folders/1TwNEhL9Y6hqMYsXAQUAXarXIuauw3Lwn?usp=sharing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Почта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nazarova.aa@ssau.ru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0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программы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015" y="1023727"/>
            <a:ext cx="11705969" cy="58631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вычисления выражения (25/с –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+ 2)/(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-1) на языке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 </a:t>
            </a:r>
          </a:p>
          <a:p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потоковый ввод/вывод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вычисления выражения (25/с – b + 2)/(b + a*a -1)</a:t>
            </a:r>
            <a:r>
              <a:rPr lang="ru-RU" sz="105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calc(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result = 0;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asm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mov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a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mov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ebx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b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mov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ecx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c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imul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&lt;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edx:eax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= a*a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&lt;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&gt;=a*a-l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add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ebx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&lt;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&gt;=a*a-1+b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push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в стеке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a*a-1+b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25; &lt;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&gt;=25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; готовимся к делению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cdq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; 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==&gt; 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edx:eax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idiv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ecx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&lt;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&gt;=25/c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ebx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&lt;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&gt;=25/c-b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add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2; &lt;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&gt;=25/c-d+2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готовимся к делению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pop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ebx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	&lt;</a:t>
            </a:r>
            <a:r>
              <a:rPr lang="ru-RU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ebx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 a*a-1+b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cdq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==&gt; &lt;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edx:eax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&gt;=25/c-d+2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idiv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ebx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&lt;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&gt;=(25/c-d+2)/( a*a-1+b)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mov result,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result 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eax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}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result</a:t>
            </a:r>
            <a:r>
              <a:rPr lang="ru-RU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ru-RU" sz="12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// возвращаем результат вычисления выражения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2101" y="12356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программы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049755" y="6130410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6558" y="1007251"/>
            <a:ext cx="11454319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calc_cpp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(25/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+ 2) / (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- 1);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rus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"Лабораторная работа №1. Выполнил студент Иванов Иван группы 6100 Вариант 0"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"Вычислить выражение (25/с – b + 2)/(b + a*a -1)"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a, b, c;</a:t>
            </a:r>
          </a:p>
          <a:p>
            <a:pPr lvl="1"/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 = 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a; </a:t>
            </a:r>
            <a:r>
              <a:rPr lang="ru-RU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потоковый ввод/вывод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"b = 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"c = 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c;</a:t>
            </a:r>
          </a:p>
          <a:p>
            <a:pPr lvl="1"/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((c == 0) || ((b + a * a - 1) == 0))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"Ошибка! деление на 0"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lvl="2"/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"Результат на </a:t>
            </a:r>
            <a:r>
              <a:rPr lang="ru-RU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asm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: 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(a, b, c)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"Результат на c++: "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calc_cpp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(a, b, c) </a:t>
            </a:r>
            <a:r>
              <a:rPr lang="ru-RU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97164" y="205946"/>
            <a:ext cx="12589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Классификация языков программирования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399630D-A810-4965-B3F0-CF9FBD9D1D09}"/>
              </a:ext>
            </a:extLst>
          </p:cNvPr>
          <p:cNvSpPr/>
          <p:nvPr/>
        </p:nvSpPr>
        <p:spPr>
          <a:xfrm>
            <a:off x="3315854" y="1801090"/>
            <a:ext cx="5218546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Языки программирования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BD340D0-5849-4A95-94FE-9856B8776F1F}"/>
              </a:ext>
            </a:extLst>
          </p:cNvPr>
          <p:cNvSpPr/>
          <p:nvPr/>
        </p:nvSpPr>
        <p:spPr>
          <a:xfrm>
            <a:off x="946748" y="2840780"/>
            <a:ext cx="5218546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Низкого уровня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55F220F-95AE-4ED8-9F87-FBC782F6B486}"/>
              </a:ext>
            </a:extLst>
          </p:cNvPr>
          <p:cNvSpPr/>
          <p:nvPr/>
        </p:nvSpPr>
        <p:spPr>
          <a:xfrm>
            <a:off x="6365386" y="2840779"/>
            <a:ext cx="5218546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Высокого</a:t>
            </a:r>
            <a:r>
              <a:rPr lang="ru-RU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уровня</a:t>
            </a: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0C8B7610-5FC4-45A7-9C4F-045171804077}"/>
              </a:ext>
            </a:extLst>
          </p:cNvPr>
          <p:cNvSpPr/>
          <p:nvPr/>
        </p:nvSpPr>
        <p:spPr>
          <a:xfrm rot="8425377">
            <a:off x="4862878" y="2419585"/>
            <a:ext cx="496904" cy="384593"/>
          </a:xfrm>
          <a:prstGeom prst="rightArrow">
            <a:avLst>
              <a:gd name="adj1" fmla="val 26014"/>
              <a:gd name="adj2" fmla="val 3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8C3FB5C-2E5F-4EF9-9464-4A224077D3B7}"/>
              </a:ext>
            </a:extLst>
          </p:cNvPr>
          <p:cNvSpPr/>
          <p:nvPr/>
        </p:nvSpPr>
        <p:spPr>
          <a:xfrm rot="2905941">
            <a:off x="6967073" y="2426551"/>
            <a:ext cx="496904" cy="384593"/>
          </a:xfrm>
          <a:prstGeom prst="rightArrow">
            <a:avLst>
              <a:gd name="adj1" fmla="val 26014"/>
              <a:gd name="adj2" fmla="val 3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AE4DDC6-F8B9-4D6A-8B74-4F18C1ACBCF6}"/>
              </a:ext>
            </a:extLst>
          </p:cNvPr>
          <p:cNvSpPr/>
          <p:nvPr/>
        </p:nvSpPr>
        <p:spPr>
          <a:xfrm>
            <a:off x="1371621" y="3711921"/>
            <a:ext cx="2849440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Машинный код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14C25D5-A140-47AD-AC4B-A770E9532F52}"/>
              </a:ext>
            </a:extLst>
          </p:cNvPr>
          <p:cNvSpPr/>
          <p:nvPr/>
        </p:nvSpPr>
        <p:spPr>
          <a:xfrm>
            <a:off x="1371621" y="4436056"/>
            <a:ext cx="2849440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Мнемокод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25CF60F-9054-47F6-8784-DF9E164174A8}"/>
              </a:ext>
            </a:extLst>
          </p:cNvPr>
          <p:cNvSpPr/>
          <p:nvPr/>
        </p:nvSpPr>
        <p:spPr>
          <a:xfrm>
            <a:off x="1371621" y="5160191"/>
            <a:ext cx="2849440" cy="5818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Ассемблер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8497BB5-26C6-48AA-A484-FE4A85D6A311}"/>
              </a:ext>
            </a:extLst>
          </p:cNvPr>
          <p:cNvCxnSpPr>
            <a:cxnSpLocks/>
            <a:endCxn id="27" idx="1"/>
          </p:cNvCxnSpPr>
          <p:nvPr/>
        </p:nvCxnSpPr>
        <p:spPr>
          <a:xfrm flipH="1">
            <a:off x="1126877" y="3488829"/>
            <a:ext cx="4600" cy="1972496"/>
          </a:xfrm>
          <a:prstGeom prst="line">
            <a:avLst/>
          </a:prstGeom>
          <a:ln w="76200">
            <a:solidFill>
              <a:srgbClr val="042E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A54A9A55-136F-4A63-BD27-F2DC0ABFE806}"/>
              </a:ext>
            </a:extLst>
          </p:cNvPr>
          <p:cNvSpPr/>
          <p:nvPr/>
        </p:nvSpPr>
        <p:spPr>
          <a:xfrm>
            <a:off x="1149968" y="3996062"/>
            <a:ext cx="221653" cy="134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AF5847F3-A546-4CC0-8AD2-95122CB4FD1F}"/>
              </a:ext>
            </a:extLst>
          </p:cNvPr>
          <p:cNvSpPr/>
          <p:nvPr/>
        </p:nvSpPr>
        <p:spPr>
          <a:xfrm>
            <a:off x="1108385" y="4666144"/>
            <a:ext cx="286328" cy="134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83BFDF8D-825E-461F-B4CE-9C2577FEE641}"/>
              </a:ext>
            </a:extLst>
          </p:cNvPr>
          <p:cNvSpPr/>
          <p:nvPr/>
        </p:nvSpPr>
        <p:spPr>
          <a:xfrm>
            <a:off x="1126877" y="5393874"/>
            <a:ext cx="286328" cy="134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00149BC8-590E-4382-AF02-8F65111A0913}"/>
              </a:ext>
            </a:extLst>
          </p:cNvPr>
          <p:cNvSpPr/>
          <p:nvPr/>
        </p:nvSpPr>
        <p:spPr>
          <a:xfrm>
            <a:off x="6761039" y="3704994"/>
            <a:ext cx="2849440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ru-RU" sz="1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D80B826B-9A1E-4CDD-9FC4-177AE65FDE25}"/>
              </a:ext>
            </a:extLst>
          </p:cNvPr>
          <p:cNvSpPr/>
          <p:nvPr/>
        </p:nvSpPr>
        <p:spPr>
          <a:xfrm>
            <a:off x="6761039" y="4429129"/>
            <a:ext cx="2849440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endParaRPr lang="ru-RU" sz="1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04DD3635-26B9-466A-9BF0-D564E8AC5F23}"/>
              </a:ext>
            </a:extLst>
          </p:cNvPr>
          <p:cNvSpPr/>
          <p:nvPr/>
        </p:nvSpPr>
        <p:spPr>
          <a:xfrm>
            <a:off x="6761039" y="5153264"/>
            <a:ext cx="2849440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endParaRPr lang="ru-RU" sz="1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83B4EE0-8E13-413D-9D6C-70E89811FB4A}"/>
              </a:ext>
            </a:extLst>
          </p:cNvPr>
          <p:cNvCxnSpPr>
            <a:cxnSpLocks/>
            <a:endCxn id="53" idx="1"/>
          </p:cNvCxnSpPr>
          <p:nvPr/>
        </p:nvCxnSpPr>
        <p:spPr>
          <a:xfrm flipH="1">
            <a:off x="6497803" y="3481902"/>
            <a:ext cx="23092" cy="2720677"/>
          </a:xfrm>
          <a:prstGeom prst="line">
            <a:avLst/>
          </a:prstGeom>
          <a:ln w="76200">
            <a:solidFill>
              <a:srgbClr val="042E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Стрелка: вправо 47">
            <a:extLst>
              <a:ext uri="{FF2B5EF4-FFF2-40B4-BE49-F238E27FC236}">
                <a16:creationId xmlns:a16="http://schemas.microsoft.com/office/drawing/2014/main" id="{07604EC5-2881-47FE-BD8E-CF7B8F1759F6}"/>
              </a:ext>
            </a:extLst>
          </p:cNvPr>
          <p:cNvSpPr/>
          <p:nvPr/>
        </p:nvSpPr>
        <p:spPr>
          <a:xfrm>
            <a:off x="6539386" y="3989135"/>
            <a:ext cx="221653" cy="134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: вправо 48">
            <a:extLst>
              <a:ext uri="{FF2B5EF4-FFF2-40B4-BE49-F238E27FC236}">
                <a16:creationId xmlns:a16="http://schemas.microsoft.com/office/drawing/2014/main" id="{EC4FC59D-8743-439E-99AA-B83C594A9DF4}"/>
              </a:ext>
            </a:extLst>
          </p:cNvPr>
          <p:cNvSpPr/>
          <p:nvPr/>
        </p:nvSpPr>
        <p:spPr>
          <a:xfrm>
            <a:off x="6497803" y="4659217"/>
            <a:ext cx="286328" cy="134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0F49D71D-53E2-469D-8CBA-BF60049AA707}"/>
              </a:ext>
            </a:extLst>
          </p:cNvPr>
          <p:cNvSpPr/>
          <p:nvPr/>
        </p:nvSpPr>
        <p:spPr>
          <a:xfrm>
            <a:off x="6516295" y="5386947"/>
            <a:ext cx="286328" cy="134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FB427BE6-C00B-47E0-A86A-391FC66C18C6}"/>
              </a:ext>
            </a:extLst>
          </p:cNvPr>
          <p:cNvSpPr/>
          <p:nvPr/>
        </p:nvSpPr>
        <p:spPr>
          <a:xfrm>
            <a:off x="6761039" y="5897775"/>
            <a:ext cx="2849440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 т. д</a:t>
            </a:r>
            <a:endParaRPr lang="ru-RU" sz="1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Стрелка: вправо 52">
            <a:extLst>
              <a:ext uri="{FF2B5EF4-FFF2-40B4-BE49-F238E27FC236}">
                <a16:creationId xmlns:a16="http://schemas.microsoft.com/office/drawing/2014/main" id="{7662FF84-FD90-4D98-B0B4-6D03F3E2DD84}"/>
              </a:ext>
            </a:extLst>
          </p:cNvPr>
          <p:cNvSpPr/>
          <p:nvPr/>
        </p:nvSpPr>
        <p:spPr>
          <a:xfrm>
            <a:off x="6497803" y="6135128"/>
            <a:ext cx="272514" cy="134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4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78" y="205946"/>
            <a:ext cx="119795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Низкоуровневое программирование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4" y="1184510"/>
            <a:ext cx="11705969" cy="48936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Низкоуровневое программирование – это программирование, основанное на прямом использовании возможностей и особенностей конкретной вычислительной системы.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Для написания программы на этом уровне необходимо знать архитектуру аппаратной части системы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структуру и функционирование системы в целом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организацию оперативной памяти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состав внешних устройств, их адреса и форматы регистров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организацию и функционирование процессора, состав и форматы его регистров, способы адресации, систему команд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системы прерываний и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т.д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78" y="205946"/>
            <a:ext cx="119795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Низкоуровневое программирование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E82AB1-FB93-44A7-8CC2-DAD00AFA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23" y="3496599"/>
            <a:ext cx="1590897" cy="26483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1CA7E8-B218-4D79-B2CF-D731EA46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673" y="3496599"/>
            <a:ext cx="2229161" cy="75258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58F08C-828C-4C41-9CF7-35C597721949}"/>
              </a:ext>
            </a:extLst>
          </p:cNvPr>
          <p:cNvSpPr/>
          <p:nvPr/>
        </p:nvSpPr>
        <p:spPr>
          <a:xfrm>
            <a:off x="771635" y="1045432"/>
            <a:ext cx="1064873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Open Sans"/>
              </a:rPr>
              <a:t>В машинных кодах программа представляется в виде последовательности чисел, являющихся кодами команд процессора, адресами оперативной памяти, номерами регистров процессора и т.д.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E95666-3D76-4B7C-9CD3-F9F0AF2C16B1}"/>
              </a:ext>
            </a:extLst>
          </p:cNvPr>
          <p:cNvSpPr/>
          <p:nvPr/>
        </p:nvSpPr>
        <p:spPr>
          <a:xfrm>
            <a:off x="771635" y="2268550"/>
            <a:ext cx="1064873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Open Sans"/>
              </a:rPr>
              <a:t>Программы  добавления двухбайтового слова с адресом 36 к слову с адресом 32 на микропроцессоре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Intel </a:t>
            </a:r>
            <a:r>
              <a:rPr lang="ru-RU" dirty="0">
                <a:solidFill>
                  <a:schemeClr val="bg1"/>
                </a:solidFill>
                <a:latin typeface="Open Sans"/>
              </a:rPr>
              <a:t>8086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AE1619E-BC43-45A2-A267-8CCBE6E7C764}"/>
              </a:ext>
            </a:extLst>
          </p:cNvPr>
          <p:cNvSpPr/>
          <p:nvPr/>
        </p:nvSpPr>
        <p:spPr>
          <a:xfrm>
            <a:off x="7909189" y="2992069"/>
            <a:ext cx="279012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Open Sans"/>
              </a:rPr>
              <a:t>Мнемоническая запись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9A3131C-0918-40F8-A47C-D87BA5E27E3F}"/>
              </a:ext>
            </a:extLst>
          </p:cNvPr>
          <p:cNvSpPr/>
          <p:nvPr/>
        </p:nvSpPr>
        <p:spPr>
          <a:xfrm>
            <a:off x="1818007" y="2978997"/>
            <a:ext cx="279012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Open Sans"/>
              </a:rPr>
              <a:t>Машинный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210633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241" y="338072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Ассемблер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1241" y="1205326"/>
            <a:ext cx="106487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/>
            <a:r>
              <a:rPr lang="ru-RU" b="1" dirty="0">
                <a:solidFill>
                  <a:schemeClr val="bg1"/>
                </a:solidFill>
                <a:latin typeface="Open Sans"/>
              </a:rPr>
              <a:t>Ассемблер</a:t>
            </a:r>
            <a:r>
              <a:rPr lang="ru-RU" dirty="0">
                <a:solidFill>
                  <a:schemeClr val="bg1"/>
                </a:solidFill>
                <a:latin typeface="Open Sans"/>
              </a:rPr>
              <a:t> (от англ.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assemble – </a:t>
            </a:r>
            <a:r>
              <a:rPr lang="ru-RU" dirty="0">
                <a:solidFill>
                  <a:schemeClr val="bg1"/>
                </a:solidFill>
                <a:latin typeface="Open Sans"/>
              </a:rPr>
              <a:t>собирать) – компилятор с языка ассемблера в команды машинного языка.</a:t>
            </a:r>
          </a:p>
          <a:p>
            <a:pPr fontAlgn="base"/>
            <a:r>
              <a:rPr lang="ru-RU" b="1" dirty="0">
                <a:solidFill>
                  <a:schemeClr val="bg1"/>
                </a:solidFill>
                <a:latin typeface="Open Sans"/>
              </a:rPr>
              <a:t>Языка ассемблера</a:t>
            </a:r>
            <a:r>
              <a:rPr lang="ru-RU" dirty="0">
                <a:solidFill>
                  <a:schemeClr val="bg1"/>
                </a:solidFill>
                <a:latin typeface="Open Sans"/>
              </a:rPr>
              <a:t> –  тип языка программирования низкого уровня. Команды языка ассемблера один в один соответствуют командам процессора и представляют удобную символьную форму записи команд и аргументов.</a:t>
            </a:r>
          </a:p>
          <a:p>
            <a:pPr fontAlgn="base"/>
            <a:r>
              <a:rPr lang="ru-RU" dirty="0">
                <a:solidFill>
                  <a:schemeClr val="bg1"/>
                </a:solidFill>
                <a:latin typeface="Open Sans"/>
              </a:rPr>
              <a:t>Каждая модель процессора имеет свой набор команд и соответствующий ему язык ассемблера.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10958894" y="608922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AFDDCBC-1D59-42BF-89D9-D05B37B82B8E}"/>
              </a:ext>
            </a:extLst>
          </p:cNvPr>
          <p:cNvSpPr/>
          <p:nvPr/>
        </p:nvSpPr>
        <p:spPr>
          <a:xfrm>
            <a:off x="651241" y="3112635"/>
            <a:ext cx="106487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Open Sans"/>
              </a:rPr>
              <a:t>Достоинства языков ассемблера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Open Sans"/>
              </a:rPr>
              <a:t>максимально оптимальное использование средств процессора (большая скорость и меньший вес программы)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;</a:t>
            </a:r>
            <a:endParaRPr lang="ru-RU" dirty="0">
              <a:solidFill>
                <a:schemeClr val="bg1"/>
              </a:solidFill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Open Sans"/>
              </a:rPr>
              <a:t>использование расширенных наборов инструкций процессора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;</a:t>
            </a:r>
            <a:endParaRPr lang="ru-RU" dirty="0">
              <a:solidFill>
                <a:schemeClr val="bg1"/>
              </a:solidFill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Open Sans"/>
              </a:rPr>
              <a:t>максимальная адаптация для нужной платформы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;</a:t>
            </a:r>
            <a:endParaRPr lang="ru-RU" dirty="0">
              <a:solidFill>
                <a:schemeClr val="bg1"/>
              </a:solidFill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Open Sans"/>
              </a:rPr>
              <a:t>доступ к портам ввода-вывода и особым регистрам процессора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17DBB13-4527-4D07-ABE6-2481257A801C}"/>
              </a:ext>
            </a:extLst>
          </p:cNvPr>
          <p:cNvSpPr/>
          <p:nvPr/>
        </p:nvSpPr>
        <p:spPr>
          <a:xfrm>
            <a:off x="651241" y="5019944"/>
            <a:ext cx="1064873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Open Sans"/>
              </a:rPr>
              <a:t>Недостатки языков ассемблера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Open Sans"/>
              </a:rPr>
              <a:t>большие объемы кода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;</a:t>
            </a:r>
            <a:endParaRPr lang="ru-RU" dirty="0">
              <a:solidFill>
                <a:schemeClr val="bg1"/>
              </a:solidFill>
              <a:latin typeface="Open Sans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Open Sans"/>
              </a:rPr>
              <a:t>непереносимость на другие платформы (кроме совместимых)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;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Open Sans"/>
              </a:rPr>
              <a:t>ассемблер более сложен для совместных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40630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Регистры процессора </a:t>
            </a:r>
            <a:r>
              <a:rPr lang="en-US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x86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076" y="1558221"/>
            <a:ext cx="571007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(16)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регистры общего назначения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ax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bx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cx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dx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bp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егментные регистры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егистр командного указателя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егистр флагов</a:t>
            </a:r>
          </a:p>
          <a:p>
            <a:pPr algn="ctr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4342" y="1558221"/>
            <a:ext cx="46193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Системные (15)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49755" y="6122172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E854C9CF-6A30-45E6-84FB-BA2082244FAA}"/>
              </a:ext>
            </a:extLst>
          </p:cNvPr>
          <p:cNvSpPr/>
          <p:nvPr/>
        </p:nvSpPr>
        <p:spPr>
          <a:xfrm rot="2652589">
            <a:off x="7454342" y="942109"/>
            <a:ext cx="819050" cy="616112"/>
          </a:xfrm>
          <a:prstGeom prst="rightArrow">
            <a:avLst>
              <a:gd name="adj1" fmla="val 26014"/>
              <a:gd name="adj2" fmla="val 3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1D68E53-27F2-45B0-A9D3-86CFB6406CFE}"/>
              </a:ext>
            </a:extLst>
          </p:cNvPr>
          <p:cNvSpPr/>
          <p:nvPr/>
        </p:nvSpPr>
        <p:spPr>
          <a:xfrm rot="8425377">
            <a:off x="4328134" y="950122"/>
            <a:ext cx="819050" cy="616112"/>
          </a:xfrm>
          <a:prstGeom prst="rightArrow">
            <a:avLst>
              <a:gd name="adj1" fmla="val 26014"/>
              <a:gd name="adj2" fmla="val 3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8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Регистры общего назначения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049755" y="6122172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E42C9E-6158-4D6D-A794-41D99D15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31" y="2618680"/>
            <a:ext cx="5982535" cy="17623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5CC884-9245-4B6D-85E7-84FD2C1E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23" y="5218733"/>
            <a:ext cx="5792008" cy="1400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8BAF89-6861-4EBB-99C7-680A8D50E654}"/>
              </a:ext>
            </a:extLst>
          </p:cNvPr>
          <p:cNvSpPr txBox="1"/>
          <p:nvPr/>
        </p:nvSpPr>
        <p:spPr>
          <a:xfrm>
            <a:off x="626075" y="1023727"/>
            <a:ext cx="1057010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Регистры общего назначения содержат по 32 бита. Имена полных 32-битных регистров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EAX, EBX,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ECX,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EDX,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EBP,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ESI,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EDI,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Для обращения к младшим 16 бит используются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AX, BX,CX,DX,BP,SI,DI,SP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Регистры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AX, BX,CX,DX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можно разбить на пары байтных регистров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89D8A-7939-49BD-8901-7D4E0DB3A40D}"/>
              </a:ext>
            </a:extLst>
          </p:cNvPr>
          <p:cNvSpPr txBox="1"/>
          <p:nvPr/>
        </p:nvSpPr>
        <p:spPr>
          <a:xfrm>
            <a:off x="685145" y="4406344"/>
            <a:ext cx="1057010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Регистры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EBP,ESI,EDI,ESP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используются как указательные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2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97258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Регистры общего назначения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6507C-B925-43E2-95F6-3989750B5BB2}"/>
              </a:ext>
            </a:extLst>
          </p:cNvPr>
          <p:cNvSpPr txBox="1"/>
          <p:nvPr/>
        </p:nvSpPr>
        <p:spPr>
          <a:xfrm>
            <a:off x="626075" y="1212996"/>
            <a:ext cx="10570105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из регистров общего назначения имеет специализированное применение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(E)AX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аккумулятор, применяется в десятичной арифметике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(E)BX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 базы, применяется как база при вычислении адреса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(E)CX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счетчик в циклических операциях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(E)DX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 данных, хранит данные для нескольких операций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(E)SP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указатель стека, содержит смещение вершины стека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(E)BP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указатель базы, может содержать базу области данных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(E)SI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(E)DI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индексы источника и получателя, применяются для адресации смещения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1E07C-9B8B-48BB-8537-29FAF1659A8F}"/>
              </a:ext>
            </a:extLst>
          </p:cNvPr>
          <p:cNvSpPr txBox="1"/>
          <p:nvPr/>
        </p:nvSpPr>
        <p:spPr>
          <a:xfrm>
            <a:off x="626075" y="5215424"/>
            <a:ext cx="1057010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командах типа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программист может использовать в качестве операндов любые два регистра.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97258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Сегментные регистры</a:t>
            </a:r>
            <a:endParaRPr lang="ru-RU" sz="54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90F25-46DE-4319-8F91-20721AB9D405}"/>
              </a:ext>
            </a:extLst>
          </p:cNvPr>
          <p:cNvSpPr txBox="1"/>
          <p:nvPr/>
        </p:nvSpPr>
        <p:spPr>
          <a:xfrm>
            <a:off x="934746" y="1213187"/>
            <a:ext cx="1057010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Регистры сегментации применяются для определения начальных смещений в памяти области кода и данных.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адресует программный код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адресует данные программы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адресует стек программы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ES, TS, FS,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дополнительные регистры, предназначены для структур данных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1165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11684</TotalTime>
  <Words>1300</Words>
  <Application>Microsoft Office PowerPoint</Application>
  <PresentationFormat>Широкоэкранный</PresentationFormat>
  <Paragraphs>163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Cascadia Mono</vt:lpstr>
      <vt:lpstr>Century Gothic</vt:lpstr>
      <vt:lpstr>Consolas</vt:lpstr>
      <vt:lpstr>Courier New</vt:lpstr>
      <vt:lpstr>Open Sans</vt:lpstr>
      <vt:lpstr>Times New Roman</vt:lpstr>
      <vt:lpstr>Wingdings 3</vt:lpstr>
      <vt:lpstr>Сектор</vt:lpstr>
      <vt:lpstr>КУРС «Организация ЭВМ и Вс»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«ИНФОРМАТИКА»</dc:title>
  <dc:creator>admin</dc:creator>
  <cp:lastModifiedBy>Настя Назарова</cp:lastModifiedBy>
  <cp:revision>475</cp:revision>
  <dcterms:created xsi:type="dcterms:W3CDTF">2020-09-07T19:13:01Z</dcterms:created>
  <dcterms:modified xsi:type="dcterms:W3CDTF">2024-02-16T14:55:40Z</dcterms:modified>
</cp:coreProperties>
</file>