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6" r:id="rId10"/>
    <p:sldId id="387" r:id="rId11"/>
    <p:sldId id="354" r:id="rId12"/>
    <p:sldId id="388" r:id="rId13"/>
    <p:sldId id="389" r:id="rId14"/>
    <p:sldId id="390" r:id="rId15"/>
    <p:sldId id="391" r:id="rId16"/>
    <p:sldId id="399" r:id="rId17"/>
    <p:sldId id="392" r:id="rId18"/>
    <p:sldId id="400" r:id="rId19"/>
    <p:sldId id="395" r:id="rId20"/>
    <p:sldId id="398" r:id="rId21"/>
    <p:sldId id="401" r:id="rId22"/>
    <p:sldId id="396" r:id="rId23"/>
    <p:sldId id="3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0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786A-81E2-4C70-9EDD-855EFEA895C8}" type="datetimeFigureOut">
              <a:rPr lang="ru-RU" smtClean="0"/>
              <a:t>26.09.2023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0AF0-D542-458E-99AE-AC5E5332C4E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5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90AF0-D542-458E-99AE-AC5E5332C4E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0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37F7-E1AC-4D0E-9FCB-52CDB1DDA02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D45F-8DD6-464F-A263-579D89769EFF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EE6-76EC-4DD8-AF48-54390A3309FC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2D78-1708-45D7-8AE8-554D17CBE83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3E77-8848-48AF-917B-D048345DC8A2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719A-3793-4276-B68D-7E59267E5CD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96B8-6E3F-45B0-B7BE-ABB2EBF1410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0A0-5900-455A-AA21-CEC7265B974D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F361-5B62-4206-8EC1-A56E5E2C757F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7684-60CA-447A-8442-A3F1DE199C1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3F64-C4DC-408B-98D2-AE3B876EDC1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CB7B-9117-4E5D-B799-D6FA77EF666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82FD-C826-4360-ADFD-526A6F7E9F20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4794-573A-498F-84B7-99CE96A906C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498B-6929-4BBF-A4F3-29A549AFC6B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1F39-3BCA-4DE9-8CF8-C90F4BC8376B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40-4F01-4416-B75D-75DC3D66183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A9F47F-0278-499E-A1EF-F3F1769EC0A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7243" y="553792"/>
            <a:ext cx="8897670" cy="1403797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КУРС «ИНФОРМАТИКА»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7242" y="2800199"/>
            <a:ext cx="8332043" cy="741013"/>
          </a:xfrm>
        </p:spPr>
        <p:txBody>
          <a:bodyPr>
            <a:normAutofit fontScale="85000" lnSpcReduction="20000"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Часть 1. Классические алгоритмы сортировки</a:t>
            </a:r>
            <a:r>
              <a:rPr lang="ru-RU" sz="3000" b="1" dirty="0">
                <a:solidFill>
                  <a:schemeClr val="tx1"/>
                </a:solidFill>
              </a:rPr>
              <a:t/>
            </a:r>
            <a:br>
              <a:rPr lang="ru-RU" sz="3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                линейных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21287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«пузырьком»</a:t>
            </a:r>
          </a:p>
          <a:p>
            <a:pPr algn="ctr"/>
            <a:r>
              <a:rPr lang="ru-RU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возрастанию старших цифр </a:t>
            </a:r>
            <a:r>
              <a:rPr lang="ru-RU" sz="2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элементов списка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81" y="1666341"/>
            <a:ext cx="7117492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highDigit(x):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x&gt;9: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x//10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sortBubbleHigh(a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range(1,len(a)-1):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range(len(a)-1):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h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ighDigit(a[i])&gt; highDigit(a[i+1]):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a[i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a[i+1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a[i+1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v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38768" y="1666342"/>
            <a:ext cx="453904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[918, 868, 114, 772, 767, 463]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[868, 114, 772, 767, 463, 918]</a:t>
            </a:r>
          </a:p>
          <a:p>
            <a:r>
              <a:rPr lang="ru-RU" dirty="0">
                <a:solidFill>
                  <a:schemeClr val="bg1"/>
                </a:solidFill>
              </a:rPr>
              <a:t>[114, 772, 767, 463, 868, 918]</a:t>
            </a:r>
          </a:p>
          <a:p>
            <a:r>
              <a:rPr lang="ru-RU" dirty="0">
                <a:solidFill>
                  <a:schemeClr val="bg1"/>
                </a:solidFill>
              </a:rPr>
              <a:t>[114, 772, 463, 767, 868, 918]</a:t>
            </a:r>
          </a:p>
          <a:p>
            <a:r>
              <a:rPr lang="ru-RU" dirty="0">
                <a:solidFill>
                  <a:schemeClr val="bg1"/>
                </a:solidFill>
              </a:rPr>
              <a:t>[114, 463, 772, 767, 868, 918]</a:t>
            </a:r>
          </a:p>
          <a:p>
            <a:r>
              <a:rPr lang="ru-RU" dirty="0">
                <a:solidFill>
                  <a:schemeClr val="bg1"/>
                </a:solidFill>
              </a:rPr>
              <a:t>[114, 463, 772, 767, 868, 918]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</a:t>
            </a:r>
            <a:r>
              <a:rPr lang="ru-RU" dirty="0" smtClean="0">
                <a:solidFill>
                  <a:schemeClr val="bg1"/>
                </a:solidFill>
              </a:rPr>
              <a:t>пузырьком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[114, 463, 772, 767, 868, 918]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7242" y="2800199"/>
            <a:ext cx="8332043" cy="741013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Часть 2. Пример программы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611025" y="641886"/>
            <a:ext cx="8332043" cy="741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000" b="1" dirty="0" smtClean="0">
                <a:solidFill>
                  <a:schemeClr val="tx1"/>
                </a:solidFill>
              </a:rPr>
              <a:t>Лабораторная работа № 2</a:t>
            </a:r>
            <a:endParaRPr lang="ru-RU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136" y="1361905"/>
            <a:ext cx="1182953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Раздел импорта модулей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ru-RU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en-US" sz="20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Задание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task():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print("Лабораторная работа № 2")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print("Вариант № 1. Выполнил студент группы 6101-090301D Иванов П.С.")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print("Задание:")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print("1. В списке целочисленных элементов найти максимальный")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   нечетный двузначный элемент")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print("2. С использованием цикла while найти в списке индекс")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   последнего четного элемента, кратного заданному числу")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print("3. Отсортировать список (без использования стандартных")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   функций сортировки)по возрастанию старших цифр элементов")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   списка(сортировка выбором)")</a:t>
            </a:r>
          </a:p>
          <a:p>
            <a:r>
              <a:rPr lang="ru-RU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print("")</a:t>
            </a:r>
          </a:p>
        </p:txBody>
      </p:sp>
    </p:spTree>
    <p:extLst>
      <p:ext uri="{BB962C8B-B14F-4D97-AF65-F5344CB8AC3E}">
        <p14:creationId xmlns:p14="http://schemas.microsoft.com/office/powerpoint/2010/main" val="20097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699" y="1722514"/>
            <a:ext cx="1100575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Ввод элементов списка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inputList(a):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list(map(int, input().split()))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return(a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Формирование списка случайных элементов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randomList(a):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map(int, input().split())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range(n):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a.append(</a:t>
            </a:r>
            <a:r>
              <a:rPr lang="en-US" sz="2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return(a)</a:t>
            </a: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099376"/>
            <a:ext cx="1147802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Поиск максимального нечетного двузначного элемента 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findMax(a):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-10**10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 len(a)):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(a[i]%2 !=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0)and(a[i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9)and(a[i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100)and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(a[i]&gt;m):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 = a[i]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        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Поиск индекса последнего четного элемента, </a:t>
            </a:r>
            <a:endParaRPr lang="en-US" sz="24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кратного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заданному числу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lastEl(a, x):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= len(a) - 1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(i&gt;-1) and ((a[i]%2 != 0) or (a[i] % x != 0)):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 -=1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i</a:t>
            </a:r>
          </a:p>
        </p:txBody>
      </p:sp>
    </p:spTree>
    <p:extLst>
      <p:ext uri="{BB962C8B-B14F-4D97-AF65-F5344CB8AC3E}">
        <p14:creationId xmlns:p14="http://schemas.microsoft.com/office/powerpoint/2010/main" val="4055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1406" y="1361478"/>
            <a:ext cx="1100575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Старшая цифра числа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highDigit(x):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x&gt;9: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x//10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4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699" y="1394430"/>
            <a:ext cx="11005750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Сортировка выбором по возрастанию старших цифр элементов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sortChoice(a):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range(len(a)-1):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min_ = a[j]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 = j       </a:t>
            </a:r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range(j+1,len(a)):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highDigit(a[i])&lt; highDigit(min_):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min_ = a[i]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imin = i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a[imin] = a[j]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a[j] = min_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</a:t>
            </a:r>
            <a:endParaRPr lang="ru-RU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1275" y="1197149"/>
            <a:ext cx="1169773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Вызовы функций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task()</a:t>
            </a: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способ заполнения списка:")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print("1 -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 элементов списка в одну строку через пробел:")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любое 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число–авт. формирование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списка из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элементов:")</a:t>
            </a:r>
          </a:p>
          <a:p>
            <a:endParaRPr lang="ru-RU" sz="24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int(input())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  <a:endParaRPr lang="ru-RU" sz="2400" b="1" dirty="0" smtClean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222421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416" y="1790273"/>
            <a:ext cx="11244648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a=[]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==1:    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в строку элементы списка:")</a:t>
            </a:r>
          </a:p>
          <a:p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inputList(a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int(input("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количество элементов списка: "))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диапазон элементов:")</a:t>
            </a:r>
          </a:p>
          <a:p>
            <a:r>
              <a:rPr lang="ru-RU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randomList(a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    </a:t>
            </a:r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</p:txBody>
      </p:sp>
    </p:spTree>
    <p:extLst>
      <p:ext uri="{BB962C8B-B14F-4D97-AF65-F5344CB8AC3E}">
        <p14:creationId xmlns:p14="http://schemas.microsoft.com/office/powerpoint/2010/main" val="28803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0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7134" y="966062"/>
            <a:ext cx="11798686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findMax(a) 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m != -10**10: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print("Максимальный нечетный двузначный элемент = ", m)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print("Максимальный нечетный двузначный элемент отсутствует")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  <a:p>
            <a:endParaRPr lang="ru-RU" sz="22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ru-RU" sz="2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ru-RU" sz="22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число, кратность которому нужно проверить</a:t>
            </a:r>
            <a:r>
              <a:rPr lang="ru-RU" sz="22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:"))</a:t>
            </a:r>
            <a:endParaRPr lang="ru-RU" sz="22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 = lastEl(a, x)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ind &gt;-1: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ru-RU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("Индекс последнего четного </a:t>
            </a:r>
            <a:r>
              <a:rPr lang="ru-RU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элемента, кратного </a:t>
            </a:r>
            <a:r>
              <a:rPr lang="ru-RU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заданному числу = ", ind</a:t>
            </a:r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ru-RU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("В списке отсутствуют четные элементы, кратные заданному числу</a:t>
            </a:r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ru-RU" sz="2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print("")</a:t>
            </a:r>
          </a:p>
        </p:txBody>
      </p:sp>
    </p:spTree>
    <p:extLst>
      <p:ext uri="{BB962C8B-B14F-4D97-AF65-F5344CB8AC3E}">
        <p14:creationId xmlns:p14="http://schemas.microsoft.com/office/powerpoint/2010/main" val="4932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«пузырьком»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82" y="1329498"/>
            <a:ext cx="648318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sortBubble(a):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range(1,len(a)-1):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range(len(a)-1):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a[i]&gt;a[i+1]: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v=a[i]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a[i]=a[i+1]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a[i+1]=v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92778" y="1329498"/>
            <a:ext cx="481089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[4, 3, 1, 5, 6]</a:t>
            </a:r>
          </a:p>
          <a:p>
            <a:r>
              <a:rPr lang="ru-RU" dirty="0">
                <a:solidFill>
                  <a:schemeClr val="bg1"/>
                </a:solidFill>
              </a:rPr>
              <a:t>[3, 1, 4, 5, 6]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пузырьком: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699" y="0"/>
            <a:ext cx="106508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лабораторной работы № 2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5699" y="1147295"/>
            <a:ext cx="11005750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Исходный список:")</a:t>
            </a:r>
          </a:p>
          <a:p>
            <a:r>
              <a:rPr lang="en-US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sortChoice(a)</a:t>
            </a:r>
          </a:p>
          <a:p>
            <a:r>
              <a:rPr lang="en-US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ru-RU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после сортировки выбором:")</a:t>
            </a:r>
          </a:p>
          <a:p>
            <a:r>
              <a:rPr lang="en-US" sz="2200" b="1"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ru-RU" sz="2200" b="1" dirty="0"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756" y="0"/>
            <a:ext cx="11903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экрана выполнения программы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2" y="1581149"/>
            <a:ext cx="5038725" cy="4295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23" y="1581149"/>
            <a:ext cx="49244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283336"/>
            <a:ext cx="106508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задание</a:t>
            </a: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0735" y="1548713"/>
            <a:ext cx="83487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Написать на языке </a:t>
            </a:r>
            <a:r>
              <a:rPr lang="en-US" sz="4000" b="1" dirty="0" smtClean="0"/>
              <a:t>Python</a:t>
            </a:r>
            <a:endParaRPr lang="ru-RU" sz="4000" b="1" dirty="0" smtClean="0"/>
          </a:p>
          <a:p>
            <a:pPr algn="ctr"/>
            <a:r>
              <a:rPr lang="ru-RU" sz="4000" b="1" dirty="0" smtClean="0"/>
              <a:t> программу </a:t>
            </a:r>
          </a:p>
          <a:p>
            <a:pPr algn="ctr"/>
            <a:r>
              <a:rPr lang="ru-RU" sz="4000" b="1" dirty="0" smtClean="0"/>
              <a:t>для лабораторной работы № 2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434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283336"/>
            <a:ext cx="106508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1120000"/>
            <a:ext cx="87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Теоретический материал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9699" y="2486205"/>
            <a:ext cx="87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Задания с пояснениями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9699" y="3929223"/>
            <a:ext cx="87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Требования к выполнению работы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698" y="5203181"/>
            <a:ext cx="1065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Обзорный материал (данная презентация)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7" y="1794394"/>
            <a:ext cx="9445950" cy="5204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1" y="3188714"/>
            <a:ext cx="10972744" cy="6081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7" y="4746927"/>
            <a:ext cx="4706129" cy="4953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27" y="5964132"/>
            <a:ext cx="10386677" cy="4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выбором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68" y="1098839"/>
            <a:ext cx="6697364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sortChoice(a):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range(len(a)-1):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min_ = a[j]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imin=j    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range(j+1,len(a)):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a[i]&lt;min_: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min_ = a[i]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imin = i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a[imin] = a[j]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a[j] = min_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36450" y="1098839"/>
            <a:ext cx="459202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[1, 6, 3, 4, 5]</a:t>
            </a:r>
          </a:p>
          <a:p>
            <a:r>
              <a:rPr lang="ru-RU" dirty="0">
                <a:solidFill>
                  <a:schemeClr val="bg1"/>
                </a:solidFill>
              </a:rPr>
              <a:t>[1, 3, 6, 4,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6,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выбором: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вставкой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82" y="1329498"/>
            <a:ext cx="652919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sortInsert(a):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range(1,len(a)):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 = a[i]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 = i-1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while(j&gt;=0)  and (v&lt;a[j]):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a[j+1] = a[j]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j = j-1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a[j+1] = v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12938" y="1329498"/>
            <a:ext cx="4761470" cy="26168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[3, 4, 6, 1,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6,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вставкой: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Шелла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68" y="1313023"/>
            <a:ext cx="641727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sortShell(a):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t=5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h=[9,5,3,2,1]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range(t):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k=h[j]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range(len(a)-k):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a[i]&gt;a[i+k]: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v=a[i]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a[i]=a[i+k]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a[i+k]=v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print(a)     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70602" y="1387164"/>
            <a:ext cx="423424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[1, 5, 3, 4, 6]</a:t>
            </a:r>
          </a:p>
          <a:p>
            <a:r>
              <a:rPr lang="ru-RU" dirty="0">
                <a:solidFill>
                  <a:schemeClr val="bg1"/>
                </a:solidFill>
              </a:rPr>
              <a:t>[1, 4, 3, 5, 6]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Шелла: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789" y="65902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Быстрая сортировка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84" y="972018"/>
            <a:ext cx="412715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sortQuick(a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i=l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j=r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=(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x1=a[m]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i&lt;=j: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a[i]&lt;x1: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 +=1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a[j]&gt;x1: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j -=1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i&lt;=j: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y1=a[i]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a[i]=a[j]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a[j]=y1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 +=1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j -=1</a:t>
            </a:r>
          </a:p>
          <a:p>
            <a:r>
              <a:rPr lang="ru-RU" sz="16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l&lt;j: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sortQuick(a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i&lt;r: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sortQuick(a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  <a:r>
              <a:rPr lang="ru-RU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46166" y="972018"/>
            <a:ext cx="391477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14, 20, 12, 7, 17, 1, 4, 11]</a:t>
            </a:r>
          </a:p>
          <a:p>
            <a:r>
              <a:rPr lang="ru-RU" sz="1700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11, 20, 12, 7, 17, 1, 4,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11, 4, 12, 7, 17, 1,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11, 4, 1, 7,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11, 4, 1, 7,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7, 4, 1,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[8, 9, 7, 4, 1,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9, 7, 4, 8,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9, 8,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9, 8,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9, 8,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8, 9, 11, 17, 12,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8, 9, 11, 12, 17, 20, 14]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8, 9, 11, 12, 17, 14, 20]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8, 9, 11, 12, 14, 17, 20</a:t>
            </a:r>
            <a:r>
              <a:rPr lang="ru-RU" sz="1700" dirty="0" smtClean="0">
                <a:solidFill>
                  <a:schemeClr val="bg1"/>
                </a:solidFill>
              </a:rPr>
              <a:t>]</a:t>
            </a:r>
            <a:endParaRPr lang="ru-RU" sz="1700" dirty="0">
              <a:solidFill>
                <a:schemeClr val="bg1"/>
              </a:solidFill>
            </a:endParaRPr>
          </a:p>
          <a:p>
            <a:r>
              <a:rPr lang="ru-RU" sz="1700" dirty="0">
                <a:solidFill>
                  <a:schemeClr val="bg1"/>
                </a:solidFill>
              </a:rPr>
              <a:t>Список после быстрой сортировки:</a:t>
            </a:r>
          </a:p>
          <a:p>
            <a:r>
              <a:rPr lang="ru-RU" sz="1700" dirty="0">
                <a:solidFill>
                  <a:schemeClr val="bg1"/>
                </a:solidFill>
              </a:rPr>
              <a:t>[1, 4, 7, 8, 9, 11, 12, 14, 17, 20]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99864" y="972018"/>
            <a:ext cx="274320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[4, 6, 3, 1, 5]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[1, 6, 3, 4, 5]</a:t>
            </a:r>
          </a:p>
          <a:p>
            <a:r>
              <a:rPr lang="ru-RU" dirty="0">
                <a:solidFill>
                  <a:schemeClr val="bg1"/>
                </a:solidFill>
              </a:rPr>
              <a:t>[1, 3, 6, 4, 5]</a:t>
            </a:r>
          </a:p>
          <a:p>
            <a:r>
              <a:rPr lang="ru-RU" dirty="0">
                <a:solidFill>
                  <a:schemeClr val="bg1"/>
                </a:solidFill>
              </a:rPr>
              <a:t>[1, 3, 6, 4,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6, 5]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быстрой сортировки:</a:t>
            </a:r>
          </a:p>
          <a:p>
            <a:r>
              <a:rPr lang="ru-RU" dirty="0">
                <a:solidFill>
                  <a:schemeClr val="bg1"/>
                </a:solidFill>
              </a:rPr>
              <a:t>[1, 3, 4, 5, 6]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7243" y="553792"/>
            <a:ext cx="8897670" cy="1403797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КУРС «ИНФОРМАТИКА»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7242" y="2800199"/>
            <a:ext cx="8332043" cy="741013"/>
          </a:xfrm>
        </p:spPr>
        <p:txBody>
          <a:bodyPr>
            <a:normAutofit fontScale="77500" lnSpcReduction="20000"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Часть </a:t>
            </a:r>
            <a:r>
              <a:rPr lang="en-US" sz="3000" b="1" dirty="0" smtClean="0">
                <a:solidFill>
                  <a:schemeClr val="tx1"/>
                </a:solidFill>
              </a:rPr>
              <a:t>2</a:t>
            </a:r>
            <a:r>
              <a:rPr lang="ru-RU" sz="3000" b="1" dirty="0" smtClean="0">
                <a:solidFill>
                  <a:schemeClr val="tx1"/>
                </a:solidFill>
              </a:rPr>
              <a:t>. Неклассические алгоритмы сортировки</a:t>
            </a:r>
            <a:r>
              <a:rPr lang="ru-RU" sz="3000" b="1" dirty="0">
                <a:solidFill>
                  <a:schemeClr val="tx1"/>
                </a:solidFill>
              </a:rPr>
              <a:t/>
            </a:r>
            <a:br>
              <a:rPr lang="ru-RU" sz="3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                линейных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1187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Нестандартная сортировка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988" y="4747478"/>
            <a:ext cx="44218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x&gt;9: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x//10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4224" y="1049918"/>
            <a:ext cx="1115062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 u="sng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Типы нестандартной сортировки в лабораторной работе № 2:</a:t>
            </a:r>
          </a:p>
          <a:p>
            <a:endParaRPr lang="ru-RU" b="1" dirty="0" smtClean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 Отсортировать 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список </a:t>
            </a:r>
            <a:r>
              <a:rPr lang="ru-R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возрастанию младших цифр элементов списка </a:t>
            </a:r>
            <a:endParaRPr lang="ru-RU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 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Отсортировать список </a:t>
            </a:r>
            <a:r>
              <a:rPr lang="ru-R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возрастанию </a:t>
            </a:r>
            <a:r>
              <a:rPr lang="ru-RU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старших цифр </a:t>
            </a:r>
            <a:r>
              <a:rPr lang="ru-R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элементов списка 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0658" y="3001605"/>
            <a:ext cx="480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младшей цифры </a:t>
            </a:r>
            <a:r>
              <a:rPr lang="en-US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числе: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5988" y="3512523"/>
            <a:ext cx="442187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x % 10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8323" y="4257360"/>
            <a:ext cx="445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старшей цифры в числе: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40625" y="3001605"/>
            <a:ext cx="583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Функция, возвращающая старшую цифру числа: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941325" y="3558689"/>
            <a:ext cx="556352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highDigit(x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x&gt;9: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x//10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</a:t>
            </a:r>
          </a:p>
        </p:txBody>
      </p:sp>
    </p:spTree>
    <p:extLst>
      <p:ext uri="{BB962C8B-B14F-4D97-AF65-F5344CB8AC3E}">
        <p14:creationId xmlns:p14="http://schemas.microsoft.com/office/powerpoint/2010/main" val="666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238897"/>
            <a:ext cx="108787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b="1" u="sng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Сортировка «пузырьком»</a:t>
            </a:r>
          </a:p>
          <a:p>
            <a:pPr algn="ctr"/>
            <a:r>
              <a:rPr lang="ru-RU" sz="24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возрастанию </a:t>
            </a:r>
            <a:r>
              <a:rPr lang="ru-RU" sz="2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младших цифр элементов списка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895" y="2114328"/>
            <a:ext cx="648318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sortBubbleLow(a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range(1,len(a)-1):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range(len(a)-1):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a[i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%10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&gt;a[i+1]</a:t>
            </a:r>
            <a:r>
              <a:rPr lang="ru-RU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%10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v=a[i]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a[i]=a[i+1]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a[i+1]=v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01016" y="2114328"/>
            <a:ext cx="481089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список:</a:t>
            </a:r>
          </a:p>
          <a:p>
            <a:r>
              <a:rPr lang="ru-RU" dirty="0">
                <a:solidFill>
                  <a:schemeClr val="bg1"/>
                </a:solidFill>
              </a:rPr>
              <a:t>[28, 47, 59, 10, 63, 28, 56, 37, 33, 16]</a:t>
            </a:r>
          </a:p>
          <a:p>
            <a:r>
              <a:rPr lang="ru-RU" dirty="0">
                <a:solidFill>
                  <a:schemeClr val="bg1"/>
                </a:solidFill>
              </a:rPr>
              <a:t>Сортировка</a:t>
            </a:r>
          </a:p>
          <a:p>
            <a:r>
              <a:rPr lang="ru-RU" dirty="0">
                <a:solidFill>
                  <a:schemeClr val="bg1"/>
                </a:solidFill>
              </a:rPr>
              <a:t>[47, 28, 10, 63, 28, 56, 37, 33, 16, 59]</a:t>
            </a:r>
          </a:p>
          <a:p>
            <a:r>
              <a:rPr lang="ru-RU" dirty="0">
                <a:solidFill>
                  <a:schemeClr val="bg1"/>
                </a:solidFill>
              </a:rPr>
              <a:t>[47, 10, 63, 28, 56, 37, 33, 16,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47, 56, 37, 33, 16,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56, 47, 33, 16,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56, 33, 16, 47,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33, 56, 16, 47,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33, 56, 16, 47,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33, 56, 16, 47,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[10, 63, 33, 56, 16, 47, 37, 28, 28, 59]</a:t>
            </a:r>
          </a:p>
          <a:p>
            <a:r>
              <a:rPr lang="ru-RU" dirty="0">
                <a:solidFill>
                  <a:schemeClr val="bg1"/>
                </a:solidFill>
              </a:rPr>
              <a:t>Список после сортировки пузырьком:</a:t>
            </a:r>
          </a:p>
          <a:p>
            <a:r>
              <a:rPr lang="ru-RU" dirty="0">
                <a:solidFill>
                  <a:schemeClr val="bg1"/>
                </a:solidFill>
              </a:rPr>
              <a:t>[10, 63, 33, 56, 16, 47, 37, 28, 28, 59]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85622" y="6084646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5067</TotalTime>
  <Words>2224</Words>
  <Application>Microsoft Office PowerPoint</Application>
  <PresentationFormat>Произвольный</PresentationFormat>
  <Paragraphs>326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Сектор</vt:lpstr>
      <vt:lpstr>КУРС «ИНФОРМАТИКА»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КУРС «ИНФОРМАТИКА»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«ИНФОРМАТИКА»</dc:title>
  <dc:creator>admin</dc:creator>
  <cp:lastModifiedBy>Елена Сопченко</cp:lastModifiedBy>
  <cp:revision>293</cp:revision>
  <dcterms:created xsi:type="dcterms:W3CDTF">2020-09-07T19:13:01Z</dcterms:created>
  <dcterms:modified xsi:type="dcterms:W3CDTF">2023-09-26T03:41:30Z</dcterms:modified>
</cp:coreProperties>
</file>