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89" r:id="rId6"/>
    <p:sldId id="259" r:id="rId7"/>
    <p:sldId id="290" r:id="rId8"/>
    <p:sldId id="260" r:id="rId9"/>
    <p:sldId id="291" r:id="rId10"/>
    <p:sldId id="292" r:id="rId11"/>
    <p:sldId id="261" r:id="rId12"/>
    <p:sldId id="293" r:id="rId13"/>
    <p:sldId id="294" r:id="rId14"/>
    <p:sldId id="262" r:id="rId15"/>
    <p:sldId id="295" r:id="rId16"/>
    <p:sldId id="263" r:id="rId17"/>
    <p:sldId id="296" r:id="rId18"/>
    <p:sldId id="297" r:id="rId19"/>
    <p:sldId id="264" r:id="rId20"/>
    <p:sldId id="265" r:id="rId21"/>
    <p:sldId id="299" r:id="rId22"/>
    <p:sldId id="298" r:id="rId23"/>
    <p:sldId id="300" r:id="rId24"/>
    <p:sldId id="266" r:id="rId25"/>
    <p:sldId id="301" r:id="rId26"/>
    <p:sldId id="267" r:id="rId27"/>
    <p:sldId id="302" r:id="rId28"/>
    <p:sldId id="268" r:id="rId29"/>
    <p:sldId id="303" r:id="rId30"/>
    <p:sldId id="269" r:id="rId31"/>
    <p:sldId id="304" r:id="rId32"/>
    <p:sldId id="270" r:id="rId33"/>
    <p:sldId id="305" r:id="rId34"/>
    <p:sldId id="276" r:id="rId35"/>
    <p:sldId id="271" r:id="rId36"/>
    <p:sldId id="306" r:id="rId37"/>
    <p:sldId id="272" r:id="rId38"/>
    <p:sldId id="307" r:id="rId39"/>
    <p:sldId id="273" r:id="rId40"/>
    <p:sldId id="308" r:id="rId41"/>
    <p:sldId id="309" r:id="rId42"/>
    <p:sldId id="274" r:id="rId43"/>
    <p:sldId id="312" r:id="rId44"/>
    <p:sldId id="311" r:id="rId45"/>
    <p:sldId id="275" r:id="rId46"/>
    <p:sldId id="313" r:id="rId47"/>
    <p:sldId id="277" r:id="rId48"/>
    <p:sldId id="314" r:id="rId49"/>
    <p:sldId id="278" r:id="rId50"/>
    <p:sldId id="315" r:id="rId51"/>
    <p:sldId id="279" r:id="rId52"/>
    <p:sldId id="316" r:id="rId53"/>
    <p:sldId id="280" r:id="rId54"/>
    <p:sldId id="281" r:id="rId55"/>
    <p:sldId id="317" r:id="rId56"/>
    <p:sldId id="282" r:id="rId57"/>
    <p:sldId id="318" r:id="rId58"/>
    <p:sldId id="283" r:id="rId59"/>
    <p:sldId id="284" r:id="rId60"/>
    <p:sldId id="319" r:id="rId61"/>
    <p:sldId id="285" r:id="rId62"/>
    <p:sldId id="320" r:id="rId63"/>
    <p:sldId id="321" r:id="rId64"/>
    <p:sldId id="286" r:id="rId65"/>
    <p:sldId id="322" r:id="rId66"/>
    <p:sldId id="352" r:id="rId67"/>
    <p:sldId id="323" r:id="rId68"/>
    <p:sldId id="353" r:id="rId69"/>
    <p:sldId id="324" r:id="rId70"/>
    <p:sldId id="325" r:id="rId71"/>
    <p:sldId id="326" r:id="rId72"/>
    <p:sldId id="354" r:id="rId73"/>
    <p:sldId id="327" r:id="rId74"/>
    <p:sldId id="355" r:id="rId75"/>
    <p:sldId id="328" r:id="rId76"/>
    <p:sldId id="329" r:id="rId77"/>
    <p:sldId id="347" r:id="rId78"/>
    <p:sldId id="330" r:id="rId79"/>
    <p:sldId id="331" r:id="rId80"/>
    <p:sldId id="348" r:id="rId81"/>
    <p:sldId id="332" r:id="rId82"/>
    <p:sldId id="333" r:id="rId83"/>
    <p:sldId id="334" r:id="rId84"/>
    <p:sldId id="349" r:id="rId85"/>
    <p:sldId id="335" r:id="rId86"/>
    <p:sldId id="336" r:id="rId87"/>
    <p:sldId id="350" r:id="rId88"/>
    <p:sldId id="337" r:id="rId89"/>
    <p:sldId id="351" r:id="rId90"/>
    <p:sldId id="338" r:id="rId91"/>
    <p:sldId id="339" r:id="rId92"/>
    <p:sldId id="340" r:id="rId93"/>
    <p:sldId id="341" r:id="rId94"/>
    <p:sldId id="342" r:id="rId95"/>
    <p:sldId id="343" r:id="rId96"/>
    <p:sldId id="344"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94660"/>
  </p:normalViewPr>
  <p:slideViewPr>
    <p:cSldViewPr snapToGrid="0">
      <p:cViewPr varScale="1">
        <p:scale>
          <a:sx n="86" d="100"/>
          <a:sy n="86" d="100"/>
        </p:scale>
        <p:origin x="510"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288608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120194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238835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279803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428428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101941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81147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79865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221526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193146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3972C-1135-44B1-9713-1F5B89E5CE46}" type="datetimeFigureOut">
              <a:rPr lang="en-GB" smtClean="0"/>
              <a:pPr/>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54658-6922-469B-B054-09F8069267E5}" type="slidenum">
              <a:rPr lang="en-GB" smtClean="0"/>
              <a:pPr/>
              <a:t>‹#›</a:t>
            </a:fld>
            <a:endParaRPr lang="en-GB"/>
          </a:p>
        </p:txBody>
      </p:sp>
    </p:spTree>
    <p:extLst>
      <p:ext uri="{BB962C8B-B14F-4D97-AF65-F5344CB8AC3E}">
        <p14:creationId xmlns:p14="http://schemas.microsoft.com/office/powerpoint/2010/main" val="243146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972C-1135-44B1-9713-1F5B89E5CE46}" type="datetimeFigureOut">
              <a:rPr lang="en-GB" smtClean="0"/>
              <a:pPr/>
              <a:t>09/01/2024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54658-6922-469B-B054-09F8069267E5}" type="slidenum">
              <a:rPr lang="en-GB" smtClean="0"/>
              <a:pPr/>
              <a:t>‹#›</a:t>
            </a:fld>
            <a:endParaRPr lang="en-GB"/>
          </a:p>
        </p:txBody>
      </p:sp>
    </p:spTree>
    <p:extLst>
      <p:ext uri="{BB962C8B-B14F-4D97-AF65-F5344CB8AC3E}">
        <p14:creationId xmlns:p14="http://schemas.microsoft.com/office/powerpoint/2010/main" val="83228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 y="518556"/>
            <a:ext cx="11811495" cy="4967844"/>
          </a:xfrm>
        </p:spPr>
        <p:txBody>
          <a:bodyPr>
            <a:normAutofit/>
          </a:bodyPr>
          <a:lstStyle/>
          <a:p>
            <a:r>
              <a:rPr lang="en-US" sz="4400" b="1" dirty="0">
                <a:solidFill>
                  <a:srgbClr val="FF0000"/>
                </a:solidFill>
                <a:latin typeface="Aharoni" panose="02010803020104030203" pitchFamily="2" charset="-79"/>
                <a:cs typeface="Aharoni" panose="02010803020104030203" pitchFamily="2" charset="-79"/>
              </a:rPr>
              <a:t>CPH </a:t>
            </a:r>
            <a:r>
              <a:rPr lang="en-US" sz="4400" b="1" dirty="0">
                <a:solidFill>
                  <a:srgbClr val="FF0000"/>
                </a:solidFill>
                <a:latin typeface="Arial Black" panose="020B0A04020102020204" pitchFamily="34" charset="0"/>
                <a:cs typeface="Aharoni" panose="02010803020104030203" pitchFamily="2" charset="-79"/>
              </a:rPr>
              <a:t>333:</a:t>
            </a:r>
            <a:r>
              <a:rPr lang="en-US" sz="4400" b="1" dirty="0">
                <a:solidFill>
                  <a:srgbClr val="FF0000"/>
                </a:solidFill>
                <a:latin typeface="Aharoni" panose="02010803020104030203" pitchFamily="2" charset="-79"/>
                <a:cs typeface="Aharoni" panose="02010803020104030203" pitchFamily="2" charset="-79"/>
              </a:rPr>
              <a:t> AESTHETICS (PHILOSOPHY OF BEAUTY) </a:t>
            </a:r>
            <a:r>
              <a:rPr lang="en-GB" sz="4400" dirty="0">
                <a:solidFill>
                  <a:srgbClr val="FF0000"/>
                </a:solidFill>
                <a:latin typeface="Aharoni" panose="02010803020104030203" pitchFamily="2" charset="-79"/>
                <a:cs typeface="Aharoni" panose="02010803020104030203" pitchFamily="2" charset="-79"/>
              </a:rPr>
              <a:t/>
            </a:r>
            <a:br>
              <a:rPr lang="en-GB" sz="4400" dirty="0">
                <a:solidFill>
                  <a:srgbClr val="FF0000"/>
                </a:solidFill>
                <a:latin typeface="Aharoni" panose="02010803020104030203" pitchFamily="2" charset="-79"/>
                <a:cs typeface="Aharoni" panose="02010803020104030203" pitchFamily="2" charset="-79"/>
              </a:rPr>
            </a:br>
            <a:r>
              <a:rPr lang="en-US" sz="4400" b="1" dirty="0">
                <a:solidFill>
                  <a:srgbClr val="FF0000"/>
                </a:solidFill>
                <a:latin typeface="Aharoni" panose="02010803020104030203" pitchFamily="2" charset="-79"/>
                <a:cs typeface="Aharoni" panose="02010803020104030203" pitchFamily="2" charset="-79"/>
              </a:rPr>
              <a:t>Organization:</a:t>
            </a:r>
            <a:r>
              <a:rPr lang="en-US" sz="4400" dirty="0">
                <a:solidFill>
                  <a:srgbClr val="FF0000"/>
                </a:solidFill>
                <a:latin typeface="Aharoni" panose="02010803020104030203" pitchFamily="2" charset="-79"/>
                <a:cs typeface="Aharoni" panose="02010803020104030203" pitchFamily="2" charset="-79"/>
              </a:rPr>
              <a:t> Two </a:t>
            </a:r>
            <a:r>
              <a:rPr lang="en-US" sz="4400" dirty="0">
                <a:solidFill>
                  <a:srgbClr val="FF0000"/>
                </a:solidFill>
                <a:latin typeface="Arial Black" panose="020B0A04020102020204" pitchFamily="34" charset="0"/>
                <a:cs typeface="Aharoni" panose="02010803020104030203" pitchFamily="2" charset="-79"/>
              </a:rPr>
              <a:t>(2) </a:t>
            </a:r>
            <a:r>
              <a:rPr lang="en-US" sz="4400" dirty="0">
                <a:solidFill>
                  <a:srgbClr val="FF0000"/>
                </a:solidFill>
                <a:latin typeface="Aharoni" panose="02010803020104030203" pitchFamily="2" charset="-79"/>
                <a:cs typeface="Aharoni" panose="02010803020104030203" pitchFamily="2" charset="-79"/>
              </a:rPr>
              <a:t>hours/week for </a:t>
            </a:r>
            <a:r>
              <a:rPr lang="en-US" sz="4400" dirty="0">
                <a:solidFill>
                  <a:srgbClr val="FF0000"/>
                </a:solidFill>
                <a:latin typeface="Arial Black" panose="020B0A04020102020204" pitchFamily="34" charset="0"/>
                <a:cs typeface="Aharoni" panose="02010803020104030203" pitchFamily="2" charset="-79"/>
              </a:rPr>
              <a:t>14 </a:t>
            </a:r>
            <a:r>
              <a:rPr lang="en-US" sz="4400" dirty="0">
                <a:solidFill>
                  <a:srgbClr val="FF0000"/>
                </a:solidFill>
                <a:latin typeface="Aharoni" panose="02010803020104030203" pitchFamily="2" charset="-79"/>
                <a:cs typeface="Aharoni" panose="02010803020104030203" pitchFamily="2" charset="-79"/>
              </a:rPr>
              <a:t>weeks.</a:t>
            </a:r>
            <a:r>
              <a:rPr lang="en-GB" sz="4400" dirty="0">
                <a:solidFill>
                  <a:srgbClr val="FF0000"/>
                </a:solidFill>
                <a:latin typeface="Aharoni" panose="02010803020104030203" pitchFamily="2" charset="-79"/>
                <a:cs typeface="Aharoni" panose="02010803020104030203" pitchFamily="2" charset="-79"/>
              </a:rPr>
              <a:t>(Credits: </a:t>
            </a:r>
            <a:r>
              <a:rPr lang="en-GB" sz="4400" dirty="0">
                <a:solidFill>
                  <a:srgbClr val="FF0000"/>
                </a:solidFill>
                <a:latin typeface="Arial Black" panose="020B0A04020102020204" pitchFamily="34" charset="0"/>
                <a:cs typeface="Aharoni" panose="02010803020104030203" pitchFamily="2" charset="-79"/>
              </a:rPr>
              <a:t>3</a:t>
            </a:r>
            <a:r>
              <a:rPr lang="en-GB" sz="4400" dirty="0">
                <a:solidFill>
                  <a:srgbClr val="FF0000"/>
                </a:solidFill>
                <a:latin typeface="Aharoni" panose="02010803020104030203" pitchFamily="2" charset="-79"/>
                <a:cs typeface="Aharoni" panose="02010803020104030203" pitchFamily="2" charset="-79"/>
              </a:rPr>
              <a:t>)</a:t>
            </a:r>
            <a:r>
              <a:rPr lang="en-GB" dirty="0">
                <a:solidFill>
                  <a:srgbClr val="FF0000"/>
                </a:solidFill>
                <a:latin typeface="Aharoni" panose="02010803020104030203" pitchFamily="2" charset="-79"/>
                <a:cs typeface="Aharoni" panose="02010803020104030203" pitchFamily="2" charset="-79"/>
              </a:rPr>
              <a:t/>
            </a:r>
            <a:br>
              <a:rPr lang="en-GB" dirty="0">
                <a:solidFill>
                  <a:srgbClr val="FF0000"/>
                </a:solidFill>
                <a:latin typeface="Aharoni" panose="02010803020104030203" pitchFamily="2" charset="-79"/>
                <a:cs typeface="Aharoni" panose="02010803020104030203" pitchFamily="2" charset="-79"/>
              </a:rPr>
            </a:br>
            <a:endParaRPr lang="en-GB"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3443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372" y="378372"/>
            <a:ext cx="10975428" cy="5798591"/>
          </a:xfrm>
        </p:spPr>
        <p:txBody>
          <a:bodyPr>
            <a:noAutofit/>
          </a:bodyPr>
          <a:lstStyle/>
          <a:p>
            <a:pPr algn="just"/>
            <a:r>
              <a:rPr lang="en-US" sz="4000" b="1" dirty="0">
                <a:solidFill>
                  <a:srgbClr val="FF0000"/>
                </a:solidFill>
                <a:latin typeface="Aharoni" panose="02010803020104030203" pitchFamily="2" charset="-79"/>
                <a:cs typeface="Aharoni" panose="02010803020104030203" pitchFamily="2" charset="-79"/>
              </a:rPr>
              <a:t>Goodness:</a:t>
            </a:r>
            <a:r>
              <a:rPr lang="en-US" sz="4000" dirty="0">
                <a:solidFill>
                  <a:srgbClr val="FF0000"/>
                </a:solidFill>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something is good when it is appealing to the beholder. Attraction to the eyes. </a:t>
            </a:r>
            <a:endParaRPr lang="en-GB" sz="4000" dirty="0">
              <a:latin typeface="Aharoni" panose="02010803020104030203" pitchFamily="2" charset="-79"/>
              <a:cs typeface="Aharoni" panose="02010803020104030203" pitchFamily="2" charset="-79"/>
            </a:endParaRPr>
          </a:p>
          <a:p>
            <a:pPr algn="just"/>
            <a:r>
              <a:rPr lang="en-US" sz="4000" b="1" dirty="0">
                <a:solidFill>
                  <a:srgbClr val="FF0000"/>
                </a:solidFill>
                <a:latin typeface="Aharoni" panose="02010803020104030203" pitchFamily="2" charset="-79"/>
                <a:cs typeface="Aharoni" panose="02010803020104030203" pitchFamily="2" charset="-79"/>
              </a:rPr>
              <a:t>Beautiful</a:t>
            </a:r>
            <a:r>
              <a:rPr lang="en-US" sz="4000" b="1" dirty="0">
                <a:latin typeface="Aharoni" panose="02010803020104030203" pitchFamily="2" charset="-79"/>
                <a:cs typeface="Aharoni" panose="02010803020104030203" pitchFamily="2" charset="-79"/>
              </a:rPr>
              <a:t>:</a:t>
            </a:r>
            <a:r>
              <a:rPr lang="en-US" sz="4000" dirty="0">
                <a:latin typeface="Aharoni" panose="02010803020104030203" pitchFamily="2" charset="-79"/>
                <a:cs typeface="Aharoni" panose="02010803020104030203" pitchFamily="2" charset="-79"/>
              </a:rPr>
              <a:t> needs the entire human body to appreciate it. It involves order, beauty is so complex it involves or entails unity, truth and goodness. Ontologically speaking everything is beautiful in its own way.  According to Thomas Aquinas beauty can be physical or spiritual</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89583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57346"/>
            <a:ext cx="12192000" cy="7106017"/>
          </a:xfrm>
          <a:prstGeom prst="rect">
            <a:avLst/>
          </a:prstGeom>
        </p:spPr>
      </p:pic>
      <p:sp>
        <p:nvSpPr>
          <p:cNvPr id="2" name="Title 1"/>
          <p:cNvSpPr>
            <a:spLocks noGrp="1"/>
          </p:cNvSpPr>
          <p:nvPr>
            <p:ph type="title"/>
          </p:nvPr>
        </p:nvSpPr>
        <p:spPr>
          <a:xfrm>
            <a:off x="315311" y="302063"/>
            <a:ext cx="10515600" cy="1325563"/>
          </a:xfrm>
        </p:spPr>
        <p:txBody>
          <a:bodyPr/>
          <a:lstStyle/>
          <a:p>
            <a:r>
              <a:rPr lang="en-GB" dirty="0" smtClean="0">
                <a:solidFill>
                  <a:srgbClr val="FF0000"/>
                </a:solidFill>
                <a:latin typeface="Aharoni" panose="02010803020104030203" pitchFamily="2" charset="-79"/>
                <a:cs typeface="Aharoni" panose="02010803020104030203" pitchFamily="2" charset="-79"/>
              </a:rPr>
              <a:t>Classifications of beauty.</a:t>
            </a: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15311" y="1387366"/>
            <a:ext cx="11477296" cy="5171089"/>
          </a:xfrm>
        </p:spPr>
        <p:txBody>
          <a:bodyPr>
            <a:noAutofit/>
          </a:bodyPr>
          <a:lstStyle/>
          <a:p>
            <a:pPr lvl="0" algn="just"/>
            <a:r>
              <a:rPr lang="en-US" sz="4000" b="1" i="1" dirty="0">
                <a:solidFill>
                  <a:schemeClr val="accent1">
                    <a:lumMod val="50000"/>
                  </a:schemeClr>
                </a:solidFill>
                <a:latin typeface="Aharoni" panose="02010803020104030203" pitchFamily="2" charset="-79"/>
                <a:cs typeface="Aharoni" panose="02010803020104030203" pitchFamily="2" charset="-79"/>
              </a:rPr>
              <a:t>Ontological beauty</a:t>
            </a:r>
            <a:r>
              <a:rPr lang="en-US" sz="4000" b="1" dirty="0">
                <a:latin typeface="Aharoni" panose="02010803020104030203" pitchFamily="2" charset="-79"/>
                <a:cs typeface="Aharoni" panose="02010803020104030203" pitchFamily="2" charset="-79"/>
              </a:rPr>
              <a:t>_ </a:t>
            </a:r>
            <a:r>
              <a:rPr lang="en-US" sz="4000" dirty="0">
                <a:latin typeface="Aharoni" panose="02010803020104030203" pitchFamily="2" charset="-79"/>
                <a:cs typeface="Aharoni" panose="02010803020104030203" pitchFamily="2" charset="-79"/>
              </a:rPr>
              <a:t>by virtue of being  in other words it is beauty which is part and parcel of the nature of every being.</a:t>
            </a:r>
            <a:endParaRPr lang="en-GB" sz="4000" dirty="0">
              <a:latin typeface="Aharoni" panose="02010803020104030203" pitchFamily="2" charset="-79"/>
              <a:cs typeface="Aharoni" panose="02010803020104030203" pitchFamily="2" charset="-79"/>
            </a:endParaRPr>
          </a:p>
          <a:p>
            <a:pPr lvl="0" algn="just"/>
            <a:r>
              <a:rPr lang="en-US" sz="4000" b="1" i="1" dirty="0">
                <a:solidFill>
                  <a:schemeClr val="accent1">
                    <a:lumMod val="50000"/>
                  </a:schemeClr>
                </a:solidFill>
                <a:latin typeface="Aharoni" panose="02010803020104030203" pitchFamily="2" charset="-79"/>
                <a:cs typeface="Aharoni" panose="02010803020104030203" pitchFamily="2" charset="-79"/>
              </a:rPr>
              <a:t>Physical beauty</a:t>
            </a:r>
            <a:r>
              <a:rPr lang="en-US" sz="4000" dirty="0">
                <a:latin typeface="Aharoni" panose="02010803020104030203" pitchFamily="2" charset="-79"/>
                <a:cs typeface="Aharoni" panose="02010803020104030203" pitchFamily="2" charset="-79"/>
              </a:rPr>
              <a:t>_ it is a beauty of a body and it consists in having all the parts of the body well- proportioned which is the splendor (brightness required). It is external beauty, material beauty that can be perceived by the senses</a:t>
            </a:r>
            <a:r>
              <a:rPr lang="en-US" sz="4000" dirty="0" smtClean="0">
                <a:latin typeface="Aharoni" panose="02010803020104030203" pitchFamily="2" charset="-79"/>
                <a:cs typeface="Aharoni" panose="02010803020104030203" pitchFamily="2" charset="-79"/>
              </a:rPr>
              <a:t>.</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43960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57346"/>
            <a:ext cx="12192000" cy="7106017"/>
          </a:xfrm>
          <a:prstGeom prst="rect">
            <a:avLst/>
          </a:prstGeom>
        </p:spPr>
      </p:pic>
      <p:sp>
        <p:nvSpPr>
          <p:cNvPr id="3" name="Content Placeholder 2"/>
          <p:cNvSpPr>
            <a:spLocks noGrp="1"/>
          </p:cNvSpPr>
          <p:nvPr>
            <p:ph idx="1"/>
          </p:nvPr>
        </p:nvSpPr>
        <p:spPr>
          <a:xfrm>
            <a:off x="315310" y="346841"/>
            <a:ext cx="11038490" cy="5830122"/>
          </a:xfrm>
        </p:spPr>
        <p:txBody>
          <a:bodyPr>
            <a:noAutofit/>
          </a:bodyPr>
          <a:lstStyle/>
          <a:p>
            <a:pPr lvl="0" algn="just"/>
            <a:r>
              <a:rPr lang="en-US" sz="4400" b="1" dirty="0">
                <a:latin typeface="Aharoni" panose="02010803020104030203" pitchFamily="2" charset="-79"/>
                <a:cs typeface="Aharoni" panose="02010803020104030203" pitchFamily="2" charset="-79"/>
              </a:rPr>
              <a:t>Spiritual beauty </a:t>
            </a:r>
            <a:r>
              <a:rPr lang="en-US" sz="4400" dirty="0">
                <a:latin typeface="Aharoni" panose="02010803020104030203" pitchFamily="2" charset="-79"/>
                <a:cs typeface="Aharoni" panose="02010803020104030203" pitchFamily="2" charset="-79"/>
              </a:rPr>
              <a:t>According to Thomas Aquinas, spiritual beauty is the beauty of the soul, the beauty of character, in other words, it is the inner beauty of a person.  unlike physical beauty, spiritual beauty is peculiar to rational nature (the way actions are performed in a rational way) (summa </a:t>
            </a:r>
            <a:r>
              <a:rPr lang="en-US" sz="4400" dirty="0" err="1">
                <a:latin typeface="Aharoni" panose="02010803020104030203" pitchFamily="2" charset="-79"/>
                <a:cs typeface="Aharoni" panose="02010803020104030203" pitchFamily="2" charset="-79"/>
              </a:rPr>
              <a:t>theologia</a:t>
            </a:r>
            <a:r>
              <a:rPr lang="en-US" sz="4400" dirty="0">
                <a:latin typeface="Aharoni" panose="02010803020104030203" pitchFamily="2" charset="-79"/>
                <a:cs typeface="Aharoni" panose="02010803020104030203" pitchFamily="2" charset="-79"/>
              </a:rPr>
              <a:t> 1 11q145, a,2)</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46101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372" y="441434"/>
            <a:ext cx="11161987" cy="5896303"/>
          </a:xfrm>
        </p:spPr>
        <p:txBody>
          <a:bodyPr>
            <a:noAutofit/>
          </a:bodyPr>
          <a:lstStyle/>
          <a:p>
            <a:pPr algn="just"/>
            <a:r>
              <a:rPr lang="en-US" sz="6000" dirty="0">
                <a:latin typeface="Aharoni" panose="02010803020104030203" pitchFamily="2" charset="-79"/>
                <a:cs typeface="Aharoni" panose="02010803020104030203" pitchFamily="2" charset="-79"/>
              </a:rPr>
              <a:t>Beauty is applicable to all external senses. Beauty it’s in the interest of the beholder. Beauty is </a:t>
            </a:r>
            <a:r>
              <a:rPr lang="en-US" sz="6000" dirty="0" err="1">
                <a:latin typeface="Aharoni" panose="02010803020104030203" pitchFamily="2" charset="-79"/>
                <a:cs typeface="Aharoni" panose="02010803020104030203" pitchFamily="2" charset="-79"/>
              </a:rPr>
              <a:t>spontenously</a:t>
            </a:r>
            <a:r>
              <a:rPr lang="en-US" sz="6000" dirty="0">
                <a:latin typeface="Aharoni" panose="02010803020104030203" pitchFamily="2" charset="-79"/>
                <a:cs typeface="Aharoni" panose="02010803020104030203" pitchFamily="2" charset="-79"/>
              </a:rPr>
              <a:t>, instantly and immediately grasped. </a:t>
            </a:r>
            <a:endParaRPr lang="en-GB" sz="6000" dirty="0">
              <a:latin typeface="Aharoni" panose="02010803020104030203" pitchFamily="2" charset="-79"/>
              <a:cs typeface="Aharoni" panose="02010803020104030203" pitchFamily="2" charset="-79"/>
            </a:endParaRPr>
          </a:p>
          <a:p>
            <a:pPr algn="just"/>
            <a:endParaRPr lang="en-GB" sz="6000" dirty="0"/>
          </a:p>
        </p:txBody>
      </p:sp>
    </p:spTree>
    <p:extLst>
      <p:ext uri="{BB962C8B-B14F-4D97-AF65-F5344CB8AC3E}">
        <p14:creationId xmlns:p14="http://schemas.microsoft.com/office/powerpoint/2010/main" val="809904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57346"/>
            <a:ext cx="12192000" cy="7106017"/>
          </a:xfrm>
          <a:prstGeom prst="rect">
            <a:avLst/>
          </a:prstGeom>
        </p:spPr>
      </p:pic>
      <p:sp>
        <p:nvSpPr>
          <p:cNvPr id="3" name="Content Placeholder 2"/>
          <p:cNvSpPr>
            <a:spLocks noGrp="1"/>
          </p:cNvSpPr>
          <p:nvPr>
            <p:ph idx="1"/>
          </p:nvPr>
        </p:nvSpPr>
        <p:spPr>
          <a:xfrm>
            <a:off x="472966" y="378372"/>
            <a:ext cx="11193516" cy="6022428"/>
          </a:xfrm>
        </p:spPr>
        <p:txBody>
          <a:bodyPr>
            <a:noAutofit/>
          </a:bodyPr>
          <a:lstStyle/>
          <a:p>
            <a:pPr algn="just"/>
            <a:r>
              <a:rPr lang="en-US" sz="4000" dirty="0">
                <a:latin typeface="Aharoni" panose="02010803020104030203" pitchFamily="2" charset="-79"/>
                <a:cs typeface="Aharoni" panose="02010803020104030203" pitchFamily="2" charset="-79"/>
              </a:rPr>
              <a:t>In addition, spiritual beauty consists in living a virtuous life hence it is also moral beauty.  Moral beauty consists in doing good and avoiding evil. For Thomas Aquinas said that saints have spiritual beauty because they have attained that inner harmony with the ultimate goal. Hence for a human person, created in the image and likeness of God, spiritual beauty as a result of living in accordance with God’s Grace.</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85405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57346"/>
            <a:ext cx="12192000" cy="7106017"/>
          </a:xfrm>
          <a:prstGeom prst="rect">
            <a:avLst/>
          </a:prstGeom>
        </p:spPr>
      </p:pic>
      <p:sp>
        <p:nvSpPr>
          <p:cNvPr id="3" name="Content Placeholder 2"/>
          <p:cNvSpPr>
            <a:spLocks noGrp="1"/>
          </p:cNvSpPr>
          <p:nvPr>
            <p:ph idx="1"/>
          </p:nvPr>
        </p:nvSpPr>
        <p:spPr>
          <a:xfrm>
            <a:off x="346841" y="1150883"/>
            <a:ext cx="11351173" cy="4524703"/>
          </a:xfrm>
        </p:spPr>
        <p:txBody>
          <a:bodyPr>
            <a:normAutofit/>
          </a:bodyPr>
          <a:lstStyle/>
          <a:p>
            <a:pPr algn="just"/>
            <a:r>
              <a:rPr lang="en-US" sz="4400" dirty="0">
                <a:latin typeface="Aharoni" panose="02010803020104030203" pitchFamily="2" charset="-79"/>
                <a:cs typeface="Aharoni" panose="02010803020104030203" pitchFamily="2" charset="-79"/>
              </a:rPr>
              <a:t>One acquires spiritual beauty by directing his actions according to right reason in respect to the ultimate end of his life, And Christians acquire spiritual beauty by directing their lives in accordance with “fides et ratio”.</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76016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72965" y="693682"/>
            <a:ext cx="11067393" cy="5896303"/>
          </a:xfrm>
        </p:spPr>
        <p:txBody>
          <a:bodyPr>
            <a:noAutofit/>
          </a:bodyPr>
          <a:lstStyle/>
          <a:p>
            <a:pPr algn="just"/>
            <a:r>
              <a:rPr lang="en-US" sz="4800" dirty="0">
                <a:latin typeface="Aharoni" panose="02010803020104030203" pitchFamily="2" charset="-79"/>
                <a:cs typeface="Aharoni" panose="02010803020104030203" pitchFamily="2" charset="-79"/>
              </a:rPr>
              <a:t>In classical philosophy, Socrates was among the first philosophers to stress the importance of inner beauty, namely the beauty of the soul.</a:t>
            </a:r>
            <a:endParaRPr lang="en-GB" sz="4800" dirty="0">
              <a:latin typeface="Aharoni" panose="02010803020104030203" pitchFamily="2" charset="-79"/>
              <a:cs typeface="Aharoni" panose="02010803020104030203" pitchFamily="2" charset="-79"/>
            </a:endParaRPr>
          </a:p>
          <a:p>
            <a:pPr algn="just"/>
            <a:r>
              <a:rPr lang="en-US" sz="4800" dirty="0">
                <a:latin typeface="Aharoni" panose="02010803020104030203" pitchFamily="2" charset="-79"/>
                <a:cs typeface="Aharoni" panose="02010803020104030203" pitchFamily="2" charset="-79"/>
              </a:rPr>
              <a:t>He criticized the </a:t>
            </a:r>
            <a:r>
              <a:rPr lang="en-US" sz="4800" dirty="0" smtClean="0">
                <a:latin typeface="Aharoni" panose="02010803020104030203" pitchFamily="2" charset="-79"/>
                <a:cs typeface="Aharoni" panose="02010803020104030203" pitchFamily="2" charset="-79"/>
              </a:rPr>
              <a:t>Athenians  </a:t>
            </a:r>
            <a:r>
              <a:rPr lang="en-US" sz="4800" dirty="0">
                <a:latin typeface="Aharoni" panose="02010803020104030203" pitchFamily="2" charset="-79"/>
                <a:cs typeface="Aharoni" panose="02010803020104030203" pitchFamily="2" charset="-79"/>
              </a:rPr>
              <a:t>for not tending the soul and seeking only for wealth, glory, power.</a:t>
            </a:r>
            <a:endParaRPr lang="en-GB" sz="4800" dirty="0">
              <a:latin typeface="Aharoni" panose="02010803020104030203" pitchFamily="2" charset="-79"/>
              <a:cs typeface="Aharoni" panose="02010803020104030203" pitchFamily="2" charset="-79"/>
            </a:endParaRPr>
          </a:p>
          <a:p>
            <a:pPr marL="0" indent="0" algn="just">
              <a:buNone/>
            </a:pPr>
            <a:r>
              <a:rPr lang="en-US" sz="4800" dirty="0">
                <a:latin typeface="Aharoni" panose="02010803020104030203" pitchFamily="2" charset="-79"/>
                <a:cs typeface="Aharoni" panose="02010803020104030203" pitchFamily="2" charset="-79"/>
              </a:rPr>
              <a:t> </a:t>
            </a: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47791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41434" y="1040524"/>
            <a:ext cx="11319642" cy="4918842"/>
          </a:xfrm>
        </p:spPr>
        <p:txBody>
          <a:bodyPr>
            <a:noAutofit/>
          </a:bodyPr>
          <a:lstStyle/>
          <a:p>
            <a:pPr algn="just"/>
            <a:r>
              <a:rPr lang="en-US" sz="4800" dirty="0">
                <a:latin typeface="Aharoni" panose="02010803020104030203" pitchFamily="2" charset="-79"/>
                <a:cs typeface="Aharoni" panose="02010803020104030203" pitchFamily="2" charset="-79"/>
              </a:rPr>
              <a:t>Peter </a:t>
            </a:r>
            <a:r>
              <a:rPr lang="en-US" sz="4800" dirty="0" err="1">
                <a:latin typeface="Aharoni" panose="02010803020104030203" pitchFamily="2" charset="-79"/>
                <a:cs typeface="Aharoni" panose="02010803020104030203" pitchFamily="2" charset="-79"/>
              </a:rPr>
              <a:t>kreeft</a:t>
            </a:r>
            <a:r>
              <a:rPr lang="en-US" sz="4800" dirty="0">
                <a:latin typeface="Aharoni" panose="02010803020104030203" pitchFamily="2" charset="-79"/>
                <a:cs typeface="Aharoni" panose="02010803020104030203" pitchFamily="2" charset="-79"/>
              </a:rPr>
              <a:t> in his book entitled Christianity for modern pagans’ emphasized the importance / value of spiritual beauty saying Socrates with his ugly body is far more beautiful than Alcibiades the decadent or immoral young man.</a:t>
            </a:r>
            <a:endParaRPr lang="en-GB" sz="4800" dirty="0">
              <a:latin typeface="Aharoni" panose="02010803020104030203" pitchFamily="2" charset="-79"/>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31479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536027" y="693683"/>
            <a:ext cx="10941269" cy="5675586"/>
          </a:xfrm>
        </p:spPr>
        <p:txBody>
          <a:bodyPr>
            <a:noAutofit/>
          </a:bodyPr>
          <a:lstStyle/>
          <a:p>
            <a:pPr algn="just"/>
            <a:r>
              <a:rPr lang="en-US" sz="4800" dirty="0">
                <a:latin typeface="Aharoni" panose="02010803020104030203" pitchFamily="2" charset="-79"/>
                <a:cs typeface="Aharoni" panose="02010803020104030203" pitchFamily="2" charset="-79"/>
              </a:rPr>
              <a:t>Therefore, sometimes is beautiful because it is a being (ontological beauty) and it has the corporeal (physical beauty) and spiritual (spiritual beauty. </a:t>
            </a:r>
            <a:endParaRPr lang="en-GB" sz="4800" dirty="0">
              <a:latin typeface="Aharoni" panose="02010803020104030203" pitchFamily="2" charset="-79"/>
              <a:cs typeface="Aharoni" panose="02010803020104030203" pitchFamily="2" charset="-79"/>
            </a:endParaRPr>
          </a:p>
          <a:p>
            <a:pPr algn="just"/>
            <a:r>
              <a:rPr lang="en-US" sz="4800" dirty="0">
                <a:latin typeface="Aharoni" panose="02010803020104030203" pitchFamily="2" charset="-79"/>
                <a:cs typeface="Aharoni" panose="02010803020104030203" pitchFamily="2" charset="-79"/>
              </a:rPr>
              <a:t>Splendor in accordance with the proportion required.</a:t>
            </a:r>
            <a:endParaRPr lang="en-GB" sz="4800" dirty="0">
              <a:latin typeface="Aharoni" panose="02010803020104030203" pitchFamily="2" charset="-79"/>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45961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a:xfrm>
            <a:off x="522890" y="500062"/>
            <a:ext cx="10515600" cy="1325563"/>
          </a:xfrm>
        </p:spPr>
        <p:txBody>
          <a:bodyPr/>
          <a:lstStyle/>
          <a:p>
            <a:r>
              <a:rPr lang="en-US" b="1" dirty="0">
                <a:solidFill>
                  <a:srgbClr val="FF0000"/>
                </a:solidFill>
                <a:latin typeface="Aharoni" panose="02010803020104030203" pitchFamily="2" charset="-79"/>
                <a:cs typeface="Aharoni" panose="02010803020104030203" pitchFamily="2" charset="-79"/>
              </a:rPr>
              <a:t>Elements or characteristics of beauty. </a:t>
            </a:r>
            <a:r>
              <a:rPr lang="en-GB" dirty="0">
                <a:solidFill>
                  <a:srgbClr val="FF0000"/>
                </a:solidFill>
                <a:latin typeface="Aharoni" panose="02010803020104030203" pitchFamily="2" charset="-79"/>
                <a:cs typeface="Aharoni" panose="02010803020104030203" pitchFamily="2" charset="-79"/>
              </a:rPr>
              <a:t/>
            </a:r>
            <a:br>
              <a:rPr lang="en-GB" dirty="0">
                <a:solidFill>
                  <a:srgbClr val="FF0000"/>
                </a:solidFill>
                <a:latin typeface="Aharoni" panose="02010803020104030203" pitchFamily="2" charset="-79"/>
                <a:cs typeface="Aharoni" panose="02010803020104030203" pitchFamily="2" charset="-79"/>
              </a:rPr>
            </a:b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522890" y="1162843"/>
            <a:ext cx="10515600" cy="4351338"/>
          </a:xfrm>
        </p:spPr>
        <p:txBody>
          <a:bodyPr>
            <a:normAutofit/>
          </a:bodyPr>
          <a:lstStyle/>
          <a:p>
            <a:pPr lvl="0" algn="just">
              <a:lnSpc>
                <a:spcPct val="200000"/>
              </a:lnSpc>
            </a:pPr>
            <a:r>
              <a:rPr lang="en-US" sz="4000" b="1" dirty="0" smtClean="0">
                <a:latin typeface="Aharoni" panose="02010803020104030203" pitchFamily="2" charset="-79"/>
                <a:cs typeface="Aharoni" panose="02010803020104030203" pitchFamily="2" charset="-79"/>
              </a:rPr>
              <a:t>Integrity </a:t>
            </a:r>
            <a:r>
              <a:rPr lang="en-US" sz="4000" b="1" dirty="0">
                <a:latin typeface="Aharoni" panose="02010803020104030203" pitchFamily="2" charset="-79"/>
                <a:cs typeface="Aharoni" panose="02010803020104030203" pitchFamily="2" charset="-79"/>
              </a:rPr>
              <a:t>or perfection or completeness</a:t>
            </a:r>
            <a:endParaRPr lang="en-GB" sz="4000" dirty="0">
              <a:latin typeface="Aharoni" panose="02010803020104030203" pitchFamily="2" charset="-79"/>
              <a:cs typeface="Aharoni" panose="02010803020104030203" pitchFamily="2" charset="-79"/>
            </a:endParaRPr>
          </a:p>
          <a:p>
            <a:pPr lvl="0" algn="just">
              <a:lnSpc>
                <a:spcPct val="200000"/>
              </a:lnSpc>
            </a:pPr>
            <a:r>
              <a:rPr lang="en-US" sz="4000" b="1" dirty="0">
                <a:latin typeface="Aharoni" panose="02010803020104030203" pitchFamily="2" charset="-79"/>
                <a:cs typeface="Aharoni" panose="02010803020104030203" pitchFamily="2" charset="-79"/>
              </a:rPr>
              <a:t>Proportion or harmony or balance</a:t>
            </a:r>
            <a:endParaRPr lang="en-GB" sz="4000" dirty="0">
              <a:latin typeface="Aharoni" panose="02010803020104030203" pitchFamily="2" charset="-79"/>
              <a:cs typeface="Aharoni" panose="02010803020104030203" pitchFamily="2" charset="-79"/>
            </a:endParaRPr>
          </a:p>
          <a:p>
            <a:pPr lvl="0" algn="just">
              <a:lnSpc>
                <a:spcPct val="200000"/>
              </a:lnSpc>
            </a:pPr>
            <a:r>
              <a:rPr lang="en-US" sz="4000" b="1" dirty="0">
                <a:latin typeface="Aharoni" panose="02010803020104030203" pitchFamily="2" charset="-79"/>
                <a:cs typeface="Aharoni" panose="02010803020104030203" pitchFamily="2" charset="-79"/>
              </a:rPr>
              <a:t>Clarity or splendor </a:t>
            </a:r>
            <a:endParaRPr lang="en-GB" sz="4000" dirty="0">
              <a:latin typeface="Aharoni" panose="02010803020104030203" pitchFamily="2" charset="-79"/>
              <a:cs typeface="Aharoni" panose="02010803020104030203" pitchFamily="2" charset="-79"/>
            </a:endParaRPr>
          </a:p>
          <a:p>
            <a:pPr algn="just">
              <a:lnSpc>
                <a:spcPct val="200000"/>
              </a:lnSpc>
            </a:pP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8304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430924" y="204952"/>
            <a:ext cx="11508828" cy="6621517"/>
          </a:xfrm>
        </p:spPr>
        <p:txBody>
          <a:bodyPr>
            <a:noAutofit/>
          </a:bodyPr>
          <a:lstStyle/>
          <a:p>
            <a:pPr marL="0" indent="0" algn="just">
              <a:buNone/>
            </a:pPr>
            <a:r>
              <a:rPr lang="en-US" sz="4000" b="1" dirty="0">
                <a:solidFill>
                  <a:srgbClr val="FF0000"/>
                </a:solidFill>
                <a:latin typeface="Aharoni" panose="02010803020104030203" pitchFamily="2" charset="-79"/>
                <a:cs typeface="Aharoni" panose="02010803020104030203" pitchFamily="2" charset="-79"/>
              </a:rPr>
              <a:t>Content.</a:t>
            </a:r>
            <a:endParaRPr lang="en-GB" sz="4000" dirty="0">
              <a:solidFill>
                <a:srgbClr val="FF0000"/>
              </a:solidFill>
              <a:latin typeface="Aharoni" panose="02010803020104030203" pitchFamily="2" charset="-79"/>
              <a:cs typeface="Aharoni" panose="02010803020104030203" pitchFamily="2" charset="-79"/>
            </a:endParaRPr>
          </a:p>
          <a:p>
            <a:pPr algn="just"/>
            <a:r>
              <a:rPr lang="en-US" sz="2000" dirty="0">
                <a:latin typeface="Aharoni" panose="02010803020104030203" pitchFamily="2" charset="-79"/>
                <a:cs typeface="Aharoni" panose="02010803020104030203" pitchFamily="2" charset="-79"/>
              </a:rPr>
              <a:t>Aesthetical experience. Mere sensibility or intelligibility of beauty? Position of the esthetical problem in classical antiquity, in the Patristic times, in the scholastics (with particular reference to Thomas Aquinas); the “turning point” of modernity; contemporary developments. Reflection on the constitutive properties of beauty and on the relationship between objective and subjective datum in approaching it</a:t>
            </a:r>
            <a:r>
              <a:rPr lang="en-US" sz="4000" dirty="0">
                <a:latin typeface="Aharoni" panose="02010803020104030203" pitchFamily="2" charset="-79"/>
                <a:cs typeface="Aharoni" panose="02010803020104030203" pitchFamily="2" charset="-79"/>
              </a:rPr>
              <a:t>.</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48631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381000" y="304800"/>
            <a:ext cx="11353800" cy="6134100"/>
          </a:xfrm>
        </p:spPr>
        <p:txBody>
          <a:bodyPr>
            <a:noAutofit/>
          </a:bodyPr>
          <a:lstStyle/>
          <a:p>
            <a:pPr marL="0" indent="0" algn="just">
              <a:buNone/>
            </a:pPr>
            <a:r>
              <a:rPr lang="en-US" sz="4000" b="1" dirty="0">
                <a:latin typeface="Aharoni" panose="02010803020104030203" pitchFamily="2" charset="-79"/>
                <a:cs typeface="Aharoni" panose="02010803020104030203" pitchFamily="2" charset="-79"/>
              </a:rPr>
              <a:t> </a:t>
            </a:r>
            <a:r>
              <a:rPr lang="en-US" sz="4000" b="1" dirty="0">
                <a:solidFill>
                  <a:srgbClr val="FF0000"/>
                </a:solidFill>
                <a:latin typeface="Aharoni" panose="02010803020104030203" pitchFamily="2" charset="-79"/>
                <a:cs typeface="Aharoni" panose="02010803020104030203" pitchFamily="2" charset="-79"/>
              </a:rPr>
              <a:t>Integrity or perfection or completeness</a:t>
            </a:r>
            <a:endParaRPr lang="en-GB" sz="4000" dirty="0">
              <a:solidFill>
                <a:srgbClr val="FF0000"/>
              </a:solidFill>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A being is said to be perfect when it’s lacking nothing according to the measure of its perfection.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Completeness or integrity or perfection must exist in every beautiful thing because the absence of a part which belongs to the nature of the being or a defect or even the mutilation of any part doesn’t give pleasure but produces an unpleasant impression upon the beholder</a:t>
            </a:r>
            <a:r>
              <a:rPr lang="en-US" sz="4000" dirty="0" smtClean="0">
                <a:latin typeface="Aharoni" panose="02010803020104030203" pitchFamily="2" charset="-79"/>
                <a:cs typeface="Aharoni" panose="02010803020104030203" pitchFamily="2" charset="-79"/>
              </a:rPr>
              <a:t>.</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10954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552450" y="685800"/>
            <a:ext cx="11239500" cy="5638800"/>
          </a:xfrm>
        </p:spPr>
        <p:txBody>
          <a:bodyPr>
            <a:noAutofit/>
          </a:bodyPr>
          <a:lstStyle/>
          <a:p>
            <a:pPr algn="just"/>
            <a:r>
              <a:rPr lang="en-US" sz="5400" dirty="0">
                <a:latin typeface="Aharoni" panose="02010803020104030203" pitchFamily="2" charset="-79"/>
                <a:cs typeface="Aharoni" panose="02010803020104030203" pitchFamily="2" charset="-79"/>
              </a:rPr>
              <a:t>A fullness or completeness expresses a richness of perfection and it calls for the attention of the beholder. </a:t>
            </a:r>
            <a:endParaRPr lang="en-GB" sz="5400" dirty="0">
              <a:latin typeface="Aharoni" panose="02010803020104030203" pitchFamily="2" charset="-79"/>
              <a:cs typeface="Aharoni" panose="02010803020104030203" pitchFamily="2" charset="-79"/>
            </a:endParaRPr>
          </a:p>
          <a:p>
            <a:pPr algn="just"/>
            <a:r>
              <a:rPr lang="en-US" sz="5400" dirty="0">
                <a:latin typeface="Aharoni" panose="02010803020104030203" pitchFamily="2" charset="-79"/>
                <a:cs typeface="Aharoni" panose="02010803020104030203" pitchFamily="2" charset="-79"/>
              </a:rPr>
              <a:t>A noticeable defect would tend to destroy the beauty of an object</a:t>
            </a:r>
            <a:endParaRPr lang="en-GB"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86740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247650" y="419100"/>
            <a:ext cx="11677650" cy="6172200"/>
          </a:xfrm>
        </p:spPr>
        <p:txBody>
          <a:bodyPr>
            <a:noAutofit/>
          </a:bodyPr>
          <a:lstStyle/>
          <a:p>
            <a:pPr marL="0" indent="0" algn="just">
              <a:buNone/>
            </a:pPr>
            <a:r>
              <a:rPr lang="en-US" sz="5400" b="1" dirty="0">
                <a:solidFill>
                  <a:srgbClr val="FF0000"/>
                </a:solidFill>
                <a:latin typeface="Aharoni" panose="02010803020104030203" pitchFamily="2" charset="-79"/>
                <a:cs typeface="Aharoni" panose="02010803020104030203" pitchFamily="2" charset="-79"/>
              </a:rPr>
              <a:t>Proportion or harmony or balance. </a:t>
            </a:r>
            <a:endParaRPr lang="en-GB" sz="5400" dirty="0">
              <a:solidFill>
                <a:srgbClr val="FF0000"/>
              </a:solidFill>
              <a:latin typeface="Aharoni" panose="02010803020104030203" pitchFamily="2" charset="-79"/>
              <a:cs typeface="Aharoni" panose="02010803020104030203" pitchFamily="2" charset="-79"/>
            </a:endParaRPr>
          </a:p>
          <a:p>
            <a:pPr algn="just">
              <a:lnSpc>
                <a:spcPct val="150000"/>
              </a:lnSpc>
            </a:pPr>
            <a:r>
              <a:rPr lang="en-US" sz="5400" dirty="0">
                <a:latin typeface="Aharoni" panose="02010803020104030203" pitchFamily="2" charset="-79"/>
                <a:cs typeface="Aharoni" panose="02010803020104030203" pitchFamily="2" charset="-79"/>
              </a:rPr>
              <a:t>The human mind experiences aesthetic delight in discovering an orderly arrangement in what is first seems to be chaotic mass. </a:t>
            </a:r>
            <a:endParaRPr lang="en-GB"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67970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266700" y="381000"/>
            <a:ext cx="11258550" cy="6057900"/>
          </a:xfrm>
        </p:spPr>
        <p:txBody>
          <a:bodyPr>
            <a:noAutofit/>
          </a:bodyPr>
          <a:lstStyle/>
          <a:p>
            <a:pPr algn="just"/>
            <a:r>
              <a:rPr lang="en-US" sz="4400" dirty="0">
                <a:latin typeface="Aharoni" panose="02010803020104030203" pitchFamily="2" charset="-79"/>
                <a:cs typeface="Aharoni" panose="02010803020104030203" pitchFamily="2" charset="-79"/>
              </a:rPr>
              <a:t>Chaotic or confusion isn’t something delightful, so there must be an orderly and proportionate arrangement of parts to give an aesthetic experience. </a:t>
            </a:r>
            <a:r>
              <a:rPr lang="en-US" sz="4400" dirty="0" err="1">
                <a:latin typeface="Aharoni" panose="02010803020104030203" pitchFamily="2" charset="-79"/>
                <a:cs typeface="Aharoni" panose="02010803020104030203" pitchFamily="2" charset="-79"/>
              </a:rPr>
              <a:t>E.g</a:t>
            </a:r>
            <a:r>
              <a:rPr lang="en-US" sz="4400" dirty="0">
                <a:latin typeface="Aharoni" panose="02010803020104030203" pitchFamily="2" charset="-79"/>
                <a:cs typeface="Aharoni" panose="02010803020104030203" pitchFamily="2" charset="-79"/>
              </a:rPr>
              <a:t> a pile of stones isn’t beautiful but when arranged as parts of the building, the stones would take on balance and symmetry hence could have beauty. The same in music…notes of playing music or piano</a:t>
            </a:r>
            <a:endParaRPr lang="en-GB" sz="4400" dirty="0">
              <a:latin typeface="Aharoni" panose="02010803020104030203" pitchFamily="2" charset="-79"/>
              <a:cs typeface="Aharoni" panose="02010803020104030203" pitchFamily="2" charset="-79"/>
            </a:endParaRPr>
          </a:p>
          <a:p>
            <a:pPr algn="just"/>
            <a:endParaRPr lang="en-GB" sz="4400" dirty="0"/>
          </a:p>
        </p:txBody>
      </p:sp>
    </p:spTree>
    <p:extLst>
      <p:ext uri="{BB962C8B-B14F-4D97-AF65-F5344CB8AC3E}">
        <p14:creationId xmlns:p14="http://schemas.microsoft.com/office/powerpoint/2010/main" val="1470026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00050" y="419100"/>
            <a:ext cx="11315700" cy="6229350"/>
          </a:xfrm>
        </p:spPr>
        <p:txBody>
          <a:bodyPr>
            <a:noAutofit/>
          </a:bodyPr>
          <a:lstStyle/>
          <a:p>
            <a:pPr marL="0" indent="0">
              <a:lnSpc>
                <a:spcPct val="150000"/>
              </a:lnSpc>
              <a:buNone/>
            </a:pPr>
            <a:r>
              <a:rPr lang="en-US" sz="4400" b="1" dirty="0">
                <a:solidFill>
                  <a:srgbClr val="FF0000"/>
                </a:solidFill>
                <a:latin typeface="Aharoni" panose="02010803020104030203" pitchFamily="2" charset="-79"/>
                <a:cs typeface="Aharoni" panose="02010803020104030203" pitchFamily="2" charset="-79"/>
              </a:rPr>
              <a:t>Clarity or splendor.</a:t>
            </a:r>
            <a:endParaRPr lang="en-GB" sz="4400" dirty="0">
              <a:solidFill>
                <a:srgbClr val="FF0000"/>
              </a:solidFill>
              <a:latin typeface="Aharoni" panose="02010803020104030203" pitchFamily="2" charset="-79"/>
              <a:cs typeface="Aharoni" panose="02010803020104030203" pitchFamily="2" charset="-79"/>
            </a:endParaRPr>
          </a:p>
          <a:p>
            <a:pPr>
              <a:lnSpc>
                <a:spcPct val="150000"/>
              </a:lnSpc>
            </a:pPr>
            <a:r>
              <a:rPr lang="en-US" sz="4400" dirty="0">
                <a:latin typeface="Aharoni" panose="02010803020104030203" pitchFamily="2" charset="-79"/>
                <a:cs typeface="Aharoni" panose="02010803020104030203" pitchFamily="2" charset="-79"/>
              </a:rPr>
              <a:t>In order to be beautiful, an object must possess a vivid presentation. </a:t>
            </a:r>
            <a:r>
              <a:rPr lang="en-US" sz="4400" dirty="0" err="1">
                <a:latin typeface="Aharoni" panose="02010803020104030203" pitchFamily="2" charset="-79"/>
                <a:cs typeface="Aharoni" panose="02010803020104030203" pitchFamily="2" charset="-79"/>
              </a:rPr>
              <a:t>i.e</a:t>
            </a:r>
            <a:r>
              <a:rPr lang="en-US" sz="4400" dirty="0">
                <a:latin typeface="Aharoni" panose="02010803020104030203" pitchFamily="2" charset="-79"/>
                <a:cs typeface="Aharoni" panose="02010803020104030203" pitchFamily="2" charset="-79"/>
              </a:rPr>
              <a:t> it must be impressive because it has a certain compelling force upon the beholder. It should attract by its very appearance. </a:t>
            </a:r>
            <a:endParaRPr lang="en-GB" sz="4400" dirty="0">
              <a:latin typeface="Aharoni" panose="02010803020104030203" pitchFamily="2" charset="-79"/>
              <a:cs typeface="Aharoni" panose="02010803020104030203" pitchFamily="2" charset="-79"/>
            </a:endParaRPr>
          </a:p>
          <a:p>
            <a:pPr marL="0" indent="0">
              <a:lnSpc>
                <a:spcPct val="150000"/>
              </a:lnSpc>
              <a:buNone/>
            </a:pPr>
            <a:endParaRPr lang="en-GB" sz="4400" dirty="0">
              <a:latin typeface="Aharoni" panose="02010803020104030203" pitchFamily="2" charset="-79"/>
              <a:cs typeface="Aharoni" panose="02010803020104030203" pitchFamily="2" charset="-79"/>
            </a:endParaRPr>
          </a:p>
          <a:p>
            <a:pPr>
              <a:lnSpc>
                <a:spcPct val="150000"/>
              </a:lnSpc>
            </a:pP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46114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57200" y="438150"/>
            <a:ext cx="10896600" cy="5738813"/>
          </a:xfrm>
        </p:spPr>
        <p:txBody>
          <a:bodyPr>
            <a:normAutofit fontScale="92500" lnSpcReduction="20000"/>
          </a:bodyPr>
          <a:lstStyle/>
          <a:p>
            <a:pPr algn="just">
              <a:lnSpc>
                <a:spcPct val="160000"/>
              </a:lnSpc>
            </a:pPr>
            <a:r>
              <a:rPr lang="en-US" sz="4800" b="1" i="1" dirty="0">
                <a:solidFill>
                  <a:schemeClr val="accent1">
                    <a:lumMod val="75000"/>
                  </a:schemeClr>
                </a:solidFill>
                <a:latin typeface="Aharoni" panose="02010803020104030203" pitchFamily="2" charset="-79"/>
                <a:cs typeface="Aharoni" panose="02010803020104030203" pitchFamily="2" charset="-79"/>
              </a:rPr>
              <a:t>Splendor</a:t>
            </a:r>
            <a:r>
              <a:rPr lang="en-US" sz="4800" b="1" dirty="0">
                <a:latin typeface="Aharoni" panose="02010803020104030203" pitchFamily="2" charset="-79"/>
                <a:cs typeface="Aharoni" panose="02010803020104030203" pitchFamily="2" charset="-79"/>
              </a:rPr>
              <a:t>- </a:t>
            </a:r>
            <a:r>
              <a:rPr lang="en-US" sz="4800" dirty="0">
                <a:latin typeface="Aharoni" panose="02010803020104030203" pitchFamily="2" charset="-79"/>
                <a:cs typeface="Aharoni" panose="02010803020104030203" pitchFamily="2" charset="-79"/>
              </a:rPr>
              <a:t>is the liveliness and brightness of a being that intensifies the mental activity and the sensory reaction of the perceiver and provokes delight in the perception of the beautiful.</a:t>
            </a:r>
            <a:endParaRPr lang="en-GB" sz="4800" dirty="0">
              <a:latin typeface="Aharoni" panose="02010803020104030203" pitchFamily="2" charset="-79"/>
              <a:cs typeface="Aharoni" panose="02010803020104030203" pitchFamily="2" charset="-79"/>
            </a:endParaRPr>
          </a:p>
          <a:p>
            <a:pPr algn="just">
              <a:lnSpc>
                <a:spcPct val="160000"/>
              </a:lnSpc>
            </a:pPr>
            <a:endParaRPr lang="en-GB" sz="4800" dirty="0"/>
          </a:p>
        </p:txBody>
      </p:sp>
    </p:spTree>
    <p:extLst>
      <p:ext uri="{BB962C8B-B14F-4D97-AF65-F5344CB8AC3E}">
        <p14:creationId xmlns:p14="http://schemas.microsoft.com/office/powerpoint/2010/main" val="1086637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p:txBody>
          <a:bodyPr>
            <a:noAutofit/>
          </a:bodyPr>
          <a:lstStyle/>
          <a:p>
            <a:r>
              <a:rPr lang="en-US" sz="6600" b="1" dirty="0">
                <a:solidFill>
                  <a:srgbClr val="FF0000"/>
                </a:solidFill>
                <a:latin typeface="Aharoni" panose="02010803020104030203" pitchFamily="2" charset="-79"/>
                <a:cs typeface="Aharoni" panose="02010803020104030203" pitchFamily="2" charset="-79"/>
              </a:rPr>
              <a:t>Perception of beauty:</a:t>
            </a:r>
            <a:r>
              <a:rPr lang="en-GB" sz="6600" dirty="0">
                <a:solidFill>
                  <a:srgbClr val="FF0000"/>
                </a:solidFill>
                <a:latin typeface="Aharoni" panose="02010803020104030203" pitchFamily="2" charset="-79"/>
                <a:cs typeface="Aharoni" panose="02010803020104030203" pitchFamily="2" charset="-79"/>
              </a:rPr>
              <a:t/>
            </a:r>
            <a:br>
              <a:rPr lang="en-GB" sz="6600" dirty="0">
                <a:solidFill>
                  <a:srgbClr val="FF0000"/>
                </a:solidFill>
                <a:latin typeface="Aharoni" panose="02010803020104030203" pitchFamily="2" charset="-79"/>
                <a:cs typeface="Aharoni" panose="02010803020104030203" pitchFamily="2" charset="-79"/>
              </a:rPr>
            </a:br>
            <a:endParaRPr lang="en-GB" sz="6600"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04850" y="1237456"/>
            <a:ext cx="10782300" cy="5620544"/>
          </a:xfrm>
        </p:spPr>
        <p:txBody>
          <a:bodyPr>
            <a:noAutofit/>
          </a:bodyPr>
          <a:lstStyle/>
          <a:p>
            <a:pPr algn="just">
              <a:lnSpc>
                <a:spcPct val="100000"/>
              </a:lnSpc>
            </a:pPr>
            <a:r>
              <a:rPr lang="en-US" sz="4800" dirty="0" smtClean="0">
                <a:latin typeface="Aharoni" panose="02010803020104030203" pitchFamily="2" charset="-79"/>
                <a:cs typeface="Aharoni" panose="02010803020104030203" pitchFamily="2" charset="-79"/>
              </a:rPr>
              <a:t>The </a:t>
            </a:r>
            <a:r>
              <a:rPr lang="en-US" sz="4800" dirty="0">
                <a:latin typeface="Aharoni" panose="02010803020104030203" pitchFamily="2" charset="-79"/>
                <a:cs typeface="Aharoni" panose="02010803020104030203" pitchFamily="2" charset="-79"/>
              </a:rPr>
              <a:t>perception of beauty depends on one’s disposition. For instance, a scientist, a poet, or a philosopher, would receive something but differently because perception involves the whole person.</a:t>
            </a:r>
            <a:endParaRPr lang="en-GB" sz="4800" dirty="0">
              <a:latin typeface="Aharoni" panose="02010803020104030203" pitchFamily="2" charset="-79"/>
              <a:cs typeface="Aharoni" panose="02010803020104030203" pitchFamily="2" charset="-79"/>
            </a:endParaRPr>
          </a:p>
          <a:p>
            <a:pPr algn="just">
              <a:lnSpc>
                <a:spcPct val="100000"/>
              </a:lnSpc>
            </a:pP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49683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38150" y="400050"/>
            <a:ext cx="11144250" cy="6019800"/>
          </a:xfrm>
        </p:spPr>
        <p:txBody>
          <a:bodyPr>
            <a:noAutofit/>
          </a:bodyPr>
          <a:lstStyle/>
          <a:p>
            <a:pPr algn="just"/>
            <a:r>
              <a:rPr lang="en-US" sz="4800" dirty="0">
                <a:latin typeface="Aharoni" panose="02010803020104030203" pitchFamily="2" charset="-79"/>
                <a:cs typeface="Aharoni" panose="02010803020104030203" pitchFamily="2" charset="-79"/>
              </a:rPr>
              <a:t>Though there is subjectivism in the perception of beauty. Beauty itself does not depend on the perceiver, ones like tastes, in other words it does not depend on what ones likes, both ordinary experience and artistic experience prove that beauty transcends man and it is based on the nature of things.</a:t>
            </a:r>
            <a:endParaRPr lang="en-GB" sz="4800" dirty="0">
              <a:latin typeface="Aharoni" panose="02010803020104030203" pitchFamily="2" charset="-79"/>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075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a:xfrm>
            <a:off x="514350" y="517525"/>
            <a:ext cx="11677650" cy="1577975"/>
          </a:xfrm>
        </p:spPr>
        <p:txBody>
          <a:bodyPr>
            <a:noAutofit/>
          </a:bodyPr>
          <a:lstStyle/>
          <a:p>
            <a:r>
              <a:rPr lang="en-US" sz="5400" b="1" dirty="0">
                <a:solidFill>
                  <a:srgbClr val="FF0000"/>
                </a:solidFill>
                <a:latin typeface="Aharoni" panose="02010803020104030203" pitchFamily="2" charset="-79"/>
                <a:cs typeface="Aharoni" panose="02010803020104030203" pitchFamily="2" charset="-79"/>
              </a:rPr>
              <a:t>Ontological foundation of beauty.</a:t>
            </a:r>
            <a:r>
              <a:rPr lang="en-GB" sz="5400" dirty="0">
                <a:solidFill>
                  <a:srgbClr val="FF0000"/>
                </a:solidFill>
                <a:latin typeface="Aharoni" panose="02010803020104030203" pitchFamily="2" charset="-79"/>
                <a:cs typeface="Aharoni" panose="02010803020104030203" pitchFamily="2" charset="-79"/>
              </a:rPr>
              <a:t/>
            </a:r>
            <a:br>
              <a:rPr lang="en-GB" sz="5400" dirty="0">
                <a:solidFill>
                  <a:srgbClr val="FF0000"/>
                </a:solidFill>
                <a:latin typeface="Aharoni" panose="02010803020104030203" pitchFamily="2" charset="-79"/>
                <a:cs typeface="Aharoni" panose="02010803020104030203" pitchFamily="2" charset="-79"/>
              </a:rPr>
            </a:br>
            <a:endParaRPr lang="en-GB" sz="5400"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04850" y="1462088"/>
            <a:ext cx="10515600" cy="4486275"/>
          </a:xfrm>
        </p:spPr>
        <p:txBody>
          <a:bodyPr>
            <a:normAutofit/>
          </a:bodyPr>
          <a:lstStyle/>
          <a:p>
            <a:pPr algn="just"/>
            <a:r>
              <a:rPr lang="en-US" sz="4800" dirty="0" smtClean="0">
                <a:latin typeface="Aharoni" panose="02010803020104030203" pitchFamily="2" charset="-79"/>
                <a:cs typeface="Aharoni" panose="02010803020104030203" pitchFamily="2" charset="-79"/>
              </a:rPr>
              <a:t>Like </a:t>
            </a:r>
            <a:r>
              <a:rPr lang="en-US" sz="4800" dirty="0">
                <a:latin typeface="Aharoni" panose="02010803020104030203" pitchFamily="2" charset="-79"/>
                <a:cs typeface="Aharoni" panose="02010803020104030203" pitchFamily="2" charset="-79"/>
              </a:rPr>
              <a:t>other transcendental properties of being, beauty has its foundation in the Supreme Being, beauty itself has </a:t>
            </a:r>
            <a:r>
              <a:rPr lang="en-US" sz="4800" dirty="0" smtClean="0">
                <a:latin typeface="Aharoni" panose="02010803020104030203" pitchFamily="2" charset="-79"/>
                <a:cs typeface="Aharoni" panose="02010803020104030203" pitchFamily="2" charset="-79"/>
              </a:rPr>
              <a:t>two levels. Divine </a:t>
            </a:r>
            <a:r>
              <a:rPr lang="en-US" sz="4800" dirty="0">
                <a:latin typeface="Aharoni" panose="02010803020104030203" pitchFamily="2" charset="-79"/>
                <a:cs typeface="Aharoni" panose="02010803020104030203" pitchFamily="2" charset="-79"/>
              </a:rPr>
              <a:t>beauty (</a:t>
            </a:r>
            <a:r>
              <a:rPr lang="en-US" sz="4800" i="1" dirty="0" err="1">
                <a:solidFill>
                  <a:schemeClr val="accent1">
                    <a:lumMod val="50000"/>
                  </a:schemeClr>
                </a:solidFill>
                <a:latin typeface="Aharoni" panose="02010803020104030203" pitchFamily="2" charset="-79"/>
                <a:cs typeface="Aharoni" panose="02010803020104030203" pitchFamily="2" charset="-79"/>
              </a:rPr>
              <a:t>misurante</a:t>
            </a:r>
            <a:r>
              <a:rPr lang="en-US" sz="4800" i="1" dirty="0">
                <a:solidFill>
                  <a:schemeClr val="accent1">
                    <a:lumMod val="50000"/>
                  </a:schemeClr>
                </a:solidFill>
                <a:latin typeface="Aharoni" panose="02010803020104030203" pitchFamily="2" charset="-79"/>
                <a:cs typeface="Aharoni" panose="02010803020104030203" pitchFamily="2" charset="-79"/>
              </a:rPr>
              <a:t> and created beauty (</a:t>
            </a:r>
            <a:r>
              <a:rPr lang="en-US" sz="4800" i="1" dirty="0" err="1">
                <a:solidFill>
                  <a:schemeClr val="accent1">
                    <a:lumMod val="50000"/>
                  </a:schemeClr>
                </a:solidFill>
                <a:latin typeface="Aharoni" panose="02010803020104030203" pitchFamily="2" charset="-79"/>
                <a:cs typeface="Aharoni" panose="02010803020104030203" pitchFamily="2" charset="-79"/>
              </a:rPr>
              <a:t>misurata</a:t>
            </a:r>
            <a:r>
              <a:rPr lang="en-US" sz="4800" dirty="0" smtClean="0">
                <a:latin typeface="Aharoni" panose="02010803020104030203" pitchFamily="2" charset="-79"/>
                <a:cs typeface="Aharoni" panose="02010803020104030203" pitchFamily="2" charset="-79"/>
              </a:rPr>
              <a:t>).</a:t>
            </a: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87730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76250" y="666750"/>
            <a:ext cx="11277600" cy="5981700"/>
          </a:xfrm>
        </p:spPr>
        <p:txBody>
          <a:bodyPr>
            <a:noAutofit/>
          </a:bodyPr>
          <a:lstStyle/>
          <a:p>
            <a:pPr algn="just">
              <a:lnSpc>
                <a:spcPct val="100000"/>
              </a:lnSpc>
            </a:pPr>
            <a:r>
              <a:rPr lang="en-US" sz="4400" dirty="0">
                <a:latin typeface="Aharoni" panose="02010803020104030203" pitchFamily="2" charset="-79"/>
                <a:cs typeface="Aharoni" panose="02010803020104030203" pitchFamily="2" charset="-79"/>
              </a:rPr>
              <a:t>Beauty is primarily attributed to the Supreme Being, and then to creatures. Beauty is attributed analogously. In God beauty is identified with the being.</a:t>
            </a:r>
            <a:endParaRPr lang="en-GB" sz="4400" dirty="0">
              <a:latin typeface="Aharoni" panose="02010803020104030203" pitchFamily="2" charset="-79"/>
              <a:cs typeface="Aharoni" panose="02010803020104030203" pitchFamily="2" charset="-79"/>
            </a:endParaRPr>
          </a:p>
          <a:p>
            <a:pPr algn="just">
              <a:lnSpc>
                <a:spcPct val="100000"/>
              </a:lnSpc>
            </a:pPr>
            <a:r>
              <a:rPr lang="en-US" sz="4400" dirty="0">
                <a:latin typeface="Aharoni" panose="02010803020104030203" pitchFamily="2" charset="-79"/>
                <a:cs typeface="Aharoni" panose="02010803020104030203" pitchFamily="2" charset="-79"/>
              </a:rPr>
              <a:t>All finite being participate analogously in the beauty of God. All beings desire their beauty from divine beauty.  </a:t>
            </a:r>
            <a:endParaRPr lang="en-GB" sz="4400" dirty="0">
              <a:latin typeface="Aharoni" panose="02010803020104030203" pitchFamily="2" charset="-79"/>
              <a:cs typeface="Aharoni" panose="02010803020104030203" pitchFamily="2" charset="-79"/>
            </a:endParaRPr>
          </a:p>
          <a:p>
            <a:pPr algn="just">
              <a:lnSpc>
                <a:spcPct val="100000"/>
              </a:lnSpc>
            </a:pP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56853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89" y="662152"/>
            <a:ext cx="11006959" cy="5861653"/>
          </a:xfrm>
        </p:spPr>
        <p:txBody>
          <a:bodyPr>
            <a:normAutofit/>
          </a:bodyPr>
          <a:lstStyle/>
          <a:p>
            <a:pPr algn="just"/>
            <a:r>
              <a:rPr lang="en-US" sz="2400" b="1" dirty="0">
                <a:solidFill>
                  <a:srgbClr val="FF0000"/>
                </a:solidFill>
                <a:latin typeface="Aharoni" panose="02010803020104030203" pitchFamily="2" charset="-79"/>
                <a:cs typeface="Aharoni" panose="02010803020104030203" pitchFamily="2" charset="-79"/>
              </a:rPr>
              <a:t>Bibliography:</a:t>
            </a:r>
            <a:endParaRPr lang="en-GB" sz="2400" dirty="0">
              <a:solidFill>
                <a:srgbClr val="FF0000"/>
              </a:solidFill>
              <a:latin typeface="Aharoni" panose="02010803020104030203" pitchFamily="2" charset="-79"/>
              <a:cs typeface="Aharoni" panose="02010803020104030203" pitchFamily="2" charset="-79"/>
            </a:endParaRPr>
          </a:p>
          <a:p>
            <a:pPr algn="just"/>
            <a:r>
              <a:rPr lang="en-US" sz="2400" dirty="0">
                <a:latin typeface="Aharoni" panose="02010803020104030203" pitchFamily="2" charset="-79"/>
                <a:cs typeface="Aharoni" panose="02010803020104030203" pitchFamily="2" charset="-79"/>
              </a:rPr>
              <a:t>COOPER DAVID E., (</a:t>
            </a:r>
            <a:r>
              <a:rPr lang="en-US" sz="2400" dirty="0" err="1">
                <a:latin typeface="Aharoni" panose="02010803020104030203" pitchFamily="2" charset="-79"/>
                <a:cs typeface="Aharoni" panose="02010803020104030203" pitchFamily="2" charset="-79"/>
              </a:rPr>
              <a:t>ed</a:t>
            </a:r>
            <a:r>
              <a:rPr lang="en-US" sz="2400" dirty="0">
                <a:latin typeface="Aharoni" panose="02010803020104030203" pitchFamily="2" charset="-79"/>
                <a:cs typeface="Aharoni" panose="02010803020104030203" pitchFamily="2" charset="-79"/>
              </a:rPr>
              <a:t>). </a:t>
            </a:r>
            <a:r>
              <a:rPr lang="en-US" sz="2400" i="1" dirty="0">
                <a:latin typeface="Aharoni" panose="02010803020104030203" pitchFamily="2" charset="-79"/>
                <a:cs typeface="Aharoni" panose="02010803020104030203" pitchFamily="2" charset="-79"/>
              </a:rPr>
              <a:t>A Companion to Aesthetics</a:t>
            </a:r>
            <a:r>
              <a:rPr lang="en-US" sz="2400" dirty="0">
                <a:latin typeface="Aharoni" panose="02010803020104030203" pitchFamily="2" charset="-79"/>
                <a:cs typeface="Aharoni" panose="02010803020104030203" pitchFamily="2" charset="-79"/>
              </a:rPr>
              <a:t>. </a:t>
            </a:r>
            <a:r>
              <a:rPr lang="it-IT" sz="2400" dirty="0">
                <a:latin typeface="Aharoni" panose="02010803020104030203" pitchFamily="2" charset="-79"/>
                <a:cs typeface="Aharoni" panose="02010803020104030203" pitchFamily="2" charset="-79"/>
              </a:rPr>
              <a:t>Oxford: Blackwell, </a:t>
            </a:r>
            <a:r>
              <a:rPr lang="it-IT" sz="2400" dirty="0">
                <a:latin typeface="Arial Black" panose="020B0A04020102020204" pitchFamily="34" charset="0"/>
                <a:cs typeface="Aharoni" panose="02010803020104030203" pitchFamily="2" charset="-79"/>
              </a:rPr>
              <a:t>1992.</a:t>
            </a:r>
            <a:endParaRPr lang="en-GB" sz="2400" dirty="0">
              <a:latin typeface="Arial Black" panose="020B0A04020102020204" pitchFamily="34" charset="0"/>
              <a:cs typeface="Aharoni" panose="02010803020104030203" pitchFamily="2" charset="-79"/>
            </a:endParaRPr>
          </a:p>
          <a:p>
            <a:pPr algn="just"/>
            <a:r>
              <a:rPr lang="it-IT" sz="2400" dirty="0">
                <a:latin typeface="Aharoni" panose="02010803020104030203" pitchFamily="2" charset="-79"/>
                <a:cs typeface="Aharoni" panose="02010803020104030203" pitchFamily="2" charset="-79"/>
              </a:rPr>
              <a:t>GIVONE S, </a:t>
            </a:r>
            <a:r>
              <a:rPr lang="it-IT" sz="2400" i="1" dirty="0">
                <a:latin typeface="Aharoni" panose="02010803020104030203" pitchFamily="2" charset="-79"/>
                <a:cs typeface="Aharoni" panose="02010803020104030203" pitchFamily="2" charset="-79"/>
              </a:rPr>
              <a:t>Prima Lezione di estetica</a:t>
            </a:r>
            <a:r>
              <a:rPr lang="it-IT" sz="2400" dirty="0">
                <a:latin typeface="Aharoni" panose="02010803020104030203" pitchFamily="2" charset="-79"/>
                <a:cs typeface="Aharoni" panose="02010803020104030203" pitchFamily="2" charset="-79"/>
              </a:rPr>
              <a:t>, Laterza, Roma- Bari. </a:t>
            </a:r>
            <a:r>
              <a:rPr lang="it-IT" sz="2400" dirty="0">
                <a:latin typeface="Arial Black" panose="020B0A04020102020204" pitchFamily="34" charset="0"/>
                <a:cs typeface="Aharoni" panose="02010803020104030203" pitchFamily="2" charset="-79"/>
              </a:rPr>
              <a:t>2010</a:t>
            </a:r>
            <a:endParaRPr lang="en-GB" sz="2400" dirty="0">
              <a:latin typeface="Arial Black" panose="020B0A04020102020204" pitchFamily="34" charset="0"/>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98155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p:txBody>
          <a:bodyPr>
            <a:noAutofit/>
          </a:bodyPr>
          <a:lstStyle/>
          <a:p>
            <a:r>
              <a:rPr lang="en-US" sz="5400" dirty="0">
                <a:solidFill>
                  <a:srgbClr val="FF0000"/>
                </a:solidFill>
                <a:latin typeface="Aharoni" panose="02010803020104030203" pitchFamily="2" charset="-79"/>
                <a:cs typeface="Aharoni" panose="02010803020104030203" pitchFamily="2" charset="-79"/>
              </a:rPr>
              <a:t>What is art? </a:t>
            </a:r>
            <a:r>
              <a:rPr lang="en-GB" sz="5400" dirty="0">
                <a:solidFill>
                  <a:srgbClr val="FF0000"/>
                </a:solidFill>
                <a:latin typeface="Aharoni" panose="02010803020104030203" pitchFamily="2" charset="-79"/>
                <a:cs typeface="Aharoni" panose="02010803020104030203" pitchFamily="2" charset="-79"/>
              </a:rPr>
              <a:t/>
            </a:r>
            <a:br>
              <a:rPr lang="en-GB" sz="5400" dirty="0">
                <a:solidFill>
                  <a:srgbClr val="FF0000"/>
                </a:solidFill>
                <a:latin typeface="Aharoni" panose="02010803020104030203" pitchFamily="2" charset="-79"/>
                <a:cs typeface="Aharoni" panose="02010803020104030203" pitchFamily="2" charset="-79"/>
              </a:rPr>
            </a:br>
            <a:endParaRPr lang="en-GB" sz="5400"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676275" y="1314450"/>
            <a:ext cx="10839450" cy="4976813"/>
          </a:xfrm>
        </p:spPr>
        <p:txBody>
          <a:bodyPr>
            <a:noAutofit/>
          </a:bodyPr>
          <a:lstStyle/>
          <a:p>
            <a:pPr algn="just"/>
            <a:r>
              <a:rPr lang="en-US" sz="4400" b="1" dirty="0" smtClean="0">
                <a:solidFill>
                  <a:schemeClr val="accent1">
                    <a:lumMod val="50000"/>
                  </a:schemeClr>
                </a:solidFill>
                <a:latin typeface="Aharoni" panose="02010803020104030203" pitchFamily="2" charset="-79"/>
                <a:cs typeface="Aharoni" panose="02010803020104030203" pitchFamily="2" charset="-79"/>
              </a:rPr>
              <a:t>Art</a:t>
            </a:r>
            <a:r>
              <a:rPr lang="en-US" sz="4400" dirty="0" smtClean="0">
                <a:latin typeface="Aharoni" panose="02010803020104030203" pitchFamily="2" charset="-79"/>
                <a:cs typeface="Aharoni" panose="02010803020104030203" pitchFamily="2" charset="-79"/>
              </a:rPr>
              <a:t> </a:t>
            </a:r>
            <a:r>
              <a:rPr lang="en-US" sz="4400" dirty="0">
                <a:latin typeface="Aharoni" panose="02010803020104030203" pitchFamily="2" charset="-79"/>
                <a:cs typeface="Aharoni" panose="02010803020104030203" pitchFamily="2" charset="-79"/>
              </a:rPr>
              <a:t>is often considered the process or product of deliberately arranging elements in a way that appeals to the senses or emotions. It encompasses a diverse range of human activities, creations and ways of expression, including music, songs, play, dance, literature, film, sculpture and paintings.</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22113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266700" y="304800"/>
            <a:ext cx="11430000" cy="5943600"/>
          </a:xfrm>
        </p:spPr>
        <p:txBody>
          <a:bodyPr>
            <a:noAutofit/>
          </a:bodyPr>
          <a:lstStyle/>
          <a:p>
            <a:pPr algn="just"/>
            <a:r>
              <a:rPr lang="en-US" sz="4000" dirty="0">
                <a:latin typeface="Aharoni" panose="02010803020104030203" pitchFamily="2" charset="-79"/>
                <a:cs typeface="Aharoni" panose="02010803020104030203" pitchFamily="2" charset="-79"/>
              </a:rPr>
              <a:t>We do the works of art for a purpose. We have to see things which are created </a:t>
            </a:r>
            <a:r>
              <a:rPr lang="en-US" sz="4000" dirty="0" err="1">
                <a:latin typeface="Aharoni" panose="02010803020104030203" pitchFamily="2" charset="-79"/>
                <a:cs typeface="Aharoni" panose="02010803020104030203" pitchFamily="2" charset="-79"/>
              </a:rPr>
              <a:t>eg</a:t>
            </a:r>
            <a:r>
              <a:rPr lang="en-US" sz="4000" dirty="0">
                <a:latin typeface="Aharoni" panose="02010803020104030203" pitchFamily="2" charset="-79"/>
                <a:cs typeface="Aharoni" panose="02010803020104030203" pitchFamily="2" charset="-79"/>
              </a:rPr>
              <a:t> man, trees, animals, stones, etc.  Its practical that the works of art entails a lot  of Imitations, that is you see something and you put it into practice or you reproduce it or making a copy. Reproduction, creation, and imitation are all done through drawings, weaving, sculpture, carvings, songs, poetry, dance and play. </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20696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95300" y="476250"/>
            <a:ext cx="10858500" cy="5700713"/>
          </a:xfrm>
        </p:spPr>
        <p:txBody>
          <a:bodyPr>
            <a:noAutofit/>
          </a:bodyPr>
          <a:lstStyle/>
          <a:p>
            <a:pPr marL="0" indent="0" algn="just">
              <a:buNone/>
            </a:pPr>
            <a:r>
              <a:rPr lang="en-US" sz="4800" b="1" dirty="0">
                <a:solidFill>
                  <a:schemeClr val="accent1">
                    <a:lumMod val="50000"/>
                  </a:schemeClr>
                </a:solidFill>
                <a:latin typeface="Aharoni" panose="02010803020104030203" pitchFamily="2" charset="-79"/>
                <a:cs typeface="Aharoni" panose="02010803020104030203" pitchFamily="2" charset="-79"/>
              </a:rPr>
              <a:t>What do people like to reproduce, imitate and create? </a:t>
            </a:r>
            <a:endParaRPr lang="en-GB" sz="4800" dirty="0">
              <a:solidFill>
                <a:schemeClr val="accent1">
                  <a:lumMod val="50000"/>
                </a:schemeClr>
              </a:solidFill>
              <a:latin typeface="Aharoni" panose="02010803020104030203" pitchFamily="2" charset="-79"/>
              <a:cs typeface="Aharoni" panose="02010803020104030203" pitchFamily="2" charset="-79"/>
            </a:endParaRPr>
          </a:p>
          <a:p>
            <a:pPr algn="just"/>
            <a:r>
              <a:rPr lang="en-US" sz="4800" b="1" i="1" dirty="0">
                <a:latin typeface="Aharoni" panose="02010803020104030203" pitchFamily="2" charset="-79"/>
                <a:cs typeface="Aharoni" panose="02010803020104030203" pitchFamily="2" charset="-79"/>
              </a:rPr>
              <a:t>Nature</a:t>
            </a:r>
            <a:r>
              <a:rPr lang="en-US" sz="4800" b="1" dirty="0">
                <a:latin typeface="Aharoni" panose="02010803020104030203" pitchFamily="2" charset="-79"/>
                <a:cs typeface="Aharoni" panose="02010803020104030203" pitchFamily="2" charset="-79"/>
              </a:rPr>
              <a:t> </a:t>
            </a:r>
            <a:r>
              <a:rPr lang="en-US" sz="4800" dirty="0">
                <a:latin typeface="Aharoni" panose="02010803020104030203" pitchFamily="2" charset="-79"/>
                <a:cs typeface="Aharoni" panose="02010803020104030203" pitchFamily="2" charset="-79"/>
              </a:rPr>
              <a:t>…people can make drawings from flowers, animals, mountains, houses etc. </a:t>
            </a:r>
            <a:endParaRPr lang="en-GB" sz="4800" dirty="0">
              <a:latin typeface="Aharoni" panose="02010803020104030203" pitchFamily="2" charset="-79"/>
              <a:cs typeface="Aharoni" panose="02010803020104030203" pitchFamily="2" charset="-79"/>
            </a:endParaRPr>
          </a:p>
          <a:p>
            <a:pPr algn="just"/>
            <a:r>
              <a:rPr lang="en-US" sz="4800" b="1" i="1" dirty="0">
                <a:latin typeface="Aharoni" panose="02010803020104030203" pitchFamily="2" charset="-79"/>
                <a:cs typeface="Aharoni" panose="02010803020104030203" pitchFamily="2" charset="-79"/>
              </a:rPr>
              <a:t>Habitations</a:t>
            </a:r>
            <a:r>
              <a:rPr lang="en-US" sz="4800" dirty="0">
                <a:latin typeface="Aharoni" panose="02010803020104030203" pitchFamily="2" charset="-79"/>
                <a:cs typeface="Aharoni" panose="02010803020104030203" pitchFamily="2" charset="-79"/>
              </a:rPr>
              <a:t> …people can draw </a:t>
            </a:r>
            <a:r>
              <a:rPr lang="en-US" sz="4800" dirty="0" err="1">
                <a:latin typeface="Aharoni" panose="02010803020104030203" pitchFamily="2" charset="-79"/>
                <a:cs typeface="Aharoni" panose="02010803020104030203" pitchFamily="2" charset="-79"/>
              </a:rPr>
              <a:t>manyattas</a:t>
            </a:r>
            <a:r>
              <a:rPr lang="en-US" sz="4800" dirty="0" smtClean="0">
                <a:latin typeface="Aharoni" panose="02010803020104030203" pitchFamily="2" charset="-79"/>
                <a:cs typeface="Aharoni" panose="02010803020104030203" pitchFamily="2" charset="-79"/>
              </a:rPr>
              <a:t>, Flats, apartments </a:t>
            </a:r>
            <a:r>
              <a:rPr lang="en-US" sz="4800" dirty="0" err="1" smtClean="0">
                <a:latin typeface="Aharoni" panose="02010803020104030203" pitchFamily="2" charset="-79"/>
                <a:cs typeface="Aharoni" panose="02010803020104030203" pitchFamily="2" charset="-79"/>
              </a:rPr>
              <a:t>etc</a:t>
            </a:r>
            <a:r>
              <a:rPr lang="en-US" sz="4800" dirty="0" smtClean="0">
                <a:latin typeface="Aharoni" panose="02010803020104030203" pitchFamily="2" charset="-79"/>
                <a:cs typeface="Aharoni" panose="02010803020104030203" pitchFamily="2" charset="-79"/>
              </a:rPr>
              <a:t> </a:t>
            </a:r>
            <a:endParaRPr lang="en-GB" sz="4800" dirty="0">
              <a:latin typeface="Aharoni" panose="02010803020104030203" pitchFamily="2" charset="-79"/>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28809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57200" y="514350"/>
            <a:ext cx="11029950" cy="5867400"/>
          </a:xfrm>
        </p:spPr>
        <p:txBody>
          <a:bodyPr>
            <a:noAutofit/>
          </a:bodyPr>
          <a:lstStyle/>
          <a:p>
            <a:pPr algn="just"/>
            <a:r>
              <a:rPr lang="en-US" sz="4000" b="1" i="1" dirty="0">
                <a:latin typeface="Aharoni" panose="02010803020104030203" pitchFamily="2" charset="-79"/>
                <a:cs typeface="Aharoni" panose="02010803020104030203" pitchFamily="2" charset="-79"/>
              </a:rPr>
              <a:t>Human beings</a:t>
            </a:r>
            <a:r>
              <a:rPr lang="en-US" sz="4000" b="1" dirty="0">
                <a:latin typeface="Aharoni" panose="02010803020104030203" pitchFamily="2" charset="-79"/>
                <a:cs typeface="Aharoni" panose="02010803020104030203" pitchFamily="2" charset="-79"/>
              </a:rPr>
              <a:t>.</a:t>
            </a:r>
            <a:r>
              <a:rPr lang="en-US" sz="4000" dirty="0">
                <a:latin typeface="Aharoni" panose="02010803020104030203" pitchFamily="2" charset="-79"/>
                <a:cs typeface="Aharoni" panose="02010803020104030203" pitchFamily="2" charset="-79"/>
              </a:rPr>
              <a:t> Face expression, solid face, flexible face, human body that is weak, strong, etc. also human suffering much more presented in art work all this helps to pass a certain communication. Look for example some drawings or pictures of war in </a:t>
            </a:r>
            <a:r>
              <a:rPr lang="en-US" sz="4000" dirty="0" err="1">
                <a:latin typeface="Aharoni" panose="02010803020104030203" pitchFamily="2" charset="-79"/>
                <a:cs typeface="Aharoni" panose="02010803020104030203" pitchFamily="2" charset="-79"/>
              </a:rPr>
              <a:t>sudan</a:t>
            </a:r>
            <a:r>
              <a:rPr lang="en-US" sz="4000" dirty="0">
                <a:latin typeface="Aharoni" panose="02010803020104030203" pitchFamily="2" charset="-79"/>
                <a:cs typeface="Aharoni" panose="02010803020104030203" pitchFamily="2" charset="-79"/>
              </a:rPr>
              <a:t>, or Somalia.  </a:t>
            </a:r>
            <a:endParaRPr lang="en-GB" sz="4000" dirty="0">
              <a:latin typeface="Aharoni" panose="02010803020104030203" pitchFamily="2" charset="-79"/>
              <a:cs typeface="Aharoni" panose="02010803020104030203" pitchFamily="2" charset="-79"/>
            </a:endParaRPr>
          </a:p>
          <a:p>
            <a:pPr algn="just"/>
            <a:r>
              <a:rPr lang="en-US" sz="4000" b="1" i="1" dirty="0">
                <a:latin typeface="Aharoni" panose="02010803020104030203" pitchFamily="2" charset="-79"/>
                <a:cs typeface="Aharoni" panose="02010803020104030203" pitchFamily="2" charset="-79"/>
              </a:rPr>
              <a:t>Utility</a:t>
            </a:r>
            <a:r>
              <a:rPr lang="en-US" sz="4000" b="1" dirty="0">
                <a:latin typeface="Aharoni" panose="02010803020104030203" pitchFamily="2" charset="-79"/>
                <a:cs typeface="Aharoni" panose="02010803020104030203" pitchFamily="2" charset="-79"/>
              </a:rPr>
              <a:t>:</a:t>
            </a:r>
            <a:r>
              <a:rPr lang="en-US" sz="4000" dirty="0">
                <a:latin typeface="Aharoni" panose="02010803020104030203" pitchFamily="2" charset="-79"/>
                <a:cs typeface="Aharoni" panose="02010803020104030203" pitchFamily="2" charset="-79"/>
              </a:rPr>
              <a:t> drawing like chair, bed, or a phone all these are subject of art for many years. </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33248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552450" y="552450"/>
            <a:ext cx="10991850" cy="5848350"/>
          </a:xfrm>
        </p:spPr>
        <p:txBody>
          <a:bodyPr>
            <a:noAutofit/>
          </a:bodyPr>
          <a:lstStyle/>
          <a:p>
            <a:pPr algn="just"/>
            <a:r>
              <a:rPr lang="en-US" sz="4400" b="1" i="1" dirty="0">
                <a:solidFill>
                  <a:schemeClr val="accent1">
                    <a:lumMod val="50000"/>
                  </a:schemeClr>
                </a:solidFill>
                <a:latin typeface="Aharoni" panose="02010803020104030203" pitchFamily="2" charset="-79"/>
                <a:cs typeface="Aharoni" panose="02010803020104030203" pitchFamily="2" charset="-79"/>
              </a:rPr>
              <a:t>Art</a:t>
            </a:r>
            <a:r>
              <a:rPr lang="en-US" sz="4400" dirty="0">
                <a:latin typeface="Aharoni" panose="02010803020104030203" pitchFamily="2" charset="-79"/>
                <a:cs typeface="Aharoni" panose="02010803020104030203" pitchFamily="2" charset="-79"/>
              </a:rPr>
              <a:t> –always have a judgment about something in form of carving, drawing and weaving. Art always requires to have a position because it is evaluated in terms of taste and value. This is why aesthetics is called </a:t>
            </a:r>
            <a:r>
              <a:rPr lang="en-US" sz="4400" i="1" dirty="0">
                <a:solidFill>
                  <a:srgbClr val="0070C0"/>
                </a:solidFill>
                <a:latin typeface="Aharoni" panose="02010803020104030203" pitchFamily="2" charset="-79"/>
                <a:cs typeface="Aharoni" panose="02010803020104030203" pitchFamily="2" charset="-79"/>
              </a:rPr>
              <a:t>a philosophy of art or philosophy of beauty. </a:t>
            </a:r>
            <a:r>
              <a:rPr lang="en-US" sz="4400" dirty="0">
                <a:latin typeface="Aharoni" panose="02010803020104030203" pitchFamily="2" charset="-79"/>
                <a:cs typeface="Aharoni" panose="02010803020104030203" pitchFamily="2" charset="-79"/>
              </a:rPr>
              <a:t>Art represents everything </a:t>
            </a:r>
            <a:r>
              <a:rPr lang="en-US" sz="4400" dirty="0" err="1">
                <a:latin typeface="Aharoni" panose="02010803020104030203" pitchFamily="2" charset="-79"/>
                <a:cs typeface="Aharoni" panose="02010803020104030203" pitchFamily="2" charset="-79"/>
              </a:rPr>
              <a:t>i.e</a:t>
            </a:r>
            <a:r>
              <a:rPr lang="en-US" sz="4400" dirty="0">
                <a:latin typeface="Aharoni" panose="02010803020104030203" pitchFamily="2" charset="-79"/>
                <a:cs typeface="Aharoni" panose="02010803020104030203" pitchFamily="2" charset="-79"/>
              </a:rPr>
              <a:t> whatever it presents must be beautiful.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68183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856"/>
            <a:ext cx="10515600" cy="1325563"/>
          </a:xfrm>
        </p:spPr>
        <p:txBody>
          <a:bodyPr>
            <a:noAutofit/>
          </a:bodyPr>
          <a:lstStyle/>
          <a:p>
            <a:r>
              <a:rPr lang="en-US" sz="6000" b="1" dirty="0">
                <a:solidFill>
                  <a:srgbClr val="FF0000"/>
                </a:solidFill>
                <a:latin typeface="Aharoni" panose="02010803020104030203" pitchFamily="2" charset="-79"/>
                <a:cs typeface="Aharoni" panose="02010803020104030203" pitchFamily="2" charset="-79"/>
              </a:rPr>
              <a:t>What is art used for? </a:t>
            </a:r>
            <a:r>
              <a:rPr lang="en-GB" sz="6000" dirty="0">
                <a:solidFill>
                  <a:srgbClr val="FF0000"/>
                </a:solidFill>
                <a:latin typeface="Aharoni" panose="02010803020104030203" pitchFamily="2" charset="-79"/>
                <a:cs typeface="Aharoni" panose="02010803020104030203" pitchFamily="2" charset="-79"/>
              </a:rPr>
              <a:t/>
            </a:r>
            <a:br>
              <a:rPr lang="en-GB" sz="6000" dirty="0">
                <a:solidFill>
                  <a:srgbClr val="FF0000"/>
                </a:solidFill>
                <a:latin typeface="Aharoni" panose="02010803020104030203" pitchFamily="2" charset="-79"/>
                <a:cs typeface="Aharoni" panose="02010803020104030203" pitchFamily="2" charset="-79"/>
              </a:rPr>
            </a:br>
            <a:endParaRPr lang="en-GB" sz="6000" dirty="0">
              <a:solidFill>
                <a:srgbClr val="FF0000"/>
              </a:solidFill>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838200" y="1290638"/>
            <a:ext cx="10515600" cy="4486275"/>
          </a:xfrm>
        </p:spPr>
        <p:txBody>
          <a:bodyPr>
            <a:noAutofit/>
          </a:bodyPr>
          <a:lstStyle/>
          <a:p>
            <a:pPr algn="just"/>
            <a:r>
              <a:rPr lang="en-US" sz="4800" b="1" dirty="0" smtClean="0">
                <a:latin typeface="Aharoni" panose="02010803020104030203" pitchFamily="2" charset="-79"/>
                <a:cs typeface="Aharoni" panose="02010803020104030203" pitchFamily="2" charset="-79"/>
              </a:rPr>
              <a:t>Art</a:t>
            </a:r>
            <a:r>
              <a:rPr lang="en-US" sz="4800" dirty="0" smtClean="0">
                <a:latin typeface="Aharoni" panose="02010803020104030203" pitchFamily="2" charset="-79"/>
                <a:cs typeface="Aharoni" panose="02010803020104030203" pitchFamily="2" charset="-79"/>
              </a:rPr>
              <a:t> </a:t>
            </a:r>
            <a:r>
              <a:rPr lang="en-US" sz="4800" dirty="0">
                <a:latin typeface="Aharoni" panose="02010803020104030203" pitchFamily="2" charset="-79"/>
                <a:cs typeface="Aharoni" panose="02010803020104030203" pitchFamily="2" charset="-79"/>
              </a:rPr>
              <a:t>is a diverse range of human activities in creating visual, auditory or performing artifacts (artworks), expressing the author's imaginative or technical skill, intended to be appreciated for their beauty or emotional power.</a:t>
            </a:r>
            <a:endParaRPr lang="en-GB" sz="4800" dirty="0">
              <a:latin typeface="Aharoni" panose="02010803020104030203" pitchFamily="2" charset="-79"/>
              <a:cs typeface="Aharoni" panose="02010803020104030203" pitchFamily="2" charset="-79"/>
            </a:endParaRPr>
          </a:p>
          <a:p>
            <a:pPr marL="0" indent="0" algn="just">
              <a:buNone/>
            </a:pP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79206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361950" y="609600"/>
            <a:ext cx="10991850" cy="5567363"/>
          </a:xfrm>
        </p:spPr>
        <p:txBody>
          <a:bodyPr>
            <a:noAutofit/>
          </a:bodyPr>
          <a:lstStyle/>
          <a:p>
            <a:pPr marL="0" indent="0" algn="just">
              <a:buNone/>
            </a:pPr>
            <a:r>
              <a:rPr lang="en-US" sz="4400" b="1" dirty="0">
                <a:solidFill>
                  <a:srgbClr val="FF0000"/>
                </a:solidFill>
                <a:latin typeface="Aharoni" panose="02010803020104030203" pitchFamily="2" charset="-79"/>
                <a:cs typeface="Aharoni" panose="02010803020104030203" pitchFamily="2" charset="-79"/>
              </a:rPr>
              <a:t>What is considered for the arts? </a:t>
            </a:r>
            <a:endParaRPr lang="en-GB" sz="4400" dirty="0">
              <a:solidFill>
                <a:srgbClr val="FF0000"/>
              </a:solidFill>
              <a:latin typeface="Aharoni" panose="02010803020104030203" pitchFamily="2" charset="-79"/>
              <a:cs typeface="Aharoni" panose="02010803020104030203" pitchFamily="2" charset="-79"/>
            </a:endParaRPr>
          </a:p>
          <a:p>
            <a:pPr algn="just"/>
            <a:r>
              <a:rPr lang="en-US" sz="4400" dirty="0">
                <a:latin typeface="Aharoni" panose="02010803020104030203" pitchFamily="2" charset="-79"/>
                <a:cs typeface="Aharoni" panose="02010803020104030203" pitchFamily="2" charset="-79"/>
              </a:rPr>
              <a:t>Historically, the five main fine </a:t>
            </a:r>
            <a:r>
              <a:rPr lang="en-US" sz="4400" b="1" dirty="0">
                <a:latin typeface="Aharoni" panose="02010803020104030203" pitchFamily="2" charset="-79"/>
                <a:cs typeface="Aharoni" panose="02010803020104030203" pitchFamily="2" charset="-79"/>
              </a:rPr>
              <a:t>arts</a:t>
            </a:r>
            <a:r>
              <a:rPr lang="en-US" sz="4400" dirty="0">
                <a:latin typeface="Aharoni" panose="02010803020104030203" pitchFamily="2" charset="-79"/>
                <a:cs typeface="Aharoni" panose="02010803020104030203" pitchFamily="2" charset="-79"/>
              </a:rPr>
              <a:t> were painting, sculpture, architecture, music and poetry, with performing </a:t>
            </a:r>
            <a:r>
              <a:rPr lang="en-US" sz="4400" b="1" dirty="0">
                <a:latin typeface="Aharoni" panose="02010803020104030203" pitchFamily="2" charset="-79"/>
                <a:cs typeface="Aharoni" panose="02010803020104030203" pitchFamily="2" charset="-79"/>
              </a:rPr>
              <a:t>arts</a:t>
            </a:r>
            <a:r>
              <a:rPr lang="en-US" sz="4400" dirty="0">
                <a:latin typeface="Aharoni" panose="02010803020104030203" pitchFamily="2" charset="-79"/>
                <a:cs typeface="Aharoni" panose="02010803020104030203" pitchFamily="2" charset="-79"/>
              </a:rPr>
              <a:t> including theatre and dance. Today, the fine </a:t>
            </a:r>
            <a:r>
              <a:rPr lang="en-US" sz="4400" b="1" dirty="0">
                <a:latin typeface="Aharoni" panose="02010803020104030203" pitchFamily="2" charset="-79"/>
                <a:cs typeface="Aharoni" panose="02010803020104030203" pitchFamily="2" charset="-79"/>
              </a:rPr>
              <a:t>arts</a:t>
            </a:r>
            <a:r>
              <a:rPr lang="en-US" sz="4400" dirty="0">
                <a:latin typeface="Aharoni" panose="02010803020104030203" pitchFamily="2" charset="-79"/>
                <a:cs typeface="Aharoni" panose="02010803020104030203" pitchFamily="2" charset="-79"/>
              </a:rPr>
              <a:t> commonly include additional forms, such as film, photography, conceptual </a:t>
            </a:r>
            <a:r>
              <a:rPr lang="en-US" sz="4400" b="1" dirty="0">
                <a:latin typeface="Aharoni" panose="02010803020104030203" pitchFamily="2" charset="-79"/>
                <a:cs typeface="Aharoni" panose="02010803020104030203" pitchFamily="2" charset="-79"/>
              </a:rPr>
              <a:t>art</a:t>
            </a:r>
            <a:r>
              <a:rPr lang="en-US" sz="4400" dirty="0">
                <a:latin typeface="Aharoni" panose="02010803020104030203" pitchFamily="2" charset="-79"/>
                <a:cs typeface="Aharoni" panose="02010803020104030203" pitchFamily="2" charset="-79"/>
              </a:rPr>
              <a:t>, and printmaking</a:t>
            </a: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997421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p:txBody>
          <a:bodyPr>
            <a:noAutofit/>
          </a:bodyPr>
          <a:lstStyle/>
          <a:p>
            <a:r>
              <a:rPr lang="en-US" sz="6000" b="1" dirty="0">
                <a:solidFill>
                  <a:srgbClr val="FF0000"/>
                </a:solidFill>
                <a:latin typeface="Aharoni" panose="02010803020104030203" pitchFamily="2" charset="-79"/>
                <a:cs typeface="Aharoni" panose="02010803020104030203" pitchFamily="2" charset="-79"/>
              </a:rPr>
              <a:t>Why does man produce art?</a:t>
            </a:r>
            <a:r>
              <a:rPr lang="en-GB" sz="6000" b="1" dirty="0">
                <a:solidFill>
                  <a:srgbClr val="FF0000"/>
                </a:solidFill>
                <a:latin typeface="Aharoni" panose="02010803020104030203" pitchFamily="2" charset="-79"/>
                <a:cs typeface="Aharoni" panose="02010803020104030203" pitchFamily="2" charset="-79"/>
              </a:rPr>
              <a:t/>
            </a:r>
            <a:br>
              <a:rPr lang="en-GB" sz="6000" b="1" dirty="0">
                <a:solidFill>
                  <a:srgbClr val="FF0000"/>
                </a:solidFill>
                <a:latin typeface="Aharoni" panose="02010803020104030203" pitchFamily="2" charset="-79"/>
                <a:cs typeface="Aharoni" panose="02010803020104030203" pitchFamily="2" charset="-79"/>
              </a:rPr>
            </a:br>
            <a:endParaRPr lang="en-GB" sz="6000" b="1"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1027906"/>
            <a:ext cx="10972800" cy="5029200"/>
          </a:xfrm>
        </p:spPr>
        <p:txBody>
          <a:bodyPr>
            <a:normAutofit/>
          </a:bodyPr>
          <a:lstStyle/>
          <a:p>
            <a:pPr lvl="0" algn="just"/>
            <a:r>
              <a:rPr lang="en-US" sz="4400" dirty="0" smtClean="0">
                <a:latin typeface="Aharoni" panose="02010803020104030203" pitchFamily="2" charset="-79"/>
                <a:cs typeface="Aharoni" panose="02010803020104030203" pitchFamily="2" charset="-79"/>
              </a:rPr>
              <a:t>Preservation </a:t>
            </a:r>
            <a:r>
              <a:rPr lang="en-US" sz="4400" dirty="0">
                <a:latin typeface="Aharoni" panose="02010803020104030203" pitchFamily="2" charset="-79"/>
                <a:cs typeface="Aharoni" panose="02010803020104030203" pitchFamily="2" charset="-79"/>
              </a:rPr>
              <a:t>of culture.</a:t>
            </a:r>
            <a:endParaRPr lang="en-GB" sz="4400" dirty="0">
              <a:latin typeface="Aharoni" panose="02010803020104030203" pitchFamily="2" charset="-79"/>
              <a:cs typeface="Aharoni" panose="02010803020104030203" pitchFamily="2" charset="-79"/>
            </a:endParaRPr>
          </a:p>
          <a:p>
            <a:pPr lvl="0" algn="just"/>
            <a:r>
              <a:rPr lang="en-US" sz="4400" dirty="0">
                <a:latin typeface="Aharoni" panose="02010803020104030203" pitchFamily="2" charset="-79"/>
                <a:cs typeface="Aharoni" panose="02010803020104030203" pitchFamily="2" charset="-79"/>
              </a:rPr>
              <a:t>To pass messages</a:t>
            </a:r>
            <a:endParaRPr lang="en-GB" sz="4400" dirty="0">
              <a:latin typeface="Aharoni" panose="02010803020104030203" pitchFamily="2" charset="-79"/>
              <a:cs typeface="Aharoni" panose="02010803020104030203" pitchFamily="2" charset="-79"/>
            </a:endParaRPr>
          </a:p>
          <a:p>
            <a:pPr lvl="0" algn="just"/>
            <a:r>
              <a:rPr lang="en-US" sz="4400" dirty="0">
                <a:latin typeface="Aharoni" panose="02010803020104030203" pitchFamily="2" charset="-79"/>
                <a:cs typeface="Aharoni" panose="02010803020104030203" pitchFamily="2" charset="-79"/>
              </a:rPr>
              <a:t>To fulfil the expression of the artist. </a:t>
            </a:r>
            <a:endParaRPr lang="en-GB" sz="4400" dirty="0">
              <a:latin typeface="Aharoni" panose="02010803020104030203" pitchFamily="2" charset="-79"/>
              <a:cs typeface="Aharoni" panose="02010803020104030203" pitchFamily="2" charset="-79"/>
            </a:endParaRPr>
          </a:p>
          <a:p>
            <a:pPr lvl="0" algn="just"/>
            <a:r>
              <a:rPr lang="en-US" sz="4400" dirty="0">
                <a:latin typeface="Aharoni" panose="02010803020104030203" pitchFamily="2" charset="-79"/>
                <a:cs typeface="Aharoni" panose="02010803020104030203" pitchFamily="2" charset="-79"/>
              </a:rPr>
              <a:t>Art is human and we do so because of the need we have, we need to express and share with others.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78065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323850" y="247650"/>
            <a:ext cx="11544300" cy="6229350"/>
          </a:xfrm>
        </p:spPr>
        <p:txBody>
          <a:bodyPr>
            <a:noAutofit/>
          </a:bodyPr>
          <a:lstStyle/>
          <a:p>
            <a:pPr lvl="0" algn="just"/>
            <a:r>
              <a:rPr lang="en-US" sz="4400" dirty="0">
                <a:latin typeface="Aharoni" panose="02010803020104030203" pitchFamily="2" charset="-79"/>
                <a:cs typeface="Aharoni" panose="02010803020104030203" pitchFamily="2" charset="-79"/>
              </a:rPr>
              <a:t>Art has to be put into the interpretation. </a:t>
            </a:r>
            <a:endParaRPr lang="en-GB" sz="4400" dirty="0">
              <a:latin typeface="Aharoni" panose="02010803020104030203" pitchFamily="2" charset="-79"/>
              <a:cs typeface="Aharoni" panose="02010803020104030203" pitchFamily="2" charset="-79"/>
            </a:endParaRPr>
          </a:p>
          <a:p>
            <a:pPr lvl="0" algn="just"/>
            <a:r>
              <a:rPr lang="en-US" sz="4400" dirty="0">
                <a:latin typeface="Aharoni" panose="02010803020104030203" pitchFamily="2" charset="-79"/>
                <a:cs typeface="Aharoni" panose="02010803020104030203" pitchFamily="2" charset="-79"/>
              </a:rPr>
              <a:t>We try to put into art what we cannot put into words </a:t>
            </a:r>
            <a:r>
              <a:rPr lang="en-US" sz="4400" dirty="0" err="1">
                <a:latin typeface="Aharoni" panose="02010803020104030203" pitchFamily="2" charset="-79"/>
                <a:cs typeface="Aharoni" panose="02010803020104030203" pitchFamily="2" charset="-79"/>
              </a:rPr>
              <a:t>eg</a:t>
            </a:r>
            <a:r>
              <a:rPr lang="en-US" sz="4400" dirty="0">
                <a:latin typeface="Aharoni" panose="02010803020104030203" pitchFamily="2" charset="-79"/>
                <a:cs typeface="Aharoni" panose="02010803020104030203" pitchFamily="2" charset="-79"/>
              </a:rPr>
              <a:t> words cannot give us </a:t>
            </a:r>
            <a:r>
              <a:rPr lang="en-US" sz="4400" dirty="0" err="1">
                <a:latin typeface="Aharoni" panose="02010803020104030203" pitchFamily="2" charset="-79"/>
                <a:cs typeface="Aharoni" panose="02010803020104030203" pitchFamily="2" charset="-79"/>
              </a:rPr>
              <a:t>colours</a:t>
            </a:r>
            <a:r>
              <a:rPr lang="en-US" sz="4400" dirty="0">
                <a:latin typeface="Aharoni" panose="02010803020104030203" pitchFamily="2" charset="-79"/>
                <a:cs typeface="Aharoni" panose="02010803020104030203" pitchFamily="2" charset="-79"/>
              </a:rPr>
              <a:t> that is in dance or melody.</a:t>
            </a:r>
            <a:endParaRPr lang="en-GB" sz="4400" dirty="0">
              <a:latin typeface="Aharoni" panose="02010803020104030203" pitchFamily="2" charset="-79"/>
              <a:cs typeface="Aharoni" panose="02010803020104030203" pitchFamily="2" charset="-79"/>
            </a:endParaRPr>
          </a:p>
          <a:p>
            <a:pPr algn="just"/>
            <a:r>
              <a:rPr lang="en-US" sz="4400" b="1" dirty="0">
                <a:latin typeface="Aharoni" panose="02010803020104030203" pitchFamily="2" charset="-79"/>
                <a:cs typeface="Aharoni" panose="02010803020104030203" pitchFamily="2" charset="-79"/>
              </a:rPr>
              <a:t>Imagination:</a:t>
            </a:r>
            <a:r>
              <a:rPr lang="en-US" sz="4400" dirty="0">
                <a:latin typeface="Aharoni" panose="02010803020104030203" pitchFamily="2" charset="-79"/>
                <a:cs typeface="Aharoni" panose="02010803020104030203" pitchFamily="2" charset="-79"/>
              </a:rPr>
              <a:t> helps an artist to create artificial works like rings, clothes. Look the painting of our t-shirts and various clothes we wear.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44018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a:xfrm>
            <a:off x="361950" y="631825"/>
            <a:ext cx="11201400" cy="720725"/>
          </a:xfrm>
        </p:spPr>
        <p:txBody>
          <a:bodyPr>
            <a:noAutofit/>
          </a:bodyPr>
          <a:lstStyle/>
          <a:p>
            <a:r>
              <a:rPr lang="en-US" b="1" dirty="0">
                <a:solidFill>
                  <a:srgbClr val="FF0000"/>
                </a:solidFill>
                <a:latin typeface="Aharoni" panose="02010803020104030203" pitchFamily="2" charset="-79"/>
                <a:cs typeface="Aharoni" panose="02010803020104030203" pitchFamily="2" charset="-79"/>
              </a:rPr>
              <a:t>How does aesthetics become a philosophical problem?</a:t>
            </a:r>
            <a:r>
              <a:rPr lang="en-US" dirty="0">
                <a:solidFill>
                  <a:srgbClr val="FF0000"/>
                </a:solidFill>
                <a:latin typeface="Aharoni" panose="02010803020104030203" pitchFamily="2" charset="-79"/>
                <a:cs typeface="Aharoni" panose="02010803020104030203" pitchFamily="2" charset="-79"/>
              </a:rPr>
              <a:t> </a:t>
            </a:r>
            <a:r>
              <a:rPr lang="en-GB" dirty="0">
                <a:solidFill>
                  <a:srgbClr val="FF0000"/>
                </a:solidFill>
                <a:latin typeface="Aharoni" panose="02010803020104030203" pitchFamily="2" charset="-79"/>
                <a:cs typeface="Aharoni" panose="02010803020104030203" pitchFamily="2" charset="-79"/>
              </a:rPr>
              <a:t/>
            </a:r>
            <a:br>
              <a:rPr lang="en-GB" dirty="0">
                <a:solidFill>
                  <a:srgbClr val="FF0000"/>
                </a:solidFill>
                <a:latin typeface="Aharoni" panose="02010803020104030203" pitchFamily="2" charset="-79"/>
                <a:cs typeface="Aharoni" panose="02010803020104030203" pitchFamily="2" charset="-79"/>
              </a:rPr>
            </a:b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61950" y="1352550"/>
            <a:ext cx="11468100" cy="5086350"/>
          </a:xfrm>
        </p:spPr>
        <p:txBody>
          <a:bodyPr>
            <a:noAutofit/>
          </a:bodyPr>
          <a:lstStyle/>
          <a:p>
            <a:pPr lvl="0" algn="just"/>
            <a:r>
              <a:rPr lang="en-US" sz="4000" dirty="0" smtClean="0">
                <a:latin typeface="Aharoni" panose="02010803020104030203" pitchFamily="2" charset="-79"/>
                <a:cs typeface="Aharoni" panose="02010803020104030203" pitchFamily="2" charset="-79"/>
              </a:rPr>
              <a:t>The </a:t>
            </a:r>
            <a:r>
              <a:rPr lang="en-US" sz="4000" dirty="0">
                <a:latin typeface="Aharoni" panose="02010803020104030203" pitchFamily="2" charset="-79"/>
                <a:cs typeface="Aharoni" panose="02010803020104030203" pitchFamily="2" charset="-79"/>
              </a:rPr>
              <a:t>main problem of beauty is the objectivity, people cannot settle on one thing. One does not like yellow, green, blue, red, tall girl, short girl, black lady or brown lady, short man or tall man. People cannot agree on one thing to be beautiful by all. Despite this problem of objectivity, beauty, becomes a philosophical problem. </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8528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Black" panose="020B0A04020102020204" pitchFamily="34" charset="0"/>
              </a:rPr>
              <a:t>Etymology.</a:t>
            </a:r>
            <a:r>
              <a:rPr lang="en-GB" dirty="0"/>
              <a:t/>
            </a:r>
            <a:br>
              <a:rPr lang="en-GB" dirty="0"/>
            </a:br>
            <a:endParaRPr lang="en-GB" dirty="0"/>
          </a:p>
        </p:txBody>
      </p:sp>
      <p:sp>
        <p:nvSpPr>
          <p:cNvPr id="3" name="Content Placeholder 2"/>
          <p:cNvSpPr>
            <a:spLocks noGrp="1"/>
          </p:cNvSpPr>
          <p:nvPr>
            <p:ph idx="1"/>
          </p:nvPr>
        </p:nvSpPr>
        <p:spPr>
          <a:xfrm>
            <a:off x="508437" y="1690688"/>
            <a:ext cx="11175125" cy="4417520"/>
          </a:xfrm>
        </p:spPr>
        <p:txBody>
          <a:bodyPr>
            <a:normAutofit/>
          </a:bodyPr>
          <a:lstStyle/>
          <a:p>
            <a:pPr algn="just"/>
            <a:r>
              <a:rPr lang="en-US" sz="3200" dirty="0" smtClean="0">
                <a:latin typeface="Aharoni" panose="02010803020104030203" pitchFamily="2" charset="-79"/>
                <a:cs typeface="Aharoni" panose="02010803020104030203" pitchFamily="2" charset="-79"/>
              </a:rPr>
              <a:t>The </a:t>
            </a:r>
            <a:r>
              <a:rPr lang="en-US" sz="3200" dirty="0">
                <a:latin typeface="Aharoni" panose="02010803020104030203" pitchFamily="2" charset="-79"/>
                <a:cs typeface="Aharoni" panose="02010803020104030203" pitchFamily="2" charset="-79"/>
              </a:rPr>
              <a:t>word </a:t>
            </a:r>
            <a:r>
              <a:rPr lang="en-US" sz="3200" i="1" dirty="0">
                <a:latin typeface="Aharoni" panose="02010803020104030203" pitchFamily="2" charset="-79"/>
                <a:cs typeface="Aharoni" panose="02010803020104030203" pitchFamily="2" charset="-79"/>
              </a:rPr>
              <a:t>aesthetic</a:t>
            </a:r>
            <a:r>
              <a:rPr lang="en-US" sz="3200" dirty="0">
                <a:latin typeface="Aharoni" panose="02010803020104030203" pitchFamily="2" charset="-79"/>
                <a:cs typeface="Aharoni" panose="02010803020104030203" pitchFamily="2" charset="-79"/>
              </a:rPr>
              <a:t> is derived from the </a:t>
            </a:r>
            <a:r>
              <a:rPr lang="en-US" sz="3200" dirty="0" smtClean="0">
                <a:latin typeface="Aharoni" panose="02010803020104030203" pitchFamily="2" charset="-79"/>
                <a:cs typeface="Aharoni" panose="02010803020104030203" pitchFamily="2" charset="-79"/>
              </a:rPr>
              <a:t>Greek </a:t>
            </a:r>
            <a:r>
              <a:rPr lang="en-US" sz="3200" dirty="0" smtClean="0">
                <a:solidFill>
                  <a:srgbClr val="FF0000"/>
                </a:solidFill>
                <a:latin typeface="Aharoni" panose="02010803020104030203" pitchFamily="2" charset="-79"/>
                <a:cs typeface="Aharoni" panose="02010803020104030203" pitchFamily="2" charset="-79"/>
              </a:rPr>
              <a:t>α</a:t>
            </a:r>
            <a:r>
              <a:rPr lang="en-US" sz="3200" dirty="0" err="1" smtClean="0">
                <a:solidFill>
                  <a:srgbClr val="FF0000"/>
                </a:solidFill>
                <a:latin typeface="Aharoni" panose="02010803020104030203" pitchFamily="2" charset="-79"/>
                <a:cs typeface="Aharoni" panose="02010803020104030203" pitchFamily="2" charset="-79"/>
              </a:rPr>
              <a:t>ἰσθητικός</a:t>
            </a:r>
            <a:r>
              <a:rPr lang="en-US" sz="3200" dirty="0" smtClean="0">
                <a:latin typeface="Aharoni" panose="02010803020104030203" pitchFamily="2" charset="-79"/>
                <a:cs typeface="Aharoni" panose="02010803020104030203" pitchFamily="2" charset="-79"/>
              </a:rPr>
              <a:t> </a:t>
            </a:r>
            <a:r>
              <a:rPr lang="en-US" sz="3200" dirty="0">
                <a:latin typeface="Aharoni" panose="02010803020104030203" pitchFamily="2" charset="-79"/>
                <a:cs typeface="Aharoni" panose="02010803020104030203" pitchFamily="2" charset="-79"/>
              </a:rPr>
              <a:t>(</a:t>
            </a:r>
            <a:r>
              <a:rPr lang="en-US" sz="3200" i="1" dirty="0" err="1">
                <a:latin typeface="Aharoni" panose="02010803020104030203" pitchFamily="2" charset="-79"/>
                <a:cs typeface="Aharoni" panose="02010803020104030203" pitchFamily="2" charset="-79"/>
              </a:rPr>
              <a:t>aisthetikos</a:t>
            </a:r>
            <a:r>
              <a:rPr lang="en-US" sz="3200" dirty="0">
                <a:latin typeface="Aharoni" panose="02010803020104030203" pitchFamily="2" charset="-79"/>
                <a:cs typeface="Aharoni" panose="02010803020104030203" pitchFamily="2" charset="-79"/>
              </a:rPr>
              <a:t>, meaning </a:t>
            </a:r>
            <a:r>
              <a:rPr lang="en-US" sz="3200" dirty="0" smtClean="0">
                <a:latin typeface="Aharoni" panose="02010803020104030203" pitchFamily="2" charset="-79"/>
                <a:cs typeface="Aharoni" panose="02010803020104030203" pitchFamily="2" charset="-79"/>
              </a:rPr>
              <a:t>esthetic</a:t>
            </a:r>
            <a:r>
              <a:rPr lang="en-US" sz="3200" dirty="0">
                <a:latin typeface="Aharoni" panose="02010803020104030203" pitchFamily="2" charset="-79"/>
                <a:cs typeface="Aharoni" panose="02010803020104030203" pitchFamily="2" charset="-79"/>
              </a:rPr>
              <a:t>, sensitive, sentient, pertaining to sense </a:t>
            </a:r>
            <a:r>
              <a:rPr lang="en-US" sz="3200" dirty="0" smtClean="0">
                <a:latin typeface="Aharoni" panose="02010803020104030203" pitchFamily="2" charset="-79"/>
                <a:cs typeface="Aharoni" panose="02010803020104030203" pitchFamily="2" charset="-79"/>
              </a:rPr>
              <a:t>perception), </a:t>
            </a:r>
            <a:r>
              <a:rPr lang="en-US" sz="3200" dirty="0">
                <a:latin typeface="Aharoni" panose="02010803020104030203" pitchFamily="2" charset="-79"/>
                <a:cs typeface="Aharoni" panose="02010803020104030203" pitchFamily="2" charset="-79"/>
              </a:rPr>
              <a:t>which in turn was derived from </a:t>
            </a:r>
            <a:r>
              <a:rPr lang="en-US" sz="3200" dirty="0">
                <a:solidFill>
                  <a:srgbClr val="FF0000"/>
                </a:solidFill>
                <a:latin typeface="Aharoni" panose="02010803020104030203" pitchFamily="2" charset="-79"/>
                <a:cs typeface="Aharoni" panose="02010803020104030203" pitchFamily="2" charset="-79"/>
              </a:rPr>
              <a:t>α</a:t>
            </a:r>
            <a:r>
              <a:rPr lang="en-US" sz="3200" dirty="0" err="1">
                <a:solidFill>
                  <a:srgbClr val="FF0000"/>
                </a:solidFill>
                <a:latin typeface="Aharoni" panose="02010803020104030203" pitchFamily="2" charset="-79"/>
                <a:cs typeface="Aharoni" panose="02010803020104030203" pitchFamily="2" charset="-79"/>
              </a:rPr>
              <a:t>ἰσθάνομ</a:t>
            </a:r>
            <a:r>
              <a:rPr lang="en-US" sz="3200" dirty="0">
                <a:solidFill>
                  <a:srgbClr val="FF0000"/>
                </a:solidFill>
                <a:latin typeface="Aharoni" panose="02010803020104030203" pitchFamily="2" charset="-79"/>
                <a:cs typeface="Aharoni" panose="02010803020104030203" pitchFamily="2" charset="-79"/>
              </a:rPr>
              <a:t>αι</a:t>
            </a:r>
            <a:r>
              <a:rPr lang="en-US" sz="3200" dirty="0">
                <a:latin typeface="Aharoni" panose="02010803020104030203" pitchFamily="2" charset="-79"/>
                <a:cs typeface="Aharoni" panose="02010803020104030203" pitchFamily="2" charset="-79"/>
              </a:rPr>
              <a:t> (</a:t>
            </a:r>
            <a:r>
              <a:rPr lang="en-US" sz="3200" i="1" dirty="0">
                <a:latin typeface="Aharoni" panose="02010803020104030203" pitchFamily="2" charset="-79"/>
                <a:cs typeface="Aharoni" panose="02010803020104030203" pitchFamily="2" charset="-79"/>
              </a:rPr>
              <a:t>aisthanomai</a:t>
            </a:r>
            <a:r>
              <a:rPr lang="en-US" sz="3200" dirty="0">
                <a:latin typeface="Aharoni" panose="02010803020104030203" pitchFamily="2" charset="-79"/>
                <a:cs typeface="Aharoni" panose="02010803020104030203" pitchFamily="2" charset="-79"/>
              </a:rPr>
              <a:t>, meaning </a:t>
            </a:r>
            <a:r>
              <a:rPr lang="en-US" sz="3200" dirty="0" smtClean="0">
                <a:latin typeface="Aharoni" panose="02010803020104030203" pitchFamily="2" charset="-79"/>
                <a:cs typeface="Aharoni" panose="02010803020104030203" pitchFamily="2" charset="-79"/>
              </a:rPr>
              <a:t>I </a:t>
            </a:r>
            <a:r>
              <a:rPr lang="en-US" sz="3200" dirty="0">
                <a:latin typeface="Aharoni" panose="02010803020104030203" pitchFamily="2" charset="-79"/>
                <a:cs typeface="Aharoni" panose="02010803020104030203" pitchFamily="2" charset="-79"/>
              </a:rPr>
              <a:t>perceive, feel, </a:t>
            </a:r>
            <a:r>
              <a:rPr lang="en-US" sz="3200" dirty="0" smtClean="0">
                <a:latin typeface="Aharoni" panose="02010803020104030203" pitchFamily="2" charset="-79"/>
                <a:cs typeface="Aharoni" panose="02010803020104030203" pitchFamily="2" charset="-79"/>
              </a:rPr>
              <a:t>sense)</a:t>
            </a: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93526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247650" y="266700"/>
            <a:ext cx="11639550" cy="6057900"/>
          </a:xfrm>
        </p:spPr>
        <p:txBody>
          <a:bodyPr>
            <a:noAutofit/>
          </a:bodyPr>
          <a:lstStyle/>
          <a:p>
            <a:pPr lvl="0" algn="just">
              <a:lnSpc>
                <a:spcPct val="150000"/>
              </a:lnSpc>
            </a:pPr>
            <a:r>
              <a:rPr lang="en-US" sz="4400" dirty="0">
                <a:latin typeface="Aharoni" panose="02010803020104030203" pitchFamily="2" charset="-79"/>
                <a:cs typeface="Aharoni" panose="02010803020104030203" pitchFamily="2" charset="-79"/>
              </a:rPr>
              <a:t>It is itself an essence, it is metaphysical on how we perceive beauty. </a:t>
            </a:r>
            <a:endParaRPr lang="en-GB" sz="4400" dirty="0">
              <a:latin typeface="Aharoni" panose="02010803020104030203" pitchFamily="2" charset="-79"/>
              <a:cs typeface="Aharoni" panose="02010803020104030203" pitchFamily="2" charset="-79"/>
            </a:endParaRPr>
          </a:p>
          <a:p>
            <a:pPr lvl="0" algn="just">
              <a:lnSpc>
                <a:spcPct val="150000"/>
              </a:lnSpc>
            </a:pPr>
            <a:r>
              <a:rPr lang="en-US" sz="4400" dirty="0">
                <a:latin typeface="Aharoni" panose="02010803020104030203" pitchFamily="2" charset="-79"/>
                <a:cs typeface="Aharoni" panose="02010803020104030203" pitchFamily="2" charset="-79"/>
              </a:rPr>
              <a:t>Beauty is given through harmony, the order of things and sublime which the beauty in its natural existence is attributed to Good</a:t>
            </a:r>
            <a:r>
              <a:rPr lang="en-US" sz="4400" dirty="0" smtClean="0">
                <a:latin typeface="Aharoni" panose="02010803020104030203" pitchFamily="2" charset="-79"/>
                <a:cs typeface="Aharoni" panose="02010803020104030203" pitchFamily="2" charset="-79"/>
              </a:rPr>
              <a:t>.</a:t>
            </a:r>
            <a:r>
              <a:rPr lang="en-US" sz="4400" b="1" dirty="0" smtClean="0">
                <a:latin typeface="Aharoni" panose="02010803020104030203" pitchFamily="2" charset="-79"/>
                <a:cs typeface="Aharoni" panose="02010803020104030203" pitchFamily="2" charset="-79"/>
              </a:rPr>
              <a:t>.</a:t>
            </a:r>
            <a:r>
              <a:rPr lang="en-US" sz="4400" dirty="0" smtClean="0">
                <a:latin typeface="Aharoni" panose="02010803020104030203" pitchFamily="2" charset="-79"/>
                <a:cs typeface="Aharoni" panose="02010803020104030203" pitchFamily="2" charset="-79"/>
              </a:rPr>
              <a:t> </a:t>
            </a:r>
            <a:endParaRPr lang="en-GB" sz="4400" dirty="0">
              <a:latin typeface="Aharoni" panose="02010803020104030203" pitchFamily="2" charset="-79"/>
              <a:cs typeface="Aharoni" panose="02010803020104030203" pitchFamily="2" charset="-79"/>
            </a:endParaRPr>
          </a:p>
          <a:p>
            <a:pPr algn="just">
              <a:lnSpc>
                <a:spcPct val="150000"/>
              </a:lnSpc>
            </a:pP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94844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19100" y="571500"/>
            <a:ext cx="10934700" cy="5605463"/>
          </a:xfrm>
        </p:spPr>
        <p:txBody>
          <a:bodyPr>
            <a:normAutofit fontScale="92500" lnSpcReduction="10000"/>
          </a:bodyPr>
          <a:lstStyle/>
          <a:p>
            <a:pPr lvl="0" algn="just">
              <a:lnSpc>
                <a:spcPct val="150000"/>
              </a:lnSpc>
            </a:pPr>
            <a:r>
              <a:rPr lang="en-US" sz="4400" dirty="0">
                <a:latin typeface="Aharoni" panose="02010803020104030203" pitchFamily="2" charset="-79"/>
                <a:cs typeface="Aharoni" panose="02010803020104030203" pitchFamily="2" charset="-79"/>
              </a:rPr>
              <a:t>Therefore the problem that can emanate from philosophical discourse such as in harmony and order of things poses the problem of beauty.  </a:t>
            </a:r>
            <a:endParaRPr lang="en-GB" sz="4400" dirty="0">
              <a:latin typeface="Aharoni" panose="02010803020104030203" pitchFamily="2" charset="-79"/>
              <a:cs typeface="Aharoni" panose="02010803020104030203" pitchFamily="2" charset="-79"/>
            </a:endParaRPr>
          </a:p>
          <a:p>
            <a:pPr lvl="0" algn="just">
              <a:lnSpc>
                <a:spcPct val="150000"/>
              </a:lnSpc>
            </a:pPr>
            <a:r>
              <a:rPr lang="en-US" sz="4400" dirty="0">
                <a:latin typeface="Aharoni" panose="02010803020104030203" pitchFamily="2" charset="-79"/>
                <a:cs typeface="Aharoni" panose="02010803020104030203" pitchFamily="2" charset="-79"/>
              </a:rPr>
              <a:t>Sublime means: </a:t>
            </a:r>
            <a:r>
              <a:rPr lang="en-US" sz="4400" b="1" dirty="0">
                <a:latin typeface="Aharoni" panose="02010803020104030203" pitchFamily="2" charset="-79"/>
                <a:cs typeface="Aharoni" panose="02010803020104030203" pitchFamily="2" charset="-79"/>
              </a:rPr>
              <a:t>inspiring, magnificent, beautiful</a:t>
            </a:r>
            <a:endParaRPr lang="en-GB" sz="4400" dirty="0"/>
          </a:p>
        </p:txBody>
      </p:sp>
    </p:spTree>
    <p:extLst>
      <p:ext uri="{BB962C8B-B14F-4D97-AF65-F5344CB8AC3E}">
        <p14:creationId xmlns:p14="http://schemas.microsoft.com/office/powerpoint/2010/main" val="2860930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a:xfrm>
            <a:off x="514350" y="365126"/>
            <a:ext cx="10515600" cy="1325563"/>
          </a:xfrm>
        </p:spPr>
        <p:txBody>
          <a:bodyPr/>
          <a:lstStyle/>
          <a:p>
            <a:r>
              <a:rPr lang="en-US" b="1" dirty="0">
                <a:solidFill>
                  <a:srgbClr val="FF0000"/>
                </a:solidFill>
                <a:latin typeface="Aharoni" panose="02010803020104030203" pitchFamily="2" charset="-79"/>
                <a:cs typeface="Aharoni" panose="02010803020104030203" pitchFamily="2" charset="-79"/>
              </a:rPr>
              <a:t>Is subjective approach legitimate in studying aesthetics</a:t>
            </a:r>
            <a:r>
              <a:rPr lang="en-US" dirty="0">
                <a:solidFill>
                  <a:srgbClr val="FF0000"/>
                </a:solidFill>
                <a:latin typeface="Aharoni" panose="02010803020104030203" pitchFamily="2" charset="-79"/>
                <a:cs typeface="Aharoni" panose="02010803020104030203" pitchFamily="2" charset="-79"/>
              </a:rPr>
              <a:t>?</a:t>
            </a: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514350" y="1690689"/>
            <a:ext cx="11163300" cy="4486274"/>
          </a:xfrm>
        </p:spPr>
        <p:txBody>
          <a:bodyPr>
            <a:noAutofit/>
          </a:bodyPr>
          <a:lstStyle/>
          <a:p>
            <a:pPr algn="just">
              <a:lnSpc>
                <a:spcPct val="150000"/>
              </a:lnSpc>
            </a:pPr>
            <a:r>
              <a:rPr lang="en-US" sz="4000" i="1" dirty="0" smtClean="0">
                <a:latin typeface="Aharoni" panose="02010803020104030203" pitchFamily="2" charset="-79"/>
                <a:cs typeface="Aharoni" panose="02010803020104030203" pitchFamily="2" charset="-79"/>
              </a:rPr>
              <a:t>Yes</a:t>
            </a:r>
            <a:r>
              <a:rPr lang="en-US" sz="4000" i="1" dirty="0">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Because beauty is in the eyes of the beholder. People have different attitude in perceiving things. When we say that beauty is in the eyes of the beholder, we mean that it is a matter of a personal opinion. </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39226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495300" y="476250"/>
            <a:ext cx="10858500" cy="5700713"/>
          </a:xfrm>
        </p:spPr>
        <p:txBody>
          <a:bodyPr>
            <a:normAutofit/>
          </a:bodyPr>
          <a:lstStyle/>
          <a:p>
            <a:pPr algn="just">
              <a:lnSpc>
                <a:spcPct val="150000"/>
              </a:lnSpc>
            </a:pPr>
            <a:r>
              <a:rPr lang="en-US" sz="4000" dirty="0">
                <a:latin typeface="Aharoni" panose="02010803020104030203" pitchFamily="2" charset="-79"/>
                <a:cs typeface="Aharoni" panose="02010803020104030203" pitchFamily="2" charset="-79"/>
              </a:rPr>
              <a:t>E. g when I view something, it can be attractive to me and not to the other. Beauty and taste are in the object. Subjectivity in aesthetics solves the problem of judging beautiful things or objects. </a:t>
            </a:r>
            <a:endParaRPr lang="en-GB" sz="4000" dirty="0">
              <a:latin typeface="Aharoni" panose="02010803020104030203" pitchFamily="2" charset="-79"/>
              <a:cs typeface="Aharoni" panose="02010803020104030203" pitchFamily="2" charset="-79"/>
            </a:endParaRPr>
          </a:p>
          <a:p>
            <a:pPr algn="just">
              <a:lnSpc>
                <a:spcPct val="150000"/>
              </a:lnSpc>
            </a:pPr>
            <a:endParaRPr lang="en-GB" sz="4000" dirty="0"/>
          </a:p>
        </p:txBody>
      </p:sp>
    </p:spTree>
    <p:extLst>
      <p:ext uri="{BB962C8B-B14F-4D97-AF65-F5344CB8AC3E}">
        <p14:creationId xmlns:p14="http://schemas.microsoft.com/office/powerpoint/2010/main" val="1347315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304800" y="514350"/>
            <a:ext cx="11372850" cy="5619750"/>
          </a:xfrm>
        </p:spPr>
        <p:txBody>
          <a:bodyPr>
            <a:noAutofit/>
          </a:bodyPr>
          <a:lstStyle/>
          <a:p>
            <a:pPr marL="0" indent="0" algn="just">
              <a:lnSpc>
                <a:spcPct val="100000"/>
              </a:lnSpc>
              <a:buNone/>
            </a:pPr>
            <a:r>
              <a:rPr lang="en-US" sz="4000" b="1" dirty="0">
                <a:solidFill>
                  <a:srgbClr val="FF0000"/>
                </a:solidFill>
                <a:latin typeface="Aharoni" panose="02010803020104030203" pitchFamily="2" charset="-79"/>
                <a:cs typeface="Aharoni" panose="02010803020104030203" pitchFamily="2" charset="-79"/>
              </a:rPr>
              <a:t>Explain the problem of objectivity in aesthetics.</a:t>
            </a:r>
            <a:r>
              <a:rPr lang="en-US" sz="4000" dirty="0">
                <a:solidFill>
                  <a:srgbClr val="FF0000"/>
                </a:solidFill>
                <a:latin typeface="Aharoni" panose="02010803020104030203" pitchFamily="2" charset="-79"/>
                <a:cs typeface="Aharoni" panose="02010803020104030203" pitchFamily="2" charset="-79"/>
              </a:rPr>
              <a:t> </a:t>
            </a:r>
            <a:endParaRPr lang="en-US" sz="4000" dirty="0" smtClean="0">
              <a:solidFill>
                <a:srgbClr val="FF0000"/>
              </a:solidFill>
              <a:latin typeface="Aharoni" panose="02010803020104030203" pitchFamily="2" charset="-79"/>
              <a:cs typeface="Aharoni" panose="02010803020104030203" pitchFamily="2" charset="-79"/>
            </a:endParaRPr>
          </a:p>
          <a:p>
            <a:pPr algn="just">
              <a:lnSpc>
                <a:spcPct val="100000"/>
              </a:lnSpc>
            </a:pPr>
            <a:r>
              <a:rPr lang="en-US" sz="4000" dirty="0" smtClean="0">
                <a:latin typeface="Aharoni" panose="02010803020104030203" pitchFamily="2" charset="-79"/>
                <a:cs typeface="Aharoni" panose="02010803020104030203" pitchFamily="2" charset="-79"/>
              </a:rPr>
              <a:t>Objectivity </a:t>
            </a:r>
            <a:r>
              <a:rPr lang="en-US" sz="4000" dirty="0">
                <a:latin typeface="Aharoni" panose="02010803020104030203" pitchFamily="2" charset="-79"/>
                <a:cs typeface="Aharoni" panose="02010803020104030203" pitchFamily="2" charset="-79"/>
              </a:rPr>
              <a:t>is the major problem of aesthetics because people do not come to consensus of what is beautiful. There are no common ingredients </a:t>
            </a:r>
            <a:r>
              <a:rPr lang="en-US" sz="4000" dirty="0" err="1">
                <a:latin typeface="Aharoni" panose="02010803020104030203" pitchFamily="2" charset="-79"/>
                <a:cs typeface="Aharoni" panose="02010803020104030203" pitchFamily="2" charset="-79"/>
              </a:rPr>
              <a:t>i.e</a:t>
            </a:r>
            <a:r>
              <a:rPr lang="en-US" sz="4000" dirty="0">
                <a:latin typeface="Aharoni" panose="02010803020104030203" pitchFamily="2" charset="-79"/>
                <a:cs typeface="Aharoni" panose="02010803020104030203" pitchFamily="2" charset="-79"/>
              </a:rPr>
              <a:t> one thing cannot be seen as beautiful by all, people disagree in what is beautiful. </a:t>
            </a:r>
            <a:endParaRPr lang="en-GB" sz="4000" dirty="0">
              <a:latin typeface="Aharoni" panose="02010803020104030203" pitchFamily="2" charset="-79"/>
              <a:cs typeface="Aharoni" panose="02010803020104030203" pitchFamily="2" charset="-79"/>
            </a:endParaRPr>
          </a:p>
          <a:p>
            <a:pPr algn="just">
              <a:lnSpc>
                <a:spcPct val="100000"/>
              </a:lnSpc>
            </a:pP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64584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247650" y="361950"/>
            <a:ext cx="11468100" cy="6172200"/>
          </a:xfrm>
        </p:spPr>
        <p:txBody>
          <a:bodyPr>
            <a:noAutofit/>
          </a:bodyPr>
          <a:lstStyle/>
          <a:p>
            <a:pPr algn="just"/>
            <a:r>
              <a:rPr lang="en-US" sz="4400" b="1" dirty="0">
                <a:solidFill>
                  <a:srgbClr val="FF0000"/>
                </a:solidFill>
                <a:latin typeface="Aharoni" panose="02010803020104030203" pitchFamily="2" charset="-79"/>
                <a:cs typeface="Aharoni" panose="02010803020104030203" pitchFamily="2" charset="-79"/>
              </a:rPr>
              <a:t>How would you define beauty in philosophical terms</a:t>
            </a:r>
            <a:r>
              <a:rPr lang="en-US" sz="4400" dirty="0">
                <a:solidFill>
                  <a:srgbClr val="FF0000"/>
                </a:solidFill>
                <a:latin typeface="Aharoni" panose="02010803020104030203" pitchFamily="2" charset="-79"/>
                <a:cs typeface="Aharoni" panose="02010803020104030203" pitchFamily="2" charset="-79"/>
              </a:rPr>
              <a:t>? </a:t>
            </a:r>
            <a:endParaRPr lang="en-US" sz="4400" dirty="0" smtClean="0">
              <a:solidFill>
                <a:srgbClr val="FF0000"/>
              </a:solidFill>
              <a:latin typeface="Aharoni" panose="02010803020104030203" pitchFamily="2" charset="-79"/>
              <a:cs typeface="Aharoni" panose="02010803020104030203" pitchFamily="2" charset="-79"/>
            </a:endParaRPr>
          </a:p>
          <a:p>
            <a:pPr algn="just"/>
            <a:r>
              <a:rPr lang="en-US" sz="4400" dirty="0" smtClean="0">
                <a:latin typeface="Aharoni" panose="02010803020104030203" pitchFamily="2" charset="-79"/>
                <a:cs typeface="Aharoni" panose="02010803020104030203" pitchFamily="2" charset="-79"/>
              </a:rPr>
              <a:t>We </a:t>
            </a:r>
            <a:r>
              <a:rPr lang="en-US" sz="4400" dirty="0">
                <a:latin typeface="Aharoni" panose="02010803020104030203" pitchFamily="2" charset="-79"/>
                <a:cs typeface="Aharoni" panose="02010803020104030203" pitchFamily="2" charset="-79"/>
              </a:rPr>
              <a:t>can define beauty philosophically, as ontologically, physically and spiritually. </a:t>
            </a:r>
            <a:r>
              <a:rPr lang="en-US" sz="4400" b="1" dirty="0">
                <a:latin typeface="Aharoni" panose="02010803020104030203" pitchFamily="2" charset="-79"/>
                <a:cs typeface="Aharoni" panose="02010803020104030203" pitchFamily="2" charset="-79"/>
              </a:rPr>
              <a:t>Ontologically</a:t>
            </a:r>
            <a:r>
              <a:rPr lang="en-US" sz="4400" dirty="0">
                <a:latin typeface="Aharoni" panose="02010803020104030203" pitchFamily="2" charset="-79"/>
                <a:cs typeface="Aharoni" panose="02010803020104030203" pitchFamily="2" charset="-79"/>
              </a:rPr>
              <a:t> it’s the beauty that the thing has in itself. </a:t>
            </a:r>
            <a:r>
              <a:rPr lang="en-US" sz="4400" b="1" dirty="0">
                <a:latin typeface="Aharoni" panose="02010803020104030203" pitchFamily="2" charset="-79"/>
                <a:cs typeface="Aharoni" panose="02010803020104030203" pitchFamily="2" charset="-79"/>
              </a:rPr>
              <a:t>Physically</a:t>
            </a:r>
            <a:r>
              <a:rPr lang="en-US" sz="4400" dirty="0">
                <a:latin typeface="Aharoni" panose="02010803020104030203" pitchFamily="2" charset="-79"/>
                <a:cs typeface="Aharoni" panose="02010803020104030203" pitchFamily="2" charset="-79"/>
              </a:rPr>
              <a:t> it is the beauty of the body. It is material beauty that can be perceived by the senses.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50074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552450" y="476250"/>
            <a:ext cx="11144250" cy="5886450"/>
          </a:xfrm>
        </p:spPr>
        <p:txBody>
          <a:bodyPr>
            <a:noAutofit/>
          </a:bodyPr>
          <a:lstStyle/>
          <a:p>
            <a:pPr algn="just"/>
            <a:r>
              <a:rPr lang="en-US" sz="4400" b="1" dirty="0">
                <a:latin typeface="Aharoni" panose="02010803020104030203" pitchFamily="2" charset="-79"/>
                <a:cs typeface="Aharoni" panose="02010803020104030203" pitchFamily="2" charset="-79"/>
              </a:rPr>
              <a:t>Spiritually</a:t>
            </a:r>
            <a:r>
              <a:rPr lang="en-US" sz="4400" dirty="0">
                <a:latin typeface="Aharoni" panose="02010803020104030203" pitchFamily="2" charset="-79"/>
                <a:cs typeface="Aharoni" panose="02010803020104030203" pitchFamily="2" charset="-79"/>
              </a:rPr>
              <a:t> it’s the beauty of the soul where the character of the person is drawn to the right reason. </a:t>
            </a:r>
            <a:endParaRPr lang="en-GB" sz="4400" dirty="0">
              <a:latin typeface="Aharoni" panose="02010803020104030203" pitchFamily="2" charset="-79"/>
              <a:cs typeface="Aharoni" panose="02010803020104030203" pitchFamily="2" charset="-79"/>
            </a:endParaRPr>
          </a:p>
          <a:p>
            <a:pPr algn="just"/>
            <a:r>
              <a:rPr lang="en-US" sz="4400" dirty="0">
                <a:latin typeface="Aharoni" panose="02010803020104030203" pitchFamily="2" charset="-79"/>
                <a:cs typeface="Aharoni" panose="02010803020104030203" pitchFamily="2" charset="-79"/>
              </a:rPr>
              <a:t>The problem of objectivity emanates from the essence of being, where senses are stimulated by an object to get the data but in different appeals as beautiful or ugly, as good or bad. It is metaphysical.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52775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2" name="Title 1"/>
          <p:cNvSpPr>
            <a:spLocks noGrp="1"/>
          </p:cNvSpPr>
          <p:nvPr>
            <p:ph type="title"/>
          </p:nvPr>
        </p:nvSpPr>
        <p:spPr/>
        <p:txBody>
          <a:bodyPr/>
          <a:lstStyle/>
          <a:p>
            <a:r>
              <a:rPr lang="en-US" b="1" dirty="0">
                <a:solidFill>
                  <a:srgbClr val="FF0000"/>
                </a:solidFill>
                <a:latin typeface="Aharoni" panose="02010803020104030203" pitchFamily="2" charset="-79"/>
                <a:cs typeface="Aharoni" panose="02010803020104030203" pitchFamily="2" charset="-79"/>
              </a:rPr>
              <a:t>Aesthetic judgment. </a:t>
            </a:r>
            <a:r>
              <a:rPr lang="en-GB" dirty="0">
                <a:solidFill>
                  <a:srgbClr val="FF0000"/>
                </a:solidFill>
                <a:latin typeface="Aharoni" panose="02010803020104030203" pitchFamily="2" charset="-79"/>
                <a:cs typeface="Aharoni" panose="02010803020104030203" pitchFamily="2" charset="-79"/>
              </a:rPr>
              <a:t/>
            </a:r>
            <a:br>
              <a:rPr lang="en-GB" dirty="0">
                <a:solidFill>
                  <a:srgbClr val="FF0000"/>
                </a:solidFill>
                <a:latin typeface="Aharoni" panose="02010803020104030203" pitchFamily="2" charset="-79"/>
                <a:cs typeface="Aharoni" panose="02010803020104030203" pitchFamily="2" charset="-79"/>
              </a:rPr>
            </a:b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552450" y="1181100"/>
            <a:ext cx="11468100" cy="5257800"/>
          </a:xfrm>
        </p:spPr>
        <p:txBody>
          <a:bodyPr>
            <a:noAutofit/>
          </a:bodyPr>
          <a:lstStyle/>
          <a:p>
            <a:pPr marL="0" indent="0" algn="just">
              <a:buNone/>
            </a:pPr>
            <a:r>
              <a:rPr lang="en-US" sz="4000" dirty="0" smtClean="0">
                <a:solidFill>
                  <a:schemeClr val="accent1">
                    <a:lumMod val="75000"/>
                  </a:schemeClr>
                </a:solidFill>
                <a:latin typeface="Aharoni" panose="02010803020104030203" pitchFamily="2" charset="-79"/>
                <a:cs typeface="Aharoni" panose="02010803020104030203" pitchFamily="2" charset="-79"/>
              </a:rPr>
              <a:t>What </a:t>
            </a:r>
            <a:r>
              <a:rPr lang="en-US" sz="4000" dirty="0">
                <a:solidFill>
                  <a:schemeClr val="accent1">
                    <a:lumMod val="75000"/>
                  </a:schemeClr>
                </a:solidFill>
                <a:latin typeface="Aharoni" panose="02010803020104030203" pitchFamily="2" charset="-79"/>
                <a:cs typeface="Aharoni" panose="02010803020104030203" pitchFamily="2" charset="-79"/>
              </a:rPr>
              <a:t>makes me say this is beautiful</a:t>
            </a:r>
            <a:r>
              <a:rPr lang="en-US" sz="4000" dirty="0">
                <a:latin typeface="Aharoni" panose="02010803020104030203" pitchFamily="2" charset="-79"/>
                <a:cs typeface="Aharoni" panose="02010803020104030203" pitchFamily="2" charset="-79"/>
              </a:rPr>
              <a:t>?  Judgments are yes or no answers. Judgment is through reasoning, by use of ideas and intellect, by use of concept and ideas. That is the use of deductive method, </a:t>
            </a:r>
            <a:r>
              <a:rPr lang="en-US" sz="4000" dirty="0" err="1">
                <a:latin typeface="Aharoni" panose="02010803020104030203" pitchFamily="2" charset="-79"/>
                <a:cs typeface="Aharoni" panose="02010803020104030203" pitchFamily="2" charset="-79"/>
              </a:rPr>
              <a:t>e.g</a:t>
            </a:r>
            <a:r>
              <a:rPr lang="en-US" sz="4000" dirty="0">
                <a:latin typeface="Aharoni" panose="02010803020104030203" pitchFamily="2" charset="-79"/>
                <a:cs typeface="Aharoni" panose="02010803020104030203" pitchFamily="2" charset="-79"/>
              </a:rPr>
              <a:t> from general to particular.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All men are mortal.</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Socrates is a man.</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Socrates is mortal. </a:t>
            </a:r>
            <a:endParaRPr lang="en-GB" sz="4000" dirty="0">
              <a:latin typeface="Aharoni" panose="02010803020104030203" pitchFamily="2" charset="-79"/>
              <a:cs typeface="Aharoni" panose="02010803020104030203" pitchFamily="2" charset="-79"/>
            </a:endParaRPr>
          </a:p>
          <a:p>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350813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609600" y="533400"/>
            <a:ext cx="10744200" cy="5643563"/>
          </a:xfrm>
        </p:spPr>
        <p:txBody>
          <a:bodyPr>
            <a:noAutofit/>
          </a:bodyPr>
          <a:lstStyle/>
          <a:p>
            <a:pPr algn="just"/>
            <a:r>
              <a:rPr lang="en-US" sz="4400" dirty="0">
                <a:latin typeface="Aharoni" panose="02010803020104030203" pitchFamily="2" charset="-79"/>
                <a:cs typeface="Aharoni" panose="02010803020104030203" pitchFamily="2" charset="-79"/>
              </a:rPr>
              <a:t>Someone tells me something is beautiful …do I defend? Yes. Or no. because the way my friend perceive it, it’s not the way I do it. There must be reasoning using ideas and concepts through the senses. Decision is an act of the will. Will leads a person to make a choice and decisions are based on values.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1307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07430"/>
            <a:ext cx="12725400" cy="8343900"/>
          </a:xfrm>
          <a:prstGeom prst="rect">
            <a:avLst/>
          </a:prstGeom>
        </p:spPr>
      </p:pic>
      <p:sp>
        <p:nvSpPr>
          <p:cNvPr id="3" name="Content Placeholder 2"/>
          <p:cNvSpPr>
            <a:spLocks noGrp="1"/>
          </p:cNvSpPr>
          <p:nvPr>
            <p:ph idx="1"/>
          </p:nvPr>
        </p:nvSpPr>
        <p:spPr>
          <a:xfrm>
            <a:off x="495300" y="476250"/>
            <a:ext cx="11220450" cy="5772150"/>
          </a:xfrm>
        </p:spPr>
        <p:txBody>
          <a:bodyPr>
            <a:noAutofit/>
          </a:bodyPr>
          <a:lstStyle/>
          <a:p>
            <a:pPr algn="just">
              <a:lnSpc>
                <a:spcPct val="100000"/>
              </a:lnSpc>
            </a:pPr>
            <a:r>
              <a:rPr lang="en-US" sz="4400" dirty="0">
                <a:latin typeface="Aharoni" panose="02010803020104030203" pitchFamily="2" charset="-79"/>
                <a:cs typeface="Aharoni" panose="02010803020104030203" pitchFamily="2" charset="-79"/>
              </a:rPr>
              <a:t>Beauty is an appeal to another person to see what am seeing to hear what am hearing. Not an argument. </a:t>
            </a:r>
            <a:endParaRPr lang="en-GB" sz="4400" dirty="0">
              <a:latin typeface="Aharoni" panose="02010803020104030203" pitchFamily="2" charset="-79"/>
              <a:cs typeface="Aharoni" panose="02010803020104030203" pitchFamily="2" charset="-79"/>
            </a:endParaRPr>
          </a:p>
          <a:p>
            <a:pPr algn="just">
              <a:lnSpc>
                <a:spcPct val="100000"/>
              </a:lnSpc>
            </a:pPr>
            <a:r>
              <a:rPr lang="en-US" sz="4400" dirty="0">
                <a:latin typeface="Aharoni" panose="02010803020104030203" pitchFamily="2" charset="-79"/>
                <a:cs typeface="Aharoni" panose="02010803020104030203" pitchFamily="2" charset="-79"/>
              </a:rPr>
              <a:t>That is just to draw an attention of the person to be in my choice that is in my position of what am seeing in this level of judgment. </a:t>
            </a: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77597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497" y="788276"/>
            <a:ext cx="11319641" cy="5454869"/>
          </a:xfrm>
        </p:spPr>
        <p:txBody>
          <a:bodyPr>
            <a:noAutofit/>
          </a:bodyPr>
          <a:lstStyle/>
          <a:p>
            <a:pPr marL="0" indent="0" algn="just">
              <a:buNone/>
            </a:pPr>
            <a:r>
              <a:rPr lang="en-US" sz="3200" dirty="0">
                <a:latin typeface="Aharoni" panose="02010803020104030203" pitchFamily="2" charset="-79"/>
                <a:cs typeface="Aharoni" panose="02010803020104030203" pitchFamily="2" charset="-79"/>
              </a:rPr>
              <a:t>The term "</a:t>
            </a:r>
            <a:r>
              <a:rPr lang="en-US" sz="3200" dirty="0">
                <a:solidFill>
                  <a:srgbClr val="FF0000"/>
                </a:solidFill>
                <a:latin typeface="Aharoni" panose="02010803020104030203" pitchFamily="2" charset="-79"/>
                <a:cs typeface="Aharoni" panose="02010803020104030203" pitchFamily="2" charset="-79"/>
              </a:rPr>
              <a:t>aesthetics</a:t>
            </a:r>
            <a:r>
              <a:rPr lang="en-US" sz="3200" dirty="0">
                <a:latin typeface="Aharoni" panose="02010803020104030203" pitchFamily="2" charset="-79"/>
                <a:cs typeface="Aharoni" panose="02010803020104030203" pitchFamily="2" charset="-79"/>
              </a:rPr>
              <a:t>" was appropriated and coined with new meaning by the German philosopher </a:t>
            </a:r>
            <a:r>
              <a:rPr lang="en-US" sz="3200" i="1" u="sng" dirty="0">
                <a:solidFill>
                  <a:srgbClr val="FF0000"/>
                </a:solidFill>
                <a:latin typeface="Aharoni" panose="02010803020104030203" pitchFamily="2" charset="-79"/>
                <a:cs typeface="Aharoni" panose="02010803020104030203" pitchFamily="2" charset="-79"/>
              </a:rPr>
              <a:t>Alexander </a:t>
            </a:r>
            <a:r>
              <a:rPr lang="en-US" sz="3200" i="1" u="sng" dirty="0" err="1">
                <a:solidFill>
                  <a:srgbClr val="FF0000"/>
                </a:solidFill>
                <a:latin typeface="Aharoni" panose="02010803020104030203" pitchFamily="2" charset="-79"/>
                <a:cs typeface="Aharoni" panose="02010803020104030203" pitchFamily="2" charset="-79"/>
              </a:rPr>
              <a:t>Baumagarten</a:t>
            </a:r>
            <a:r>
              <a:rPr lang="en-US" sz="3200" u="sng" dirty="0">
                <a:latin typeface="Aharoni" panose="02010803020104030203" pitchFamily="2" charset="-79"/>
                <a:cs typeface="Aharoni" panose="02010803020104030203" pitchFamily="2" charset="-79"/>
              </a:rPr>
              <a:t> </a:t>
            </a:r>
            <a:r>
              <a:rPr lang="en-US" sz="3200" dirty="0">
                <a:latin typeface="Aharoni" panose="02010803020104030203" pitchFamily="2" charset="-79"/>
                <a:cs typeface="Aharoni" panose="02010803020104030203" pitchFamily="2" charset="-79"/>
              </a:rPr>
              <a:t>in his dissertation </a:t>
            </a:r>
            <a:r>
              <a:rPr lang="en-US" sz="3200" i="1" dirty="0" err="1">
                <a:latin typeface="Aharoni" panose="02010803020104030203" pitchFamily="2" charset="-79"/>
                <a:cs typeface="Aharoni" panose="02010803020104030203" pitchFamily="2" charset="-79"/>
              </a:rPr>
              <a:t>Meditationes</a:t>
            </a:r>
            <a:r>
              <a:rPr lang="en-US" sz="3200" i="1" dirty="0">
                <a:latin typeface="Aharoni" panose="02010803020104030203" pitchFamily="2" charset="-79"/>
                <a:cs typeface="Aharoni" panose="02010803020104030203" pitchFamily="2" charset="-79"/>
              </a:rPr>
              <a:t> </a:t>
            </a:r>
            <a:r>
              <a:rPr lang="en-US" sz="3200" i="1" dirty="0" err="1">
                <a:latin typeface="Aharoni" panose="02010803020104030203" pitchFamily="2" charset="-79"/>
                <a:cs typeface="Aharoni" panose="02010803020104030203" pitchFamily="2" charset="-79"/>
              </a:rPr>
              <a:t>philosophicae</a:t>
            </a:r>
            <a:r>
              <a:rPr lang="en-US" sz="3200" i="1" dirty="0">
                <a:latin typeface="Aharoni" panose="02010803020104030203" pitchFamily="2" charset="-79"/>
                <a:cs typeface="Aharoni" panose="02010803020104030203" pitchFamily="2" charset="-79"/>
              </a:rPr>
              <a:t> de </a:t>
            </a:r>
            <a:r>
              <a:rPr lang="en-US" sz="3200" i="1" dirty="0" err="1">
                <a:latin typeface="Aharoni" panose="02010803020104030203" pitchFamily="2" charset="-79"/>
                <a:cs typeface="Aharoni" panose="02010803020104030203" pitchFamily="2" charset="-79"/>
              </a:rPr>
              <a:t>nonnullis</a:t>
            </a:r>
            <a:r>
              <a:rPr lang="en-US" sz="3200" i="1" dirty="0">
                <a:latin typeface="Aharoni" panose="02010803020104030203" pitchFamily="2" charset="-79"/>
                <a:cs typeface="Aharoni" panose="02010803020104030203" pitchFamily="2" charset="-79"/>
              </a:rPr>
              <a:t> ad </a:t>
            </a:r>
            <a:r>
              <a:rPr lang="en-US" sz="3200" i="1" dirty="0" err="1">
                <a:latin typeface="Aharoni" panose="02010803020104030203" pitchFamily="2" charset="-79"/>
                <a:cs typeface="Aharoni" panose="02010803020104030203" pitchFamily="2" charset="-79"/>
              </a:rPr>
              <a:t>poema</a:t>
            </a:r>
            <a:r>
              <a:rPr lang="en-US" sz="3200" i="1" dirty="0">
                <a:latin typeface="Aharoni" panose="02010803020104030203" pitchFamily="2" charset="-79"/>
                <a:cs typeface="Aharoni" panose="02010803020104030203" pitchFamily="2" charset="-79"/>
              </a:rPr>
              <a:t> </a:t>
            </a:r>
            <a:r>
              <a:rPr lang="en-US" sz="3200" i="1" dirty="0" err="1">
                <a:latin typeface="Aharoni" panose="02010803020104030203" pitchFamily="2" charset="-79"/>
                <a:cs typeface="Aharoni" panose="02010803020104030203" pitchFamily="2" charset="-79"/>
              </a:rPr>
              <a:t>pertinentibus</a:t>
            </a:r>
            <a:r>
              <a:rPr lang="en-US" sz="3200" dirty="0">
                <a:latin typeface="Aharoni" panose="02010803020104030203" pitchFamily="2" charset="-79"/>
                <a:cs typeface="Aharoni" panose="02010803020104030203" pitchFamily="2" charset="-79"/>
              </a:rPr>
              <a:t> ("Philosophical considerations of some matters pertaining the poem") written in </a:t>
            </a:r>
            <a:r>
              <a:rPr lang="en-US" sz="3200" dirty="0">
                <a:latin typeface="Arial Black" panose="020B0A04020102020204" pitchFamily="34" charset="0"/>
                <a:cs typeface="Aharoni" panose="02010803020104030203" pitchFamily="2" charset="-79"/>
              </a:rPr>
              <a:t>1735</a:t>
            </a:r>
            <a:endParaRPr lang="en-GB" sz="3200" dirty="0">
              <a:latin typeface="Arial Black" panose="020B0A04020102020204" pitchFamily="34" charset="0"/>
              <a:cs typeface="Aharoni" panose="02010803020104030203" pitchFamily="2" charset="-79"/>
            </a:endParaRPr>
          </a:p>
          <a:p>
            <a:pPr marL="0" indent="0" algn="just">
              <a:buNone/>
            </a:pPr>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11872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7" t="597" b="1490"/>
          <a:stretch/>
        </p:blipFill>
        <p:spPr>
          <a:xfrm>
            <a:off x="-533400" y="-152400"/>
            <a:ext cx="12725400" cy="8343900"/>
          </a:xfrm>
          <a:prstGeom prst="rect">
            <a:avLst/>
          </a:prstGeom>
        </p:spPr>
      </p:pic>
      <p:sp>
        <p:nvSpPr>
          <p:cNvPr id="3" name="Content Placeholder 2"/>
          <p:cNvSpPr>
            <a:spLocks noGrp="1"/>
          </p:cNvSpPr>
          <p:nvPr>
            <p:ph idx="1"/>
          </p:nvPr>
        </p:nvSpPr>
        <p:spPr>
          <a:xfrm>
            <a:off x="723900" y="342900"/>
            <a:ext cx="10877550" cy="5815013"/>
          </a:xfrm>
        </p:spPr>
        <p:txBody>
          <a:bodyPr>
            <a:noAutofit/>
          </a:bodyPr>
          <a:lstStyle/>
          <a:p>
            <a:pPr algn="just"/>
            <a:r>
              <a:rPr lang="en-US" sz="4400" dirty="0">
                <a:latin typeface="Aharoni" panose="02010803020104030203" pitchFamily="2" charset="-79"/>
                <a:cs typeface="Aharoni" panose="02010803020104030203" pitchFamily="2" charset="-79"/>
              </a:rPr>
              <a:t>The choice is involved in desire that is the desire of the heart which is from my own will. </a:t>
            </a:r>
            <a:endParaRPr lang="en-GB" sz="4400" dirty="0">
              <a:latin typeface="Aharoni" panose="02010803020104030203" pitchFamily="2" charset="-79"/>
              <a:cs typeface="Aharoni" panose="02010803020104030203" pitchFamily="2" charset="-79"/>
            </a:endParaRPr>
          </a:p>
          <a:p>
            <a:pPr algn="just"/>
            <a:r>
              <a:rPr lang="en-US" sz="4400" dirty="0">
                <a:latin typeface="Aharoni" panose="02010803020104030203" pitchFamily="2" charset="-79"/>
                <a:cs typeface="Aharoni" panose="02010803020104030203" pitchFamily="2" charset="-79"/>
              </a:rPr>
              <a:t>Will helps one to make a choice and also discussions between them …</a:t>
            </a:r>
            <a:endParaRPr lang="en-GB" sz="4400" dirty="0">
              <a:latin typeface="Aharoni" panose="02010803020104030203" pitchFamily="2" charset="-79"/>
              <a:cs typeface="Aharoni" panose="02010803020104030203" pitchFamily="2" charset="-79"/>
            </a:endParaRPr>
          </a:p>
          <a:p>
            <a:pPr algn="just"/>
            <a:r>
              <a:rPr lang="en-US" sz="4400" dirty="0">
                <a:latin typeface="Aharoni" panose="02010803020104030203" pitchFamily="2" charset="-79"/>
                <a:cs typeface="Aharoni" panose="02010803020104030203" pitchFamily="2" charset="-79"/>
              </a:rPr>
              <a:t>Choice is done because it is good. Judgment is done because it is true. Make judgment morally because it is good.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05710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0000"/>
                </a:solidFill>
                <a:latin typeface="Aharoni" panose="02010803020104030203" pitchFamily="2" charset="-79"/>
                <a:cs typeface="Aharoni" panose="02010803020104030203" pitchFamily="2" charset="-79"/>
              </a:rPr>
              <a:t>Aesthetic </a:t>
            </a:r>
            <a:r>
              <a:rPr lang="en-US" sz="4800" b="1" dirty="0" smtClean="0">
                <a:solidFill>
                  <a:srgbClr val="FF0000"/>
                </a:solidFill>
                <a:latin typeface="Aharoni" panose="02010803020104030203" pitchFamily="2" charset="-79"/>
                <a:cs typeface="Aharoni" panose="02010803020104030203" pitchFamily="2" charset="-79"/>
              </a:rPr>
              <a:t>experience</a:t>
            </a:r>
            <a:endParaRPr lang="en-GB" sz="4800"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sz="4400" b="1" dirty="0">
                <a:latin typeface="Aharoni" panose="02010803020104030203" pitchFamily="2" charset="-79"/>
                <a:cs typeface="Aharoni" panose="02010803020104030203" pitchFamily="2" charset="-79"/>
              </a:rPr>
              <a:t>Aesthetic experience</a:t>
            </a:r>
            <a:r>
              <a:rPr lang="en-US" sz="4400" dirty="0">
                <a:latin typeface="Aharoni" panose="02010803020104030203" pitchFamily="2" charset="-79"/>
                <a:cs typeface="Aharoni" panose="02010803020104030203" pitchFamily="2" charset="-79"/>
              </a:rPr>
              <a:t>: it is caused by aesthetic object. Without aesthetic object there is no aesthetic experience. The object must be available for aesthetic experience to take place. </a:t>
            </a:r>
            <a:endParaRPr lang="en-US" sz="4400" dirty="0" smtClean="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8334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342900"/>
            <a:ext cx="11049000" cy="6019800"/>
          </a:xfrm>
        </p:spPr>
        <p:txBody>
          <a:bodyPr>
            <a:noAutofit/>
          </a:bodyPr>
          <a:lstStyle/>
          <a:p>
            <a:pPr algn="just"/>
            <a:r>
              <a:rPr lang="en-US" sz="4400" dirty="0">
                <a:latin typeface="Aharoni" panose="02010803020104030203" pitchFamily="2" charset="-79"/>
                <a:cs typeface="Aharoni" panose="02010803020104030203" pitchFamily="2" charset="-79"/>
              </a:rPr>
              <a:t>Objects such as natural and man-made objects must be available. Therefore, aesthetics experience involves the objects being experienced and the subject who bears the experience on the object.</a:t>
            </a:r>
          </a:p>
          <a:p>
            <a:pPr algn="just"/>
            <a:r>
              <a:rPr lang="en-US" sz="4400" dirty="0">
                <a:latin typeface="Aharoni" panose="02010803020104030203" pitchFamily="2" charset="-79"/>
                <a:cs typeface="Aharoni" panose="02010803020104030203" pitchFamily="2" charset="-79"/>
              </a:rPr>
              <a:t>There is always a reaction towards an experienced object and the urge that makes you to evaluate an object starts by seeing.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98386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400050"/>
            <a:ext cx="11029950" cy="5962650"/>
          </a:xfrm>
        </p:spPr>
        <p:txBody>
          <a:bodyPr>
            <a:noAutofit/>
          </a:bodyPr>
          <a:lstStyle/>
          <a:p>
            <a:pPr algn="just"/>
            <a:r>
              <a:rPr lang="en-US" sz="4000" dirty="0">
                <a:latin typeface="Aharoni" panose="02010803020104030203" pitchFamily="2" charset="-79"/>
                <a:cs typeface="Aharoni" panose="02010803020104030203" pitchFamily="2" charset="-79"/>
              </a:rPr>
              <a:t>Experience is either empirical or phenomenological. Experience can be divided into two. External and internal experiences.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The empirical experience involves seeing, touching, smelling, </a:t>
            </a:r>
            <a:r>
              <a:rPr lang="en-US" sz="4000" dirty="0" err="1">
                <a:latin typeface="Aharoni" panose="02010803020104030203" pitchFamily="2" charset="-79"/>
                <a:cs typeface="Aharoni" panose="02010803020104030203" pitchFamily="2" charset="-79"/>
              </a:rPr>
              <a:t>etc</a:t>
            </a:r>
            <a:r>
              <a:rPr lang="en-US" sz="4000" dirty="0">
                <a:latin typeface="Aharoni" panose="02010803020104030203" pitchFamily="2" charset="-79"/>
                <a:cs typeface="Aharoni" panose="02010803020104030203" pitchFamily="2" charset="-79"/>
              </a:rPr>
              <a:t> those are the external experiences. Brightness, sweetness ….that is the physical interaction of the senses within aesthetic object. Its concerned with </a:t>
            </a:r>
            <a:r>
              <a:rPr lang="en-US" sz="4000" dirty="0" err="1">
                <a:latin typeface="Aharoni" panose="02010803020104030203" pitchFamily="2" charset="-79"/>
                <a:cs typeface="Aharoni" panose="02010803020104030203" pitchFamily="2" charset="-79"/>
              </a:rPr>
              <a:t>colour</a:t>
            </a:r>
            <a:r>
              <a:rPr lang="en-US" sz="4000" dirty="0">
                <a:latin typeface="Aharoni" panose="02010803020104030203" pitchFamily="2" charset="-79"/>
                <a:cs typeface="Aharoni" panose="02010803020104030203" pitchFamily="2" charset="-79"/>
              </a:rPr>
              <a:t>, texture, taste etc. </a:t>
            </a:r>
            <a:endParaRPr lang="en-GB" sz="4000" dirty="0">
              <a:latin typeface="Aharoni" panose="02010803020104030203" pitchFamily="2" charset="-79"/>
              <a:cs typeface="Aharoni" panose="02010803020104030203" pitchFamily="2" charset="-79"/>
            </a:endParaRPr>
          </a:p>
          <a:p>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95947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419100"/>
            <a:ext cx="10953750" cy="5848350"/>
          </a:xfrm>
        </p:spPr>
        <p:txBody>
          <a:bodyPr>
            <a:noAutofit/>
          </a:bodyPr>
          <a:lstStyle/>
          <a:p>
            <a:pPr algn="just"/>
            <a:r>
              <a:rPr lang="en-US" sz="4400" dirty="0">
                <a:latin typeface="Aharoni" panose="02010803020104030203" pitchFamily="2" charset="-79"/>
                <a:cs typeface="Aharoni" panose="02010803020104030203" pitchFamily="2" charset="-79"/>
              </a:rPr>
              <a:t>While the phenomenological experience is internal that is making room within myself for this object. Experience of disposition which is different from one person to another. </a:t>
            </a:r>
            <a:r>
              <a:rPr lang="en-US" sz="4400" dirty="0" err="1">
                <a:latin typeface="Aharoni" panose="02010803020104030203" pitchFamily="2" charset="-79"/>
                <a:cs typeface="Aharoni" panose="02010803020104030203" pitchFamily="2" charset="-79"/>
              </a:rPr>
              <a:t>Eg</a:t>
            </a:r>
            <a:r>
              <a:rPr lang="en-US" sz="4400" dirty="0">
                <a:latin typeface="Aharoni" panose="02010803020104030203" pitchFamily="2" charset="-79"/>
                <a:cs typeface="Aharoni" panose="02010803020104030203" pitchFamily="2" charset="-79"/>
              </a:rPr>
              <a:t> people like brightness others deem. I have the feeling of an object either beautiful or not beautiful.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990879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438150"/>
            <a:ext cx="11144250" cy="6019800"/>
          </a:xfrm>
        </p:spPr>
        <p:txBody>
          <a:bodyPr>
            <a:noAutofit/>
          </a:bodyPr>
          <a:lstStyle/>
          <a:p>
            <a:pPr algn="just"/>
            <a:r>
              <a:rPr lang="en-US" sz="4400" dirty="0">
                <a:latin typeface="Aharoni" panose="02010803020104030203" pitchFamily="2" charset="-79"/>
                <a:cs typeface="Aharoni" panose="02010803020104030203" pitchFamily="2" charset="-79"/>
              </a:rPr>
              <a:t>This aesthetic starts with the empirical or external perception but it does not end here it goes on to the phenomenological experience (inside where I feel what I have perceived). And that is aesthetic judgment which comes from the aesthetic experience both externally and internally. Internal experience comprehends the external one.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785423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38150"/>
            <a:ext cx="10972800" cy="5738813"/>
          </a:xfrm>
        </p:spPr>
        <p:txBody>
          <a:bodyPr>
            <a:noAutofit/>
          </a:bodyPr>
          <a:lstStyle/>
          <a:p>
            <a:pPr algn="just"/>
            <a:r>
              <a:rPr lang="en-US" sz="4800" b="1" dirty="0">
                <a:solidFill>
                  <a:srgbClr val="FF0000"/>
                </a:solidFill>
                <a:latin typeface="Aharoni" panose="02010803020104030203" pitchFamily="2" charset="-79"/>
                <a:cs typeface="Aharoni" panose="02010803020104030203" pitchFamily="2" charset="-79"/>
              </a:rPr>
              <a:t>Aesthetic object</a:t>
            </a:r>
            <a:r>
              <a:rPr lang="en-US" sz="4800" b="1" dirty="0">
                <a:latin typeface="Aharoni" panose="02010803020104030203" pitchFamily="2" charset="-79"/>
                <a:cs typeface="Aharoni" panose="02010803020104030203" pitchFamily="2" charset="-79"/>
              </a:rPr>
              <a:t>:</a:t>
            </a:r>
            <a:r>
              <a:rPr lang="en-US" sz="4800" dirty="0">
                <a:latin typeface="Aharoni" panose="02010803020104030203" pitchFamily="2" charset="-79"/>
                <a:cs typeface="Aharoni" panose="02010803020104030203" pitchFamily="2" charset="-79"/>
              </a:rPr>
              <a:t> an aesthetic object is any object we come across. It’s that which makes us to know something is good or beautiful or ugly. An object has to be here in order to have an aesthetic experience, object is that which is experienced.  </a:t>
            </a: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586090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647700"/>
            <a:ext cx="10839450" cy="5529263"/>
          </a:xfrm>
        </p:spPr>
        <p:txBody>
          <a:bodyPr>
            <a:noAutofit/>
          </a:bodyPr>
          <a:lstStyle/>
          <a:p>
            <a:pPr algn="just"/>
            <a:r>
              <a:rPr lang="en-US" sz="4400" b="1" dirty="0">
                <a:solidFill>
                  <a:srgbClr val="FF0000"/>
                </a:solidFill>
                <a:latin typeface="Aharoni" panose="02010803020104030203" pitchFamily="2" charset="-79"/>
                <a:cs typeface="Aharoni" panose="02010803020104030203" pitchFamily="2" charset="-79"/>
              </a:rPr>
              <a:t>Aesthetic subject</a:t>
            </a:r>
            <a:r>
              <a:rPr lang="en-US" sz="4400" b="1" dirty="0">
                <a:latin typeface="Aharoni" panose="02010803020104030203" pitchFamily="2" charset="-79"/>
                <a:cs typeface="Aharoni" panose="02010803020104030203" pitchFamily="2" charset="-79"/>
              </a:rPr>
              <a:t>:</a:t>
            </a:r>
            <a:r>
              <a:rPr lang="en-US" sz="4400" dirty="0">
                <a:latin typeface="Aharoni" panose="02010803020104030203" pitchFamily="2" charset="-79"/>
                <a:cs typeface="Aharoni" panose="02010803020104030203" pitchFamily="2" charset="-79"/>
              </a:rPr>
              <a:t> is that person who experiences beauty. Everybody who is capable of evaluating beauty, anybody with aesthetic attitude in him or her. It’s through the senses that the subject is able to perceive the objects delighted in order to consider it as beautiful, ugly or not appealing. </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066900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609600"/>
            <a:ext cx="11163300" cy="5753100"/>
          </a:xfrm>
        </p:spPr>
        <p:txBody>
          <a:bodyPr>
            <a:noAutofit/>
          </a:bodyPr>
          <a:lstStyle/>
          <a:p>
            <a:pPr algn="just"/>
            <a:r>
              <a:rPr lang="en-US" sz="4000" b="1" dirty="0">
                <a:solidFill>
                  <a:srgbClr val="FF0000"/>
                </a:solidFill>
                <a:latin typeface="Aharoni" panose="02010803020104030203" pitchFamily="2" charset="-79"/>
                <a:cs typeface="Aharoni" panose="02010803020104030203" pitchFamily="2" charset="-79"/>
              </a:rPr>
              <a:t>Aesthetic attitude</a:t>
            </a:r>
            <a:r>
              <a:rPr lang="en-US" sz="4000" b="1" dirty="0">
                <a:latin typeface="Aharoni" panose="02010803020104030203" pitchFamily="2" charset="-79"/>
                <a:cs typeface="Aharoni" panose="02010803020104030203" pitchFamily="2" charset="-79"/>
              </a:rPr>
              <a:t>:</a:t>
            </a:r>
            <a:r>
              <a:rPr lang="en-US" sz="4000" dirty="0">
                <a:latin typeface="Aharoni" panose="02010803020104030203" pitchFamily="2" charset="-79"/>
                <a:cs typeface="Aharoni" panose="02010803020104030203" pitchFamily="2" charset="-79"/>
              </a:rPr>
              <a:t> this is what enables you to make a distinction, that something is beautiful or ugly. Attitude implies value, it’s this value that makes you to judge. The attitude gives the value of something which enables us to judge something as beautiful or not. Aesthetics therefore involves the object being experienced either discriminating on the object or real valuing of the object as well.</a:t>
            </a:r>
            <a:endParaRPr lang="en-GB" sz="4000" dirty="0">
              <a:latin typeface="Aharoni" panose="02010803020104030203" pitchFamily="2" charset="-79"/>
              <a:cs typeface="Aharoni" panose="02010803020104030203" pitchFamily="2" charset="-79"/>
            </a:endParaRPr>
          </a:p>
          <a:p>
            <a:pPr algn="just"/>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051515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365125"/>
            <a:ext cx="10915650" cy="1460500"/>
          </a:xfrm>
        </p:spPr>
        <p:txBody>
          <a:bodyPr>
            <a:normAutofit fontScale="90000"/>
          </a:bodyPr>
          <a:lstStyle/>
          <a:p>
            <a:r>
              <a:rPr lang="en-US" b="1" dirty="0">
                <a:solidFill>
                  <a:srgbClr val="FF0000"/>
                </a:solidFill>
                <a:latin typeface="Aharoni" panose="02010803020104030203" pitchFamily="2" charset="-79"/>
                <a:cs typeface="Aharoni" panose="02010803020104030203" pitchFamily="2" charset="-79"/>
              </a:rPr>
              <a:t>Objective value in aesthetics and subjective value in aesthetics. </a:t>
            </a:r>
            <a:r>
              <a:rPr lang="en-GB" dirty="0"/>
              <a:t/>
            </a:r>
            <a:br>
              <a:rPr lang="en-GB" dirty="0"/>
            </a:br>
            <a:endParaRPr lang="en-GB" dirty="0"/>
          </a:p>
        </p:txBody>
      </p:sp>
      <p:sp>
        <p:nvSpPr>
          <p:cNvPr id="3" name="Content Placeholder 2"/>
          <p:cNvSpPr>
            <a:spLocks noGrp="1"/>
          </p:cNvSpPr>
          <p:nvPr>
            <p:ph idx="1"/>
          </p:nvPr>
        </p:nvSpPr>
        <p:spPr>
          <a:xfrm>
            <a:off x="628650" y="1638300"/>
            <a:ext cx="10725150" cy="4538663"/>
          </a:xfrm>
        </p:spPr>
        <p:txBody>
          <a:bodyPr>
            <a:noAutofit/>
          </a:bodyPr>
          <a:lstStyle/>
          <a:p>
            <a:pPr algn="just"/>
            <a:r>
              <a:rPr lang="en-US" sz="4000" b="1" dirty="0">
                <a:latin typeface="Aharoni" panose="02010803020104030203" pitchFamily="2" charset="-79"/>
                <a:cs typeface="Aharoni" panose="02010803020104030203" pitchFamily="2" charset="-79"/>
              </a:rPr>
              <a:t>Objective value</a:t>
            </a:r>
            <a:r>
              <a:rPr lang="en-US" sz="4000" dirty="0">
                <a:latin typeface="Aharoni" panose="02010803020104030203" pitchFamily="2" charset="-79"/>
                <a:cs typeface="Aharoni" panose="02010803020104030203" pitchFamily="2" charset="-79"/>
              </a:rPr>
              <a:t> means </a:t>
            </a:r>
            <a:r>
              <a:rPr lang="en-US" sz="4000" dirty="0">
                <a:solidFill>
                  <a:schemeClr val="accent1">
                    <a:lumMod val="50000"/>
                  </a:schemeClr>
                </a:solidFill>
                <a:latin typeface="Aharoni" panose="02010803020104030203" pitchFamily="2" charset="-79"/>
                <a:cs typeface="Aharoni" panose="02010803020104030203" pitchFamily="2" charset="-79"/>
              </a:rPr>
              <a:t>the value an object has to make you appreciate it, desire it, to give delight for the experience to take place</a:t>
            </a:r>
            <a:endParaRPr lang="en-GB" sz="4000" dirty="0">
              <a:solidFill>
                <a:schemeClr val="accent1">
                  <a:lumMod val="50000"/>
                </a:schemeClr>
              </a:solidFill>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To produce the transcendental essence of beauty the value of an object has to take place.  For example gold by its nature is beautiful, has value and everyone admires gold. </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72198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841" y="315310"/>
            <a:ext cx="11414235" cy="6542690"/>
          </a:xfrm>
        </p:spPr>
        <p:txBody>
          <a:bodyPr>
            <a:noAutofit/>
          </a:bodyPr>
          <a:lstStyle/>
          <a:p>
            <a:pPr algn="just"/>
            <a:r>
              <a:rPr lang="en-US" sz="3200" b="1" dirty="0">
                <a:latin typeface="Aharoni" panose="02010803020104030203" pitchFamily="2" charset="-79"/>
                <a:cs typeface="Aharoni" panose="02010803020104030203" pitchFamily="2" charset="-79"/>
              </a:rPr>
              <a:t>Aesthetics</a:t>
            </a:r>
            <a:r>
              <a:rPr lang="en-US" sz="3200" dirty="0">
                <a:latin typeface="Aharoni" panose="02010803020104030203" pitchFamily="2" charset="-79"/>
                <a:cs typeface="Aharoni" panose="02010803020104030203" pitchFamily="2" charset="-79"/>
              </a:rPr>
              <a:t> </a:t>
            </a:r>
            <a:r>
              <a:rPr lang="en-US" sz="3200" dirty="0" smtClean="0">
                <a:latin typeface="Aharoni" panose="02010803020104030203" pitchFamily="2" charset="-79"/>
                <a:cs typeface="Aharoni" panose="02010803020104030203" pitchFamily="2" charset="-79"/>
              </a:rPr>
              <a:t>is a </a:t>
            </a:r>
            <a:r>
              <a:rPr lang="en-US" sz="3200" dirty="0">
                <a:latin typeface="Aharoni" panose="02010803020104030203" pitchFamily="2" charset="-79"/>
                <a:cs typeface="Aharoni" panose="02010803020104030203" pitchFamily="2" charset="-79"/>
              </a:rPr>
              <a:t>branch of </a:t>
            </a:r>
            <a:r>
              <a:rPr lang="en-US" sz="3200" b="1" dirty="0">
                <a:latin typeface="Aharoni" panose="02010803020104030203" pitchFamily="2" charset="-79"/>
                <a:cs typeface="Aharoni" panose="02010803020104030203" pitchFamily="2" charset="-79"/>
              </a:rPr>
              <a:t>philosophy</a:t>
            </a:r>
            <a:r>
              <a:rPr lang="en-US" sz="3200" dirty="0">
                <a:latin typeface="Aharoni" panose="02010803020104030203" pitchFamily="2" charset="-79"/>
                <a:cs typeface="Aharoni" panose="02010803020104030203" pitchFamily="2" charset="-79"/>
              </a:rPr>
              <a:t> concerned with the nature and appreciation of art, beauty and good taste. It has also been defined as "critical reflection </a:t>
            </a:r>
            <a:r>
              <a:rPr lang="en-US" sz="3200" dirty="0" smtClean="0">
                <a:latin typeface="Aharoni" panose="02010803020104030203" pitchFamily="2" charset="-79"/>
                <a:cs typeface="Aharoni" panose="02010803020104030203" pitchFamily="2" charset="-79"/>
              </a:rPr>
              <a:t>of </a:t>
            </a:r>
            <a:r>
              <a:rPr lang="en-US" sz="3200" dirty="0">
                <a:latin typeface="Aharoni" panose="02010803020104030203" pitchFamily="2" charset="-79"/>
                <a:cs typeface="Aharoni" panose="02010803020104030203" pitchFamily="2" charset="-79"/>
              </a:rPr>
              <a:t>art, culture and nature". The word "</a:t>
            </a:r>
            <a:r>
              <a:rPr lang="en-US" sz="3200" b="1" dirty="0">
                <a:latin typeface="Aharoni" panose="02010803020104030203" pitchFamily="2" charset="-79"/>
                <a:cs typeface="Aharoni" panose="02010803020104030203" pitchFamily="2" charset="-79"/>
              </a:rPr>
              <a:t>aesthetics</a:t>
            </a:r>
            <a:r>
              <a:rPr lang="en-US" sz="3200" dirty="0">
                <a:latin typeface="Aharoni" panose="02010803020104030203" pitchFamily="2" charset="-79"/>
                <a:cs typeface="Aharoni" panose="02010803020104030203" pitchFamily="2" charset="-79"/>
              </a:rPr>
              <a:t>" derives from the Greek "</a:t>
            </a:r>
            <a:r>
              <a:rPr lang="en-US" sz="3200" dirty="0" err="1">
                <a:solidFill>
                  <a:schemeClr val="accent1">
                    <a:lumMod val="75000"/>
                  </a:schemeClr>
                </a:solidFill>
                <a:latin typeface="Aharoni" panose="02010803020104030203" pitchFamily="2" charset="-79"/>
                <a:cs typeface="Aharoni" panose="02010803020104030203" pitchFamily="2" charset="-79"/>
              </a:rPr>
              <a:t>aisthetikos</a:t>
            </a:r>
            <a:r>
              <a:rPr lang="en-US" sz="3200" dirty="0">
                <a:latin typeface="Aharoni" panose="02010803020104030203" pitchFamily="2" charset="-79"/>
                <a:cs typeface="Aharoni" panose="02010803020104030203" pitchFamily="2" charset="-79"/>
              </a:rPr>
              <a:t>", meaning "of </a:t>
            </a:r>
            <a:r>
              <a:rPr lang="en-US" sz="3200" u="sng" dirty="0">
                <a:latin typeface="Aharoni" panose="02010803020104030203" pitchFamily="2" charset="-79"/>
                <a:cs typeface="Aharoni" panose="02010803020104030203" pitchFamily="2" charset="-79"/>
              </a:rPr>
              <a:t>sense perception</a:t>
            </a:r>
            <a:r>
              <a:rPr lang="en-US" sz="3200" dirty="0">
                <a:latin typeface="Aharoni" panose="02010803020104030203" pitchFamily="2" charset="-79"/>
                <a:cs typeface="Aharoni" panose="02010803020104030203" pitchFamily="2" charset="-79"/>
              </a:rPr>
              <a:t>".</a:t>
            </a:r>
            <a:endParaRPr lang="en-GB" sz="3200" dirty="0">
              <a:latin typeface="Aharoni" panose="02010803020104030203" pitchFamily="2" charset="-79"/>
              <a:cs typeface="Aharoni" panose="02010803020104030203" pitchFamily="2" charset="-79"/>
            </a:endParaRPr>
          </a:p>
          <a:p>
            <a:pPr algn="just"/>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823912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71500"/>
            <a:ext cx="10972800" cy="5605463"/>
          </a:xfrm>
        </p:spPr>
        <p:txBody>
          <a:bodyPr>
            <a:normAutofit/>
          </a:bodyPr>
          <a:lstStyle/>
          <a:p>
            <a:pPr algn="just">
              <a:lnSpc>
                <a:spcPct val="150000"/>
              </a:lnSpc>
            </a:pPr>
            <a:r>
              <a:rPr lang="en-US" sz="4800" b="1" dirty="0">
                <a:latin typeface="Aharoni" panose="02010803020104030203" pitchFamily="2" charset="-79"/>
                <a:cs typeface="Aharoni" panose="02010803020104030203" pitchFamily="2" charset="-79"/>
              </a:rPr>
              <a:t>Subjective value. It Means </a:t>
            </a:r>
            <a:r>
              <a:rPr lang="en-US" sz="4800" dirty="0">
                <a:latin typeface="Aharoni" panose="02010803020104030203" pitchFamily="2" charset="-79"/>
                <a:cs typeface="Aharoni" panose="02010803020104030203" pitchFamily="2" charset="-79"/>
              </a:rPr>
              <a:t> </a:t>
            </a:r>
            <a:r>
              <a:rPr lang="en-US" sz="4800" dirty="0">
                <a:solidFill>
                  <a:schemeClr val="accent1">
                    <a:lumMod val="50000"/>
                  </a:schemeClr>
                </a:solidFill>
                <a:latin typeface="Aharoni" panose="02010803020104030203" pitchFamily="2" charset="-79"/>
                <a:cs typeface="Aharoni" panose="02010803020104030203" pitchFamily="2" charset="-79"/>
              </a:rPr>
              <a:t>to have an attitude that gives value of something which enables one to judge something as beautiful or not. </a:t>
            </a:r>
            <a:endParaRPr lang="en-GB" sz="4800" dirty="0">
              <a:solidFill>
                <a:schemeClr val="accent1">
                  <a:lumMod val="50000"/>
                </a:schemeClr>
              </a:solidFill>
              <a:latin typeface="Aharoni" panose="02010803020104030203" pitchFamily="2" charset="-79"/>
              <a:cs typeface="Aharoni" panose="02010803020104030203" pitchFamily="2" charset="-79"/>
            </a:endParaRPr>
          </a:p>
          <a:p>
            <a:pPr algn="just">
              <a:lnSpc>
                <a:spcPct val="150000"/>
              </a:lnSpc>
            </a:pPr>
            <a:endParaRPr lang="en-GB" sz="4800" dirty="0">
              <a:solidFill>
                <a:schemeClr val="accent1">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34884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latin typeface="Aharoni" panose="02010803020104030203" pitchFamily="2" charset="-79"/>
                <a:cs typeface="Aharoni" panose="02010803020104030203" pitchFamily="2" charset="-79"/>
              </a:rPr>
              <a:t>Aesthetic </a:t>
            </a:r>
            <a:r>
              <a:rPr lang="en-US" sz="5400" b="1" dirty="0" smtClean="0">
                <a:solidFill>
                  <a:srgbClr val="FF0000"/>
                </a:solidFill>
                <a:latin typeface="Aharoni" panose="02010803020104030203" pitchFamily="2" charset="-79"/>
                <a:cs typeface="Aharoni" panose="02010803020104030203" pitchFamily="2" charset="-79"/>
              </a:rPr>
              <a:t>value</a:t>
            </a:r>
            <a:endParaRPr lang="en-GB" sz="5400"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81000" y="990600"/>
            <a:ext cx="10972800" cy="5186363"/>
          </a:xfrm>
        </p:spPr>
        <p:txBody>
          <a:bodyPr>
            <a:normAutofit/>
          </a:bodyPr>
          <a:lstStyle/>
          <a:p>
            <a:pPr marL="0" indent="0" algn="just">
              <a:buNone/>
            </a:pPr>
            <a:endParaRPr lang="en-GB" sz="4800" dirty="0">
              <a:latin typeface="Aharoni" panose="02010803020104030203" pitchFamily="2" charset="-79"/>
              <a:cs typeface="Aharoni" panose="02010803020104030203" pitchFamily="2" charset="-79"/>
            </a:endParaRPr>
          </a:p>
          <a:p>
            <a:pPr algn="just"/>
            <a:r>
              <a:rPr lang="en-US" sz="4800" dirty="0">
                <a:latin typeface="Aharoni" panose="02010803020104030203" pitchFamily="2" charset="-79"/>
                <a:cs typeface="Aharoni" panose="02010803020104030203" pitchFamily="2" charset="-79"/>
              </a:rPr>
              <a:t>Aesthetic value is the value that an object, event or state of affairs possesses in virtue of its capacity to elicit pleasure either positive or negative when appreciated. </a:t>
            </a:r>
            <a:endParaRPr lang="en-GB"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171160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762000"/>
            <a:ext cx="10972800" cy="5834063"/>
          </a:xfrm>
        </p:spPr>
        <p:txBody>
          <a:bodyPr>
            <a:noAutofit/>
          </a:bodyPr>
          <a:lstStyle/>
          <a:p>
            <a:pPr algn="just"/>
            <a:r>
              <a:rPr lang="en-US" sz="4400" dirty="0">
                <a:latin typeface="Aharoni" panose="02010803020104030203" pitchFamily="2" charset="-79"/>
                <a:cs typeface="Aharoni" panose="02010803020104030203" pitchFamily="2" charset="-79"/>
              </a:rPr>
              <a:t>Everything that is valuable is valuable in a variety of ways. Art objects often have sentimental value, historical value and financial value. </a:t>
            </a:r>
          </a:p>
          <a:p>
            <a:pPr algn="just"/>
            <a:r>
              <a:rPr lang="en-US" sz="4400" dirty="0">
                <a:latin typeface="Aharoni" panose="02010803020104030203" pitchFamily="2" charset="-79"/>
                <a:cs typeface="Aharoni" panose="02010803020104030203" pitchFamily="2" charset="-79"/>
              </a:rPr>
              <a:t>The aesthetic value that a works of art possesses has to do with the sort of experience it provides. </a:t>
            </a:r>
            <a:endParaRPr lang="en-GB" sz="4400" dirty="0">
              <a:latin typeface="Aharoni" panose="02010803020104030203" pitchFamily="2" charset="-79"/>
              <a:cs typeface="Aharoni" panose="02010803020104030203" pitchFamily="2" charset="-79"/>
            </a:endParaRPr>
          </a:p>
          <a:p>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259871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647700"/>
            <a:ext cx="11087100" cy="5943600"/>
          </a:xfrm>
        </p:spPr>
        <p:txBody>
          <a:bodyPr>
            <a:noAutofit/>
          </a:bodyPr>
          <a:lstStyle/>
          <a:p>
            <a:pPr algn="just"/>
            <a:r>
              <a:rPr lang="en-US" sz="4400" dirty="0">
                <a:latin typeface="Aharoni" panose="02010803020104030203" pitchFamily="2" charset="-79"/>
                <a:cs typeface="Aharoni" panose="02010803020104030203" pitchFamily="2" charset="-79"/>
              </a:rPr>
              <a:t>If it provides pleasure in terms of experience of beauty, elegance, gracefulness, harmony, proportion and unity—we say that it has a positive aesthetic value. If it provides displeasure in the virtue of ugliness, deformity, it has a negative aesthetic value. </a:t>
            </a:r>
            <a:endParaRPr lang="en-GB" sz="4400" dirty="0">
              <a:latin typeface="Aharoni" panose="02010803020104030203" pitchFamily="2" charset="-79"/>
              <a:cs typeface="Aharoni" panose="02010803020104030203" pitchFamily="2" charset="-79"/>
            </a:endParaRPr>
          </a:p>
          <a:p>
            <a:pPr algn="just"/>
            <a:endParaRPr lang="en-GB" sz="4400" dirty="0"/>
          </a:p>
        </p:txBody>
      </p:sp>
    </p:spTree>
    <p:extLst>
      <p:ext uri="{BB962C8B-B14F-4D97-AF65-F5344CB8AC3E}">
        <p14:creationId xmlns:p14="http://schemas.microsoft.com/office/powerpoint/2010/main" val="20826689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TO WATCH VARIOUS VIDEOS AND DANCES……ONE OR TWO PERIODS. </a:t>
            </a:r>
          </a:p>
          <a:p>
            <a:r>
              <a:rPr lang="en-GB" smtClean="0"/>
              <a:t>BEFORE ENTERING THE HISTORY OF AESTHETICS. </a:t>
            </a:r>
            <a:endParaRPr lang="en-GB"/>
          </a:p>
        </p:txBody>
      </p:sp>
    </p:spTree>
    <p:extLst>
      <p:ext uri="{BB962C8B-B14F-4D97-AF65-F5344CB8AC3E}">
        <p14:creationId xmlns:p14="http://schemas.microsoft.com/office/powerpoint/2010/main" val="2313420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HISTORY OF AESTHETICS. </a:t>
            </a:r>
            <a:r>
              <a:rPr lang="en-GB" dirty="0">
                <a:solidFill>
                  <a:srgbClr val="FF0000"/>
                </a:solidFill>
              </a:rPr>
              <a:t/>
            </a:r>
            <a:br>
              <a:rPr lang="en-GB" dirty="0">
                <a:solidFill>
                  <a:srgbClr val="FF0000"/>
                </a:solidFill>
              </a:rPr>
            </a:br>
            <a:endParaRPr lang="en-GB" dirty="0">
              <a:solidFill>
                <a:srgbClr val="FF0000"/>
              </a:solidFill>
            </a:endParaRPr>
          </a:p>
        </p:txBody>
      </p:sp>
      <p:sp>
        <p:nvSpPr>
          <p:cNvPr id="3" name="Content Placeholder 2"/>
          <p:cNvSpPr>
            <a:spLocks noGrp="1"/>
          </p:cNvSpPr>
          <p:nvPr>
            <p:ph idx="1"/>
          </p:nvPr>
        </p:nvSpPr>
        <p:spPr>
          <a:xfrm>
            <a:off x="246185" y="1289538"/>
            <a:ext cx="11119338" cy="5099539"/>
          </a:xfrm>
        </p:spPr>
        <p:txBody>
          <a:bodyPr>
            <a:noAutofit/>
          </a:bodyPr>
          <a:lstStyle/>
          <a:p>
            <a:r>
              <a:rPr lang="en-US" sz="4400" dirty="0"/>
              <a:t>PLATO’S writing about the art, plays a foundation role in the history of aesthetics. The close integration of Plato’s philosophy of arts with his metaphysics and ethics, his antagonism towards the arts,(hatred or dislike) and the mastery of writing styles makes him of all the philosophers the most poetical. </a:t>
            </a:r>
            <a:endParaRPr lang="en-GB" sz="4400" dirty="0"/>
          </a:p>
        </p:txBody>
      </p:sp>
    </p:spTree>
    <p:extLst>
      <p:ext uri="{BB962C8B-B14F-4D97-AF65-F5344CB8AC3E}">
        <p14:creationId xmlns:p14="http://schemas.microsoft.com/office/powerpoint/2010/main" val="311306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5" y="1289538"/>
            <a:ext cx="11119338" cy="5099539"/>
          </a:xfrm>
        </p:spPr>
        <p:txBody>
          <a:bodyPr>
            <a:noAutofit/>
          </a:bodyPr>
          <a:lstStyle/>
          <a:p>
            <a:r>
              <a:rPr lang="en-US" sz="4400" b="1" dirty="0" smtClean="0"/>
              <a:t>The arts in the republic 2and 3</a:t>
            </a:r>
            <a:endParaRPr lang="en-GB" sz="4400" dirty="0" smtClean="0"/>
          </a:p>
          <a:p>
            <a:r>
              <a:rPr lang="en-US" sz="4400" dirty="0" smtClean="0"/>
              <a:t>Plato first considers the role of the arts in education. In the republic he says that the young, especially those who will be the guardians are responsible for the city’s well-being, they must receive an education that properly forms their characters. </a:t>
            </a:r>
            <a:endParaRPr lang="en-GB" sz="4400" dirty="0" smtClean="0"/>
          </a:p>
          <a:p>
            <a:endParaRPr lang="en-GB" sz="4400" dirty="0"/>
          </a:p>
        </p:txBody>
      </p:sp>
    </p:spTree>
    <p:extLst>
      <p:ext uri="{BB962C8B-B14F-4D97-AF65-F5344CB8AC3E}">
        <p14:creationId xmlns:p14="http://schemas.microsoft.com/office/powerpoint/2010/main" val="311306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7" y="222738"/>
            <a:ext cx="11535508" cy="5954225"/>
          </a:xfrm>
        </p:spPr>
        <p:txBody>
          <a:bodyPr>
            <a:noAutofit/>
          </a:bodyPr>
          <a:lstStyle/>
          <a:p>
            <a:r>
              <a:rPr lang="en-US" sz="4000" dirty="0"/>
              <a:t>Much of the books 2 and 3 concerns the scenes and characters which poetry contains. Plato’s poetic representations will play a dominant role in education. </a:t>
            </a:r>
            <a:endParaRPr lang="en-GB" sz="4000" dirty="0"/>
          </a:p>
          <a:p>
            <a:r>
              <a:rPr lang="en-US" sz="4000" dirty="0"/>
              <a:t>Republic book 10 contains Plato’s prominent criticism of the arts. Mimesis is the chief topic. Mimesis means a re-representation of nature. Mimesis in ancient Greece was an idea that governed the creation of works of art, in particular with correspondence with the physical world understood as model of beauty, truth and the good. </a:t>
            </a:r>
            <a:endParaRPr lang="en-GB" sz="3600" dirty="0"/>
          </a:p>
        </p:txBody>
      </p:sp>
    </p:spTree>
    <p:extLst>
      <p:ext uri="{BB962C8B-B14F-4D97-AF65-F5344CB8AC3E}">
        <p14:creationId xmlns:p14="http://schemas.microsoft.com/office/powerpoint/2010/main" val="29757562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7" y="222738"/>
            <a:ext cx="11535508" cy="5954225"/>
          </a:xfrm>
        </p:spPr>
        <p:txBody>
          <a:bodyPr>
            <a:noAutofit/>
          </a:bodyPr>
          <a:lstStyle/>
          <a:p>
            <a:r>
              <a:rPr lang="en-US" sz="4800" dirty="0" smtClean="0"/>
              <a:t>According to Plato all artistic creation is a form of imitation: which really exists in (the world of ideas). The concrete things that man perceives in his existence are shadowy representations of this ideal type.</a:t>
            </a:r>
            <a:endParaRPr lang="en-GB" sz="4800" dirty="0" smtClean="0"/>
          </a:p>
          <a:p>
            <a:r>
              <a:rPr lang="en-US" sz="4800" dirty="0" smtClean="0"/>
              <a:t>Mimesis can be understood as image making: making something that is not real thing, but merely an image of a thing. </a:t>
            </a:r>
            <a:endParaRPr lang="en-GB" sz="4800" dirty="0"/>
          </a:p>
        </p:txBody>
      </p:sp>
    </p:spTree>
    <p:extLst>
      <p:ext uri="{BB962C8B-B14F-4D97-AF65-F5344CB8AC3E}">
        <p14:creationId xmlns:p14="http://schemas.microsoft.com/office/powerpoint/2010/main" val="29757562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smtClean="0"/>
              <a:t>Plato’s </a:t>
            </a:r>
            <a:r>
              <a:rPr lang="en-US" sz="5300" dirty="0"/>
              <a:t>beauty. </a:t>
            </a:r>
            <a:r>
              <a:rPr lang="en-GB" dirty="0"/>
              <a:t/>
            </a:r>
            <a:br>
              <a:rPr lang="en-GB" dirty="0"/>
            </a:br>
            <a:endParaRPr lang="en-GB" dirty="0"/>
          </a:p>
        </p:txBody>
      </p:sp>
      <p:sp>
        <p:nvSpPr>
          <p:cNvPr id="3" name="Content Placeholder 2"/>
          <p:cNvSpPr>
            <a:spLocks noGrp="1"/>
          </p:cNvSpPr>
          <p:nvPr>
            <p:ph idx="1"/>
          </p:nvPr>
        </p:nvSpPr>
        <p:spPr>
          <a:xfrm>
            <a:off x="838200" y="1242646"/>
            <a:ext cx="10515600" cy="4934317"/>
          </a:xfrm>
        </p:spPr>
        <p:txBody>
          <a:bodyPr>
            <a:normAutofit/>
          </a:bodyPr>
          <a:lstStyle/>
          <a:p>
            <a:r>
              <a:rPr lang="en-US" sz="3600" b="1" dirty="0" err="1" smtClean="0"/>
              <a:t>Agathos</a:t>
            </a:r>
            <a:r>
              <a:rPr lang="en-US" sz="3600" dirty="0"/>
              <a:t> </a:t>
            </a:r>
            <a:r>
              <a:rPr lang="en-US" sz="3600" dirty="0" err="1"/>
              <a:t>kai</a:t>
            </a:r>
            <a:r>
              <a:rPr lang="en-US" sz="3600" dirty="0"/>
              <a:t> </a:t>
            </a:r>
            <a:r>
              <a:rPr lang="en-US" sz="3600" dirty="0" err="1"/>
              <a:t>sophos</a:t>
            </a:r>
            <a:r>
              <a:rPr lang="en-US" sz="3600" dirty="0"/>
              <a:t> (Ancient Greek: </a:t>
            </a:r>
            <a:r>
              <a:rPr lang="en-US" sz="3600" dirty="0" err="1"/>
              <a:t>ἀγ</a:t>
            </a:r>
            <a:r>
              <a:rPr lang="en-US" sz="3600" dirty="0"/>
              <a:t>αθὸς καὶ σοφὸς) is a phrase coined by </a:t>
            </a:r>
            <a:r>
              <a:rPr lang="en-US" sz="3600" b="1" dirty="0"/>
              <a:t>Plato</a:t>
            </a:r>
            <a:r>
              <a:rPr lang="en-US" sz="3600" dirty="0"/>
              <a:t>, which literally means "wise and good" in Greek. The Athenians used this phrase to describe the qualities of an honest man.</a:t>
            </a:r>
            <a:endParaRPr lang="en-GB" sz="3600" dirty="0"/>
          </a:p>
          <a:p>
            <a:r>
              <a:rPr lang="en-US" sz="3600" dirty="0"/>
              <a:t>Plato used the word </a:t>
            </a:r>
            <a:r>
              <a:rPr lang="en-US" sz="3600" dirty="0" err="1"/>
              <a:t>agathos</a:t>
            </a:r>
            <a:r>
              <a:rPr lang="en-US" sz="3600" dirty="0"/>
              <a:t> and he wants to compare it with beauty. </a:t>
            </a:r>
            <a:endParaRPr lang="en-GB" sz="3600" dirty="0"/>
          </a:p>
          <a:p>
            <a:r>
              <a:rPr lang="en-US" sz="3600" dirty="0"/>
              <a:t>Good has something that has beauty. </a:t>
            </a:r>
            <a:endParaRPr lang="en-GB" sz="3600" dirty="0"/>
          </a:p>
          <a:p>
            <a:r>
              <a:rPr lang="en-US" sz="3600" dirty="0"/>
              <a:t>Good could be in many forms. </a:t>
            </a:r>
            <a:endParaRPr lang="en-GB" sz="3600" dirty="0"/>
          </a:p>
        </p:txBody>
      </p:sp>
    </p:spTree>
    <p:extLst>
      <p:ext uri="{BB962C8B-B14F-4D97-AF65-F5344CB8AC3E}">
        <p14:creationId xmlns:p14="http://schemas.microsoft.com/office/powerpoint/2010/main" val="3407029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434" y="1166650"/>
            <a:ext cx="11288111" cy="4855778"/>
          </a:xfrm>
        </p:spPr>
        <p:txBody>
          <a:bodyPr>
            <a:noAutofit/>
          </a:bodyPr>
          <a:lstStyle/>
          <a:p>
            <a:pPr algn="just"/>
            <a:r>
              <a:rPr lang="en-US" sz="3600" dirty="0">
                <a:latin typeface="Arial Black" panose="020B0A04020102020204" pitchFamily="34" charset="0"/>
              </a:rPr>
              <a:t>Aesthetics which means to see, or perception. Also it means the philosophy of beauty or arts. Aesthetics is also the study of the mind and emotions in relation to the beauty. </a:t>
            </a:r>
            <a:endParaRPr lang="en-GB" sz="3600" dirty="0">
              <a:latin typeface="Arial Black" panose="020B0A04020102020204" pitchFamily="34" charset="0"/>
            </a:endParaRPr>
          </a:p>
          <a:p>
            <a:pPr algn="just"/>
            <a:endParaRPr lang="en-GB" sz="4800" dirty="0">
              <a:latin typeface="Arial Black" panose="020B0A04020102020204" pitchFamily="34" charset="0"/>
            </a:endParaRPr>
          </a:p>
        </p:txBody>
      </p:sp>
    </p:spTree>
    <p:extLst>
      <p:ext uri="{BB962C8B-B14F-4D97-AF65-F5344CB8AC3E}">
        <p14:creationId xmlns:p14="http://schemas.microsoft.com/office/powerpoint/2010/main" val="35626973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92" y="269631"/>
            <a:ext cx="10849708" cy="5907332"/>
          </a:xfrm>
        </p:spPr>
        <p:txBody>
          <a:bodyPr>
            <a:noAutofit/>
          </a:bodyPr>
          <a:lstStyle/>
          <a:p>
            <a:r>
              <a:rPr lang="en-US" sz="4000" dirty="0"/>
              <a:t>Ethical good- means your behavior, attitude, way of doing things. </a:t>
            </a:r>
            <a:endParaRPr lang="en-US" sz="4000" dirty="0" smtClean="0"/>
          </a:p>
          <a:p>
            <a:r>
              <a:rPr lang="en-US" sz="4000" dirty="0" smtClean="0"/>
              <a:t>Ontological </a:t>
            </a:r>
            <a:r>
              <a:rPr lang="en-US" sz="4000" dirty="0"/>
              <a:t>good. Every being is good so long as it exists. This pen is good because it can write. The teacher is good because he teaches well. The car is good because I can drive it or I can buy it. </a:t>
            </a:r>
            <a:endParaRPr lang="en-GB" sz="4000" dirty="0"/>
          </a:p>
          <a:p>
            <a:r>
              <a:rPr lang="en-US" sz="4000" dirty="0"/>
              <a:t>Aesthetical good. This is where judgment is involved. That music is good. (the good here represent the qualities. </a:t>
            </a:r>
            <a:endParaRPr lang="en-GB" sz="4000" dirty="0"/>
          </a:p>
          <a:p>
            <a:endParaRPr lang="en-GB" sz="4000" dirty="0"/>
          </a:p>
        </p:txBody>
      </p:sp>
    </p:spTree>
    <p:extLst>
      <p:ext uri="{BB962C8B-B14F-4D97-AF65-F5344CB8AC3E}">
        <p14:creationId xmlns:p14="http://schemas.microsoft.com/office/powerpoint/2010/main" val="2873362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6" y="559531"/>
            <a:ext cx="11447584" cy="6052284"/>
          </a:xfrm>
        </p:spPr>
        <p:txBody>
          <a:bodyPr>
            <a:normAutofit fontScale="70000" lnSpcReduction="20000"/>
          </a:bodyPr>
          <a:lstStyle/>
          <a:p>
            <a:r>
              <a:rPr lang="en-US" sz="6700" dirty="0"/>
              <a:t>Platos concept of beauty is arguably different from the modern aesthetics concept. We translate Platos word “</a:t>
            </a:r>
            <a:r>
              <a:rPr lang="en-US" sz="6700" dirty="0" err="1"/>
              <a:t>Kalon</a:t>
            </a:r>
            <a:r>
              <a:rPr lang="en-US" sz="6700" dirty="0"/>
              <a:t>” as beautiful but a preferable translations in many contexts is “fine</a:t>
            </a:r>
            <a:r>
              <a:rPr lang="en-US" sz="6700" dirty="0" smtClean="0"/>
              <a:t>”. </a:t>
            </a:r>
            <a:r>
              <a:rPr lang="en-US" sz="6700" dirty="0" err="1" smtClean="0"/>
              <a:t>Kalon</a:t>
            </a:r>
            <a:r>
              <a:rPr lang="en-US" sz="6700" dirty="0" smtClean="0"/>
              <a:t> is an ancient Greek word which can be translated as beautiful, good, noble and fine. </a:t>
            </a:r>
            <a:endParaRPr lang="en-GB" sz="6700" dirty="0"/>
          </a:p>
          <a:p>
            <a:r>
              <a:rPr lang="en-US" sz="6700" dirty="0" err="1"/>
              <a:t>Kalon</a:t>
            </a:r>
            <a:r>
              <a:rPr lang="en-US" sz="6700" dirty="0"/>
              <a:t> goes hand in hand with good. Beautiful and good go together. Good is </a:t>
            </a:r>
            <a:r>
              <a:rPr lang="en-US" sz="6700" dirty="0" err="1"/>
              <a:t>agathos</a:t>
            </a:r>
            <a:r>
              <a:rPr lang="en-US" sz="6700" dirty="0"/>
              <a:t>.</a:t>
            </a:r>
            <a:endParaRPr lang="en-GB" sz="6700" dirty="0"/>
          </a:p>
          <a:p>
            <a:endParaRPr lang="en-GB" dirty="0"/>
          </a:p>
        </p:txBody>
      </p:sp>
    </p:spTree>
    <p:extLst>
      <p:ext uri="{BB962C8B-B14F-4D97-AF65-F5344CB8AC3E}">
        <p14:creationId xmlns:p14="http://schemas.microsoft.com/office/powerpoint/2010/main" val="20547121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355600"/>
            <a:ext cx="11557000" cy="6256215"/>
          </a:xfrm>
        </p:spPr>
        <p:txBody>
          <a:bodyPr>
            <a:normAutofit fontScale="77500" lnSpcReduction="20000"/>
          </a:bodyPr>
          <a:lstStyle/>
          <a:p>
            <a:r>
              <a:rPr lang="en-US" sz="6700" smtClean="0"/>
              <a:t>Here we’re </a:t>
            </a:r>
            <a:r>
              <a:rPr lang="en-US" sz="6700" dirty="0" smtClean="0"/>
              <a:t>trying to mean that what is good is beautiful. Beauty becomes a way of conducting things, the way of governing, the way of relating with the other. </a:t>
            </a:r>
            <a:r>
              <a:rPr lang="en-US" sz="6700" dirty="0" err="1" smtClean="0"/>
              <a:t>E.g</a:t>
            </a:r>
            <a:r>
              <a:rPr lang="en-US" sz="6700" dirty="0" smtClean="0"/>
              <a:t> the good must be done well. The well is making a good thing done beautifully. </a:t>
            </a:r>
            <a:r>
              <a:rPr lang="en-US" sz="6700" dirty="0" err="1" smtClean="0"/>
              <a:t>E.g</a:t>
            </a:r>
            <a:r>
              <a:rPr lang="en-US" sz="6700" dirty="0" smtClean="0"/>
              <a:t> if it’s a good game  of football and the players challenge one another we usually say that the game was well played or well done. </a:t>
            </a:r>
            <a:endParaRPr lang="en-GB" sz="6700" dirty="0"/>
          </a:p>
        </p:txBody>
      </p:sp>
    </p:spTree>
    <p:extLst>
      <p:ext uri="{BB962C8B-B14F-4D97-AF65-F5344CB8AC3E}">
        <p14:creationId xmlns:p14="http://schemas.microsoft.com/office/powerpoint/2010/main" val="20547121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AESTHETICS ACCORDING TO ARISTOTLE. </a:t>
            </a:r>
            <a:r>
              <a:rPr lang="en-GB" b="1" u="sng" dirty="0">
                <a:solidFill>
                  <a:srgbClr val="FF0000"/>
                </a:solidFill>
              </a:rPr>
              <a:t/>
            </a:r>
            <a:br>
              <a:rPr lang="en-GB" b="1" u="sng" dirty="0">
                <a:solidFill>
                  <a:srgbClr val="FF0000"/>
                </a:solidFill>
              </a:rPr>
            </a:br>
            <a:endParaRPr lang="en-GB" b="1" u="sng" dirty="0">
              <a:solidFill>
                <a:srgbClr val="FF0000"/>
              </a:solidFill>
            </a:endParaRPr>
          </a:p>
        </p:txBody>
      </p:sp>
      <p:sp>
        <p:nvSpPr>
          <p:cNvPr id="3" name="Content Placeholder 2"/>
          <p:cNvSpPr>
            <a:spLocks noGrp="1"/>
          </p:cNvSpPr>
          <p:nvPr>
            <p:ph idx="1"/>
          </p:nvPr>
        </p:nvSpPr>
        <p:spPr>
          <a:xfrm>
            <a:off x="451338" y="1087071"/>
            <a:ext cx="10515600" cy="4351338"/>
          </a:xfrm>
        </p:spPr>
        <p:txBody>
          <a:bodyPr>
            <a:noAutofit/>
          </a:bodyPr>
          <a:lstStyle/>
          <a:p>
            <a:r>
              <a:rPr lang="en-US" sz="4400" dirty="0"/>
              <a:t>Aristotle talks of aesthetics in terms of art. And for him art is an imitation of something good and appealing. All the categories of art are imitations but differ in approaches of imitations or the way of interpreting them, that is how to represent them. He also presents aesthetics in a rhetoric way that is the  art of speech, and how we can produce ideas in a beautiful way. </a:t>
            </a:r>
            <a:endParaRPr lang="en-GB" sz="4400" dirty="0"/>
          </a:p>
          <a:p>
            <a:endParaRPr lang="en-GB" sz="4400" dirty="0"/>
          </a:p>
        </p:txBody>
      </p:sp>
    </p:spTree>
    <p:extLst>
      <p:ext uri="{BB962C8B-B14F-4D97-AF65-F5344CB8AC3E}">
        <p14:creationId xmlns:p14="http://schemas.microsoft.com/office/powerpoint/2010/main" val="15682484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807671"/>
            <a:ext cx="10515600" cy="4351338"/>
          </a:xfrm>
        </p:spPr>
        <p:txBody>
          <a:bodyPr>
            <a:noAutofit/>
          </a:bodyPr>
          <a:lstStyle/>
          <a:p>
            <a:r>
              <a:rPr lang="en-US" sz="4400" dirty="0" smtClean="0"/>
              <a:t>Art represents everything. This harmony, language, rhythm, colors  are used to represent works of art.  Songs …in this one people use instruments, languages rhythms, harmony, thus the composer of songs uses imitations in the compositions of the songs. </a:t>
            </a:r>
            <a:endParaRPr lang="en-GB" sz="4400" dirty="0"/>
          </a:p>
        </p:txBody>
      </p:sp>
    </p:spTree>
    <p:extLst>
      <p:ext uri="{BB962C8B-B14F-4D97-AF65-F5344CB8AC3E}">
        <p14:creationId xmlns:p14="http://schemas.microsoft.com/office/powerpoint/2010/main" val="15682484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569" y="371963"/>
            <a:ext cx="10515600" cy="4351338"/>
          </a:xfrm>
        </p:spPr>
        <p:txBody>
          <a:bodyPr>
            <a:noAutofit/>
          </a:bodyPr>
          <a:lstStyle/>
          <a:p>
            <a:r>
              <a:rPr lang="en-US" sz="4000" dirty="0"/>
              <a:t>According to him created things possess harmony, proportionality and wholeness.  Aristotle talked rarely about architecture but more on painting, music and poetic as a reproduction of what was, what is and what may be in matters of beauty. We have different forms of art because we have different kinds of objects or things to be imitated. Some use colors and others use languages, rhythm, and harmony. </a:t>
            </a:r>
            <a:r>
              <a:rPr lang="en-US" sz="4000" dirty="0" err="1"/>
              <a:t>E.g</a:t>
            </a:r>
            <a:r>
              <a:rPr lang="en-US" sz="4000" dirty="0"/>
              <a:t> music painting and poetics. Everyone has a potential of being an artistic. </a:t>
            </a:r>
            <a:endParaRPr lang="en-GB" sz="4000" dirty="0"/>
          </a:p>
        </p:txBody>
      </p:sp>
    </p:spTree>
    <p:extLst>
      <p:ext uri="{BB962C8B-B14F-4D97-AF65-F5344CB8AC3E}">
        <p14:creationId xmlns:p14="http://schemas.microsoft.com/office/powerpoint/2010/main" val="14688471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462" y="289902"/>
            <a:ext cx="11547230" cy="4351338"/>
          </a:xfrm>
        </p:spPr>
        <p:txBody>
          <a:bodyPr>
            <a:noAutofit/>
          </a:bodyPr>
          <a:lstStyle/>
          <a:p>
            <a:r>
              <a:rPr lang="en-US" sz="4400" dirty="0"/>
              <a:t>Dancing. One imitates so many things. The styles, rhythms, this dancing depends on particular events </a:t>
            </a:r>
            <a:r>
              <a:rPr lang="en-US" sz="4400" dirty="0" err="1"/>
              <a:t>e.g</a:t>
            </a:r>
            <a:r>
              <a:rPr lang="en-US" sz="4400" dirty="0"/>
              <a:t> marriages, harvesting, funerals, graduations, welcoming a newly born child.  </a:t>
            </a:r>
            <a:r>
              <a:rPr lang="en-US" sz="4400" dirty="0" err="1"/>
              <a:t>Kamba</a:t>
            </a:r>
            <a:r>
              <a:rPr lang="en-US" sz="4400" dirty="0"/>
              <a:t> dance, </a:t>
            </a:r>
            <a:r>
              <a:rPr lang="en-US" sz="4400" dirty="0" err="1"/>
              <a:t>kisii</a:t>
            </a:r>
            <a:r>
              <a:rPr lang="en-US" sz="4400" dirty="0"/>
              <a:t> dance, kikuyu dance </a:t>
            </a:r>
            <a:r>
              <a:rPr lang="en-US" sz="4400" dirty="0" err="1"/>
              <a:t>mugithi</a:t>
            </a:r>
            <a:r>
              <a:rPr lang="en-US" sz="4400" dirty="0"/>
              <a:t>….. </a:t>
            </a:r>
            <a:endParaRPr lang="en-GB" sz="4400" dirty="0"/>
          </a:p>
          <a:p>
            <a:r>
              <a:rPr lang="en-US" sz="4400" dirty="0"/>
              <a:t>Plays with good or bad characters. Imitations is natural to man from childhood. When Aristotle talks of poetry he refers to all art either play, dance, music. Etc. animals cannot imitate.  </a:t>
            </a:r>
            <a:endParaRPr lang="en-GB" sz="4400" dirty="0"/>
          </a:p>
          <a:p>
            <a:endParaRPr lang="en-GB" sz="4400" dirty="0"/>
          </a:p>
        </p:txBody>
      </p:sp>
    </p:spTree>
    <p:extLst>
      <p:ext uri="{BB962C8B-B14F-4D97-AF65-F5344CB8AC3E}">
        <p14:creationId xmlns:p14="http://schemas.microsoft.com/office/powerpoint/2010/main" val="16934239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MEDIEVAL AESTHETICS. </a:t>
            </a:r>
            <a:r>
              <a:rPr lang="en-GB" dirty="0">
                <a:solidFill>
                  <a:srgbClr val="FF0000"/>
                </a:solidFill>
              </a:rPr>
              <a:t/>
            </a:r>
            <a:br>
              <a:rPr lang="en-GB" dirty="0">
                <a:solidFill>
                  <a:srgbClr val="FF0000"/>
                </a:solidFill>
              </a:rPr>
            </a:br>
            <a:endParaRPr lang="en-GB" dirty="0">
              <a:solidFill>
                <a:srgbClr val="FF0000"/>
              </a:solidFill>
            </a:endParaRPr>
          </a:p>
        </p:txBody>
      </p:sp>
      <p:sp>
        <p:nvSpPr>
          <p:cNvPr id="3" name="Content Placeholder 2"/>
          <p:cNvSpPr>
            <a:spLocks noGrp="1"/>
          </p:cNvSpPr>
          <p:nvPr>
            <p:ph idx="1"/>
          </p:nvPr>
        </p:nvSpPr>
        <p:spPr>
          <a:xfrm>
            <a:off x="592016" y="1063625"/>
            <a:ext cx="10515600" cy="4351338"/>
          </a:xfrm>
        </p:spPr>
        <p:txBody>
          <a:bodyPr>
            <a:noAutofit/>
          </a:bodyPr>
          <a:lstStyle/>
          <a:p>
            <a:r>
              <a:rPr lang="en-US" sz="4000" b="1" dirty="0"/>
              <a:t>ST.AUGUSTINE. </a:t>
            </a:r>
            <a:endParaRPr lang="en-GB" sz="4000" dirty="0"/>
          </a:p>
          <a:p>
            <a:r>
              <a:rPr lang="en-US" sz="4400" dirty="0"/>
              <a:t>St. Augustine was influenced by platonic philosophy and </a:t>
            </a:r>
            <a:r>
              <a:rPr lang="en-US" sz="4400" dirty="0" err="1"/>
              <a:t>neoplatonists</a:t>
            </a:r>
            <a:r>
              <a:rPr lang="en-US" sz="4400" dirty="0"/>
              <a:t>. </a:t>
            </a:r>
            <a:r>
              <a:rPr lang="en-US" sz="4400" dirty="0" err="1"/>
              <a:t>E.g</a:t>
            </a:r>
            <a:r>
              <a:rPr lang="en-US" sz="4400" dirty="0"/>
              <a:t> Pseudo Dionysius. Augustine was clear that Gods creation was utterly good unlike human art, in the sense that Gods art proceeds ex nihilo(out of nothing). Augustine was influenced by </a:t>
            </a:r>
            <a:r>
              <a:rPr lang="en-US" sz="4400" dirty="0" err="1"/>
              <a:t>platonics</a:t>
            </a:r>
            <a:r>
              <a:rPr lang="en-US" sz="4400" dirty="0"/>
              <a:t> and Romans notions of mimesis. </a:t>
            </a:r>
            <a:endParaRPr lang="en-GB" sz="4400" dirty="0"/>
          </a:p>
          <a:p>
            <a:endParaRPr lang="en-GB" dirty="0"/>
          </a:p>
        </p:txBody>
      </p:sp>
    </p:spTree>
    <p:extLst>
      <p:ext uri="{BB962C8B-B14F-4D97-AF65-F5344CB8AC3E}">
        <p14:creationId xmlns:p14="http://schemas.microsoft.com/office/powerpoint/2010/main" val="26563268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endParaRPr lang="en-GB" dirty="0"/>
          </a:p>
        </p:txBody>
      </p:sp>
      <p:sp>
        <p:nvSpPr>
          <p:cNvPr id="3" name="Content Placeholder 2"/>
          <p:cNvSpPr>
            <a:spLocks noGrp="1"/>
          </p:cNvSpPr>
          <p:nvPr>
            <p:ph idx="1"/>
          </p:nvPr>
        </p:nvSpPr>
        <p:spPr>
          <a:xfrm>
            <a:off x="592016" y="1063625"/>
            <a:ext cx="10515600" cy="4351338"/>
          </a:xfrm>
        </p:spPr>
        <p:txBody>
          <a:bodyPr>
            <a:noAutofit/>
          </a:bodyPr>
          <a:lstStyle/>
          <a:p>
            <a:r>
              <a:rPr lang="en-US" sz="4000" b="1" dirty="0" smtClean="0"/>
              <a:t>He constructed a human art as a symbolic of the higher meaning of Gods art. It also provides Augustine’s question and answer, is a thing beautiful because it pleases or does it please because it is beautiful? Clearly, it pleases because it is beautiful. The whole idea that the beauty of natural phenomena is rightly informed by Gods beauty, that the beauty of a particular thing is informed by the indivisible beauty of God. </a:t>
            </a:r>
          </a:p>
        </p:txBody>
      </p:sp>
    </p:spTree>
    <p:extLst>
      <p:ext uri="{BB962C8B-B14F-4D97-AF65-F5344CB8AC3E}">
        <p14:creationId xmlns:p14="http://schemas.microsoft.com/office/powerpoint/2010/main" val="26563268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 THOMAS AQUINAS</a:t>
            </a:r>
            <a:r>
              <a:rPr lang="en-US" dirty="0">
                <a:solidFill>
                  <a:srgbClr val="FF0000"/>
                </a:solidFill>
              </a:rPr>
              <a:t>. </a:t>
            </a:r>
            <a:r>
              <a:rPr lang="en-GB" dirty="0">
                <a:solidFill>
                  <a:srgbClr val="FF0000"/>
                </a:solidFill>
              </a:rPr>
              <a:t/>
            </a:r>
            <a:br>
              <a:rPr lang="en-GB" dirty="0">
                <a:solidFill>
                  <a:srgbClr val="FF0000"/>
                </a:solidFill>
              </a:rPr>
            </a:br>
            <a:endParaRPr lang="en-GB" dirty="0">
              <a:solidFill>
                <a:srgbClr val="FF0000"/>
              </a:solidFill>
            </a:endParaRPr>
          </a:p>
        </p:txBody>
      </p:sp>
      <p:sp>
        <p:nvSpPr>
          <p:cNvPr id="3" name="Content Placeholder 2"/>
          <p:cNvSpPr>
            <a:spLocks noGrp="1"/>
          </p:cNvSpPr>
          <p:nvPr>
            <p:ph idx="1"/>
          </p:nvPr>
        </p:nvSpPr>
        <p:spPr>
          <a:xfrm>
            <a:off x="177800" y="974725"/>
            <a:ext cx="11633200" cy="4351338"/>
          </a:xfrm>
        </p:spPr>
        <p:txBody>
          <a:bodyPr>
            <a:noAutofit/>
          </a:bodyPr>
          <a:lstStyle/>
          <a:p>
            <a:r>
              <a:rPr lang="en-US" sz="4000" dirty="0"/>
              <a:t>He followed the Aristotelian understanding of the concept of beauty. The beauty in Aquinas holds the key to the being of things, their unity, their truth, their goodness. Here Aquinas construes (understands, interprets) beauty and goodness in a way very close to the doctrine    favored by Pseudo </a:t>
            </a:r>
            <a:r>
              <a:rPr lang="en-US" sz="4000" dirty="0" err="1"/>
              <a:t>Dynisius</a:t>
            </a:r>
            <a:r>
              <a:rPr lang="en-US" sz="4000" dirty="0"/>
              <a:t> </a:t>
            </a:r>
            <a:r>
              <a:rPr lang="en-US" sz="4000" dirty="0" err="1"/>
              <a:t>distiguising</a:t>
            </a:r>
            <a:r>
              <a:rPr lang="en-US" sz="4000" dirty="0"/>
              <a:t> beauty and goodness in viewing different aspect of same things. The question of transcendental beauty was the central theme in the works of modern </a:t>
            </a:r>
            <a:r>
              <a:rPr lang="en-US" sz="4000" dirty="0" err="1"/>
              <a:t>thomistic</a:t>
            </a:r>
            <a:r>
              <a:rPr lang="en-US" sz="4000" dirty="0"/>
              <a:t> aesthetician. </a:t>
            </a:r>
            <a:endParaRPr lang="en-GB" sz="4000" dirty="0"/>
          </a:p>
          <a:p>
            <a:endParaRPr lang="en-GB" sz="4000" dirty="0"/>
          </a:p>
        </p:txBody>
      </p:sp>
    </p:spTree>
    <p:extLst>
      <p:ext uri="{BB962C8B-B14F-4D97-AF65-F5344CB8AC3E}">
        <p14:creationId xmlns:p14="http://schemas.microsoft.com/office/powerpoint/2010/main" val="1401504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0"/>
            <a:ext cx="10515600" cy="1325563"/>
          </a:xfrm>
        </p:spPr>
        <p:txBody>
          <a:bodyPr/>
          <a:lstStyle/>
          <a:p>
            <a:r>
              <a:rPr lang="en-US" b="1" dirty="0">
                <a:solidFill>
                  <a:srgbClr val="FF0000"/>
                </a:solidFill>
                <a:latin typeface="Aharoni" panose="02010803020104030203" pitchFamily="2" charset="-79"/>
                <a:cs typeface="Aharoni" panose="02010803020104030203" pitchFamily="2" charset="-79"/>
              </a:rPr>
              <a:t>Aesthetics</a:t>
            </a: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252247" y="1325563"/>
            <a:ext cx="11351173" cy="4728396"/>
          </a:xfrm>
        </p:spPr>
        <p:txBody>
          <a:bodyPr>
            <a:noAutofit/>
          </a:bodyPr>
          <a:lstStyle/>
          <a:p>
            <a:pPr algn="just"/>
            <a:r>
              <a:rPr lang="en-US" sz="4000" dirty="0" smtClean="0">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It belongs to the branch of philosophy called metaphysics. Because it studies beauty in terms </a:t>
            </a:r>
            <a:r>
              <a:rPr lang="en-US" sz="4000" dirty="0" smtClean="0">
                <a:latin typeface="Aharoni" panose="02010803020104030203" pitchFamily="2" charset="-79"/>
                <a:cs typeface="Aharoni" panose="02010803020104030203" pitchFamily="2" charset="-79"/>
              </a:rPr>
              <a:t>of essence</a:t>
            </a:r>
            <a:r>
              <a:rPr lang="en-US" sz="4000" dirty="0">
                <a:latin typeface="Aharoni" panose="02010803020104030203" pitchFamily="2" charset="-79"/>
                <a:cs typeface="Aharoni" panose="02010803020104030203" pitchFamily="2" charset="-79"/>
              </a:rPr>
              <a:t>,</a:t>
            </a:r>
            <a:r>
              <a:rPr lang="en-US" sz="4000" dirty="0" smtClean="0">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sublime and harmony</a:t>
            </a:r>
            <a:r>
              <a:rPr lang="en-US" sz="4000" dirty="0" smtClean="0">
                <a:latin typeface="Aharoni" panose="02010803020104030203" pitchFamily="2" charset="-79"/>
                <a:cs typeface="Aharoni" panose="02010803020104030203" pitchFamily="2" charset="-79"/>
              </a:rPr>
              <a:t>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What is being? Being is that which is. </a:t>
            </a:r>
            <a:r>
              <a:rPr lang="en-US" sz="4000" dirty="0" err="1" smtClean="0">
                <a:latin typeface="Aharoni" panose="02010803020104030203" pitchFamily="2" charset="-79"/>
                <a:cs typeface="Aharoni" panose="02010803020104030203" pitchFamily="2" charset="-79"/>
              </a:rPr>
              <a:t>E.g</a:t>
            </a:r>
            <a:r>
              <a:rPr lang="en-US" sz="4000" dirty="0" smtClean="0">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man, animal, stone, trees, etc.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Being has attributes that is …we begin with “is” when giving an attribute. </a:t>
            </a:r>
            <a:endParaRPr lang="en-GB" sz="4000" dirty="0">
              <a:latin typeface="Aharoni" panose="02010803020104030203" pitchFamily="2" charset="-79"/>
              <a:cs typeface="Aharoni" panose="02010803020104030203" pitchFamily="2" charset="-79"/>
            </a:endParaRPr>
          </a:p>
          <a:p>
            <a:pPr algn="just"/>
            <a:r>
              <a:rPr lang="en-US" sz="4000" dirty="0">
                <a:latin typeface="Aharoni" panose="02010803020104030203" pitchFamily="2" charset="-79"/>
                <a:cs typeface="Aharoni" panose="02010803020104030203" pitchFamily="2" charset="-79"/>
              </a:rPr>
              <a:t>Transcendental attributes of being. </a:t>
            </a:r>
            <a:endParaRPr lang="en-GB"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258262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dirty="0"/>
              <a:t/>
            </a:r>
            <a:br>
              <a:rPr lang="en-GB" dirty="0"/>
            </a:br>
            <a:endParaRPr lang="en-GB" dirty="0"/>
          </a:p>
        </p:txBody>
      </p:sp>
      <p:sp>
        <p:nvSpPr>
          <p:cNvPr id="3" name="Content Placeholder 2"/>
          <p:cNvSpPr>
            <a:spLocks noGrp="1"/>
          </p:cNvSpPr>
          <p:nvPr>
            <p:ph idx="1"/>
          </p:nvPr>
        </p:nvSpPr>
        <p:spPr>
          <a:xfrm>
            <a:off x="177800" y="974725"/>
            <a:ext cx="11633200" cy="4351338"/>
          </a:xfrm>
        </p:spPr>
        <p:txBody>
          <a:bodyPr>
            <a:noAutofit/>
          </a:bodyPr>
          <a:lstStyle/>
          <a:p>
            <a:r>
              <a:rPr lang="en-US" sz="4000" dirty="0" smtClean="0"/>
              <a:t>In his explanations of beauty, it demands the </a:t>
            </a:r>
            <a:r>
              <a:rPr lang="en-US" sz="4000" dirty="0" err="1" smtClean="0"/>
              <a:t>fulfilment</a:t>
            </a:r>
            <a:r>
              <a:rPr lang="en-US" sz="4000" dirty="0" smtClean="0"/>
              <a:t> of 3 conditions: first, is </a:t>
            </a:r>
            <a:r>
              <a:rPr lang="en-US" sz="4000" b="1" dirty="0" smtClean="0"/>
              <a:t>integrity or perfection, </a:t>
            </a:r>
            <a:r>
              <a:rPr lang="en-US" sz="4000" dirty="0" smtClean="0"/>
              <a:t>secondly, </a:t>
            </a:r>
            <a:r>
              <a:rPr lang="en-US" sz="4000" b="1" dirty="0" smtClean="0"/>
              <a:t>proper proportion or harmony</a:t>
            </a:r>
            <a:r>
              <a:rPr lang="en-US" sz="4000" dirty="0" smtClean="0"/>
              <a:t>, thirdly, </a:t>
            </a:r>
            <a:r>
              <a:rPr lang="en-US" sz="4000" b="1" dirty="0" smtClean="0"/>
              <a:t>clarity</a:t>
            </a:r>
            <a:r>
              <a:rPr lang="en-US" sz="4000" dirty="0" smtClean="0"/>
              <a:t> thus things have glowing </a:t>
            </a:r>
            <a:r>
              <a:rPr lang="en-US" sz="4000" dirty="0" err="1" smtClean="0"/>
              <a:t>colour</a:t>
            </a:r>
            <a:r>
              <a:rPr lang="en-US" sz="4000" dirty="0" smtClean="0"/>
              <a:t> are said to be beautiful. </a:t>
            </a:r>
            <a:endParaRPr lang="en-GB" sz="4000" dirty="0"/>
          </a:p>
        </p:txBody>
      </p:sp>
    </p:spTree>
    <p:extLst>
      <p:ext uri="{BB962C8B-B14F-4D97-AF65-F5344CB8AC3E}">
        <p14:creationId xmlns:p14="http://schemas.microsoft.com/office/powerpoint/2010/main" val="14015041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541963"/>
          </a:xfrm>
        </p:spPr>
        <p:txBody>
          <a:bodyPr>
            <a:noAutofit/>
          </a:bodyPr>
          <a:lstStyle/>
          <a:p>
            <a:r>
              <a:rPr lang="en-US" sz="4000" b="1" dirty="0"/>
              <a:t>On Beauty…… </a:t>
            </a:r>
            <a:endParaRPr lang="en-GB" sz="4000" dirty="0"/>
          </a:p>
          <a:p>
            <a:r>
              <a:rPr lang="en-US" sz="4000" b="1" dirty="0"/>
              <a:t>St Thomas Aquinas has written books on aesthetics based on beauty and good. He says that the beautiful is good and the good is beautiful. For him something .beautiful is delightful and beauty has to reach us through the senses. </a:t>
            </a:r>
            <a:r>
              <a:rPr lang="en-US" sz="4000" b="1" dirty="0" err="1"/>
              <a:t>Eg</a:t>
            </a:r>
            <a:r>
              <a:rPr lang="en-US" sz="4000" b="1" dirty="0"/>
              <a:t> sight, hearing …sound. Etc. he says that beauty is what you see and hear he did not consider taste as legitimate entry to beauty. </a:t>
            </a:r>
            <a:endParaRPr lang="en-GB" sz="4000" dirty="0"/>
          </a:p>
          <a:p>
            <a:endParaRPr lang="en-GB" sz="4000" dirty="0"/>
          </a:p>
        </p:txBody>
      </p:sp>
    </p:spTree>
    <p:extLst>
      <p:ext uri="{BB962C8B-B14F-4D97-AF65-F5344CB8AC3E}">
        <p14:creationId xmlns:p14="http://schemas.microsoft.com/office/powerpoint/2010/main" val="1190496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301625"/>
            <a:ext cx="11125200" cy="4351338"/>
          </a:xfrm>
        </p:spPr>
        <p:txBody>
          <a:bodyPr>
            <a:noAutofit/>
          </a:bodyPr>
          <a:lstStyle/>
          <a:p>
            <a:r>
              <a:rPr lang="en-US" sz="4400" dirty="0"/>
              <a:t>According to Thomas Aquinas, beauty is that which is pleasing to behold or to observe or to look. (S. </a:t>
            </a:r>
            <a:r>
              <a:rPr lang="en-US" sz="4400" dirty="0" err="1"/>
              <a:t>theologia</a:t>
            </a:r>
            <a:r>
              <a:rPr lang="en-US" sz="4400" dirty="0"/>
              <a:t> 1 q5, a 4).</a:t>
            </a:r>
            <a:endParaRPr lang="en-GB" sz="4400" dirty="0"/>
          </a:p>
          <a:p>
            <a:r>
              <a:rPr lang="en-US" sz="4400" dirty="0"/>
              <a:t>Beauty is that which can arouse in man a sentiment of admiration. It is a special kind of goodness because it is an object of a certain natural tendency (appetite) that is set at rest by a contemplation of the beautiful. That which gives rise to delight simply by seeing it (by being known).</a:t>
            </a:r>
            <a:endParaRPr lang="en-GB" sz="4400" dirty="0"/>
          </a:p>
          <a:p>
            <a:endParaRPr lang="en-GB" sz="4400" dirty="0"/>
          </a:p>
        </p:txBody>
      </p:sp>
    </p:spTree>
    <p:extLst>
      <p:ext uri="{BB962C8B-B14F-4D97-AF65-F5344CB8AC3E}">
        <p14:creationId xmlns:p14="http://schemas.microsoft.com/office/powerpoint/2010/main" val="34123429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758825"/>
            <a:ext cx="11671300" cy="4351338"/>
          </a:xfrm>
        </p:spPr>
        <p:txBody>
          <a:bodyPr>
            <a:noAutofit/>
          </a:bodyPr>
          <a:lstStyle/>
          <a:p>
            <a:r>
              <a:rPr lang="en-US" sz="4000" dirty="0"/>
              <a:t>According to Thomas Aquinas beauty can be physical or spiritual.	</a:t>
            </a:r>
            <a:endParaRPr lang="en-GB" sz="4000" dirty="0"/>
          </a:p>
          <a:p>
            <a:pPr lvl="0"/>
            <a:r>
              <a:rPr lang="en-US" sz="4000" b="1" dirty="0"/>
              <a:t>Ontological beauty_ </a:t>
            </a:r>
            <a:r>
              <a:rPr lang="en-US" sz="4000" dirty="0"/>
              <a:t>by virtue of being  in other words it is beauty which is part and parcel of the nature of every being.</a:t>
            </a:r>
            <a:endParaRPr lang="en-GB" sz="4000" dirty="0"/>
          </a:p>
          <a:p>
            <a:pPr lvl="0"/>
            <a:r>
              <a:rPr lang="en-US" sz="4000" b="1" dirty="0"/>
              <a:t>Physical beauty</a:t>
            </a:r>
            <a:r>
              <a:rPr lang="en-US" sz="4000" dirty="0"/>
              <a:t>_ it is a beauty of a body and it consists in having all the parts of the body well- proportioned which is the splendor (brightness required). It is external beauty, material beauty that can be perceived by the senses.</a:t>
            </a:r>
            <a:endParaRPr lang="en-GB" sz="4000" dirty="0"/>
          </a:p>
          <a:p>
            <a:endParaRPr lang="en-GB" sz="3200" dirty="0"/>
          </a:p>
        </p:txBody>
      </p:sp>
    </p:spTree>
    <p:extLst>
      <p:ext uri="{BB962C8B-B14F-4D97-AF65-F5344CB8AC3E}">
        <p14:creationId xmlns:p14="http://schemas.microsoft.com/office/powerpoint/2010/main" val="6238313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758825"/>
            <a:ext cx="11671300" cy="4351338"/>
          </a:xfrm>
        </p:spPr>
        <p:txBody>
          <a:bodyPr>
            <a:noAutofit/>
          </a:bodyPr>
          <a:lstStyle/>
          <a:p>
            <a:pPr lvl="0"/>
            <a:r>
              <a:rPr lang="en-US" sz="3600" b="1" dirty="0" smtClean="0"/>
              <a:t>Spiritual beauty_</a:t>
            </a:r>
            <a:r>
              <a:rPr lang="en-US" sz="3600" dirty="0" smtClean="0"/>
              <a:t>  According to Thomas Aquinas, spiritual beauty is the </a:t>
            </a:r>
            <a:r>
              <a:rPr lang="en-US" sz="4400" dirty="0" smtClean="0"/>
              <a:t>beauty</a:t>
            </a:r>
            <a:r>
              <a:rPr lang="en-US" sz="3600" dirty="0" smtClean="0"/>
              <a:t> of the soul, the beauty of character, in other words, it is the inner beauty of a person.  unlike physical beauty, spiritual beauty is peculiar to rational nature (the way actions are performed in a rational way) (summa </a:t>
            </a:r>
            <a:r>
              <a:rPr lang="en-US" sz="3600" dirty="0" err="1" smtClean="0"/>
              <a:t>theologia</a:t>
            </a:r>
            <a:r>
              <a:rPr lang="en-US" sz="3600" dirty="0" smtClean="0"/>
              <a:t> 1 11q145, a,2)</a:t>
            </a:r>
            <a:endParaRPr lang="en-GB" sz="3600" dirty="0"/>
          </a:p>
        </p:txBody>
      </p:sp>
    </p:spTree>
    <p:extLst>
      <p:ext uri="{BB962C8B-B14F-4D97-AF65-F5344CB8AC3E}">
        <p14:creationId xmlns:p14="http://schemas.microsoft.com/office/powerpoint/2010/main" val="6238313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03225"/>
            <a:ext cx="10515600" cy="4351338"/>
          </a:xfrm>
        </p:spPr>
        <p:txBody>
          <a:bodyPr>
            <a:noAutofit/>
          </a:bodyPr>
          <a:lstStyle/>
          <a:p>
            <a:r>
              <a:rPr lang="en-US" sz="4400" dirty="0"/>
              <a:t>In addition, spiritual beauty consists in living a virtuous life hence it is also moral beauty.  Moral beauty consists in doing good and avoiding evil. For Thomas Aquinas said that saints have spiritual beauty because they have attained that inner harmony with the ultimate goal. Hence for a human person, created in the image and likeness of God, spiritual beauty as a result of living in accordance with God’s Grace.</a:t>
            </a:r>
            <a:endParaRPr lang="en-GB" sz="4400" dirty="0"/>
          </a:p>
          <a:p>
            <a:endParaRPr lang="en-GB" sz="4400" dirty="0"/>
          </a:p>
        </p:txBody>
      </p:sp>
    </p:spTree>
    <p:extLst>
      <p:ext uri="{BB962C8B-B14F-4D97-AF65-F5344CB8AC3E}">
        <p14:creationId xmlns:p14="http://schemas.microsoft.com/office/powerpoint/2010/main" val="22784308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0" y="581025"/>
            <a:ext cx="10515600" cy="4351338"/>
          </a:xfrm>
        </p:spPr>
        <p:txBody>
          <a:bodyPr>
            <a:noAutofit/>
          </a:bodyPr>
          <a:lstStyle/>
          <a:p>
            <a:r>
              <a:rPr lang="en-US" sz="3600" b="1" dirty="0"/>
              <a:t>Elements or characteristics of beauty. </a:t>
            </a:r>
            <a:endParaRPr lang="en-GB" sz="3600" dirty="0"/>
          </a:p>
          <a:p>
            <a:pPr lvl="0"/>
            <a:r>
              <a:rPr lang="en-US" sz="3600" b="1" dirty="0"/>
              <a:t>Integrity or perfection or completeness</a:t>
            </a:r>
            <a:endParaRPr lang="en-GB" sz="3600" dirty="0"/>
          </a:p>
          <a:p>
            <a:pPr lvl="0"/>
            <a:r>
              <a:rPr lang="en-US" sz="3600" b="1" dirty="0"/>
              <a:t>Proportion or harmony or balance</a:t>
            </a:r>
            <a:endParaRPr lang="en-GB" sz="3600" dirty="0"/>
          </a:p>
          <a:p>
            <a:pPr lvl="0"/>
            <a:r>
              <a:rPr lang="en-US" sz="3600" b="1" dirty="0"/>
              <a:t>Clarity or splendor </a:t>
            </a:r>
            <a:endParaRPr lang="en-GB" sz="3600" dirty="0"/>
          </a:p>
          <a:p>
            <a:r>
              <a:rPr lang="en-US" sz="3600" b="1" dirty="0"/>
              <a:t>These three elements are found in every beautiful object.  Question:  Which are the qualities which render a being beautiful according to Aquinas?</a:t>
            </a:r>
            <a:endParaRPr lang="en-GB" sz="3600" dirty="0"/>
          </a:p>
          <a:p>
            <a:r>
              <a:rPr lang="en-US" sz="3600" b="1" dirty="0"/>
              <a:t>  </a:t>
            </a:r>
            <a:endParaRPr lang="en-GB" sz="3600" dirty="0"/>
          </a:p>
        </p:txBody>
      </p:sp>
    </p:spTree>
    <p:extLst>
      <p:ext uri="{BB962C8B-B14F-4D97-AF65-F5344CB8AC3E}">
        <p14:creationId xmlns:p14="http://schemas.microsoft.com/office/powerpoint/2010/main" val="41660979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7800"/>
            <a:ext cx="12039600" cy="4754563"/>
          </a:xfrm>
        </p:spPr>
        <p:txBody>
          <a:bodyPr>
            <a:noAutofit/>
          </a:bodyPr>
          <a:lstStyle/>
          <a:p>
            <a:r>
              <a:rPr lang="en-US" sz="3600" b="1" dirty="0" smtClean="0"/>
              <a:t>Integrity or perfection or completeness</a:t>
            </a:r>
            <a:endParaRPr lang="en-GB" sz="3600" dirty="0" smtClean="0"/>
          </a:p>
          <a:p>
            <a:r>
              <a:rPr lang="en-US" sz="3600" dirty="0" smtClean="0"/>
              <a:t>A being is said to be perfect when it’s lacking nothing according to the measure of its perfection. </a:t>
            </a:r>
            <a:endParaRPr lang="en-GB" sz="3600" dirty="0" smtClean="0"/>
          </a:p>
          <a:p>
            <a:r>
              <a:rPr lang="en-US" sz="3600" dirty="0" smtClean="0"/>
              <a:t>Completeness or integrity or perfection must exist in every beautiful thing because the absence of a part which belongs to the nature of the being or a defect or even the mutilation of any part doesn’t give pleasure but produces an unpleasant impression upon the beholder.</a:t>
            </a:r>
            <a:endParaRPr lang="en-GB" sz="3600" dirty="0" smtClean="0"/>
          </a:p>
          <a:p>
            <a:r>
              <a:rPr lang="en-US" sz="3600" dirty="0" smtClean="0"/>
              <a:t>A fullness or completeness expresses a richness of perfection and it calls for the attention of the beholder. </a:t>
            </a:r>
            <a:endParaRPr lang="en-GB" sz="3600" dirty="0" smtClean="0"/>
          </a:p>
          <a:p>
            <a:r>
              <a:rPr lang="en-US" sz="3600" dirty="0" smtClean="0"/>
              <a:t>A noticeable defect would tend to destroy the beauty of an object</a:t>
            </a:r>
            <a:endParaRPr lang="en-GB" sz="3600" dirty="0"/>
          </a:p>
        </p:txBody>
      </p:sp>
    </p:spTree>
    <p:extLst>
      <p:ext uri="{BB962C8B-B14F-4D97-AF65-F5344CB8AC3E}">
        <p14:creationId xmlns:p14="http://schemas.microsoft.com/office/powerpoint/2010/main" val="41660979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250825"/>
            <a:ext cx="11531600" cy="4351338"/>
          </a:xfrm>
        </p:spPr>
        <p:txBody>
          <a:bodyPr>
            <a:noAutofit/>
          </a:bodyPr>
          <a:lstStyle/>
          <a:p>
            <a:r>
              <a:rPr lang="en-US" sz="4000" b="1" dirty="0"/>
              <a:t>Proportion or harmony or balance. </a:t>
            </a:r>
            <a:endParaRPr lang="en-GB" sz="4000" dirty="0"/>
          </a:p>
          <a:p>
            <a:r>
              <a:rPr lang="en-US" sz="4000" dirty="0"/>
              <a:t>The human mind experiences aesthetic  in discovering an orderly arrangement in what is first seems to be chaotic mass. </a:t>
            </a:r>
            <a:endParaRPr lang="en-GB" sz="4000" dirty="0"/>
          </a:p>
          <a:p>
            <a:r>
              <a:rPr lang="en-US" sz="4000" dirty="0"/>
              <a:t>Chaotic or confusion isn’t something delightful, so there must be an orderly and proportionate arrangement of parts to give an aesthetic experience. </a:t>
            </a:r>
            <a:r>
              <a:rPr lang="en-US" sz="4000" dirty="0" err="1"/>
              <a:t>E.g</a:t>
            </a:r>
            <a:r>
              <a:rPr lang="en-US" sz="4000" dirty="0"/>
              <a:t> a pile of stones isn’t beautiful but when arranged as parts of the building, the stones would take on balance and symmetry hence could have beauty. The same in music…notes of playing music or piano.  </a:t>
            </a:r>
            <a:endParaRPr lang="en-GB" sz="4000" dirty="0"/>
          </a:p>
          <a:p>
            <a:endParaRPr lang="en-GB" sz="4000" dirty="0"/>
          </a:p>
        </p:txBody>
      </p:sp>
    </p:spTree>
    <p:extLst>
      <p:ext uri="{BB962C8B-B14F-4D97-AF65-F5344CB8AC3E}">
        <p14:creationId xmlns:p14="http://schemas.microsoft.com/office/powerpoint/2010/main" val="5019863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250825"/>
            <a:ext cx="11531600" cy="4351338"/>
          </a:xfrm>
        </p:spPr>
        <p:txBody>
          <a:bodyPr>
            <a:noAutofit/>
          </a:bodyPr>
          <a:lstStyle/>
          <a:p>
            <a:r>
              <a:rPr lang="en-US" sz="4000" b="1" dirty="0" smtClean="0"/>
              <a:t>Clarity or splendor.</a:t>
            </a:r>
            <a:endParaRPr lang="en-GB" sz="4000" dirty="0" smtClean="0"/>
          </a:p>
          <a:p>
            <a:r>
              <a:rPr lang="en-US" sz="4000" dirty="0" smtClean="0"/>
              <a:t>In order to be beautiful, an object must possess a vivid presentation. </a:t>
            </a:r>
            <a:r>
              <a:rPr lang="en-US" sz="4000" dirty="0" err="1" smtClean="0"/>
              <a:t>i.e</a:t>
            </a:r>
            <a:r>
              <a:rPr lang="en-US" sz="4000" dirty="0" smtClean="0"/>
              <a:t> it must be impressive because it has a certain compelling force upon the beholder. It should attract by its very appearance. </a:t>
            </a:r>
            <a:endParaRPr lang="en-GB" sz="4000" dirty="0" smtClean="0"/>
          </a:p>
          <a:p>
            <a:r>
              <a:rPr lang="en-US" sz="4000" b="1" dirty="0" smtClean="0"/>
              <a:t>Splendor_ </a:t>
            </a:r>
            <a:r>
              <a:rPr lang="en-US" sz="4000" dirty="0" smtClean="0"/>
              <a:t>is the liveliness and brightness of a being that intensifies the mental activity and the sensory reaction of the perceiver and provokes delight in the perception of the beautiful.</a:t>
            </a:r>
            <a:endParaRPr lang="en-GB" sz="4000" dirty="0" smtClean="0"/>
          </a:p>
          <a:p>
            <a:r>
              <a:rPr lang="en-US" sz="4000" b="1" dirty="0" smtClean="0"/>
              <a:t> </a:t>
            </a:r>
            <a:endParaRPr lang="en-GB" sz="4000" dirty="0"/>
          </a:p>
        </p:txBody>
      </p:sp>
    </p:spTree>
    <p:extLst>
      <p:ext uri="{BB962C8B-B14F-4D97-AF65-F5344CB8AC3E}">
        <p14:creationId xmlns:p14="http://schemas.microsoft.com/office/powerpoint/2010/main" val="50198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687" y="310805"/>
            <a:ext cx="11573043" cy="6223346"/>
          </a:xfrm>
        </p:spPr>
        <p:txBody>
          <a:bodyPr>
            <a:noAutofit/>
          </a:bodyPr>
          <a:lstStyle/>
          <a:p>
            <a:pPr algn="just"/>
            <a:r>
              <a:rPr lang="en-US" sz="4400" b="1" dirty="0">
                <a:solidFill>
                  <a:srgbClr val="FF0000"/>
                </a:solidFill>
                <a:latin typeface="Aharoni" panose="02010803020104030203" pitchFamily="2" charset="-79"/>
                <a:cs typeface="Aharoni" panose="02010803020104030203" pitchFamily="2" charset="-79"/>
              </a:rPr>
              <a:t>Unity</a:t>
            </a:r>
            <a:r>
              <a:rPr lang="en-US" sz="4400" b="1" dirty="0">
                <a:latin typeface="Aharoni" panose="02010803020104030203" pitchFamily="2" charset="-79"/>
                <a:cs typeface="Aharoni" panose="02010803020104030203" pitchFamily="2" charset="-79"/>
              </a:rPr>
              <a:t>:</a:t>
            </a:r>
            <a:r>
              <a:rPr lang="en-US" sz="4400" dirty="0">
                <a:latin typeface="Aharoni" panose="02010803020104030203" pitchFamily="2" charset="-79"/>
                <a:cs typeface="Aharoni" panose="02010803020104030203" pitchFamily="2" charset="-79"/>
              </a:rPr>
              <a:t> being is one. Being is whole, it’s undivided. Being is either is or is not. </a:t>
            </a:r>
            <a:endParaRPr lang="en-GB" sz="4400" dirty="0">
              <a:latin typeface="Aharoni" panose="02010803020104030203" pitchFamily="2" charset="-79"/>
              <a:cs typeface="Aharoni" panose="02010803020104030203" pitchFamily="2" charset="-79"/>
            </a:endParaRPr>
          </a:p>
          <a:p>
            <a:pPr algn="just"/>
            <a:r>
              <a:rPr lang="en-US" sz="4400" b="1" dirty="0">
                <a:solidFill>
                  <a:srgbClr val="FF0000"/>
                </a:solidFill>
                <a:latin typeface="Aharoni" panose="02010803020104030203" pitchFamily="2" charset="-79"/>
                <a:cs typeface="Aharoni" panose="02010803020104030203" pitchFamily="2" charset="-79"/>
              </a:rPr>
              <a:t>Truth:</a:t>
            </a:r>
            <a:r>
              <a:rPr lang="en-US" sz="4400" dirty="0">
                <a:solidFill>
                  <a:srgbClr val="FF0000"/>
                </a:solidFill>
                <a:latin typeface="Aharoni" panose="02010803020104030203" pitchFamily="2" charset="-79"/>
                <a:cs typeface="Aharoni" panose="02010803020104030203" pitchFamily="2" charset="-79"/>
              </a:rPr>
              <a:t> </a:t>
            </a:r>
            <a:r>
              <a:rPr lang="en-US" sz="4400" dirty="0">
                <a:latin typeface="Aharoni" panose="02010803020104030203" pitchFamily="2" charset="-79"/>
                <a:cs typeface="Aharoni" panose="02010803020104030203" pitchFamily="2" charset="-79"/>
              </a:rPr>
              <a:t>our mind needs to grasp the truthfulness of any single being. The object of the intellect is the truth. Logical truth,(conformity btw intellect and things),  ontological truth,(conformity btw things and mind),  moral truth(speeches and mind…lies) </a:t>
            </a:r>
            <a:endParaRPr lang="en-GB" sz="4400" dirty="0">
              <a:latin typeface="Aharoni" panose="02010803020104030203" pitchFamily="2" charset="-79"/>
              <a:cs typeface="Aharoni" panose="02010803020104030203" pitchFamily="2" charset="-79"/>
            </a:endParaRPr>
          </a:p>
          <a:p>
            <a:pPr marL="0" indent="0" algn="just">
              <a:buNone/>
            </a:pPr>
            <a:r>
              <a:rPr lang="en-US" sz="4400" dirty="0" smtClean="0">
                <a:latin typeface="Aharoni" panose="02010803020104030203" pitchFamily="2" charset="-79"/>
                <a:cs typeface="Aharoni" panose="02010803020104030203" pitchFamily="2" charset="-79"/>
              </a:rPr>
              <a:t>.</a:t>
            </a:r>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a:p>
            <a:pPr algn="just"/>
            <a:endParaRPr lang="en-GB"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387020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428624"/>
            <a:ext cx="10515600" cy="5870576"/>
          </a:xfrm>
        </p:spPr>
        <p:txBody>
          <a:bodyPr>
            <a:normAutofit fontScale="92500" lnSpcReduction="20000"/>
          </a:bodyPr>
          <a:lstStyle/>
          <a:p>
            <a:r>
              <a:rPr lang="en-US" sz="4200" b="1" dirty="0"/>
              <a:t>Perception of beauty:</a:t>
            </a:r>
            <a:endParaRPr lang="en-GB" sz="4200" dirty="0"/>
          </a:p>
          <a:p>
            <a:r>
              <a:rPr lang="en-US" sz="4200" dirty="0"/>
              <a:t>The perception of beauty depends on one’s disposition. For instance, a scientist, a poet, or a philosopher, would receive something but differently because perception involves the whole person.</a:t>
            </a:r>
            <a:endParaRPr lang="en-GB" sz="4200" dirty="0"/>
          </a:p>
          <a:p>
            <a:r>
              <a:rPr lang="en-US" sz="4200" dirty="0"/>
              <a:t>Though there is subjectivism in the perception of beauty. Beauty itself does not depend on the perceiver, ones like tastes, in other words it does not depend on what ones likes, both ordinary experience and artistic experience prove that beauty transcends man and it is based on the nature of things.</a:t>
            </a:r>
            <a:endParaRPr lang="en-GB" sz="4200" dirty="0"/>
          </a:p>
          <a:p>
            <a:endParaRPr lang="en-GB" dirty="0"/>
          </a:p>
        </p:txBody>
      </p:sp>
    </p:spTree>
    <p:extLst>
      <p:ext uri="{BB962C8B-B14F-4D97-AF65-F5344CB8AC3E}">
        <p14:creationId xmlns:p14="http://schemas.microsoft.com/office/powerpoint/2010/main" val="33241843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7800"/>
            <a:ext cx="11912600" cy="5981700"/>
          </a:xfrm>
        </p:spPr>
        <p:txBody>
          <a:bodyPr>
            <a:normAutofit lnSpcReduction="10000"/>
          </a:bodyPr>
          <a:lstStyle/>
          <a:p>
            <a:r>
              <a:rPr lang="en-US" sz="3200" b="1" dirty="0"/>
              <a:t>Ontological foundation of beauty.</a:t>
            </a:r>
            <a:endParaRPr lang="en-GB" sz="3200" dirty="0"/>
          </a:p>
          <a:p>
            <a:r>
              <a:rPr lang="en-US" sz="3200" dirty="0"/>
              <a:t>Like other transcendental properties of being, beauty has its foundation in the Supreme Being,  (</a:t>
            </a:r>
            <a:r>
              <a:rPr lang="en-US" sz="3200" dirty="0" err="1"/>
              <a:t>misurante</a:t>
            </a:r>
            <a:r>
              <a:rPr lang="en-US" sz="3200" dirty="0"/>
              <a:t> and created beauty (</a:t>
            </a:r>
            <a:r>
              <a:rPr lang="en-US" sz="3200" dirty="0" err="1"/>
              <a:t>misurata</a:t>
            </a:r>
            <a:r>
              <a:rPr lang="en-US" sz="3200" dirty="0"/>
              <a:t>).</a:t>
            </a:r>
            <a:endParaRPr lang="en-GB" sz="3200" dirty="0"/>
          </a:p>
          <a:p>
            <a:r>
              <a:rPr lang="en-US" sz="3200" dirty="0"/>
              <a:t>Beauty is primarily attributed to the Supreme Being, and then to creatures. Beauty is attributed analogously. In God beauty is identified with the being.</a:t>
            </a:r>
            <a:endParaRPr lang="en-GB" sz="3200" dirty="0"/>
          </a:p>
          <a:p>
            <a:r>
              <a:rPr lang="en-US" sz="3200" dirty="0"/>
              <a:t>All finite being participate analogously in the beauty of God. All beings desire their beauty from divine </a:t>
            </a:r>
            <a:r>
              <a:rPr lang="en-US" sz="3200" dirty="0" smtClean="0"/>
              <a:t>beauty. </a:t>
            </a:r>
            <a:r>
              <a:rPr lang="en-US" sz="3200" dirty="0"/>
              <a:t>Analogous means similar in some ways or aspects…</a:t>
            </a:r>
            <a:endParaRPr lang="en-GB" sz="3200" dirty="0"/>
          </a:p>
          <a:p>
            <a:r>
              <a:rPr lang="en-US" sz="3200" dirty="0"/>
              <a:t>St Thomas Aquinas relates beauty to goodness in the sense that both beauty and goodness are attributes of a being. He further says that being is good because it is beautiful the two are inseparable. </a:t>
            </a:r>
            <a:endParaRPr lang="en-GB" sz="3200" dirty="0"/>
          </a:p>
          <a:p>
            <a:endParaRPr lang="en-GB" dirty="0"/>
          </a:p>
        </p:txBody>
      </p:sp>
    </p:spTree>
    <p:extLst>
      <p:ext uri="{BB962C8B-B14F-4D97-AF65-F5344CB8AC3E}">
        <p14:creationId xmlns:p14="http://schemas.microsoft.com/office/powerpoint/2010/main" val="2048939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38124"/>
            <a:ext cx="11709400" cy="5629275"/>
          </a:xfrm>
        </p:spPr>
        <p:txBody>
          <a:bodyPr>
            <a:noAutofit/>
          </a:bodyPr>
          <a:lstStyle/>
          <a:p>
            <a:r>
              <a:rPr lang="en-US" sz="4000" dirty="0"/>
              <a:t>St Thomas elaborates the external beauty….well proportioned, good body size, the physical outlook is fit, ….</a:t>
            </a:r>
            <a:endParaRPr lang="en-GB" sz="4000" dirty="0"/>
          </a:p>
          <a:p>
            <a:r>
              <a:rPr lang="en-US" sz="4000" dirty="0"/>
              <a:t>The internal beauty of Aquinas …the internal beauty is spiritual, deals with ones thought, attitudes and intentions. Its  the beauty of the soul, feelings of love,  honest, sincere, it’s the beauty which is inside, the beauty that must be appreciated by someone else. In fact one will see that the other is loving, caring, kind, sincere to </a:t>
            </a:r>
            <a:r>
              <a:rPr lang="en-US" sz="4000" dirty="0" err="1"/>
              <a:t>pple</a:t>
            </a:r>
            <a:r>
              <a:rPr lang="en-US" sz="4000" dirty="0"/>
              <a:t>. One cannot appreciate it by himself. </a:t>
            </a:r>
            <a:endParaRPr lang="en-GB" sz="4000" dirty="0"/>
          </a:p>
          <a:p>
            <a:endParaRPr lang="en-GB" sz="4000" dirty="0"/>
          </a:p>
        </p:txBody>
      </p:sp>
    </p:spTree>
    <p:extLst>
      <p:ext uri="{BB962C8B-B14F-4D97-AF65-F5344CB8AC3E}">
        <p14:creationId xmlns:p14="http://schemas.microsoft.com/office/powerpoint/2010/main" val="475044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DAVID HUME. </a:t>
            </a:r>
            <a:r>
              <a:rPr lang="en-GB" dirty="0"/>
              <a:t/>
            </a:r>
            <a:br>
              <a:rPr lang="en-GB" dirty="0"/>
            </a:br>
            <a:endParaRPr lang="en-GB" dirty="0"/>
          </a:p>
        </p:txBody>
      </p:sp>
      <p:sp>
        <p:nvSpPr>
          <p:cNvPr id="3" name="Content Placeholder 2"/>
          <p:cNvSpPr>
            <a:spLocks noGrp="1"/>
          </p:cNvSpPr>
          <p:nvPr>
            <p:ph idx="1"/>
          </p:nvPr>
        </p:nvSpPr>
        <p:spPr>
          <a:xfrm>
            <a:off x="698500" y="1152525"/>
            <a:ext cx="10515600" cy="4351338"/>
          </a:xfrm>
        </p:spPr>
        <p:txBody>
          <a:bodyPr>
            <a:noAutofit/>
          </a:bodyPr>
          <a:lstStyle/>
          <a:p>
            <a:r>
              <a:rPr lang="en-US" sz="3200" dirty="0" smtClean="0"/>
              <a:t>He </a:t>
            </a:r>
            <a:r>
              <a:rPr lang="en-US" sz="3200" dirty="0"/>
              <a:t>is an empiricist because his ideas are derived from the experience. </a:t>
            </a:r>
            <a:endParaRPr lang="en-GB" sz="3200" dirty="0"/>
          </a:p>
          <a:p>
            <a:r>
              <a:rPr lang="en-US" sz="3200" dirty="0"/>
              <a:t>He wrote a book on Human Nature. </a:t>
            </a:r>
            <a:endParaRPr lang="en-GB" sz="3200" dirty="0"/>
          </a:p>
          <a:p>
            <a:r>
              <a:rPr lang="en-US" sz="3200" dirty="0"/>
              <a:t>In part one of his book, he talked about pride and humility. Pride appears to be positive feeling and humility is a feeling that is negative. </a:t>
            </a:r>
            <a:r>
              <a:rPr lang="en-US" sz="3200" dirty="0" err="1"/>
              <a:t>E.g</a:t>
            </a:r>
            <a:r>
              <a:rPr lang="en-US" sz="3200" dirty="0"/>
              <a:t> if you have a good family background you feel proud and when you have a poor </a:t>
            </a:r>
            <a:r>
              <a:rPr lang="en-US" sz="3600" dirty="0"/>
              <a:t>family</a:t>
            </a:r>
            <a:r>
              <a:rPr lang="en-US" sz="3200" dirty="0"/>
              <a:t> background you feel humble. This understanding is not associated with good habit. If you’re ugly you feel humble and if you are beautiful or handsome you feel proud. </a:t>
            </a:r>
            <a:endParaRPr lang="en-GB" sz="3200" dirty="0"/>
          </a:p>
          <a:p>
            <a:endParaRPr lang="en-GB" sz="3200" dirty="0"/>
          </a:p>
        </p:txBody>
      </p:sp>
    </p:spTree>
    <p:extLst>
      <p:ext uri="{BB962C8B-B14F-4D97-AF65-F5344CB8AC3E}">
        <p14:creationId xmlns:p14="http://schemas.microsoft.com/office/powerpoint/2010/main" val="13078613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beauty according to Hume? </a:t>
            </a:r>
            <a:r>
              <a:rPr lang="en-GB" dirty="0"/>
              <a:t/>
            </a:r>
            <a:br>
              <a:rPr lang="en-GB" dirty="0"/>
            </a:br>
            <a:endParaRPr lang="en-GB" dirty="0"/>
          </a:p>
        </p:txBody>
      </p:sp>
      <p:sp>
        <p:nvSpPr>
          <p:cNvPr id="3" name="Content Placeholder 2"/>
          <p:cNvSpPr>
            <a:spLocks noGrp="1"/>
          </p:cNvSpPr>
          <p:nvPr>
            <p:ph idx="1"/>
          </p:nvPr>
        </p:nvSpPr>
        <p:spPr>
          <a:xfrm>
            <a:off x="546100" y="1114425"/>
            <a:ext cx="11417300" cy="4351338"/>
          </a:xfrm>
        </p:spPr>
        <p:txBody>
          <a:bodyPr>
            <a:noAutofit/>
          </a:bodyPr>
          <a:lstStyle/>
          <a:p>
            <a:r>
              <a:rPr lang="en-US" dirty="0" smtClean="0"/>
              <a:t>First </a:t>
            </a:r>
            <a:r>
              <a:rPr lang="en-US" dirty="0"/>
              <a:t>of all Hume’s Aesthetic is not idealist but based on experience. The idea he has of beauty is coming from impression, experience or encounter with material object that are termed as beautiful. Beauty is something that makes us proud. Pride is associated with feelings and passions. </a:t>
            </a:r>
            <a:endParaRPr lang="en-GB" dirty="0"/>
          </a:p>
          <a:p>
            <a:r>
              <a:rPr lang="en-US" dirty="0"/>
              <a:t>What is the major problem of impression? Impressions are not considered as universal, they cannot be transmitted as universal. Hume gave a subjective approach to the issues of beauty and taste. Always people say that I have a particular taste of this or that…. There are many tastes…. </a:t>
            </a:r>
            <a:endParaRPr lang="en-GB" dirty="0"/>
          </a:p>
          <a:p>
            <a:r>
              <a:rPr lang="en-US" dirty="0"/>
              <a:t>Hume feels that there is something social or cultural that makes us to have a certain taste.. </a:t>
            </a:r>
            <a:r>
              <a:rPr lang="en-US" dirty="0" err="1"/>
              <a:t>eg</a:t>
            </a:r>
            <a:r>
              <a:rPr lang="en-US" dirty="0"/>
              <a:t> people can dress in one type  of clothes different from the others. In this case he feel that we are subjective to the appetite we have towards different tastes. </a:t>
            </a:r>
            <a:endParaRPr lang="en-GB" dirty="0"/>
          </a:p>
          <a:p>
            <a:endParaRPr lang="en-GB" dirty="0"/>
          </a:p>
        </p:txBody>
      </p:sp>
    </p:spTree>
    <p:extLst>
      <p:ext uri="{BB962C8B-B14F-4D97-AF65-F5344CB8AC3E}">
        <p14:creationId xmlns:p14="http://schemas.microsoft.com/office/powerpoint/2010/main" val="40190871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EMMANUEL KANT</a:t>
            </a:r>
            <a:r>
              <a:rPr lang="en-US" dirty="0"/>
              <a:t>. </a:t>
            </a:r>
            <a:r>
              <a:rPr lang="en-GB" dirty="0"/>
              <a:t/>
            </a:r>
            <a:br>
              <a:rPr lang="en-GB" dirty="0"/>
            </a:br>
            <a:endParaRPr lang="en-GB" dirty="0"/>
          </a:p>
        </p:txBody>
      </p:sp>
      <p:sp>
        <p:nvSpPr>
          <p:cNvPr id="3" name="Content Placeholder 2"/>
          <p:cNvSpPr>
            <a:spLocks noGrp="1"/>
          </p:cNvSpPr>
          <p:nvPr>
            <p:ph idx="1"/>
          </p:nvPr>
        </p:nvSpPr>
        <p:spPr>
          <a:xfrm>
            <a:off x="635000" y="936625"/>
            <a:ext cx="10515600" cy="4351338"/>
          </a:xfrm>
        </p:spPr>
        <p:txBody>
          <a:bodyPr>
            <a:noAutofit/>
          </a:bodyPr>
          <a:lstStyle/>
          <a:p>
            <a:r>
              <a:rPr lang="en-US" sz="3200" dirty="0" smtClean="0"/>
              <a:t>Kant </a:t>
            </a:r>
            <a:r>
              <a:rPr lang="en-US" sz="3200" dirty="0"/>
              <a:t>directed his attention to aesthetics relatively late in his philosophical </a:t>
            </a:r>
            <a:r>
              <a:rPr lang="en-US" sz="3200" dirty="0" err="1"/>
              <a:t>carreer</a:t>
            </a:r>
            <a:r>
              <a:rPr lang="en-US" sz="3200" dirty="0"/>
              <a:t>, having already completed most of his major works, such as the critique of pure reason, foundations of the metaphysics, of moral, and the critique of practical reason. During his critical period, he had written a minor essay, on observations on the feeling of the beautiful and the sublime. </a:t>
            </a:r>
            <a:endParaRPr lang="en-GB" sz="3200" dirty="0"/>
          </a:p>
          <a:p>
            <a:r>
              <a:rPr lang="en-US" sz="3200" dirty="0"/>
              <a:t>Until 1970s, </a:t>
            </a:r>
            <a:r>
              <a:rPr lang="en-US" sz="3200" dirty="0" err="1"/>
              <a:t>kant</a:t>
            </a:r>
            <a:r>
              <a:rPr lang="en-US" sz="3200" dirty="0"/>
              <a:t> did not consider what we know today as aesthetics to be a legitimate subject for philosophy. He denied the possibility of the principles of taste, holding that our judgments about beauty are based simply on pleasure, and are entirely subjective</a:t>
            </a:r>
            <a:r>
              <a:rPr lang="en-US" sz="3200" dirty="0" smtClean="0"/>
              <a:t>.</a:t>
            </a:r>
            <a:endParaRPr lang="en-GB" sz="3200" dirty="0"/>
          </a:p>
        </p:txBody>
      </p:sp>
    </p:spTree>
    <p:extLst>
      <p:ext uri="{BB962C8B-B14F-4D97-AF65-F5344CB8AC3E}">
        <p14:creationId xmlns:p14="http://schemas.microsoft.com/office/powerpoint/2010/main" val="147193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Disinterested pleasure. </a:t>
            </a:r>
            <a:r>
              <a:rPr lang="en-GB" dirty="0"/>
              <a:t/>
            </a:r>
            <a:br>
              <a:rPr lang="en-GB" dirty="0"/>
            </a:br>
            <a:endParaRPr lang="en-GB" dirty="0"/>
          </a:p>
        </p:txBody>
      </p:sp>
      <p:sp>
        <p:nvSpPr>
          <p:cNvPr id="3" name="Content Placeholder 2"/>
          <p:cNvSpPr>
            <a:spLocks noGrp="1"/>
          </p:cNvSpPr>
          <p:nvPr>
            <p:ph idx="1"/>
          </p:nvPr>
        </p:nvSpPr>
        <p:spPr>
          <a:xfrm>
            <a:off x="635000" y="1203325"/>
            <a:ext cx="10515600" cy="4351338"/>
          </a:xfrm>
        </p:spPr>
        <p:txBody>
          <a:bodyPr>
            <a:noAutofit/>
          </a:bodyPr>
          <a:lstStyle/>
          <a:p>
            <a:r>
              <a:rPr lang="en-US" sz="4000" dirty="0" smtClean="0"/>
              <a:t>The </a:t>
            </a:r>
            <a:r>
              <a:rPr lang="en-US" sz="4000" dirty="0"/>
              <a:t>judgment of taste is the judgment that something is or is not beautiful. Kant begins with the observation that the judgment of taste is an aesthetic judgment, which he contrasts with a cognitive judgment. I making a cognitive judgment I refer my experiential content to an object by means of a concept. For example, I judge that this (what I am aware of ) is </a:t>
            </a:r>
            <a:r>
              <a:rPr lang="en-US" sz="4000" dirty="0" smtClean="0"/>
              <a:t>a printed work a sheet of </a:t>
            </a:r>
            <a:r>
              <a:rPr lang="en-US" sz="4000" dirty="0"/>
              <a:t>paper. </a:t>
            </a:r>
            <a:endParaRPr lang="en-GB" sz="4000" dirty="0"/>
          </a:p>
          <a:p>
            <a:endParaRPr lang="en-GB" sz="4000" dirty="0"/>
          </a:p>
        </p:txBody>
      </p:sp>
    </p:spTree>
    <p:extLst>
      <p:ext uri="{BB962C8B-B14F-4D97-AF65-F5344CB8AC3E}">
        <p14:creationId xmlns:p14="http://schemas.microsoft.com/office/powerpoint/2010/main" val="22363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5668</Words>
  <Application>Microsoft Office PowerPoint</Application>
  <PresentationFormat>Widescreen</PresentationFormat>
  <Paragraphs>210</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Aharoni</vt:lpstr>
      <vt:lpstr>Arial</vt:lpstr>
      <vt:lpstr>Arial Black</vt:lpstr>
      <vt:lpstr>Calibri</vt:lpstr>
      <vt:lpstr>Calibri Light</vt:lpstr>
      <vt:lpstr>Office Theme</vt:lpstr>
      <vt:lpstr>CPH 333: AESTHETICS (PHILOSOPHY OF BEAUTY)  Organization: Two (2) hours/week for 14 weeks.(Credits: 3) </vt:lpstr>
      <vt:lpstr>PowerPoint Presentation</vt:lpstr>
      <vt:lpstr>PowerPoint Presentation</vt:lpstr>
      <vt:lpstr>Etymology. </vt:lpstr>
      <vt:lpstr>PowerPoint Presentation</vt:lpstr>
      <vt:lpstr>PowerPoint Presentation</vt:lpstr>
      <vt:lpstr>PowerPoint Presentation</vt:lpstr>
      <vt:lpstr>Aesthetics</vt:lpstr>
      <vt:lpstr>PowerPoint Presentation</vt:lpstr>
      <vt:lpstr>PowerPoint Presentation</vt:lpstr>
      <vt:lpstr>Classifications of beauty.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or characteristics of beauty.  </vt:lpstr>
      <vt:lpstr>PowerPoint Presentation</vt:lpstr>
      <vt:lpstr>PowerPoint Presentation</vt:lpstr>
      <vt:lpstr>PowerPoint Presentation</vt:lpstr>
      <vt:lpstr>PowerPoint Presentation</vt:lpstr>
      <vt:lpstr>PowerPoint Presentation</vt:lpstr>
      <vt:lpstr>PowerPoint Presentation</vt:lpstr>
      <vt:lpstr>Perception of beauty: </vt:lpstr>
      <vt:lpstr>PowerPoint Presentation</vt:lpstr>
      <vt:lpstr>Ontological foundation of beauty. </vt:lpstr>
      <vt:lpstr>PowerPoint Presentation</vt:lpstr>
      <vt:lpstr>What is art?  </vt:lpstr>
      <vt:lpstr>PowerPoint Presentation</vt:lpstr>
      <vt:lpstr>PowerPoint Presentation</vt:lpstr>
      <vt:lpstr>PowerPoint Presentation</vt:lpstr>
      <vt:lpstr>PowerPoint Presentation</vt:lpstr>
      <vt:lpstr>What is art used for?  </vt:lpstr>
      <vt:lpstr>PowerPoint Presentation</vt:lpstr>
      <vt:lpstr>Why does man produce art? </vt:lpstr>
      <vt:lpstr>PowerPoint Presentation</vt:lpstr>
      <vt:lpstr>How does aesthetics become a philosophical problem?  </vt:lpstr>
      <vt:lpstr>PowerPoint Presentation</vt:lpstr>
      <vt:lpstr>PowerPoint Presentation</vt:lpstr>
      <vt:lpstr>Is subjective approach legitimate in studying aesthetics?</vt:lpstr>
      <vt:lpstr>PowerPoint Presentation</vt:lpstr>
      <vt:lpstr>PowerPoint Presentation</vt:lpstr>
      <vt:lpstr>PowerPoint Presentation</vt:lpstr>
      <vt:lpstr>PowerPoint Presentation</vt:lpstr>
      <vt:lpstr>Aesthetic judgment.  </vt:lpstr>
      <vt:lpstr>PowerPoint Presentation</vt:lpstr>
      <vt:lpstr>PowerPoint Presentation</vt:lpstr>
      <vt:lpstr>PowerPoint Presentation</vt:lpstr>
      <vt:lpstr>Aesthetic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value in aesthetics and subjective value in aesthetics.  </vt:lpstr>
      <vt:lpstr>PowerPoint Presentation</vt:lpstr>
      <vt:lpstr>Aesthetic value</vt:lpstr>
      <vt:lpstr>PowerPoint Presentation</vt:lpstr>
      <vt:lpstr>PowerPoint Presentation</vt:lpstr>
      <vt:lpstr>PowerPoint Presentation</vt:lpstr>
      <vt:lpstr>HISTORY OF AESTHETICS.  </vt:lpstr>
      <vt:lpstr>PowerPoint Presentation</vt:lpstr>
      <vt:lpstr>PowerPoint Presentation</vt:lpstr>
      <vt:lpstr>PowerPoint Presentation</vt:lpstr>
      <vt:lpstr>Plato’s beauty.  </vt:lpstr>
      <vt:lpstr>PowerPoint Presentation</vt:lpstr>
      <vt:lpstr>PowerPoint Presentation</vt:lpstr>
      <vt:lpstr>PowerPoint Presentation</vt:lpstr>
      <vt:lpstr>AESTHETICS ACCORDING TO ARISTOTLE.  </vt:lpstr>
      <vt:lpstr>PowerPoint Presentation</vt:lpstr>
      <vt:lpstr>PowerPoint Presentation</vt:lpstr>
      <vt:lpstr>PowerPoint Presentation</vt:lpstr>
      <vt:lpstr>MEDIEVAL AESTHETICS.  </vt:lpstr>
      <vt:lpstr> </vt:lpstr>
      <vt:lpstr>ST. THOMAS AQUINAS.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DAVID HUME.  </vt:lpstr>
      <vt:lpstr>What is beauty according to Hume?  </vt:lpstr>
      <vt:lpstr>EMMANUEL KANT.  </vt:lpstr>
      <vt:lpstr>Disinterested pleasure.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CPH 333: AESTHETICS (PHILOSOPHY OF BEAUTY)  Organization: Two (2) hours/week for 14 weeks.(Credits: 3) </dc:title>
  <dc:creator>Fr.Alex Kiamba</dc:creator>
  <cp:lastModifiedBy>DUX-UG 256</cp:lastModifiedBy>
  <cp:revision>54</cp:revision>
  <dcterms:created xsi:type="dcterms:W3CDTF">2020-01-06T14:54:44Z</dcterms:created>
  <dcterms:modified xsi:type="dcterms:W3CDTF">2024-01-09T14:28:44Z</dcterms:modified>
</cp:coreProperties>
</file>