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308" r:id="rId4"/>
    <p:sldId id="257"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s-E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s-ES"/>
          </a:p>
        </p:txBody>
      </p:sp>
      <p:sp>
        <p:nvSpPr>
          <p:cNvPr id="4" name="Date Placeholder 3"/>
          <p:cNvSpPr>
            <a:spLocks noGrp="1"/>
          </p:cNvSpPr>
          <p:nvPr>
            <p:ph type="dt" sz="half" idx="10"/>
          </p:nvPr>
        </p:nvSpPr>
        <p:spPr/>
        <p:txBody>
          <a:bodyPr/>
          <a:lstStyle/>
          <a:p>
            <a:fld id="{86088971-2F60-4A72-81F2-B496035AE5B7}" type="datetimeFigureOut">
              <a:rPr lang="es-ES" smtClean="0"/>
              <a:t>09/01/2024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B859F2F-33CB-4934-BAFE-E45A99BA193B}" type="slidenum">
              <a:rPr lang="es-ES" smtClean="0"/>
              <a:t>‹#›</a:t>
            </a:fld>
            <a:endParaRPr lang="es-ES"/>
          </a:p>
        </p:txBody>
      </p:sp>
    </p:spTree>
    <p:extLst>
      <p:ext uri="{BB962C8B-B14F-4D97-AF65-F5344CB8AC3E}">
        <p14:creationId xmlns:p14="http://schemas.microsoft.com/office/powerpoint/2010/main" val="2440668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10"/>
          </p:nvPr>
        </p:nvSpPr>
        <p:spPr/>
        <p:txBody>
          <a:bodyPr/>
          <a:lstStyle/>
          <a:p>
            <a:fld id="{86088971-2F60-4A72-81F2-B496035AE5B7}" type="datetimeFigureOut">
              <a:rPr lang="es-ES" smtClean="0"/>
              <a:t>09/01/2024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B859F2F-33CB-4934-BAFE-E45A99BA193B}" type="slidenum">
              <a:rPr lang="es-ES" smtClean="0"/>
              <a:t>‹#›</a:t>
            </a:fld>
            <a:endParaRPr lang="es-ES"/>
          </a:p>
        </p:txBody>
      </p:sp>
    </p:spTree>
    <p:extLst>
      <p:ext uri="{BB962C8B-B14F-4D97-AF65-F5344CB8AC3E}">
        <p14:creationId xmlns:p14="http://schemas.microsoft.com/office/powerpoint/2010/main" val="128415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s-E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10"/>
          </p:nvPr>
        </p:nvSpPr>
        <p:spPr/>
        <p:txBody>
          <a:bodyPr/>
          <a:lstStyle/>
          <a:p>
            <a:fld id="{86088971-2F60-4A72-81F2-B496035AE5B7}" type="datetimeFigureOut">
              <a:rPr lang="es-ES" smtClean="0"/>
              <a:t>09/01/2024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B859F2F-33CB-4934-BAFE-E45A99BA193B}" type="slidenum">
              <a:rPr lang="es-ES" smtClean="0"/>
              <a:t>‹#›</a:t>
            </a:fld>
            <a:endParaRPr lang="es-ES"/>
          </a:p>
        </p:txBody>
      </p:sp>
    </p:spTree>
    <p:extLst>
      <p:ext uri="{BB962C8B-B14F-4D97-AF65-F5344CB8AC3E}">
        <p14:creationId xmlns:p14="http://schemas.microsoft.com/office/powerpoint/2010/main" val="1420083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10"/>
          </p:nvPr>
        </p:nvSpPr>
        <p:spPr/>
        <p:txBody>
          <a:bodyPr/>
          <a:lstStyle/>
          <a:p>
            <a:fld id="{86088971-2F60-4A72-81F2-B496035AE5B7}" type="datetimeFigureOut">
              <a:rPr lang="es-ES" smtClean="0"/>
              <a:t>09/01/2024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B859F2F-33CB-4934-BAFE-E45A99BA193B}" type="slidenum">
              <a:rPr lang="es-ES" smtClean="0"/>
              <a:t>‹#›</a:t>
            </a:fld>
            <a:endParaRPr lang="es-ES"/>
          </a:p>
        </p:txBody>
      </p:sp>
    </p:spTree>
    <p:extLst>
      <p:ext uri="{BB962C8B-B14F-4D97-AF65-F5344CB8AC3E}">
        <p14:creationId xmlns:p14="http://schemas.microsoft.com/office/powerpoint/2010/main" val="768330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s-E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6088971-2F60-4A72-81F2-B496035AE5B7}" type="datetimeFigureOut">
              <a:rPr lang="es-ES" smtClean="0"/>
              <a:t>09/01/2024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B859F2F-33CB-4934-BAFE-E45A99BA193B}" type="slidenum">
              <a:rPr lang="es-ES" smtClean="0"/>
              <a:t>‹#›</a:t>
            </a:fld>
            <a:endParaRPr lang="es-ES"/>
          </a:p>
        </p:txBody>
      </p:sp>
    </p:spTree>
    <p:extLst>
      <p:ext uri="{BB962C8B-B14F-4D97-AF65-F5344CB8AC3E}">
        <p14:creationId xmlns:p14="http://schemas.microsoft.com/office/powerpoint/2010/main" val="494353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5" name="Date Placeholder 4"/>
          <p:cNvSpPr>
            <a:spLocks noGrp="1"/>
          </p:cNvSpPr>
          <p:nvPr>
            <p:ph type="dt" sz="half" idx="10"/>
          </p:nvPr>
        </p:nvSpPr>
        <p:spPr/>
        <p:txBody>
          <a:bodyPr/>
          <a:lstStyle/>
          <a:p>
            <a:fld id="{86088971-2F60-4A72-81F2-B496035AE5B7}" type="datetimeFigureOut">
              <a:rPr lang="es-ES" smtClean="0"/>
              <a:t>09/01/2024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B859F2F-33CB-4934-BAFE-E45A99BA193B}" type="slidenum">
              <a:rPr lang="es-ES" smtClean="0"/>
              <a:t>‹#›</a:t>
            </a:fld>
            <a:endParaRPr lang="es-ES"/>
          </a:p>
        </p:txBody>
      </p:sp>
    </p:spTree>
    <p:extLst>
      <p:ext uri="{BB962C8B-B14F-4D97-AF65-F5344CB8AC3E}">
        <p14:creationId xmlns:p14="http://schemas.microsoft.com/office/powerpoint/2010/main" val="4173186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s-E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7" name="Date Placeholder 6"/>
          <p:cNvSpPr>
            <a:spLocks noGrp="1"/>
          </p:cNvSpPr>
          <p:nvPr>
            <p:ph type="dt" sz="half" idx="10"/>
          </p:nvPr>
        </p:nvSpPr>
        <p:spPr/>
        <p:txBody>
          <a:bodyPr/>
          <a:lstStyle/>
          <a:p>
            <a:fld id="{86088971-2F60-4A72-81F2-B496035AE5B7}" type="datetimeFigureOut">
              <a:rPr lang="es-ES" smtClean="0"/>
              <a:t>09/01/2024</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B859F2F-33CB-4934-BAFE-E45A99BA193B}" type="slidenum">
              <a:rPr lang="es-ES" smtClean="0"/>
              <a:t>‹#›</a:t>
            </a:fld>
            <a:endParaRPr lang="es-ES"/>
          </a:p>
        </p:txBody>
      </p:sp>
    </p:spTree>
    <p:extLst>
      <p:ext uri="{BB962C8B-B14F-4D97-AF65-F5344CB8AC3E}">
        <p14:creationId xmlns:p14="http://schemas.microsoft.com/office/powerpoint/2010/main" val="3252606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Date Placeholder 2"/>
          <p:cNvSpPr>
            <a:spLocks noGrp="1"/>
          </p:cNvSpPr>
          <p:nvPr>
            <p:ph type="dt" sz="half" idx="10"/>
          </p:nvPr>
        </p:nvSpPr>
        <p:spPr/>
        <p:txBody>
          <a:bodyPr/>
          <a:lstStyle/>
          <a:p>
            <a:fld id="{86088971-2F60-4A72-81F2-B496035AE5B7}" type="datetimeFigureOut">
              <a:rPr lang="es-ES" smtClean="0"/>
              <a:t>09/01/2024</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BB859F2F-33CB-4934-BAFE-E45A99BA193B}" type="slidenum">
              <a:rPr lang="es-ES" smtClean="0"/>
              <a:t>‹#›</a:t>
            </a:fld>
            <a:endParaRPr lang="es-ES"/>
          </a:p>
        </p:txBody>
      </p:sp>
    </p:spTree>
    <p:extLst>
      <p:ext uri="{BB962C8B-B14F-4D97-AF65-F5344CB8AC3E}">
        <p14:creationId xmlns:p14="http://schemas.microsoft.com/office/powerpoint/2010/main" val="1435075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088971-2F60-4A72-81F2-B496035AE5B7}" type="datetimeFigureOut">
              <a:rPr lang="es-ES" smtClean="0"/>
              <a:t>09/01/2024</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BB859F2F-33CB-4934-BAFE-E45A99BA193B}" type="slidenum">
              <a:rPr lang="es-ES" smtClean="0"/>
              <a:t>‹#›</a:t>
            </a:fld>
            <a:endParaRPr lang="es-ES"/>
          </a:p>
        </p:txBody>
      </p:sp>
    </p:spTree>
    <p:extLst>
      <p:ext uri="{BB962C8B-B14F-4D97-AF65-F5344CB8AC3E}">
        <p14:creationId xmlns:p14="http://schemas.microsoft.com/office/powerpoint/2010/main" val="1254113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s-E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6088971-2F60-4A72-81F2-B496035AE5B7}" type="datetimeFigureOut">
              <a:rPr lang="es-ES" smtClean="0"/>
              <a:t>09/01/2024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B859F2F-33CB-4934-BAFE-E45A99BA193B}" type="slidenum">
              <a:rPr lang="es-ES" smtClean="0"/>
              <a:t>‹#›</a:t>
            </a:fld>
            <a:endParaRPr lang="es-ES"/>
          </a:p>
        </p:txBody>
      </p:sp>
    </p:spTree>
    <p:extLst>
      <p:ext uri="{BB962C8B-B14F-4D97-AF65-F5344CB8AC3E}">
        <p14:creationId xmlns:p14="http://schemas.microsoft.com/office/powerpoint/2010/main" val="276338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s-E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6088971-2F60-4A72-81F2-B496035AE5B7}" type="datetimeFigureOut">
              <a:rPr lang="es-ES" smtClean="0"/>
              <a:t>09/01/2024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B859F2F-33CB-4934-BAFE-E45A99BA193B}" type="slidenum">
              <a:rPr lang="es-ES" smtClean="0"/>
              <a:t>‹#›</a:t>
            </a:fld>
            <a:endParaRPr lang="es-ES"/>
          </a:p>
        </p:txBody>
      </p:sp>
    </p:spTree>
    <p:extLst>
      <p:ext uri="{BB962C8B-B14F-4D97-AF65-F5344CB8AC3E}">
        <p14:creationId xmlns:p14="http://schemas.microsoft.com/office/powerpoint/2010/main" val="3156300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s-E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088971-2F60-4A72-81F2-B496035AE5B7}" type="datetimeFigureOut">
              <a:rPr lang="es-ES" smtClean="0"/>
              <a:t>09/01/2024</a:t>
            </a:fld>
            <a:endParaRPr lang="es-E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859F2F-33CB-4934-BAFE-E45A99BA193B}" type="slidenum">
              <a:rPr lang="es-ES" smtClean="0"/>
              <a:t>‹#›</a:t>
            </a:fld>
            <a:endParaRPr lang="es-ES"/>
          </a:p>
        </p:txBody>
      </p:sp>
    </p:spTree>
    <p:extLst>
      <p:ext uri="{BB962C8B-B14F-4D97-AF65-F5344CB8AC3E}">
        <p14:creationId xmlns:p14="http://schemas.microsoft.com/office/powerpoint/2010/main" val="907816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24000" y="782320"/>
            <a:ext cx="9144000" cy="5527040"/>
          </a:xfrm>
          <a:prstGeom prst="rect">
            <a:avLst/>
          </a:prstGeom>
        </p:spPr>
      </p:pic>
      <p:sp>
        <p:nvSpPr>
          <p:cNvPr id="3" name="Subtitle 2"/>
          <p:cNvSpPr>
            <a:spLocks noGrp="1"/>
          </p:cNvSpPr>
          <p:nvPr>
            <p:ph type="subTitle" idx="1"/>
          </p:nvPr>
        </p:nvSpPr>
        <p:spPr>
          <a:xfrm>
            <a:off x="1524000" y="782320"/>
            <a:ext cx="9144000" cy="5598160"/>
          </a:xfrm>
        </p:spPr>
        <p:txBody>
          <a:bodyPr/>
          <a:lstStyle/>
          <a:p>
            <a:endParaRPr lang="es-ES" dirty="0"/>
          </a:p>
        </p:txBody>
      </p:sp>
    </p:spTree>
    <p:extLst>
      <p:ext uri="{BB962C8B-B14F-4D97-AF65-F5344CB8AC3E}">
        <p14:creationId xmlns:p14="http://schemas.microsoft.com/office/powerpoint/2010/main" val="22332048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19760"/>
            <a:ext cx="10515600" cy="5740400"/>
          </a:xfrm>
        </p:spPr>
        <p:txBody>
          <a:bodyPr/>
          <a:lstStyle/>
          <a:p>
            <a:pPr marL="0" indent="0">
              <a:buNone/>
            </a:pPr>
            <a:r>
              <a:rPr lang="en-US" sz="4000" dirty="0">
                <a:latin typeface="Arial Black" panose="020B0A04020102020204" pitchFamily="34" charset="0"/>
              </a:rPr>
              <a:t>10.	Divine Action: thought and love.</a:t>
            </a:r>
          </a:p>
          <a:p>
            <a:pPr marL="0" indent="0" algn="ctr">
              <a:buNone/>
            </a:pPr>
            <a:r>
              <a:rPr lang="en-US" sz="4000" dirty="0">
                <a:latin typeface="Bahnschrift" panose="020B0502040204020203" pitchFamily="34" charset="0"/>
              </a:rPr>
              <a:t>Ref: Summa Contra Gentiles 1, 59.</a:t>
            </a:r>
          </a:p>
          <a:p>
            <a:pPr marL="0" indent="0">
              <a:buNone/>
            </a:pPr>
            <a:r>
              <a:rPr lang="en-US" sz="4000" dirty="0">
                <a:latin typeface="Arial Black" panose="020B0A04020102020204" pitchFamily="34" charset="0"/>
              </a:rPr>
              <a:t>11.	The Problem of the Evil.</a:t>
            </a:r>
          </a:p>
          <a:p>
            <a:pPr marL="0" indent="0" algn="ctr">
              <a:buNone/>
            </a:pPr>
            <a:r>
              <a:rPr lang="en-US" sz="4000" dirty="0">
                <a:latin typeface="Bahnschrift" panose="020B0502040204020203" pitchFamily="34" charset="0"/>
              </a:rPr>
              <a:t>Ref: Maritain, J., God and the Permission of Evil. Bruce, Milwaukee 1966.</a:t>
            </a:r>
          </a:p>
          <a:p>
            <a:pPr marL="0" indent="0">
              <a:buNone/>
            </a:pPr>
            <a:r>
              <a:rPr lang="en-US" sz="4000" dirty="0">
                <a:latin typeface="Arial Black" panose="020B0A04020102020204" pitchFamily="34" charset="0"/>
              </a:rPr>
              <a:t>12.	Contemporary Atheism</a:t>
            </a:r>
          </a:p>
          <a:p>
            <a:pPr marL="0" indent="0">
              <a:buNone/>
            </a:pPr>
            <a:endParaRPr lang="es-ES" dirty="0"/>
          </a:p>
        </p:txBody>
      </p:sp>
    </p:spTree>
    <p:extLst>
      <p:ext uri="{BB962C8B-B14F-4D97-AF65-F5344CB8AC3E}">
        <p14:creationId xmlns:p14="http://schemas.microsoft.com/office/powerpoint/2010/main" val="40093054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47040"/>
            <a:ext cx="10515600" cy="6146800"/>
          </a:xfrm>
        </p:spPr>
        <p:txBody>
          <a:bodyPr/>
          <a:lstStyle/>
          <a:p>
            <a:pPr marL="0" indent="0">
              <a:buNone/>
            </a:pPr>
            <a:r>
              <a:rPr lang="en-US" sz="4800" dirty="0">
                <a:latin typeface="Algerian" panose="04020705040A02060702" pitchFamily="82" charset="0"/>
              </a:rPr>
              <a:t>INTRODUCTION</a:t>
            </a:r>
          </a:p>
          <a:p>
            <a:pPr marL="0" indent="0">
              <a:buNone/>
            </a:pPr>
            <a:r>
              <a:rPr lang="en-US" sz="4800" dirty="0">
                <a:latin typeface="Algerian" panose="04020705040A02060702" pitchFamily="82" charset="0"/>
              </a:rPr>
              <a:t>The names of the discipline </a:t>
            </a:r>
          </a:p>
          <a:p>
            <a:pPr marL="0" indent="0" algn="ctr">
              <a:buNone/>
            </a:pPr>
            <a:r>
              <a:rPr lang="en-US" sz="4800" dirty="0">
                <a:latin typeface="Arial Black" panose="020B0A04020102020204" pitchFamily="34" charset="0"/>
              </a:rPr>
              <a:t>Natural </a:t>
            </a:r>
            <a:r>
              <a:rPr lang="en-US" sz="4800" dirty="0" smtClean="0">
                <a:latin typeface="Arial Black" panose="020B0A04020102020204" pitchFamily="34" charset="0"/>
              </a:rPr>
              <a:t>Theology </a:t>
            </a:r>
            <a:r>
              <a:rPr lang="en-US" sz="4800" dirty="0">
                <a:latin typeface="Arial Black" panose="020B0A04020102020204" pitchFamily="34" charset="0"/>
              </a:rPr>
              <a:t>is variously called </a:t>
            </a:r>
            <a:r>
              <a:rPr lang="en-US" sz="4800" dirty="0" smtClean="0">
                <a:latin typeface="Arial Black" panose="020B0A04020102020204" pitchFamily="34" charset="0"/>
              </a:rPr>
              <a:t>Philosophy </a:t>
            </a:r>
            <a:r>
              <a:rPr lang="en-US" sz="4800" dirty="0">
                <a:latin typeface="Arial Black" panose="020B0A04020102020204" pitchFamily="34" charset="0"/>
              </a:rPr>
              <a:t>of God, </a:t>
            </a:r>
            <a:r>
              <a:rPr lang="en-US" sz="4800" dirty="0" smtClean="0">
                <a:latin typeface="Arial Black" panose="020B0A04020102020204" pitchFamily="34" charset="0"/>
              </a:rPr>
              <a:t>Philosophical Theology</a:t>
            </a:r>
            <a:r>
              <a:rPr lang="en-US" sz="4800" dirty="0">
                <a:latin typeface="Arial Black" panose="020B0A04020102020204" pitchFamily="34" charset="0"/>
              </a:rPr>
              <a:t>, </a:t>
            </a:r>
            <a:r>
              <a:rPr lang="en-US" sz="4800" dirty="0" smtClean="0">
                <a:latin typeface="Arial Black" panose="020B0A04020102020204" pitchFamily="34" charset="0"/>
              </a:rPr>
              <a:t>Rational Theology </a:t>
            </a:r>
            <a:r>
              <a:rPr lang="en-US" sz="4800" dirty="0">
                <a:latin typeface="Arial Black" panose="020B0A04020102020204" pitchFamily="34" charset="0"/>
              </a:rPr>
              <a:t>or even traditionally referred to as </a:t>
            </a:r>
            <a:r>
              <a:rPr lang="en-US" sz="4800" dirty="0" smtClean="0">
                <a:latin typeface="Arial Black" panose="020B0A04020102020204" pitchFamily="34" charset="0"/>
              </a:rPr>
              <a:t>Theodicy</a:t>
            </a:r>
            <a:r>
              <a:rPr lang="en-US" sz="4800" dirty="0">
                <a:latin typeface="Arial Black" panose="020B0A04020102020204" pitchFamily="34" charset="0"/>
              </a:rPr>
              <a:t>. </a:t>
            </a:r>
          </a:p>
          <a:p>
            <a:pPr marL="0" indent="0">
              <a:buNone/>
            </a:pPr>
            <a:endParaRPr lang="es-ES" dirty="0"/>
          </a:p>
        </p:txBody>
      </p:sp>
    </p:spTree>
    <p:extLst>
      <p:ext uri="{BB962C8B-B14F-4D97-AF65-F5344CB8AC3E}">
        <p14:creationId xmlns:p14="http://schemas.microsoft.com/office/powerpoint/2010/main" val="23036870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4640" y="355600"/>
            <a:ext cx="11623040" cy="6197600"/>
          </a:xfrm>
        </p:spPr>
        <p:txBody>
          <a:bodyPr>
            <a:normAutofit/>
          </a:bodyPr>
          <a:lstStyle/>
          <a:p>
            <a:pPr marL="0" indent="0">
              <a:buNone/>
            </a:pPr>
            <a:r>
              <a:rPr lang="en-US" sz="3600" dirty="0">
                <a:latin typeface="Algerian" panose="04020705040A02060702" pitchFamily="82" charset="0"/>
              </a:rPr>
              <a:t>Origin and Etymology of the term Theodicy</a:t>
            </a:r>
          </a:p>
          <a:p>
            <a:pPr marL="0" indent="0" algn="ctr">
              <a:buNone/>
            </a:pPr>
            <a:r>
              <a:rPr lang="en-US" sz="3600" dirty="0">
                <a:latin typeface="Arial Black" panose="020B0A04020102020204" pitchFamily="34" charset="0"/>
              </a:rPr>
              <a:t>The term theodicy comes from the Greek word </a:t>
            </a:r>
            <a:r>
              <a:rPr lang="en-US" sz="3600" u="sng" dirty="0" err="1">
                <a:latin typeface="Arial Black" panose="020B0A04020102020204" pitchFamily="34" charset="0"/>
              </a:rPr>
              <a:t>θεός</a:t>
            </a:r>
            <a:r>
              <a:rPr lang="en-US" sz="3600" dirty="0">
                <a:latin typeface="Arial Black" panose="020B0A04020102020204" pitchFamily="34" charset="0"/>
              </a:rPr>
              <a:t> (</a:t>
            </a:r>
            <a:r>
              <a:rPr lang="en-US" sz="3600" dirty="0" err="1">
                <a:latin typeface="Arial Black" panose="020B0A04020102020204" pitchFamily="34" charset="0"/>
              </a:rPr>
              <a:t>theós</a:t>
            </a:r>
            <a:r>
              <a:rPr lang="en-US" sz="3600" dirty="0">
                <a:latin typeface="Arial Black" panose="020B0A04020102020204" pitchFamily="34" charset="0"/>
              </a:rPr>
              <a:t>, "god") and </a:t>
            </a:r>
            <a:r>
              <a:rPr lang="en-US" sz="3600" u="sng" dirty="0" err="1">
                <a:latin typeface="Arial Black" panose="020B0A04020102020204" pitchFamily="34" charset="0"/>
              </a:rPr>
              <a:t>δίκη</a:t>
            </a:r>
            <a:r>
              <a:rPr lang="en-US" sz="3600" dirty="0">
                <a:latin typeface="Arial Black" panose="020B0A04020102020204" pitchFamily="34" charset="0"/>
              </a:rPr>
              <a:t> (</a:t>
            </a:r>
            <a:r>
              <a:rPr lang="en-US" sz="3600" dirty="0" err="1">
                <a:latin typeface="Arial Black" panose="020B0A04020102020204" pitchFamily="34" charset="0"/>
              </a:rPr>
              <a:t>díkē</a:t>
            </a:r>
            <a:r>
              <a:rPr lang="en-US" sz="3600" dirty="0">
                <a:latin typeface="Arial Black" panose="020B0A04020102020204" pitchFamily="34" charset="0"/>
              </a:rPr>
              <a:t>, "justice"), meaning literally "</a:t>
            </a:r>
            <a:r>
              <a:rPr lang="en-US" sz="3600" u="sng" dirty="0">
                <a:latin typeface="Arial Black" panose="020B0A04020102020204" pitchFamily="34" charset="0"/>
              </a:rPr>
              <a:t>the justice of God</a:t>
            </a:r>
            <a:r>
              <a:rPr lang="en-US" sz="3600" dirty="0">
                <a:latin typeface="Arial Black" panose="020B0A04020102020204" pitchFamily="34" charset="0"/>
              </a:rPr>
              <a:t>." The term was coined in 1710 by the German philosopher </a:t>
            </a:r>
            <a:r>
              <a:rPr lang="en-US" sz="3600" u="sng" dirty="0">
                <a:latin typeface="Arial Black" panose="020B0A04020102020204" pitchFamily="34" charset="0"/>
              </a:rPr>
              <a:t>Gottfried Leibniz </a:t>
            </a:r>
            <a:r>
              <a:rPr lang="en-US" sz="3600" dirty="0">
                <a:latin typeface="Arial Black" panose="020B0A04020102020204" pitchFamily="34" charset="0"/>
              </a:rPr>
              <a:t>in a work entitled </a:t>
            </a:r>
            <a:r>
              <a:rPr lang="en-US" sz="3600" dirty="0" err="1">
                <a:latin typeface="Arial Black" panose="020B0A04020102020204" pitchFamily="34" charset="0"/>
              </a:rPr>
              <a:t>Essais</a:t>
            </a:r>
            <a:r>
              <a:rPr lang="en-US" sz="3600" dirty="0">
                <a:latin typeface="Arial Black" panose="020B0A04020102020204" pitchFamily="34" charset="0"/>
              </a:rPr>
              <a:t> de </a:t>
            </a:r>
            <a:r>
              <a:rPr lang="en-US" sz="3600" dirty="0" err="1">
                <a:latin typeface="Arial Black" panose="020B0A04020102020204" pitchFamily="34" charset="0"/>
              </a:rPr>
              <a:t>Théodicée</a:t>
            </a:r>
            <a:r>
              <a:rPr lang="en-US" sz="3600" dirty="0">
                <a:latin typeface="Arial Black" panose="020B0A04020102020204" pitchFamily="34" charset="0"/>
              </a:rPr>
              <a:t> sur la </a:t>
            </a:r>
            <a:r>
              <a:rPr lang="en-US" sz="3600" dirty="0" err="1">
                <a:latin typeface="Arial Black" panose="020B0A04020102020204" pitchFamily="34" charset="0"/>
              </a:rPr>
              <a:t>bonté</a:t>
            </a:r>
            <a:r>
              <a:rPr lang="en-US" sz="3600" dirty="0">
                <a:latin typeface="Arial Black" panose="020B0A04020102020204" pitchFamily="34" charset="0"/>
              </a:rPr>
              <a:t> de </a:t>
            </a:r>
            <a:r>
              <a:rPr lang="en-US" sz="3600" dirty="0" err="1">
                <a:latin typeface="Arial Black" panose="020B0A04020102020204" pitchFamily="34" charset="0"/>
              </a:rPr>
              <a:t>Dieu</a:t>
            </a:r>
            <a:r>
              <a:rPr lang="en-US" sz="3600" dirty="0">
                <a:latin typeface="Arial Black" panose="020B0A04020102020204" pitchFamily="34" charset="0"/>
              </a:rPr>
              <a:t>, la </a:t>
            </a:r>
            <a:r>
              <a:rPr lang="en-US" sz="3600" dirty="0" err="1">
                <a:latin typeface="Arial Black" panose="020B0A04020102020204" pitchFamily="34" charset="0"/>
              </a:rPr>
              <a:t>liberté</a:t>
            </a:r>
            <a:r>
              <a:rPr lang="en-US" sz="3600" dirty="0">
                <a:latin typeface="Arial Black" panose="020B0A04020102020204" pitchFamily="34" charset="0"/>
              </a:rPr>
              <a:t> de </a:t>
            </a:r>
            <a:r>
              <a:rPr lang="en-US" sz="3600" dirty="0" err="1">
                <a:latin typeface="Arial Black" panose="020B0A04020102020204" pitchFamily="34" charset="0"/>
              </a:rPr>
              <a:t>l'homme</a:t>
            </a:r>
            <a:r>
              <a:rPr lang="en-US" sz="3600" dirty="0">
                <a:latin typeface="Arial Black" panose="020B0A04020102020204" pitchFamily="34" charset="0"/>
              </a:rPr>
              <a:t> et </a:t>
            </a:r>
            <a:r>
              <a:rPr lang="en-US" sz="3600" dirty="0" err="1">
                <a:latin typeface="Arial Black" panose="020B0A04020102020204" pitchFamily="34" charset="0"/>
              </a:rPr>
              <a:t>l'origine</a:t>
            </a:r>
            <a:r>
              <a:rPr lang="en-US" sz="3600" dirty="0">
                <a:latin typeface="Arial Black" panose="020B0A04020102020204" pitchFamily="34" charset="0"/>
              </a:rPr>
              <a:t> du mal ("</a:t>
            </a:r>
            <a:r>
              <a:rPr lang="en-US" sz="3600" u="sng" dirty="0">
                <a:latin typeface="Arial Black" panose="020B0A04020102020204" pitchFamily="34" charset="0"/>
              </a:rPr>
              <a:t>Essay </a:t>
            </a:r>
            <a:r>
              <a:rPr lang="en-US" sz="3600" u="sng" dirty="0" smtClean="0">
                <a:latin typeface="Arial Black" panose="020B0A04020102020204" pitchFamily="34" charset="0"/>
              </a:rPr>
              <a:t>on </a:t>
            </a:r>
            <a:r>
              <a:rPr lang="en-US" sz="3600" u="sng" dirty="0">
                <a:latin typeface="Arial Black" panose="020B0A04020102020204" pitchFamily="34" charset="0"/>
              </a:rPr>
              <a:t>theodicy about the benevolence of God, the free will of man and the origin of evil</a:t>
            </a:r>
            <a:r>
              <a:rPr lang="en-US" sz="3600" dirty="0">
                <a:latin typeface="Arial Black" panose="020B0A04020102020204" pitchFamily="34" charset="0"/>
              </a:rPr>
              <a:t>").</a:t>
            </a:r>
            <a:endParaRPr lang="es-ES" sz="3600" dirty="0">
              <a:latin typeface="Arial Black" panose="020B0A04020102020204" pitchFamily="34" charset="0"/>
            </a:endParaRPr>
          </a:p>
        </p:txBody>
      </p:sp>
    </p:spTree>
    <p:extLst>
      <p:ext uri="{BB962C8B-B14F-4D97-AF65-F5344CB8AC3E}">
        <p14:creationId xmlns:p14="http://schemas.microsoft.com/office/powerpoint/2010/main" val="13048838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7840" y="528320"/>
            <a:ext cx="11125200" cy="6045200"/>
          </a:xfrm>
        </p:spPr>
        <p:txBody>
          <a:bodyPr>
            <a:normAutofit/>
          </a:bodyPr>
          <a:lstStyle/>
          <a:p>
            <a:pPr marL="0" indent="0" algn="ctr">
              <a:buNone/>
            </a:pPr>
            <a:r>
              <a:rPr lang="en-US" sz="4000" dirty="0">
                <a:latin typeface="Arial Black" panose="020B0A04020102020204" pitchFamily="34" charset="0"/>
              </a:rPr>
              <a:t>The </a:t>
            </a:r>
            <a:r>
              <a:rPr lang="en-US" sz="4000" u="sng" dirty="0">
                <a:latin typeface="Arial Black" panose="020B0A04020102020204" pitchFamily="34" charset="0"/>
              </a:rPr>
              <a:t>purpose</a:t>
            </a:r>
            <a:r>
              <a:rPr lang="en-US" sz="4000" dirty="0">
                <a:latin typeface="Arial Black" panose="020B0A04020102020204" pitchFamily="34" charset="0"/>
              </a:rPr>
              <a:t> of the essay was to </a:t>
            </a:r>
            <a:r>
              <a:rPr lang="en-US" sz="4000" u="sng" dirty="0">
                <a:latin typeface="Arial Black" panose="020B0A04020102020204" pitchFamily="34" charset="0"/>
              </a:rPr>
              <a:t>show that the evil in the world does not conflict with the goodness of God</a:t>
            </a:r>
            <a:r>
              <a:rPr lang="en-US" sz="4000" dirty="0">
                <a:latin typeface="Arial Black" panose="020B0A04020102020204" pitchFamily="34" charset="0"/>
              </a:rPr>
              <a:t>, and that notwithstanding its many evils, the </a:t>
            </a:r>
            <a:r>
              <a:rPr lang="en-US" sz="4000" u="sng" dirty="0">
                <a:latin typeface="Arial Black" panose="020B0A04020102020204" pitchFamily="34" charset="0"/>
              </a:rPr>
              <a:t>world is the best of all possible worlds</a:t>
            </a:r>
            <a:r>
              <a:rPr lang="en-US" sz="4000" dirty="0">
                <a:latin typeface="Arial Black" panose="020B0A04020102020204" pitchFamily="34" charset="0"/>
              </a:rPr>
              <a:t>. In other words, it is this idea of </a:t>
            </a:r>
            <a:r>
              <a:rPr lang="en-US" sz="4000" u="sng" dirty="0">
                <a:latin typeface="Algerian" panose="04020705040A02060702" pitchFamily="82" charset="0"/>
              </a:rPr>
              <a:t>reconciling</a:t>
            </a:r>
            <a:r>
              <a:rPr lang="en-US" sz="4000" dirty="0">
                <a:latin typeface="Arial Black" panose="020B0A04020102020204" pitchFamily="34" charset="0"/>
              </a:rPr>
              <a:t> both the </a:t>
            </a:r>
            <a:r>
              <a:rPr lang="en-US" sz="4000" u="sng" dirty="0">
                <a:latin typeface="Algerian" panose="04020705040A02060702" pitchFamily="82" charset="0"/>
              </a:rPr>
              <a:t>existence of good and evil in the world </a:t>
            </a:r>
            <a:r>
              <a:rPr lang="en-US" sz="4000" dirty="0">
                <a:latin typeface="Arial Black" panose="020B0A04020102020204" pitchFamily="34" charset="0"/>
              </a:rPr>
              <a:t>that Leibniz termed or referred as Theodicy in his article. </a:t>
            </a:r>
            <a:endParaRPr lang="es-ES" sz="4000" dirty="0">
              <a:latin typeface="Arial Black" panose="020B0A04020102020204" pitchFamily="34" charset="0"/>
            </a:endParaRPr>
          </a:p>
        </p:txBody>
      </p:sp>
    </p:spTree>
    <p:extLst>
      <p:ext uri="{BB962C8B-B14F-4D97-AF65-F5344CB8AC3E}">
        <p14:creationId xmlns:p14="http://schemas.microsoft.com/office/powerpoint/2010/main" val="9615662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99440"/>
            <a:ext cx="10515600" cy="5963920"/>
          </a:xfrm>
        </p:spPr>
        <p:txBody>
          <a:bodyPr>
            <a:normAutofit/>
          </a:bodyPr>
          <a:lstStyle/>
          <a:p>
            <a:pPr marL="0" indent="0" algn="ctr">
              <a:buNone/>
            </a:pPr>
            <a:r>
              <a:rPr lang="en-US" sz="4000" dirty="0">
                <a:latin typeface="Arial Black" panose="020B0A04020102020204" pitchFamily="34" charset="0"/>
              </a:rPr>
              <a:t>In writing theodicy, Leibniz ―wanted to </a:t>
            </a:r>
            <a:r>
              <a:rPr lang="en-US" sz="4000" u="sng" dirty="0">
                <a:latin typeface="Arial Black" panose="020B0A04020102020204" pitchFamily="34" charset="0"/>
              </a:rPr>
              <a:t>justify or defend God </a:t>
            </a:r>
            <a:r>
              <a:rPr lang="en-US" sz="4000" dirty="0">
                <a:latin typeface="Arial Black" panose="020B0A04020102020204" pitchFamily="34" charset="0"/>
              </a:rPr>
              <a:t>by demonstrating that the </a:t>
            </a:r>
            <a:r>
              <a:rPr lang="en-US" sz="4000" u="sng" dirty="0">
                <a:latin typeface="Arial Black" panose="020B0A04020102020204" pitchFamily="34" charset="0"/>
              </a:rPr>
              <a:t>existence of evil in the world does not undermine divine justice</a:t>
            </a:r>
            <a:r>
              <a:rPr lang="en-US" sz="4000" dirty="0">
                <a:latin typeface="Arial Black" panose="020B0A04020102020204" pitchFamily="34" charset="0"/>
              </a:rPr>
              <a:t>, </a:t>
            </a:r>
            <a:r>
              <a:rPr lang="en-US" sz="4000" u="sng" dirty="0">
                <a:latin typeface="Arial Black" panose="020B0A04020102020204" pitchFamily="34" charset="0"/>
              </a:rPr>
              <a:t>wisdom and goodness</a:t>
            </a:r>
            <a:r>
              <a:rPr lang="en-US" sz="4000" dirty="0">
                <a:latin typeface="Arial Black" panose="020B0A04020102020204" pitchFamily="34" charset="0"/>
              </a:rPr>
              <a:t>. Thus, it arose as a </a:t>
            </a:r>
            <a:r>
              <a:rPr lang="en-US" sz="4000" u="sng" dirty="0">
                <a:latin typeface="Arial Black" panose="020B0A04020102020204" pitchFamily="34" charset="0"/>
              </a:rPr>
              <a:t>defense of the justice </a:t>
            </a:r>
            <a:r>
              <a:rPr lang="en-US" sz="4000" dirty="0">
                <a:latin typeface="Arial Black" panose="020B0A04020102020204" pitchFamily="34" charset="0"/>
              </a:rPr>
              <a:t>or goodness of God </a:t>
            </a:r>
            <a:r>
              <a:rPr lang="en-US" sz="4000" u="sng" dirty="0">
                <a:latin typeface="Algerian" panose="04020705040A02060702" pitchFamily="82" charset="0"/>
              </a:rPr>
              <a:t>in the face of doubts or objection</a:t>
            </a:r>
            <a:r>
              <a:rPr lang="en-US" sz="4000" dirty="0">
                <a:latin typeface="Arial Black" panose="020B0A04020102020204" pitchFamily="34" charset="0"/>
              </a:rPr>
              <a:t> arising from the </a:t>
            </a:r>
            <a:r>
              <a:rPr lang="en-US" sz="4000" u="sng" dirty="0">
                <a:latin typeface="Algerian" panose="04020705040A02060702" pitchFamily="82" charset="0"/>
              </a:rPr>
              <a:t>phenomenon of evil </a:t>
            </a:r>
            <a:r>
              <a:rPr lang="en-US" sz="4000" dirty="0">
                <a:latin typeface="Arial Black" panose="020B0A04020102020204" pitchFamily="34" charset="0"/>
              </a:rPr>
              <a:t>in the world.</a:t>
            </a:r>
            <a:endParaRPr lang="es-ES" sz="4000" dirty="0">
              <a:latin typeface="Arial Black" panose="020B0A04020102020204" pitchFamily="34" charset="0"/>
            </a:endParaRPr>
          </a:p>
        </p:txBody>
      </p:sp>
    </p:spTree>
    <p:extLst>
      <p:ext uri="{BB962C8B-B14F-4D97-AF65-F5344CB8AC3E}">
        <p14:creationId xmlns:p14="http://schemas.microsoft.com/office/powerpoint/2010/main" val="2742585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99440"/>
            <a:ext cx="10515600" cy="5963920"/>
          </a:xfrm>
        </p:spPr>
        <p:txBody>
          <a:bodyPr>
            <a:normAutofit/>
          </a:bodyPr>
          <a:lstStyle/>
          <a:p>
            <a:pPr marL="0" indent="0">
              <a:buNone/>
            </a:pPr>
            <a:r>
              <a:rPr lang="en-US" sz="4000" dirty="0">
                <a:latin typeface="Algerian" panose="04020705040A02060702" pitchFamily="82" charset="0"/>
              </a:rPr>
              <a:t>Definition</a:t>
            </a:r>
            <a:r>
              <a:rPr lang="en-US" sz="4000" dirty="0">
                <a:latin typeface="Arial Black" panose="020B0A04020102020204" pitchFamily="34" charset="0"/>
              </a:rPr>
              <a:t> </a:t>
            </a:r>
          </a:p>
          <a:p>
            <a:pPr marL="0" indent="0" algn="ctr">
              <a:buNone/>
            </a:pPr>
            <a:r>
              <a:rPr lang="en-US" sz="4000" dirty="0">
                <a:latin typeface="Arial Black" panose="020B0A04020102020204" pitchFamily="34" charset="0"/>
              </a:rPr>
              <a:t>Theodicy – can be defined as a </a:t>
            </a:r>
            <a:r>
              <a:rPr lang="en-US" sz="4000" u="sng" dirty="0">
                <a:latin typeface="Algerian" panose="04020705040A02060702" pitchFamily="82" charset="0"/>
              </a:rPr>
              <a:t>vindication of divine justice in allowing the existence of evil</a:t>
            </a:r>
            <a:r>
              <a:rPr lang="en-US" sz="4000" dirty="0">
                <a:latin typeface="Arial Black" panose="020B0A04020102020204" pitchFamily="34" charset="0"/>
              </a:rPr>
              <a:t>. </a:t>
            </a:r>
            <a:r>
              <a:rPr lang="en-US" sz="4000" u="sng" dirty="0">
                <a:latin typeface="Arial Black" panose="020B0A04020102020204" pitchFamily="34" charset="0"/>
              </a:rPr>
              <a:t>Kant</a:t>
            </a:r>
            <a:r>
              <a:rPr lang="en-US" sz="4000" dirty="0">
                <a:latin typeface="Arial Black" panose="020B0A04020102020204" pitchFamily="34" charset="0"/>
              </a:rPr>
              <a:t> defined theodicy as the ―</a:t>
            </a:r>
            <a:r>
              <a:rPr lang="en-US" sz="4000" u="sng" dirty="0">
                <a:latin typeface="Arial Black" panose="020B0A04020102020204" pitchFamily="34" charset="0"/>
              </a:rPr>
              <a:t>defense of the supreme wisdom of the author of the world against the accusations brought against it by reason </a:t>
            </a:r>
            <a:r>
              <a:rPr lang="en-US" sz="4000" dirty="0">
                <a:latin typeface="Arial Black" panose="020B0A04020102020204" pitchFamily="34" charset="0"/>
              </a:rPr>
              <a:t>on the ground of the </a:t>
            </a:r>
            <a:r>
              <a:rPr lang="en-US" sz="4000" dirty="0" smtClean="0">
                <a:latin typeface="Arial Black" panose="020B0A04020102020204" pitchFamily="34" charset="0"/>
              </a:rPr>
              <a:t>repugnant/offensive world</a:t>
            </a:r>
            <a:r>
              <a:rPr lang="en-US" sz="4000" dirty="0">
                <a:latin typeface="Arial Black" panose="020B0A04020102020204" pitchFamily="34" charset="0"/>
              </a:rPr>
              <a:t>. </a:t>
            </a:r>
            <a:endParaRPr lang="es-ES" sz="4000" dirty="0">
              <a:latin typeface="Arial Black" panose="020B0A04020102020204" pitchFamily="34" charset="0"/>
            </a:endParaRPr>
          </a:p>
        </p:txBody>
      </p:sp>
    </p:spTree>
    <p:extLst>
      <p:ext uri="{BB962C8B-B14F-4D97-AF65-F5344CB8AC3E}">
        <p14:creationId xmlns:p14="http://schemas.microsoft.com/office/powerpoint/2010/main" val="30913750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5760"/>
            <a:ext cx="10515600" cy="6228080"/>
          </a:xfrm>
        </p:spPr>
        <p:txBody>
          <a:bodyPr>
            <a:normAutofit/>
          </a:bodyPr>
          <a:lstStyle/>
          <a:p>
            <a:pPr marL="0" indent="0" algn="ctr">
              <a:buNone/>
            </a:pPr>
            <a:r>
              <a:rPr lang="en-US" sz="4400" dirty="0">
                <a:latin typeface="Arial Black" panose="020B0A04020102020204" pitchFamily="34" charset="0"/>
              </a:rPr>
              <a:t>Thus, in a general and conventional way, we can say that </a:t>
            </a:r>
            <a:r>
              <a:rPr lang="en-US" sz="4400" u="sng" dirty="0" smtClean="0">
                <a:latin typeface="Algerian" panose="04020705040A02060702" pitchFamily="82" charset="0"/>
              </a:rPr>
              <a:t>Theodicy </a:t>
            </a:r>
            <a:r>
              <a:rPr lang="en-US" sz="4400" u="sng" dirty="0">
                <a:latin typeface="Algerian" panose="04020705040A02060702" pitchFamily="82" charset="0"/>
              </a:rPr>
              <a:t>is a </a:t>
            </a:r>
            <a:r>
              <a:rPr lang="en-US" sz="4400" u="sng" dirty="0" smtClean="0">
                <a:latin typeface="Algerian" panose="04020705040A02060702" pitchFamily="82" charset="0"/>
              </a:rPr>
              <a:t>defense </a:t>
            </a:r>
            <a:r>
              <a:rPr lang="en-US" sz="4400" u="sng" dirty="0">
                <a:latin typeface="Algerian" panose="04020705040A02060702" pitchFamily="82" charset="0"/>
              </a:rPr>
              <a:t>of the justice and righteousness of God in the face of evil</a:t>
            </a:r>
            <a:r>
              <a:rPr lang="en-US" sz="4400" dirty="0">
                <a:latin typeface="Arial Black" panose="020B0A04020102020204" pitchFamily="34" charset="0"/>
              </a:rPr>
              <a:t>.</a:t>
            </a:r>
          </a:p>
          <a:p>
            <a:pPr marL="0" indent="0" algn="ctr">
              <a:buNone/>
            </a:pPr>
            <a:r>
              <a:rPr lang="en-US" sz="4400" dirty="0">
                <a:latin typeface="Arial Black" panose="020B0A04020102020204" pitchFamily="34" charset="0"/>
              </a:rPr>
              <a:t>In a clear and simple way, we can say that </a:t>
            </a:r>
            <a:r>
              <a:rPr lang="en-US" sz="4400" dirty="0" smtClean="0">
                <a:latin typeface="Arial Black" panose="020B0A04020102020204" pitchFamily="34" charset="0"/>
              </a:rPr>
              <a:t>Theodicy </a:t>
            </a:r>
            <a:r>
              <a:rPr lang="en-US" sz="4400" u="sng" dirty="0">
                <a:latin typeface="Arial Black" panose="020B0A04020102020204" pitchFamily="34" charset="0"/>
              </a:rPr>
              <a:t>refers to the entire philosophical discourse about God</a:t>
            </a:r>
            <a:r>
              <a:rPr lang="en-US" sz="4400" dirty="0">
                <a:latin typeface="Arial Black" panose="020B0A04020102020204" pitchFamily="34" charset="0"/>
              </a:rPr>
              <a:t>. </a:t>
            </a:r>
            <a:endParaRPr lang="es-ES" sz="4400" dirty="0">
              <a:latin typeface="Arial Black" panose="020B0A04020102020204" pitchFamily="34" charset="0"/>
            </a:endParaRPr>
          </a:p>
        </p:txBody>
      </p:sp>
    </p:spTree>
    <p:extLst>
      <p:ext uri="{BB962C8B-B14F-4D97-AF65-F5344CB8AC3E}">
        <p14:creationId xmlns:p14="http://schemas.microsoft.com/office/powerpoint/2010/main" val="7474247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284480"/>
            <a:ext cx="11663680" cy="6370320"/>
          </a:xfrm>
        </p:spPr>
        <p:txBody>
          <a:bodyPr>
            <a:normAutofit/>
          </a:bodyPr>
          <a:lstStyle/>
          <a:p>
            <a:pPr marL="0" indent="0" algn="ctr">
              <a:buNone/>
            </a:pPr>
            <a:r>
              <a:rPr lang="en-US" sz="4000" dirty="0">
                <a:latin typeface="Arial Black" panose="020B0A04020102020204" pitchFamily="34" charset="0"/>
              </a:rPr>
              <a:t>According to </a:t>
            </a:r>
            <a:r>
              <a:rPr lang="en-US" sz="4000" dirty="0" err="1">
                <a:latin typeface="Arial Black" panose="020B0A04020102020204" pitchFamily="34" charset="0"/>
              </a:rPr>
              <a:t>Makumba</a:t>
            </a:r>
            <a:r>
              <a:rPr lang="en-US" sz="4000" dirty="0">
                <a:latin typeface="Arial Black" panose="020B0A04020102020204" pitchFamily="34" charset="0"/>
              </a:rPr>
              <a:t>, the term </a:t>
            </a:r>
            <a:r>
              <a:rPr lang="en-US" sz="4000" dirty="0">
                <a:latin typeface="Algerian" panose="04020705040A02060702" pitchFamily="82" charset="0"/>
              </a:rPr>
              <a:t>theodicy</a:t>
            </a:r>
            <a:r>
              <a:rPr lang="en-US" sz="4000" dirty="0">
                <a:latin typeface="Arial Black" panose="020B0A04020102020204" pitchFamily="34" charset="0"/>
              </a:rPr>
              <a:t> was more preferred over the term </a:t>
            </a:r>
            <a:r>
              <a:rPr lang="en-US" sz="4000" dirty="0">
                <a:latin typeface="Algerian" panose="04020705040A02060702" pitchFamily="82" charset="0"/>
              </a:rPr>
              <a:t>natural theology </a:t>
            </a:r>
            <a:r>
              <a:rPr lang="en-US" sz="4000" dirty="0">
                <a:latin typeface="Arial Black" panose="020B0A04020102020204" pitchFamily="34" charset="0"/>
              </a:rPr>
              <a:t>because it was feared that the term natural theology ran the risk of identifying this philosophical investigation or inquiry with theology, that is, the </a:t>
            </a:r>
            <a:r>
              <a:rPr lang="en-US" sz="4000" u="sng" dirty="0">
                <a:latin typeface="Arial Black" panose="020B0A04020102020204" pitchFamily="34" charset="0"/>
              </a:rPr>
              <a:t>supernatural theology</a:t>
            </a:r>
            <a:r>
              <a:rPr lang="en-US" sz="4000" dirty="0">
                <a:latin typeface="Arial Black" panose="020B0A04020102020204" pitchFamily="34" charset="0"/>
              </a:rPr>
              <a:t>. However, the term </a:t>
            </a:r>
            <a:r>
              <a:rPr lang="en-US" sz="4000" u="sng" dirty="0">
                <a:latin typeface="Arial Black" panose="020B0A04020102020204" pitchFamily="34" charset="0"/>
              </a:rPr>
              <a:t>natural theology </a:t>
            </a:r>
            <a:r>
              <a:rPr lang="en-US" sz="4000" dirty="0">
                <a:latin typeface="Arial Black" panose="020B0A04020102020204" pitchFamily="34" charset="0"/>
              </a:rPr>
              <a:t>is more preferable because </a:t>
            </a:r>
            <a:r>
              <a:rPr lang="en-US" sz="4000" u="sng" dirty="0">
                <a:latin typeface="Arial Black" panose="020B0A04020102020204" pitchFamily="34" charset="0"/>
              </a:rPr>
              <a:t>it clarifies better the proper object and content of the study under consideration</a:t>
            </a:r>
            <a:r>
              <a:rPr lang="en-US" sz="4000" dirty="0">
                <a:latin typeface="Arial Black" panose="020B0A04020102020204" pitchFamily="34" charset="0"/>
              </a:rPr>
              <a:t>.</a:t>
            </a:r>
            <a:endParaRPr lang="es-ES" sz="4000" dirty="0">
              <a:latin typeface="Arial Black" panose="020B0A04020102020204" pitchFamily="34" charset="0"/>
            </a:endParaRPr>
          </a:p>
        </p:txBody>
      </p:sp>
    </p:spTree>
    <p:extLst>
      <p:ext uri="{BB962C8B-B14F-4D97-AF65-F5344CB8AC3E}">
        <p14:creationId xmlns:p14="http://schemas.microsoft.com/office/powerpoint/2010/main" val="2891938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304800"/>
            <a:ext cx="11724640" cy="6350000"/>
          </a:xfrm>
        </p:spPr>
        <p:txBody>
          <a:bodyPr>
            <a:normAutofit/>
          </a:bodyPr>
          <a:lstStyle/>
          <a:p>
            <a:pPr marL="0" indent="0">
              <a:buNone/>
            </a:pPr>
            <a:r>
              <a:rPr lang="en-US" sz="3600" dirty="0">
                <a:latin typeface="Algerian" panose="04020705040A02060702" pitchFamily="82" charset="0"/>
              </a:rPr>
              <a:t>Natural Theology</a:t>
            </a:r>
          </a:p>
          <a:p>
            <a:pPr marL="0" indent="0" algn="ctr">
              <a:buNone/>
            </a:pPr>
            <a:r>
              <a:rPr lang="en-US" sz="3600" dirty="0">
                <a:latin typeface="Arial Black" panose="020B0A04020102020204" pitchFamily="34" charset="0"/>
              </a:rPr>
              <a:t>Natural theology – it is theology </a:t>
            </a:r>
            <a:r>
              <a:rPr lang="en-US" sz="3600" u="sng" dirty="0">
                <a:latin typeface="Arial Black" panose="020B0A04020102020204" pitchFamily="34" charset="0"/>
              </a:rPr>
              <a:t>because is it the treatment of God</a:t>
            </a:r>
            <a:r>
              <a:rPr lang="en-US" sz="3600" dirty="0">
                <a:latin typeface="Arial Black" panose="020B0A04020102020204" pitchFamily="34" charset="0"/>
              </a:rPr>
              <a:t>; it is </a:t>
            </a:r>
            <a:r>
              <a:rPr lang="en-US" sz="3600" u="sng" dirty="0">
                <a:latin typeface="Algerian" panose="04020705040A02060702" pitchFamily="82" charset="0"/>
              </a:rPr>
              <a:t>natural because it is done </a:t>
            </a:r>
            <a:r>
              <a:rPr lang="en-US" sz="3600" u="sng" dirty="0" smtClean="0">
                <a:latin typeface="Algerian" panose="04020705040A02060702" pitchFamily="82" charset="0"/>
              </a:rPr>
              <a:t>in </a:t>
            </a:r>
            <a:r>
              <a:rPr lang="en-US" sz="3600" u="sng" dirty="0">
                <a:latin typeface="Algerian" panose="04020705040A02060702" pitchFamily="82" charset="0"/>
              </a:rPr>
              <a:t>the light of reason alone</a:t>
            </a:r>
            <a:r>
              <a:rPr lang="en-US" sz="3600" dirty="0">
                <a:latin typeface="Arial Black" panose="020B0A04020102020204" pitchFamily="34" charset="0"/>
              </a:rPr>
              <a:t>. Natural Theology (the term theology (</a:t>
            </a:r>
            <a:r>
              <a:rPr lang="en-US" sz="3600" dirty="0" err="1">
                <a:latin typeface="Arial Black" panose="020B0A04020102020204" pitchFamily="34" charset="0"/>
              </a:rPr>
              <a:t>θεολογί</a:t>
            </a:r>
            <a:r>
              <a:rPr lang="en-US" sz="3600" dirty="0">
                <a:latin typeface="Arial Black" panose="020B0A04020102020204" pitchFamily="34" charset="0"/>
              </a:rPr>
              <a:t>α) is derived from two Greek words Τheos (Θεός), meaning "God", and -logia (-λογία) – study of God. Hence, </a:t>
            </a:r>
            <a:r>
              <a:rPr lang="en-US" sz="3600" u="sng" dirty="0">
                <a:latin typeface="Algerian" panose="04020705040A02060702" pitchFamily="82" charset="0"/>
              </a:rPr>
              <a:t>natural theology can be defined simply as the science of God, insofar as God can be known by the light of reason alone</a:t>
            </a:r>
            <a:r>
              <a:rPr lang="en-US" sz="3600" dirty="0">
                <a:latin typeface="Arial Black" panose="020B0A04020102020204" pitchFamily="34" charset="0"/>
              </a:rPr>
              <a:t>.</a:t>
            </a:r>
          </a:p>
        </p:txBody>
      </p:sp>
    </p:spTree>
    <p:extLst>
      <p:ext uri="{BB962C8B-B14F-4D97-AF65-F5344CB8AC3E}">
        <p14:creationId xmlns:p14="http://schemas.microsoft.com/office/powerpoint/2010/main" val="24409351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8000"/>
            <a:ext cx="10515600" cy="5994400"/>
          </a:xfrm>
        </p:spPr>
        <p:txBody>
          <a:bodyPr>
            <a:normAutofit/>
          </a:bodyPr>
          <a:lstStyle/>
          <a:p>
            <a:pPr marL="0" indent="0" algn="ctr">
              <a:buNone/>
            </a:pPr>
            <a:r>
              <a:rPr lang="en-US" sz="4400" u="sng" dirty="0">
                <a:latin typeface="Arial Black" panose="020B0A04020102020204" pitchFamily="34" charset="0"/>
              </a:rPr>
              <a:t>Natural theology </a:t>
            </a:r>
            <a:r>
              <a:rPr lang="en-US" sz="4400" dirty="0">
                <a:latin typeface="Arial Black" panose="020B0A04020102020204" pitchFamily="34" charset="0"/>
              </a:rPr>
              <a:t>can also be defined as ―that </a:t>
            </a:r>
            <a:r>
              <a:rPr lang="en-US" sz="4400" u="sng" dirty="0">
                <a:latin typeface="Arial Black" panose="020B0A04020102020204" pitchFamily="34" charset="0"/>
              </a:rPr>
              <a:t>science which investigates the existence and nature of God as he can be known by reason alone through his effects</a:t>
            </a:r>
            <a:r>
              <a:rPr lang="en-US" sz="4400" dirty="0">
                <a:latin typeface="Arial Black" panose="020B0A04020102020204" pitchFamily="34" charset="0"/>
              </a:rPr>
              <a:t>. </a:t>
            </a:r>
            <a:endParaRPr lang="es-ES" sz="4400" dirty="0">
              <a:latin typeface="Arial Black" panose="020B0A04020102020204" pitchFamily="34" charset="0"/>
            </a:endParaRPr>
          </a:p>
        </p:txBody>
      </p:sp>
    </p:spTree>
    <p:extLst>
      <p:ext uri="{BB962C8B-B14F-4D97-AF65-F5344CB8AC3E}">
        <p14:creationId xmlns:p14="http://schemas.microsoft.com/office/powerpoint/2010/main" val="29197010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12240" y="634682"/>
            <a:ext cx="9144000" cy="5908357"/>
          </a:xfrm>
        </p:spPr>
        <p:txBody>
          <a:bodyPr>
            <a:normAutofit/>
          </a:bodyPr>
          <a:lstStyle/>
          <a:p>
            <a:r>
              <a:rPr lang="es-ES" sz="9600" dirty="0" smtClean="0">
                <a:latin typeface="Arial Rounded MT Bold" panose="020F0704030504030204" pitchFamily="34" charset="0"/>
              </a:rPr>
              <a:t>PHILOSOPHY OF GOD</a:t>
            </a:r>
            <a:br>
              <a:rPr lang="es-ES" sz="9600" dirty="0" smtClean="0">
                <a:latin typeface="Arial Rounded MT Bold" panose="020F0704030504030204" pitchFamily="34" charset="0"/>
              </a:rPr>
            </a:br>
            <a:endParaRPr lang="es-ES" sz="9600" dirty="0">
              <a:latin typeface="Arial Rounded MT Bold" panose="020F0704030504030204" pitchFamily="34" charset="0"/>
            </a:endParaRPr>
          </a:p>
        </p:txBody>
      </p:sp>
    </p:spTree>
    <p:extLst>
      <p:ext uri="{BB962C8B-B14F-4D97-AF65-F5344CB8AC3E}">
        <p14:creationId xmlns:p14="http://schemas.microsoft.com/office/powerpoint/2010/main" val="40773700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31520"/>
            <a:ext cx="10515600" cy="5445443"/>
          </a:xfrm>
        </p:spPr>
        <p:txBody>
          <a:bodyPr>
            <a:normAutofit/>
          </a:bodyPr>
          <a:lstStyle/>
          <a:p>
            <a:pPr marL="0" indent="0" algn="ctr">
              <a:buNone/>
            </a:pPr>
            <a:r>
              <a:rPr lang="en-US" sz="4400" dirty="0">
                <a:latin typeface="Arial Black" panose="020B0A04020102020204" pitchFamily="34" charset="0"/>
              </a:rPr>
              <a:t>In this science, that is, natural theology, the ―</a:t>
            </a:r>
            <a:r>
              <a:rPr lang="en-US" sz="4400" u="sng" dirty="0">
                <a:latin typeface="Arial Black" panose="020B0A04020102020204" pitchFamily="34" charset="0"/>
              </a:rPr>
              <a:t>unaided reason</a:t>
            </a:r>
            <a:r>
              <a:rPr lang="en-US" sz="4400" dirty="0">
                <a:latin typeface="Arial Black" panose="020B0A04020102020204" pitchFamily="34" charset="0"/>
              </a:rPr>
              <a:t>, </a:t>
            </a:r>
            <a:r>
              <a:rPr lang="en-US" sz="4400" u="sng" dirty="0">
                <a:latin typeface="Arial Black" panose="020B0A04020102020204" pitchFamily="34" charset="0"/>
              </a:rPr>
              <a:t>through the understanding of material and sensible things </a:t>
            </a:r>
            <a:r>
              <a:rPr lang="en-US" sz="4400" dirty="0">
                <a:latin typeface="Arial Black" panose="020B0A04020102020204" pitchFamily="34" charset="0"/>
              </a:rPr>
              <a:t>to which it is naturally ordered and proportioned, is </a:t>
            </a:r>
            <a:r>
              <a:rPr lang="en-US" sz="4400" u="sng" dirty="0">
                <a:latin typeface="Arial Black" panose="020B0A04020102020204" pitchFamily="34" charset="0"/>
              </a:rPr>
              <a:t>led to the understanding of a Being that is immaterial and supra-sensible</a:t>
            </a:r>
            <a:r>
              <a:rPr lang="en-US" sz="4400" dirty="0">
                <a:latin typeface="Arial Black" panose="020B0A04020102020204" pitchFamily="34" charset="0"/>
              </a:rPr>
              <a:t>.</a:t>
            </a:r>
            <a:endParaRPr lang="es-ES" sz="4400" dirty="0">
              <a:latin typeface="Arial Black" panose="020B0A04020102020204" pitchFamily="34" charset="0"/>
            </a:endParaRPr>
          </a:p>
        </p:txBody>
      </p:sp>
    </p:spTree>
    <p:extLst>
      <p:ext uri="{BB962C8B-B14F-4D97-AF65-F5344CB8AC3E}">
        <p14:creationId xmlns:p14="http://schemas.microsoft.com/office/powerpoint/2010/main" val="37057600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160" y="670560"/>
            <a:ext cx="11155680" cy="5445760"/>
          </a:xfrm>
        </p:spPr>
        <p:txBody>
          <a:bodyPr>
            <a:normAutofit lnSpcReduction="10000"/>
          </a:bodyPr>
          <a:lstStyle/>
          <a:p>
            <a:pPr marL="0" indent="0" algn="ctr">
              <a:buNone/>
            </a:pPr>
            <a:r>
              <a:rPr lang="en-US" sz="4000" dirty="0">
                <a:latin typeface="Arial Black" panose="020B0A04020102020204" pitchFamily="34" charset="0"/>
              </a:rPr>
              <a:t>Natural theology can further be described </a:t>
            </a:r>
            <a:r>
              <a:rPr lang="en-US" sz="4000" u="sng" dirty="0">
                <a:latin typeface="Arial Black" panose="020B0A04020102020204" pitchFamily="34" charset="0"/>
              </a:rPr>
              <a:t>as the study of God based on the observation of nature</a:t>
            </a:r>
            <a:r>
              <a:rPr lang="en-US" sz="4000" dirty="0">
                <a:latin typeface="Arial Black" panose="020B0A04020102020204" pitchFamily="34" charset="0"/>
              </a:rPr>
              <a:t>, as </a:t>
            </a:r>
            <a:r>
              <a:rPr lang="en-US" sz="4000" u="sng" dirty="0">
                <a:latin typeface="Arial Black" panose="020B0A04020102020204" pitchFamily="34" charset="0"/>
              </a:rPr>
              <a:t>distinct from "supernatural" or revealed theology, which is based on special revelation</a:t>
            </a:r>
            <a:r>
              <a:rPr lang="en-US" sz="4000" dirty="0">
                <a:latin typeface="Arial Black" panose="020B0A04020102020204" pitchFamily="34" charset="0"/>
              </a:rPr>
              <a:t>. Because observing nature is an </a:t>
            </a:r>
            <a:r>
              <a:rPr lang="en-US" sz="4000" u="sng" dirty="0">
                <a:latin typeface="Arial Black" panose="020B0A04020102020204" pitchFamily="34" charset="0"/>
              </a:rPr>
              <a:t>intellectual pursuit</a:t>
            </a:r>
            <a:r>
              <a:rPr lang="en-US" sz="4000" dirty="0">
                <a:latin typeface="Arial Black" panose="020B0A04020102020204" pitchFamily="34" charset="0"/>
              </a:rPr>
              <a:t>, natural theology </a:t>
            </a:r>
            <a:r>
              <a:rPr lang="en-US" sz="4000" u="sng" dirty="0">
                <a:latin typeface="Arial Black" panose="020B0A04020102020204" pitchFamily="34" charset="0"/>
              </a:rPr>
              <a:t>involves human philosophy and reasoning </a:t>
            </a:r>
            <a:r>
              <a:rPr lang="en-US" sz="4000" dirty="0">
                <a:latin typeface="Arial Black" panose="020B0A04020102020204" pitchFamily="34" charset="0"/>
              </a:rPr>
              <a:t>as means of knowing God. </a:t>
            </a:r>
            <a:endParaRPr lang="es-ES" sz="4000" dirty="0">
              <a:latin typeface="Arial Black" panose="020B0A04020102020204" pitchFamily="34" charset="0"/>
            </a:endParaRPr>
          </a:p>
        </p:txBody>
      </p:sp>
    </p:spTree>
    <p:extLst>
      <p:ext uri="{BB962C8B-B14F-4D97-AF65-F5344CB8AC3E}">
        <p14:creationId xmlns:p14="http://schemas.microsoft.com/office/powerpoint/2010/main" val="27893377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02640"/>
            <a:ext cx="10515600" cy="5374323"/>
          </a:xfrm>
        </p:spPr>
        <p:txBody>
          <a:bodyPr>
            <a:normAutofit/>
          </a:bodyPr>
          <a:lstStyle/>
          <a:p>
            <a:pPr marL="0" indent="0" algn="ctr">
              <a:buNone/>
            </a:pPr>
            <a:r>
              <a:rPr lang="en-US" sz="4000" dirty="0">
                <a:latin typeface="Arial Black" panose="020B0A04020102020204" pitchFamily="34" charset="0"/>
              </a:rPr>
              <a:t>Natural theology can also be defined as </a:t>
            </a:r>
            <a:r>
              <a:rPr lang="en-US" sz="4000" u="sng" dirty="0">
                <a:latin typeface="Arial Black" panose="020B0A04020102020204" pitchFamily="34" charset="0"/>
              </a:rPr>
              <a:t>that branch of theology, which attempts to establish truths by reason without recourse to revelation</a:t>
            </a:r>
            <a:r>
              <a:rPr lang="en-US" sz="4000" dirty="0">
                <a:latin typeface="Arial Black" panose="020B0A04020102020204" pitchFamily="34" charset="0"/>
              </a:rPr>
              <a:t>. Natural theology </a:t>
            </a:r>
            <a:r>
              <a:rPr lang="en-US" sz="4000" u="sng" dirty="0">
                <a:latin typeface="Arial Black" panose="020B0A04020102020204" pitchFamily="34" charset="0"/>
              </a:rPr>
              <a:t>aims at establishing truths or acquiring knowledge about God </a:t>
            </a:r>
            <a:r>
              <a:rPr lang="en-US" sz="4000" dirty="0">
                <a:latin typeface="Arial Black" panose="020B0A04020102020204" pitchFamily="34" charset="0"/>
              </a:rPr>
              <a:t>(or divine matters generally) </a:t>
            </a:r>
            <a:r>
              <a:rPr lang="en-US" sz="4000" u="sng" dirty="0">
                <a:latin typeface="Arial Black" panose="020B0A04020102020204" pitchFamily="34" charset="0"/>
              </a:rPr>
              <a:t>using only our natural cognitive resources</a:t>
            </a:r>
            <a:r>
              <a:rPr lang="en-US" sz="4000" dirty="0">
                <a:latin typeface="Arial Black" panose="020B0A04020102020204" pitchFamily="34" charset="0"/>
              </a:rPr>
              <a:t>.</a:t>
            </a:r>
            <a:endParaRPr lang="es-ES" sz="4000" dirty="0">
              <a:latin typeface="Arial Black" panose="020B0A04020102020204" pitchFamily="34" charset="0"/>
            </a:endParaRPr>
          </a:p>
        </p:txBody>
      </p:sp>
    </p:spTree>
    <p:extLst>
      <p:ext uri="{BB962C8B-B14F-4D97-AF65-F5344CB8AC3E}">
        <p14:creationId xmlns:p14="http://schemas.microsoft.com/office/powerpoint/2010/main" val="6662701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53440"/>
            <a:ext cx="10515600" cy="5323523"/>
          </a:xfrm>
        </p:spPr>
        <p:txBody>
          <a:bodyPr>
            <a:normAutofit/>
          </a:bodyPr>
          <a:lstStyle/>
          <a:p>
            <a:pPr marL="0" indent="0" algn="ctr">
              <a:buNone/>
            </a:pPr>
            <a:r>
              <a:rPr lang="en-US" sz="4000" dirty="0">
                <a:latin typeface="Arial Black" panose="020B0A04020102020204" pitchFamily="34" charset="0"/>
              </a:rPr>
              <a:t>As traditionally conceived, natural theology </a:t>
            </a:r>
            <a:r>
              <a:rPr lang="en-US" sz="4000" u="sng" dirty="0">
                <a:latin typeface="Arial Black" panose="020B0A04020102020204" pitchFamily="34" charset="0"/>
              </a:rPr>
              <a:t>begins by establishing the existence of God, and then proceeds by establishing truths about God’s nature </a:t>
            </a:r>
            <a:r>
              <a:rPr lang="en-US" sz="4000" dirty="0">
                <a:latin typeface="Arial Black" panose="020B0A04020102020204" pitchFamily="34" charset="0"/>
              </a:rPr>
              <a:t>(for example, that God is eternal, immutable and omniscient) and about God’s relation to the world.</a:t>
            </a:r>
            <a:endParaRPr lang="es-ES" sz="4000" dirty="0">
              <a:latin typeface="Arial Black" panose="020B0A04020102020204" pitchFamily="34" charset="0"/>
            </a:endParaRPr>
          </a:p>
        </p:txBody>
      </p:sp>
    </p:spTree>
    <p:extLst>
      <p:ext uri="{BB962C8B-B14F-4D97-AF65-F5344CB8AC3E}">
        <p14:creationId xmlns:p14="http://schemas.microsoft.com/office/powerpoint/2010/main" val="16165633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360" y="386080"/>
            <a:ext cx="11287760" cy="6156960"/>
          </a:xfrm>
        </p:spPr>
        <p:txBody>
          <a:bodyPr>
            <a:normAutofit/>
          </a:bodyPr>
          <a:lstStyle/>
          <a:p>
            <a:pPr marL="0" indent="0" algn="ctr">
              <a:buNone/>
            </a:pPr>
            <a:r>
              <a:rPr lang="en-US" sz="4000" dirty="0">
                <a:latin typeface="Arial Black" panose="020B0A04020102020204" pitchFamily="34" charset="0"/>
              </a:rPr>
              <a:t>Natural theology is also considered as an </a:t>
            </a:r>
            <a:r>
              <a:rPr lang="en-US" sz="4000" u="sng" dirty="0">
                <a:latin typeface="Arial Black" panose="020B0A04020102020204" pitchFamily="34" charset="0"/>
              </a:rPr>
              <a:t>attempt to provide rational justification for theism </a:t>
            </a:r>
            <a:r>
              <a:rPr lang="en-US" sz="4000" dirty="0">
                <a:latin typeface="Arial Black" panose="020B0A04020102020204" pitchFamily="34" charset="0"/>
              </a:rPr>
              <a:t>using only those sources of information accessible to all inquirers, namely, the data of empirical experience and the dictates of human reason. In other words, natural theology is perceived </a:t>
            </a:r>
            <a:r>
              <a:rPr lang="en-US" sz="4000" u="sng" dirty="0">
                <a:latin typeface="Arial Black" panose="020B0A04020102020204" pitchFamily="34" charset="0"/>
              </a:rPr>
              <a:t>as a defense of theism without recourse to purported special revelation</a:t>
            </a:r>
            <a:r>
              <a:rPr lang="en-US" sz="4000" dirty="0">
                <a:latin typeface="Arial Black" panose="020B0A04020102020204" pitchFamily="34" charset="0"/>
              </a:rPr>
              <a:t>. </a:t>
            </a:r>
            <a:endParaRPr lang="es-ES" sz="4000" dirty="0">
              <a:latin typeface="Arial Black" panose="020B0A04020102020204" pitchFamily="34" charset="0"/>
            </a:endParaRPr>
          </a:p>
        </p:txBody>
      </p:sp>
    </p:spTree>
    <p:extLst>
      <p:ext uri="{BB962C8B-B14F-4D97-AF65-F5344CB8AC3E}">
        <p14:creationId xmlns:p14="http://schemas.microsoft.com/office/powerpoint/2010/main" val="6279814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6400" y="284480"/>
            <a:ext cx="11389360" cy="6207760"/>
          </a:xfrm>
        </p:spPr>
        <p:txBody>
          <a:bodyPr>
            <a:normAutofit/>
          </a:bodyPr>
          <a:lstStyle/>
          <a:p>
            <a:pPr marL="0" indent="0" algn="ctr">
              <a:buNone/>
            </a:pPr>
            <a:r>
              <a:rPr lang="en-US" sz="4000" dirty="0">
                <a:latin typeface="Arial Black" panose="020B0A04020102020204" pitchFamily="34" charset="0"/>
              </a:rPr>
              <a:t>In natural theology, ―</a:t>
            </a:r>
            <a:r>
              <a:rPr lang="en-US" sz="4000" u="sng" dirty="0">
                <a:latin typeface="Arial Black" panose="020B0A04020102020204" pitchFamily="34" charset="0"/>
              </a:rPr>
              <a:t>God is considered from a </a:t>
            </a:r>
            <a:r>
              <a:rPr lang="en-US" sz="4000" u="sng" dirty="0">
                <a:latin typeface="Algerian" panose="04020705040A02060702" pitchFamily="82" charset="0"/>
              </a:rPr>
              <a:t>metaphysical point </a:t>
            </a:r>
            <a:r>
              <a:rPr lang="en-US" sz="4000" u="sng" dirty="0">
                <a:latin typeface="Arial Black" panose="020B0A04020102020204" pitchFamily="34" charset="0"/>
              </a:rPr>
              <a:t>of view </a:t>
            </a:r>
            <a:r>
              <a:rPr lang="en-US" sz="4000" dirty="0">
                <a:latin typeface="Arial Black" panose="020B0A04020102020204" pitchFamily="34" charset="0"/>
              </a:rPr>
              <a:t>in the sense that in its inquiry, natural theology </a:t>
            </a:r>
            <a:r>
              <a:rPr lang="en-US" sz="4000" u="sng" dirty="0">
                <a:latin typeface="Arial Black" panose="020B0A04020102020204" pitchFamily="34" charset="0"/>
              </a:rPr>
              <a:t>begins from what is known and proceeds to the first cause of the being of all things</a:t>
            </a:r>
            <a:r>
              <a:rPr lang="en-US" sz="4000" dirty="0">
                <a:latin typeface="Arial Black" panose="020B0A04020102020204" pitchFamily="34" charset="0"/>
              </a:rPr>
              <a:t>. Natural theology in its inquiry </a:t>
            </a:r>
            <a:r>
              <a:rPr lang="en-US" sz="4000" u="sng" dirty="0">
                <a:latin typeface="Algerian" panose="04020705040A02060702" pitchFamily="82" charset="0"/>
              </a:rPr>
              <a:t>does not arrive </a:t>
            </a:r>
            <a:r>
              <a:rPr lang="en-US" sz="4000" u="sng" dirty="0">
                <a:latin typeface="Arial Black" panose="020B0A04020102020204" pitchFamily="34" charset="0"/>
              </a:rPr>
              <a:t>at the knowledge of the </a:t>
            </a:r>
            <a:r>
              <a:rPr lang="en-US" sz="4000" u="sng" dirty="0">
                <a:latin typeface="Algerian" panose="04020705040A02060702" pitchFamily="82" charset="0"/>
              </a:rPr>
              <a:t>essence of God</a:t>
            </a:r>
            <a:r>
              <a:rPr lang="en-US" sz="4000" dirty="0">
                <a:latin typeface="Arial Black" panose="020B0A04020102020204" pitchFamily="34" charset="0"/>
              </a:rPr>
              <a:t>, that is, </a:t>
            </a:r>
            <a:r>
              <a:rPr lang="en-US" sz="4000" u="sng" dirty="0">
                <a:latin typeface="Algerian" panose="04020705040A02060702" pitchFamily="82" charset="0"/>
              </a:rPr>
              <a:t>what God is </a:t>
            </a:r>
            <a:r>
              <a:rPr lang="en-US" sz="4000" dirty="0">
                <a:latin typeface="Arial Black" panose="020B0A04020102020204" pitchFamily="34" charset="0"/>
              </a:rPr>
              <a:t>in his essence but it arrives at the knowledge of God as cause of all things</a:t>
            </a:r>
            <a:r>
              <a:rPr lang="en-US" sz="3600" dirty="0">
                <a:latin typeface="Arial Black" panose="020B0A04020102020204" pitchFamily="34" charset="0"/>
              </a:rPr>
              <a:t>. </a:t>
            </a:r>
            <a:endParaRPr lang="es-ES" sz="3600" dirty="0">
              <a:latin typeface="Arial Black" panose="020B0A04020102020204" pitchFamily="34" charset="0"/>
            </a:endParaRPr>
          </a:p>
        </p:txBody>
      </p:sp>
    </p:spTree>
    <p:extLst>
      <p:ext uri="{BB962C8B-B14F-4D97-AF65-F5344CB8AC3E}">
        <p14:creationId xmlns:p14="http://schemas.microsoft.com/office/powerpoint/2010/main" val="30665047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79120"/>
            <a:ext cx="10515600" cy="5923280"/>
          </a:xfrm>
        </p:spPr>
        <p:txBody>
          <a:bodyPr>
            <a:normAutofit/>
          </a:bodyPr>
          <a:lstStyle/>
          <a:p>
            <a:pPr marL="0" indent="0" algn="ctr">
              <a:buNone/>
            </a:pPr>
            <a:r>
              <a:rPr lang="en-US" sz="4400" dirty="0">
                <a:latin typeface="Arial Black" panose="020B0A04020102020204" pitchFamily="34" charset="0"/>
              </a:rPr>
              <a:t>It is this </a:t>
            </a:r>
            <a:r>
              <a:rPr lang="en-US" sz="4400" u="sng" dirty="0">
                <a:latin typeface="Arial Black" panose="020B0A04020102020204" pitchFamily="34" charset="0"/>
              </a:rPr>
              <a:t>metaphysical nature </a:t>
            </a:r>
            <a:r>
              <a:rPr lang="en-US" sz="4400" dirty="0">
                <a:latin typeface="Arial Black" panose="020B0A04020102020204" pitchFamily="34" charset="0"/>
              </a:rPr>
              <a:t>or element of natural theology that </a:t>
            </a:r>
            <a:r>
              <a:rPr lang="en-US" sz="4400" u="sng" dirty="0">
                <a:latin typeface="Arial Black" panose="020B0A04020102020204" pitchFamily="34" charset="0"/>
              </a:rPr>
              <a:t>distinguishes it from the supernatural theology</a:t>
            </a:r>
            <a:r>
              <a:rPr lang="en-US" sz="4400" dirty="0">
                <a:latin typeface="Arial Black" panose="020B0A04020102020204" pitchFamily="34" charset="0"/>
              </a:rPr>
              <a:t>. </a:t>
            </a:r>
            <a:r>
              <a:rPr lang="en-US" sz="4400" u="sng" dirty="0">
                <a:latin typeface="Arial Black" panose="020B0A04020102020204" pitchFamily="34" charset="0"/>
              </a:rPr>
              <a:t>Supernatural theology </a:t>
            </a:r>
            <a:r>
              <a:rPr lang="en-US" sz="4400" dirty="0">
                <a:latin typeface="Arial Black" panose="020B0A04020102020204" pitchFamily="34" charset="0"/>
              </a:rPr>
              <a:t>is the theology that </a:t>
            </a:r>
            <a:r>
              <a:rPr lang="en-US" sz="4400" u="sng" dirty="0">
                <a:latin typeface="Arial Black" panose="020B0A04020102020204" pitchFamily="34" charset="0"/>
              </a:rPr>
              <a:t>relies on faith and revelation to come to the knowledge of God</a:t>
            </a:r>
            <a:r>
              <a:rPr lang="en-US" sz="4400" dirty="0">
                <a:latin typeface="Arial Black" panose="020B0A04020102020204" pitchFamily="34" charset="0"/>
              </a:rPr>
              <a:t>.</a:t>
            </a:r>
            <a:endParaRPr lang="es-ES" sz="4400" dirty="0">
              <a:latin typeface="Arial Black" panose="020B0A04020102020204" pitchFamily="34" charset="0"/>
            </a:endParaRPr>
          </a:p>
        </p:txBody>
      </p:sp>
    </p:spTree>
    <p:extLst>
      <p:ext uri="{BB962C8B-B14F-4D97-AF65-F5344CB8AC3E}">
        <p14:creationId xmlns:p14="http://schemas.microsoft.com/office/powerpoint/2010/main" val="11171869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7680" y="528320"/>
            <a:ext cx="11338560" cy="6177280"/>
          </a:xfrm>
        </p:spPr>
        <p:txBody>
          <a:bodyPr>
            <a:normAutofit/>
          </a:bodyPr>
          <a:lstStyle/>
          <a:p>
            <a:pPr marL="0" indent="0" algn="ctr">
              <a:buNone/>
            </a:pPr>
            <a:r>
              <a:rPr lang="en-US" sz="4000" dirty="0">
                <a:latin typeface="Arial Black" panose="020B0A04020102020204" pitchFamily="34" charset="0"/>
              </a:rPr>
              <a:t>In fact, we can distinguish between natural theology and supernatural theology by defining </a:t>
            </a:r>
            <a:r>
              <a:rPr lang="en-US" sz="4000" u="sng" dirty="0">
                <a:latin typeface="Arial Black" panose="020B0A04020102020204" pitchFamily="34" charset="0"/>
              </a:rPr>
              <a:t>natural theology as a science that proceed by the </a:t>
            </a:r>
            <a:r>
              <a:rPr lang="en-US" sz="4000" u="sng" dirty="0">
                <a:latin typeface="Algerian" panose="04020705040A02060702" pitchFamily="82" charset="0"/>
              </a:rPr>
              <a:t>light of reason </a:t>
            </a:r>
            <a:r>
              <a:rPr lang="en-US" sz="4000" u="sng" dirty="0">
                <a:latin typeface="Arial Black" panose="020B0A04020102020204" pitchFamily="34" charset="0"/>
              </a:rPr>
              <a:t>in its inquiry on the existence of God as the first cause of all things </a:t>
            </a:r>
            <a:r>
              <a:rPr lang="en-US" sz="4000" dirty="0">
                <a:latin typeface="Arial Black" panose="020B0A04020102020204" pitchFamily="34" charset="0"/>
              </a:rPr>
              <a:t>while on the other side </a:t>
            </a:r>
            <a:r>
              <a:rPr lang="en-US" sz="4000" u="sng" dirty="0">
                <a:latin typeface="Arial Black" panose="020B0A04020102020204" pitchFamily="34" charset="0"/>
              </a:rPr>
              <a:t>supernatural theology can be defined as the science that proceeds by the </a:t>
            </a:r>
            <a:r>
              <a:rPr lang="en-US" sz="4000" u="sng" dirty="0">
                <a:latin typeface="Algerian" panose="04020705040A02060702" pitchFamily="82" charset="0"/>
              </a:rPr>
              <a:t>light of revelation </a:t>
            </a:r>
            <a:r>
              <a:rPr lang="en-US" sz="4000" dirty="0">
                <a:latin typeface="Arial Black" panose="020B0A04020102020204" pitchFamily="34" charset="0"/>
              </a:rPr>
              <a:t>in its study of God.</a:t>
            </a:r>
            <a:endParaRPr lang="es-ES" sz="4000" dirty="0">
              <a:latin typeface="Arial Black" panose="020B0A04020102020204" pitchFamily="34" charset="0"/>
            </a:endParaRPr>
          </a:p>
        </p:txBody>
      </p:sp>
    </p:spTree>
    <p:extLst>
      <p:ext uri="{BB962C8B-B14F-4D97-AF65-F5344CB8AC3E}">
        <p14:creationId xmlns:p14="http://schemas.microsoft.com/office/powerpoint/2010/main" val="41914779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360" y="365760"/>
            <a:ext cx="11785600" cy="6339840"/>
          </a:xfrm>
        </p:spPr>
        <p:txBody>
          <a:bodyPr>
            <a:normAutofit/>
          </a:bodyPr>
          <a:lstStyle/>
          <a:p>
            <a:pPr marL="0" indent="0" algn="ctr">
              <a:buNone/>
            </a:pPr>
            <a:r>
              <a:rPr lang="en-US" sz="3600" dirty="0">
                <a:latin typeface="Algerian" panose="04020705040A02060702" pitchFamily="82" charset="0"/>
              </a:rPr>
              <a:t>Natural Theology and Metaphysics </a:t>
            </a:r>
          </a:p>
          <a:p>
            <a:pPr marL="0" indent="0" algn="ctr">
              <a:buNone/>
            </a:pPr>
            <a:r>
              <a:rPr lang="en-US" sz="4000" dirty="0">
                <a:latin typeface="Arial Black" panose="020B0A04020102020204" pitchFamily="34" charset="0"/>
              </a:rPr>
              <a:t>Natural theology is </a:t>
            </a:r>
            <a:r>
              <a:rPr lang="en-US" sz="4000" u="sng" dirty="0">
                <a:latin typeface="Arial Black" panose="020B0A04020102020204" pitchFamily="34" charset="0"/>
              </a:rPr>
              <a:t>an essential part of metaphysics</a:t>
            </a:r>
            <a:r>
              <a:rPr lang="en-US" sz="4000" dirty="0">
                <a:latin typeface="Arial Black" panose="020B0A04020102020204" pitchFamily="34" charset="0"/>
              </a:rPr>
              <a:t>. In fact, we can say that, metaphysics and natural theology </a:t>
            </a:r>
            <a:r>
              <a:rPr lang="en-US" sz="4000" u="sng" dirty="0">
                <a:latin typeface="Arial Black" panose="020B0A04020102020204" pitchFamily="34" charset="0"/>
              </a:rPr>
              <a:t>are not two separate sciences</a:t>
            </a:r>
            <a:r>
              <a:rPr lang="en-US" sz="4000" dirty="0">
                <a:latin typeface="Arial Black" panose="020B0A04020102020204" pitchFamily="34" charset="0"/>
              </a:rPr>
              <a:t>, but constitute one and the same science, however, </a:t>
            </a:r>
            <a:r>
              <a:rPr lang="en-US" sz="4000" u="sng" dirty="0">
                <a:latin typeface="Arial Black" panose="020B0A04020102020204" pitchFamily="34" charset="0"/>
              </a:rPr>
              <a:t>the scope of metaphysics is wider than that of natural theology</a:t>
            </a:r>
            <a:r>
              <a:rPr lang="en-US" sz="4000" dirty="0">
                <a:latin typeface="Arial Black" panose="020B0A04020102020204" pitchFamily="34" charset="0"/>
              </a:rPr>
              <a:t> and so it would be more just to say that, ―</a:t>
            </a:r>
            <a:r>
              <a:rPr lang="en-US" sz="4000" u="sng" dirty="0">
                <a:latin typeface="Arial Black" panose="020B0A04020102020204" pitchFamily="34" charset="0"/>
              </a:rPr>
              <a:t>natural theology belongs to metaphysics as a part belongs to a whole</a:t>
            </a:r>
            <a:r>
              <a:rPr lang="en-US" sz="4000" dirty="0">
                <a:latin typeface="Arial Black" panose="020B0A04020102020204" pitchFamily="34" charset="0"/>
              </a:rPr>
              <a:t>.</a:t>
            </a:r>
            <a:endParaRPr lang="es-ES" sz="4000" dirty="0">
              <a:latin typeface="Arial Black" panose="020B0A04020102020204" pitchFamily="34" charset="0"/>
            </a:endParaRPr>
          </a:p>
        </p:txBody>
      </p:sp>
    </p:spTree>
    <p:extLst>
      <p:ext uri="{BB962C8B-B14F-4D97-AF65-F5344CB8AC3E}">
        <p14:creationId xmlns:p14="http://schemas.microsoft.com/office/powerpoint/2010/main" val="22065513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 y="294640"/>
            <a:ext cx="11440160" cy="6319520"/>
          </a:xfrm>
        </p:spPr>
        <p:txBody>
          <a:bodyPr>
            <a:normAutofit/>
          </a:bodyPr>
          <a:lstStyle/>
          <a:p>
            <a:pPr marL="0" indent="0" algn="ctr">
              <a:buNone/>
            </a:pPr>
            <a:r>
              <a:rPr lang="en-US" sz="4000" dirty="0">
                <a:latin typeface="Arial Black" panose="020B0A04020102020204" pitchFamily="34" charset="0"/>
              </a:rPr>
              <a:t>The subject matter of metaphysics is </a:t>
            </a:r>
            <a:r>
              <a:rPr lang="en-US" sz="4000" u="sng" dirty="0">
                <a:latin typeface="Arial Black" panose="020B0A04020102020204" pitchFamily="34" charset="0"/>
              </a:rPr>
              <a:t>being as being </a:t>
            </a:r>
            <a:r>
              <a:rPr lang="en-US" sz="4000" dirty="0">
                <a:latin typeface="Arial Black" panose="020B0A04020102020204" pitchFamily="34" charset="0"/>
              </a:rPr>
              <a:t>and in fact in book iv of metaphysics Aristotle defines metaphysics as a </a:t>
            </a:r>
            <a:r>
              <a:rPr lang="en-US" sz="4000" u="sng" dirty="0">
                <a:latin typeface="Arial Black" panose="020B0A04020102020204" pitchFamily="34" charset="0"/>
              </a:rPr>
              <a:t>science which investigates being as being </a:t>
            </a:r>
            <a:r>
              <a:rPr lang="en-US" sz="4000" dirty="0">
                <a:latin typeface="Arial Black" panose="020B0A04020102020204" pitchFamily="34" charset="0"/>
              </a:rPr>
              <a:t>and the attributes which belong to this in virtue of its own nature while </a:t>
            </a:r>
            <a:r>
              <a:rPr lang="en-US" sz="4000" u="sng" dirty="0">
                <a:latin typeface="Arial Black" panose="020B0A04020102020204" pitchFamily="34" charset="0"/>
              </a:rPr>
              <a:t>the subject matter of natural theology is God </a:t>
            </a:r>
            <a:r>
              <a:rPr lang="en-US" sz="4000" dirty="0">
                <a:latin typeface="Arial Black" panose="020B0A04020102020204" pitchFamily="34" charset="0"/>
              </a:rPr>
              <a:t>whom it considers as </a:t>
            </a:r>
            <a:r>
              <a:rPr lang="en-US" sz="4000" u="sng" dirty="0">
                <a:latin typeface="Arial Black" panose="020B0A04020102020204" pitchFamily="34" charset="0"/>
              </a:rPr>
              <a:t>the first and the only proper cause of being as being</a:t>
            </a:r>
            <a:r>
              <a:rPr lang="en-US" sz="4000" dirty="0">
                <a:latin typeface="Arial Black" panose="020B0A04020102020204" pitchFamily="34" charset="0"/>
              </a:rPr>
              <a:t>.</a:t>
            </a:r>
            <a:endParaRPr lang="es-ES" sz="4000" dirty="0">
              <a:latin typeface="Arial Black" panose="020B0A04020102020204" pitchFamily="34" charset="0"/>
            </a:endParaRPr>
          </a:p>
        </p:txBody>
      </p:sp>
    </p:spTree>
    <p:extLst>
      <p:ext uri="{BB962C8B-B14F-4D97-AF65-F5344CB8AC3E}">
        <p14:creationId xmlns:p14="http://schemas.microsoft.com/office/powerpoint/2010/main" val="41628480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4960" y="223520"/>
            <a:ext cx="11531600" cy="6482080"/>
          </a:xfrm>
        </p:spPr>
        <p:txBody>
          <a:bodyPr>
            <a:normAutofit/>
          </a:bodyPr>
          <a:lstStyle/>
          <a:p>
            <a:pPr marL="0" indent="0">
              <a:buNone/>
            </a:pPr>
            <a:r>
              <a:rPr lang="es-ES" sz="3600" dirty="0" smtClean="0">
                <a:latin typeface="Arial Black" panose="020B0A04020102020204" pitchFamily="34" charset="0"/>
              </a:rPr>
              <a:t>“…</a:t>
            </a:r>
            <a:r>
              <a:rPr lang="es-ES" sz="3600" i="1" dirty="0" smtClean="0">
                <a:latin typeface="Arial Black" panose="020B0A04020102020204" pitchFamily="34" charset="0"/>
              </a:rPr>
              <a:t>Lo diré con toda franqueza: a mis ojos no hay diferencia entre un creyente que pretende demostrar la existencia de Dios y un no creyente que pretende demostrar su no-existencia</a:t>
            </a:r>
            <a:r>
              <a:rPr lang="es-ES" sz="3600" dirty="0" smtClean="0">
                <a:latin typeface="Arial Black" panose="020B0A04020102020204" pitchFamily="34" charset="0"/>
              </a:rPr>
              <a:t>…”</a:t>
            </a:r>
          </a:p>
          <a:p>
            <a:pPr marL="0" indent="0">
              <a:buNone/>
            </a:pPr>
            <a:r>
              <a:rPr lang="en-US" sz="3600" dirty="0" smtClean="0">
                <a:latin typeface="Arial Black" panose="020B0A04020102020204" pitchFamily="34" charset="0"/>
              </a:rPr>
              <a:t>(I </a:t>
            </a:r>
            <a:r>
              <a:rPr lang="en-US" sz="3600" dirty="0">
                <a:latin typeface="Arial Black" panose="020B0A04020102020204" pitchFamily="34" charset="0"/>
              </a:rPr>
              <a:t>will say it quite frankly: in my eyes there is no difference between a believer who claims to prove the existence of God and a non-believer who claims to prove His </a:t>
            </a:r>
            <a:r>
              <a:rPr lang="en-US" sz="3600" dirty="0" smtClean="0">
                <a:latin typeface="Arial Black" panose="020B0A04020102020204" pitchFamily="34" charset="0"/>
              </a:rPr>
              <a:t>non-existence)</a:t>
            </a:r>
          </a:p>
          <a:p>
            <a:pPr marL="0" indent="0">
              <a:buNone/>
            </a:pPr>
            <a:r>
              <a:rPr lang="en-US" sz="3600" dirty="0" err="1" smtClean="0">
                <a:latin typeface="Arial Black" panose="020B0A04020102020204" pitchFamily="34" charset="0"/>
              </a:rPr>
              <a:t>Adolphe</a:t>
            </a:r>
            <a:r>
              <a:rPr lang="en-US" sz="3600" dirty="0" smtClean="0">
                <a:latin typeface="Arial Black" panose="020B0A04020102020204" pitchFamily="34" charset="0"/>
              </a:rPr>
              <a:t> </a:t>
            </a:r>
            <a:r>
              <a:rPr lang="en-US" sz="3600" dirty="0">
                <a:latin typeface="Arial Black" panose="020B0A04020102020204" pitchFamily="34" charset="0"/>
              </a:rPr>
              <a:t>Gesché, </a:t>
            </a:r>
            <a:r>
              <a:rPr lang="en-US" sz="3600" i="1" dirty="0" smtClean="0">
                <a:latin typeface="Arial Black" panose="020B0A04020102020204" pitchFamily="34" charset="0"/>
              </a:rPr>
              <a:t>Dios, pg.25.(</a:t>
            </a:r>
            <a:r>
              <a:rPr lang="en-US" sz="3600" i="1" dirty="0" err="1" smtClean="0">
                <a:latin typeface="Arial Black" panose="020B0A04020102020204" pitchFamily="34" charset="0"/>
              </a:rPr>
              <a:t>Cf</a:t>
            </a:r>
            <a:r>
              <a:rPr lang="en-US" sz="3600" i="1" dirty="0" smtClean="0">
                <a:latin typeface="Arial Black" panose="020B0A04020102020204" pitchFamily="34" charset="0"/>
              </a:rPr>
              <a:t>: F. </a:t>
            </a:r>
            <a:r>
              <a:rPr lang="en-US" sz="3600" i="1" dirty="0" err="1" smtClean="0">
                <a:latin typeface="Arial Black" panose="020B0A04020102020204" pitchFamily="34" charset="0"/>
              </a:rPr>
              <a:t>Jeanson</a:t>
            </a:r>
            <a:r>
              <a:rPr lang="en-US" sz="3600" i="1" dirty="0">
                <a:latin typeface="Arial Black" panose="020B0A04020102020204" pitchFamily="34" charset="0"/>
              </a:rPr>
              <a:t>, </a:t>
            </a:r>
            <a:r>
              <a:rPr lang="en-US" sz="3600" i="1" dirty="0" err="1">
                <a:latin typeface="Arial Black" panose="020B0A04020102020204" pitchFamily="34" charset="0"/>
              </a:rPr>
              <a:t>Althéisme</a:t>
            </a:r>
            <a:r>
              <a:rPr lang="en-US" sz="3600" i="1" dirty="0">
                <a:latin typeface="Arial Black" panose="020B0A04020102020204" pitchFamily="34" charset="0"/>
              </a:rPr>
              <a:t> et </a:t>
            </a:r>
            <a:r>
              <a:rPr lang="en-US" sz="3600" i="1" dirty="0" err="1" smtClean="0">
                <a:latin typeface="Arial Black" panose="020B0A04020102020204" pitchFamily="34" charset="0"/>
              </a:rPr>
              <a:t>Liberté</a:t>
            </a:r>
            <a:r>
              <a:rPr lang="en-US" sz="3600" i="1" dirty="0" smtClean="0">
                <a:latin typeface="Arial Black" panose="020B0A04020102020204" pitchFamily="34" charset="0"/>
              </a:rPr>
              <a:t>)</a:t>
            </a:r>
            <a:endParaRPr lang="es-ES" sz="3600" i="1" dirty="0">
              <a:latin typeface="Arial Black" panose="020B0A04020102020204" pitchFamily="34" charset="0"/>
            </a:endParaRPr>
          </a:p>
        </p:txBody>
      </p:sp>
    </p:spTree>
    <p:extLst>
      <p:ext uri="{BB962C8B-B14F-4D97-AF65-F5344CB8AC3E}">
        <p14:creationId xmlns:p14="http://schemas.microsoft.com/office/powerpoint/2010/main" val="26818549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35280"/>
            <a:ext cx="11490960" cy="6380480"/>
          </a:xfrm>
        </p:spPr>
        <p:txBody>
          <a:bodyPr>
            <a:normAutofit/>
          </a:bodyPr>
          <a:lstStyle/>
          <a:p>
            <a:pPr marL="0" indent="0" algn="ctr">
              <a:buNone/>
            </a:pPr>
            <a:r>
              <a:rPr lang="en-US" sz="3600" dirty="0">
                <a:latin typeface="Arial Black" panose="020B0A04020102020204" pitchFamily="34" charset="0"/>
              </a:rPr>
              <a:t>Though, </a:t>
            </a:r>
            <a:r>
              <a:rPr lang="en-US" sz="3600" u="sng" dirty="0">
                <a:latin typeface="Arial Black" panose="020B0A04020102020204" pitchFamily="34" charset="0"/>
              </a:rPr>
              <a:t>God is not the direct subject matter of metaphysics but through the study of being qua being, metaphysics arrives at the conclusion of God’s existence</a:t>
            </a:r>
            <a:r>
              <a:rPr lang="en-US" sz="3600" dirty="0">
                <a:latin typeface="Arial Black" panose="020B0A04020102020204" pitchFamily="34" charset="0"/>
              </a:rPr>
              <a:t>. This is to say that, </a:t>
            </a:r>
            <a:r>
              <a:rPr lang="en-US" sz="3600" u="sng" dirty="0">
                <a:latin typeface="Arial Black" panose="020B0A04020102020204" pitchFamily="34" charset="0"/>
              </a:rPr>
              <a:t>though God is not the subject matter of metaphysics ―but God, in his existence and in his nature, is the </a:t>
            </a:r>
            <a:r>
              <a:rPr lang="en-US" sz="3600" u="sng" dirty="0">
                <a:latin typeface="Algerian" panose="04020705040A02060702" pitchFamily="82" charset="0"/>
              </a:rPr>
              <a:t>principal object </a:t>
            </a:r>
            <a:r>
              <a:rPr lang="en-US" sz="3600" dirty="0">
                <a:latin typeface="Algerian" panose="04020705040A02060702" pitchFamily="82" charset="0"/>
              </a:rPr>
              <a:t>or term </a:t>
            </a:r>
            <a:r>
              <a:rPr lang="en-US" sz="3600" dirty="0">
                <a:latin typeface="Arial Black" panose="020B0A04020102020204" pitchFamily="34" charset="0"/>
              </a:rPr>
              <a:t>toward which the whole science of metaphysics tends. </a:t>
            </a:r>
            <a:endParaRPr lang="es-ES" sz="3600" dirty="0">
              <a:latin typeface="Arial Black" panose="020B0A04020102020204" pitchFamily="34" charset="0"/>
            </a:endParaRPr>
          </a:p>
        </p:txBody>
      </p:sp>
    </p:spTree>
    <p:extLst>
      <p:ext uri="{BB962C8B-B14F-4D97-AF65-F5344CB8AC3E}">
        <p14:creationId xmlns:p14="http://schemas.microsoft.com/office/powerpoint/2010/main" val="40018660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7520"/>
            <a:ext cx="10515600" cy="6055360"/>
          </a:xfrm>
        </p:spPr>
        <p:txBody>
          <a:bodyPr>
            <a:normAutofit lnSpcReduction="10000"/>
          </a:bodyPr>
          <a:lstStyle/>
          <a:p>
            <a:pPr marL="0" indent="0" algn="ctr">
              <a:buNone/>
            </a:pPr>
            <a:r>
              <a:rPr lang="en-US" sz="4400" dirty="0">
                <a:latin typeface="Arial Black" panose="020B0A04020102020204" pitchFamily="34" charset="0"/>
              </a:rPr>
              <a:t>The </a:t>
            </a:r>
            <a:r>
              <a:rPr lang="en-US" sz="4400" u="sng" dirty="0">
                <a:latin typeface="Arial Black" panose="020B0A04020102020204" pitchFamily="34" charset="0"/>
              </a:rPr>
              <a:t>relationship between metaphysics and natural theology </a:t>
            </a:r>
            <a:r>
              <a:rPr lang="en-US" sz="4400" dirty="0">
                <a:latin typeface="Arial Black" panose="020B0A04020102020204" pitchFamily="34" charset="0"/>
              </a:rPr>
              <a:t>is also seen in the sense that ―just as </a:t>
            </a:r>
            <a:r>
              <a:rPr lang="en-US" sz="4400" u="sng" dirty="0">
                <a:latin typeface="Arial Black" panose="020B0A04020102020204" pitchFamily="34" charset="0"/>
              </a:rPr>
              <a:t>metaphysical knowledge is considered as the is </a:t>
            </a:r>
            <a:r>
              <a:rPr lang="en-US" sz="4400" u="sng" dirty="0">
                <a:latin typeface="Algerian" panose="04020705040A02060702" pitchFamily="82" charset="0"/>
              </a:rPr>
              <a:t>crown</a:t>
            </a:r>
            <a:r>
              <a:rPr lang="en-US" sz="4400" u="sng" dirty="0">
                <a:latin typeface="Arial Black" panose="020B0A04020102020204" pitchFamily="34" charset="0"/>
              </a:rPr>
              <a:t> of all natural knowledge</a:t>
            </a:r>
            <a:r>
              <a:rPr lang="en-US" sz="4400" dirty="0">
                <a:latin typeface="Arial Black" panose="020B0A04020102020204" pitchFamily="34" charset="0"/>
              </a:rPr>
              <a:t>, so </a:t>
            </a:r>
            <a:r>
              <a:rPr lang="en-US" sz="4400" dirty="0">
                <a:latin typeface="Algerian" panose="04020705040A02060702" pitchFamily="82" charset="0"/>
              </a:rPr>
              <a:t>natural theology is the crown of all metaphysical </a:t>
            </a:r>
            <a:r>
              <a:rPr lang="en-US" sz="4400" dirty="0" err="1" smtClean="0">
                <a:latin typeface="Algerian" panose="04020705040A02060702" pitchFamily="82" charset="0"/>
              </a:rPr>
              <a:t>knowledge</a:t>
            </a:r>
            <a:r>
              <a:rPr lang="en-US" sz="4400" dirty="0" err="1" smtClean="0">
                <a:latin typeface="Arial Black" panose="020B0A04020102020204" pitchFamily="34" charset="0"/>
              </a:rPr>
              <a:t>..it</a:t>
            </a:r>
            <a:r>
              <a:rPr lang="en-US" sz="4400" dirty="0" smtClean="0">
                <a:latin typeface="Arial Black" panose="020B0A04020102020204" pitchFamily="34" charset="0"/>
              </a:rPr>
              <a:t> is the </a:t>
            </a:r>
            <a:r>
              <a:rPr lang="en-US" sz="4400" u="sng" dirty="0" smtClean="0">
                <a:latin typeface="Algerian" panose="04020705040A02060702" pitchFamily="82" charset="0"/>
              </a:rPr>
              <a:t>consummation of metaphysics</a:t>
            </a:r>
            <a:r>
              <a:rPr lang="en-US" sz="4400" dirty="0" smtClean="0">
                <a:latin typeface="Arial Black" panose="020B0A04020102020204" pitchFamily="34" charset="0"/>
              </a:rPr>
              <a:t>.</a:t>
            </a:r>
            <a:endParaRPr lang="es-ES" sz="4400" dirty="0">
              <a:latin typeface="Arial Black" panose="020B0A04020102020204" pitchFamily="34" charset="0"/>
            </a:endParaRPr>
          </a:p>
        </p:txBody>
      </p:sp>
    </p:spTree>
    <p:extLst>
      <p:ext uri="{BB962C8B-B14F-4D97-AF65-F5344CB8AC3E}">
        <p14:creationId xmlns:p14="http://schemas.microsoft.com/office/powerpoint/2010/main" val="42262564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01040"/>
            <a:ext cx="10515600" cy="5770880"/>
          </a:xfrm>
        </p:spPr>
        <p:txBody>
          <a:bodyPr>
            <a:normAutofit/>
          </a:bodyPr>
          <a:lstStyle/>
          <a:p>
            <a:pPr marL="0" indent="0" algn="ctr">
              <a:buNone/>
            </a:pPr>
            <a:r>
              <a:rPr lang="en-US" sz="4400" dirty="0">
                <a:latin typeface="Arial Black" panose="020B0A04020102020204" pitchFamily="34" charset="0"/>
              </a:rPr>
              <a:t>This why </a:t>
            </a:r>
            <a:r>
              <a:rPr lang="en-US" sz="4400" u="sng" dirty="0">
                <a:latin typeface="Arial Black" panose="020B0A04020102020204" pitchFamily="34" charset="0"/>
              </a:rPr>
              <a:t>Aristotle and St. Thomas usually referred to metaphysics as the divine science or philosophical theology</a:t>
            </a:r>
            <a:r>
              <a:rPr lang="en-US" sz="4400" dirty="0">
                <a:latin typeface="Arial Black" panose="020B0A04020102020204" pitchFamily="34" charset="0"/>
              </a:rPr>
              <a:t>. In fact, this is the reason </a:t>
            </a:r>
            <a:r>
              <a:rPr lang="en-US" sz="4400" dirty="0">
                <a:latin typeface="Algerian" panose="04020705040A02060702" pitchFamily="82" charset="0"/>
              </a:rPr>
              <a:t>why natural theology or philosophical theology is always seen and considered as the </a:t>
            </a:r>
            <a:r>
              <a:rPr lang="en-US" sz="4400" u="sng" dirty="0">
                <a:latin typeface="Algerian" panose="04020705040A02060702" pitchFamily="82" charset="0"/>
              </a:rPr>
              <a:t>consummation</a:t>
            </a:r>
            <a:r>
              <a:rPr lang="en-US" sz="4400" dirty="0">
                <a:latin typeface="Algerian" panose="04020705040A02060702" pitchFamily="82" charset="0"/>
              </a:rPr>
              <a:t> of metaphysics</a:t>
            </a:r>
            <a:r>
              <a:rPr lang="en-US" sz="4400" dirty="0">
                <a:latin typeface="Arial Black" panose="020B0A04020102020204" pitchFamily="34" charset="0"/>
              </a:rPr>
              <a:t>.</a:t>
            </a:r>
            <a:endParaRPr lang="es-ES" sz="4400" dirty="0">
              <a:latin typeface="Arial Black" panose="020B0A04020102020204" pitchFamily="34" charset="0"/>
            </a:endParaRPr>
          </a:p>
        </p:txBody>
      </p:sp>
    </p:spTree>
    <p:extLst>
      <p:ext uri="{BB962C8B-B14F-4D97-AF65-F5344CB8AC3E}">
        <p14:creationId xmlns:p14="http://schemas.microsoft.com/office/powerpoint/2010/main" val="4437033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31520"/>
            <a:ext cx="10515600" cy="5445443"/>
          </a:xfrm>
        </p:spPr>
        <p:txBody>
          <a:bodyPr>
            <a:normAutofit/>
          </a:bodyPr>
          <a:lstStyle/>
          <a:p>
            <a:pPr marL="0" indent="0" algn="ctr">
              <a:buNone/>
            </a:pPr>
            <a:r>
              <a:rPr lang="en-US" sz="4400" dirty="0">
                <a:latin typeface="Algerian" panose="04020705040A02060702" pitchFamily="82" charset="0"/>
              </a:rPr>
              <a:t>Natural Theology Vs Supernatural Theology </a:t>
            </a:r>
          </a:p>
          <a:p>
            <a:pPr marL="0" indent="0" algn="ctr">
              <a:buNone/>
            </a:pPr>
            <a:r>
              <a:rPr lang="en-US" sz="4400" dirty="0">
                <a:latin typeface="Arial Black" panose="020B0A04020102020204" pitchFamily="34" charset="0"/>
              </a:rPr>
              <a:t>There exists </a:t>
            </a:r>
            <a:r>
              <a:rPr lang="en-US" sz="4400" u="sng" dirty="0">
                <a:latin typeface="Arial Black" panose="020B0A04020102020204" pitchFamily="34" charset="0"/>
              </a:rPr>
              <a:t>a distinct difference between the </a:t>
            </a:r>
            <a:r>
              <a:rPr lang="en-US" sz="4400" u="sng" dirty="0">
                <a:latin typeface="Algerian" panose="04020705040A02060702" pitchFamily="82" charset="0"/>
              </a:rPr>
              <a:t>natural theology </a:t>
            </a:r>
            <a:r>
              <a:rPr lang="en-US" sz="4400" u="sng" dirty="0">
                <a:latin typeface="Arial Black" panose="020B0A04020102020204" pitchFamily="34" charset="0"/>
              </a:rPr>
              <a:t>and </a:t>
            </a:r>
            <a:r>
              <a:rPr lang="en-US" sz="4400" u="sng" dirty="0">
                <a:latin typeface="Algerian" panose="04020705040A02060702" pitchFamily="82" charset="0"/>
              </a:rPr>
              <a:t>supernatural theology</a:t>
            </a:r>
            <a:r>
              <a:rPr lang="en-US" sz="4400" dirty="0">
                <a:latin typeface="Arial Black" panose="020B0A04020102020204" pitchFamily="34" charset="0"/>
              </a:rPr>
              <a:t>, which is also normally referred as </a:t>
            </a:r>
            <a:r>
              <a:rPr lang="en-US" sz="4400" dirty="0">
                <a:latin typeface="Algerian" panose="04020705040A02060702" pitchFamily="82" charset="0"/>
              </a:rPr>
              <a:t>revealed</a:t>
            </a:r>
            <a:r>
              <a:rPr lang="en-US" sz="4400" dirty="0">
                <a:latin typeface="Arial Black" panose="020B0A04020102020204" pitchFamily="34" charset="0"/>
              </a:rPr>
              <a:t> or </a:t>
            </a:r>
            <a:r>
              <a:rPr lang="en-US" sz="4400" dirty="0">
                <a:latin typeface="Algerian" panose="04020705040A02060702" pitchFamily="82" charset="0"/>
              </a:rPr>
              <a:t>dogmatic theology</a:t>
            </a:r>
            <a:r>
              <a:rPr lang="en-US" sz="4400" dirty="0">
                <a:latin typeface="Arial Black" panose="020B0A04020102020204" pitchFamily="34" charset="0"/>
              </a:rPr>
              <a:t>. </a:t>
            </a:r>
            <a:endParaRPr lang="es-ES" sz="4400" dirty="0">
              <a:latin typeface="Arial Black" panose="020B0A04020102020204" pitchFamily="34" charset="0"/>
            </a:endParaRPr>
          </a:p>
        </p:txBody>
      </p:sp>
    </p:spTree>
    <p:extLst>
      <p:ext uri="{BB962C8B-B14F-4D97-AF65-F5344CB8AC3E}">
        <p14:creationId xmlns:p14="http://schemas.microsoft.com/office/powerpoint/2010/main" val="8677597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47040"/>
            <a:ext cx="10515600" cy="6197600"/>
          </a:xfrm>
        </p:spPr>
        <p:txBody>
          <a:bodyPr>
            <a:normAutofit/>
          </a:bodyPr>
          <a:lstStyle/>
          <a:p>
            <a:pPr marL="0" indent="0" algn="ctr">
              <a:buNone/>
            </a:pPr>
            <a:r>
              <a:rPr lang="en-US" sz="4400" dirty="0">
                <a:latin typeface="Arial Black" panose="020B0A04020102020204" pitchFamily="34" charset="0"/>
              </a:rPr>
              <a:t>One of the major differences is that </a:t>
            </a:r>
            <a:r>
              <a:rPr lang="en-US" sz="4400" u="sng" dirty="0">
                <a:latin typeface="Arial Black" panose="020B0A04020102020204" pitchFamily="34" charset="0"/>
              </a:rPr>
              <a:t>natural theology is based on </a:t>
            </a:r>
            <a:r>
              <a:rPr lang="en-US" sz="4400" u="sng" dirty="0">
                <a:latin typeface="Algerian" panose="04020705040A02060702" pitchFamily="82" charset="0"/>
              </a:rPr>
              <a:t>principles known by reason </a:t>
            </a:r>
            <a:r>
              <a:rPr lang="en-US" sz="4400" dirty="0">
                <a:latin typeface="Arial Black" panose="020B0A04020102020204" pitchFamily="34" charset="0"/>
              </a:rPr>
              <a:t>with human certainty while </a:t>
            </a:r>
            <a:r>
              <a:rPr lang="en-US" sz="4400" u="sng" dirty="0">
                <a:latin typeface="Arial Black" panose="020B0A04020102020204" pitchFamily="34" charset="0"/>
              </a:rPr>
              <a:t>supernatural theology is founded on </a:t>
            </a:r>
            <a:r>
              <a:rPr lang="en-US" sz="4400" u="sng" dirty="0">
                <a:latin typeface="Algerian" panose="04020705040A02060702" pitchFamily="82" charset="0"/>
              </a:rPr>
              <a:t>principles accepted by faith </a:t>
            </a:r>
            <a:r>
              <a:rPr lang="en-US" sz="4400" u="sng" dirty="0">
                <a:latin typeface="Arial Black" panose="020B0A04020102020204" pitchFamily="34" charset="0"/>
              </a:rPr>
              <a:t>which rests on the authority of God Himself</a:t>
            </a:r>
            <a:r>
              <a:rPr lang="en-US" sz="4400" dirty="0">
                <a:latin typeface="Arial Black" panose="020B0A04020102020204" pitchFamily="34" charset="0"/>
              </a:rPr>
              <a:t>, who has manifested them in his divine revelation. </a:t>
            </a:r>
            <a:endParaRPr lang="es-ES" sz="4400" dirty="0">
              <a:latin typeface="Arial Black" panose="020B0A04020102020204" pitchFamily="34" charset="0"/>
            </a:endParaRPr>
          </a:p>
        </p:txBody>
      </p:sp>
    </p:spTree>
    <p:extLst>
      <p:ext uri="{BB962C8B-B14F-4D97-AF65-F5344CB8AC3E}">
        <p14:creationId xmlns:p14="http://schemas.microsoft.com/office/powerpoint/2010/main" val="17463696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38480"/>
            <a:ext cx="10515600" cy="6065520"/>
          </a:xfrm>
        </p:spPr>
        <p:txBody>
          <a:bodyPr>
            <a:normAutofit/>
          </a:bodyPr>
          <a:lstStyle/>
          <a:p>
            <a:pPr marL="0" indent="0" algn="ctr">
              <a:buNone/>
            </a:pPr>
            <a:r>
              <a:rPr lang="en-US" sz="4000" dirty="0">
                <a:latin typeface="Arial Black" panose="020B0A04020102020204" pitchFamily="34" charset="0"/>
              </a:rPr>
              <a:t>Natural theology </a:t>
            </a:r>
            <a:r>
              <a:rPr lang="en-US" sz="4000" u="sng" dirty="0">
                <a:latin typeface="Arial Black" panose="020B0A04020102020204" pitchFamily="34" charset="0"/>
              </a:rPr>
              <a:t>draws its arguments from intuitions of reason and from facts of experience </a:t>
            </a:r>
            <a:r>
              <a:rPr lang="en-US" sz="4000" dirty="0">
                <a:latin typeface="Arial Black" panose="020B0A04020102020204" pitchFamily="34" charset="0"/>
              </a:rPr>
              <a:t>while on the other side </a:t>
            </a:r>
            <a:r>
              <a:rPr lang="en-US" sz="4000" u="sng" dirty="0">
                <a:latin typeface="Arial Black" panose="020B0A04020102020204" pitchFamily="34" charset="0"/>
              </a:rPr>
              <a:t>supernatural theology finds the premises of its conclusions in the sources of Christian revelation</a:t>
            </a:r>
            <a:r>
              <a:rPr lang="en-US" sz="4000" dirty="0">
                <a:latin typeface="Arial Black" panose="020B0A04020102020204" pitchFamily="34" charset="0"/>
              </a:rPr>
              <a:t>, which are the </a:t>
            </a:r>
            <a:r>
              <a:rPr lang="en-US" sz="4000" u="sng" dirty="0">
                <a:latin typeface="Arial Black" panose="020B0A04020102020204" pitchFamily="34" charset="0"/>
              </a:rPr>
              <a:t>canonical scriptures </a:t>
            </a:r>
            <a:r>
              <a:rPr lang="en-US" sz="4000" dirty="0">
                <a:latin typeface="Arial Black" panose="020B0A04020102020204" pitchFamily="34" charset="0"/>
              </a:rPr>
              <a:t>and the documents of </a:t>
            </a:r>
            <a:r>
              <a:rPr lang="en-US" sz="4000" u="sng" dirty="0">
                <a:latin typeface="Arial Black" panose="020B0A04020102020204" pitchFamily="34" charset="0"/>
              </a:rPr>
              <a:t>divine traditions</a:t>
            </a:r>
            <a:r>
              <a:rPr lang="en-US" sz="4000" dirty="0">
                <a:latin typeface="Arial Black" panose="020B0A04020102020204" pitchFamily="34" charset="0"/>
              </a:rPr>
              <a:t>. </a:t>
            </a:r>
            <a:endParaRPr lang="es-ES" sz="4000" dirty="0">
              <a:latin typeface="Arial Black" panose="020B0A04020102020204" pitchFamily="34" charset="0"/>
            </a:endParaRPr>
          </a:p>
        </p:txBody>
      </p:sp>
    </p:spTree>
    <p:extLst>
      <p:ext uri="{BB962C8B-B14F-4D97-AF65-F5344CB8AC3E}">
        <p14:creationId xmlns:p14="http://schemas.microsoft.com/office/powerpoint/2010/main" val="29781862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8960" y="558800"/>
            <a:ext cx="11145520" cy="6065520"/>
          </a:xfrm>
        </p:spPr>
        <p:txBody>
          <a:bodyPr>
            <a:normAutofit/>
          </a:bodyPr>
          <a:lstStyle/>
          <a:p>
            <a:pPr marL="0" indent="0" algn="ctr">
              <a:buNone/>
            </a:pPr>
            <a:r>
              <a:rPr lang="en-US" sz="4400" dirty="0">
                <a:latin typeface="Arial Black" panose="020B0A04020102020204" pitchFamily="34" charset="0"/>
              </a:rPr>
              <a:t>The natural theology does not and </a:t>
            </a:r>
            <a:r>
              <a:rPr lang="en-US" sz="4400" u="sng" dirty="0">
                <a:latin typeface="Arial Black" panose="020B0A04020102020204" pitchFamily="34" charset="0"/>
              </a:rPr>
              <a:t>cannot study God independently of his effects</a:t>
            </a:r>
            <a:r>
              <a:rPr lang="en-US" sz="4400" dirty="0">
                <a:latin typeface="Arial Black" panose="020B0A04020102020204" pitchFamily="34" charset="0"/>
              </a:rPr>
              <a:t>, it </a:t>
            </a:r>
            <a:r>
              <a:rPr lang="en-US" sz="4400" u="sng" dirty="0">
                <a:latin typeface="Arial Black" panose="020B0A04020102020204" pitchFamily="34" charset="0"/>
              </a:rPr>
              <a:t>cannot go beyond what creatures can tell or manifest about God and what can be rightly deduced or inferred from such relative knowledge</a:t>
            </a:r>
            <a:r>
              <a:rPr lang="en-US" sz="4400" dirty="0">
                <a:latin typeface="Arial Black" panose="020B0A04020102020204" pitchFamily="34" charset="0"/>
              </a:rPr>
              <a:t>.</a:t>
            </a:r>
            <a:endParaRPr lang="es-ES" sz="4400" dirty="0">
              <a:latin typeface="Arial Black" panose="020B0A04020102020204" pitchFamily="34" charset="0"/>
            </a:endParaRPr>
          </a:p>
        </p:txBody>
      </p:sp>
    </p:spTree>
    <p:extLst>
      <p:ext uri="{BB962C8B-B14F-4D97-AF65-F5344CB8AC3E}">
        <p14:creationId xmlns:p14="http://schemas.microsoft.com/office/powerpoint/2010/main" val="239759760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0240"/>
            <a:ext cx="10515600" cy="5791200"/>
          </a:xfrm>
        </p:spPr>
        <p:txBody>
          <a:bodyPr>
            <a:normAutofit/>
          </a:bodyPr>
          <a:lstStyle/>
          <a:p>
            <a:pPr marL="0" indent="0" algn="ctr">
              <a:buNone/>
            </a:pPr>
            <a:r>
              <a:rPr lang="en-US" sz="4400" dirty="0">
                <a:latin typeface="Arial Black" panose="020B0A04020102020204" pitchFamily="34" charset="0"/>
              </a:rPr>
              <a:t>This means that </a:t>
            </a:r>
            <a:r>
              <a:rPr lang="en-US" sz="4400" u="sng" dirty="0">
                <a:latin typeface="Arial Black" panose="020B0A04020102020204" pitchFamily="34" charset="0"/>
              </a:rPr>
              <a:t>what ―reason can tell us about the existence and nature of God </a:t>
            </a:r>
            <a:r>
              <a:rPr lang="en-US" sz="4400" dirty="0">
                <a:latin typeface="Arial Black" panose="020B0A04020102020204" pitchFamily="34" charset="0"/>
              </a:rPr>
              <a:t>always </a:t>
            </a:r>
            <a:r>
              <a:rPr lang="en-US" sz="4400" u="sng" dirty="0">
                <a:latin typeface="Arial Black" panose="020B0A04020102020204" pitchFamily="34" charset="0"/>
              </a:rPr>
              <a:t>remains a relative knowledge, that is to say</a:t>
            </a:r>
            <a:r>
              <a:rPr lang="en-US" sz="4400" dirty="0">
                <a:latin typeface="Arial Black" panose="020B0A04020102020204" pitchFamily="34" charset="0"/>
              </a:rPr>
              <a:t>, a knowledge </a:t>
            </a:r>
            <a:r>
              <a:rPr lang="en-US" sz="4400" u="sng" dirty="0">
                <a:latin typeface="Arial Black" panose="020B0A04020102020204" pitchFamily="34" charset="0"/>
              </a:rPr>
              <a:t>derived from the existence and nature of finite being </a:t>
            </a:r>
            <a:r>
              <a:rPr lang="en-US" sz="4400" dirty="0">
                <a:latin typeface="Arial Black" panose="020B0A04020102020204" pitchFamily="34" charset="0"/>
              </a:rPr>
              <a:t>and the intrinsic intelligibility of that being. </a:t>
            </a:r>
            <a:endParaRPr lang="es-ES" sz="4400" dirty="0">
              <a:latin typeface="Arial Black" panose="020B0A04020102020204" pitchFamily="34" charset="0"/>
            </a:endParaRPr>
          </a:p>
        </p:txBody>
      </p:sp>
    </p:spTree>
    <p:extLst>
      <p:ext uri="{BB962C8B-B14F-4D97-AF65-F5344CB8AC3E}">
        <p14:creationId xmlns:p14="http://schemas.microsoft.com/office/powerpoint/2010/main" val="93583520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8320"/>
            <a:ext cx="10515600" cy="5963920"/>
          </a:xfrm>
        </p:spPr>
        <p:txBody>
          <a:bodyPr>
            <a:normAutofit/>
          </a:bodyPr>
          <a:lstStyle/>
          <a:p>
            <a:pPr marL="0" indent="0" algn="ctr">
              <a:buNone/>
            </a:pPr>
            <a:r>
              <a:rPr lang="en-US" sz="4400" dirty="0">
                <a:latin typeface="Arial Black" panose="020B0A04020102020204" pitchFamily="34" charset="0"/>
              </a:rPr>
              <a:t>Natural theology </a:t>
            </a:r>
            <a:r>
              <a:rPr lang="en-US" sz="4400" u="sng" dirty="0">
                <a:latin typeface="Arial Black" panose="020B0A04020102020204" pitchFamily="34" charset="0"/>
              </a:rPr>
              <a:t>studies</a:t>
            </a:r>
            <a:r>
              <a:rPr lang="en-US" sz="4400" dirty="0">
                <a:latin typeface="Arial Black" panose="020B0A04020102020204" pitchFamily="34" charset="0"/>
              </a:rPr>
              <a:t>, ―first of </a:t>
            </a:r>
            <a:r>
              <a:rPr lang="en-US" sz="4400" u="sng" dirty="0">
                <a:latin typeface="Arial Black" panose="020B0A04020102020204" pitchFamily="34" charset="0"/>
              </a:rPr>
              <a:t>all creatures insofar as by their intrinsic </a:t>
            </a:r>
            <a:r>
              <a:rPr lang="en-US" sz="4400" u="sng" dirty="0" smtClean="0">
                <a:latin typeface="Arial Black" panose="020B0A04020102020204" pitchFamily="34" charset="0"/>
              </a:rPr>
              <a:t>intelligibility </a:t>
            </a:r>
            <a:r>
              <a:rPr lang="en-US" sz="4400" u="sng" dirty="0">
                <a:latin typeface="Arial Black" panose="020B0A04020102020204" pitchFamily="34" charset="0"/>
              </a:rPr>
              <a:t>can lead to the knowledge of first cause</a:t>
            </a:r>
            <a:r>
              <a:rPr lang="en-US" sz="4400" dirty="0">
                <a:latin typeface="Arial Black" panose="020B0A04020102020204" pitchFamily="34" charset="0"/>
              </a:rPr>
              <a:t>., and it is only then it can study ―the nature of this first cause, </a:t>
            </a:r>
            <a:r>
              <a:rPr lang="en-US" sz="4400" u="sng" dirty="0">
                <a:latin typeface="Arial Black" panose="020B0A04020102020204" pitchFamily="34" charset="0"/>
              </a:rPr>
              <a:t>insofar as that nature is ―</a:t>
            </a:r>
            <a:r>
              <a:rPr lang="en-US" sz="4400" u="sng" dirty="0">
                <a:latin typeface="Algerian" panose="04020705040A02060702" pitchFamily="82" charset="0"/>
              </a:rPr>
              <a:t>revealed through creatures</a:t>
            </a:r>
            <a:r>
              <a:rPr lang="en-US" sz="4400" dirty="0">
                <a:latin typeface="Arial Black" panose="020B0A04020102020204" pitchFamily="34" charset="0"/>
              </a:rPr>
              <a:t>.</a:t>
            </a:r>
            <a:endParaRPr lang="es-ES" sz="4400" dirty="0">
              <a:latin typeface="Arial Black" panose="020B0A04020102020204" pitchFamily="34" charset="0"/>
            </a:endParaRPr>
          </a:p>
        </p:txBody>
      </p:sp>
    </p:spTree>
    <p:extLst>
      <p:ext uri="{BB962C8B-B14F-4D97-AF65-F5344CB8AC3E}">
        <p14:creationId xmlns:p14="http://schemas.microsoft.com/office/powerpoint/2010/main" val="36049742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18160"/>
            <a:ext cx="10515600" cy="6035040"/>
          </a:xfrm>
        </p:spPr>
        <p:txBody>
          <a:bodyPr>
            <a:normAutofit/>
          </a:bodyPr>
          <a:lstStyle/>
          <a:p>
            <a:pPr marL="0" indent="0" algn="ctr">
              <a:buNone/>
            </a:pPr>
            <a:r>
              <a:rPr lang="en-US" sz="4400" dirty="0">
                <a:latin typeface="Arial Black" panose="020B0A04020102020204" pitchFamily="34" charset="0"/>
              </a:rPr>
              <a:t>On the other hand, </a:t>
            </a:r>
            <a:r>
              <a:rPr lang="en-US" sz="4400" u="sng" dirty="0">
                <a:latin typeface="Arial Black" panose="020B0A04020102020204" pitchFamily="34" charset="0"/>
              </a:rPr>
              <a:t>supernatural theology does not rely on the </a:t>
            </a:r>
            <a:r>
              <a:rPr lang="en-US" sz="4400" u="sng" dirty="0" smtClean="0">
                <a:latin typeface="Algerian" panose="04020705040A02060702" pitchFamily="82" charset="0"/>
              </a:rPr>
              <a:t>effects </a:t>
            </a:r>
            <a:r>
              <a:rPr lang="en-US" sz="4400" u="sng" dirty="0">
                <a:latin typeface="Algerian" panose="04020705040A02060702" pitchFamily="82" charset="0"/>
              </a:rPr>
              <a:t>of God</a:t>
            </a:r>
            <a:r>
              <a:rPr lang="en-US" sz="4400" dirty="0">
                <a:latin typeface="Arial Black" panose="020B0A04020102020204" pitchFamily="34" charset="0"/>
              </a:rPr>
              <a:t>, that is, </a:t>
            </a:r>
            <a:r>
              <a:rPr lang="en-US" sz="4400" u="sng" dirty="0">
                <a:latin typeface="Arial Black" panose="020B0A04020102020204" pitchFamily="34" charset="0"/>
              </a:rPr>
              <a:t>created things or world</a:t>
            </a:r>
            <a:r>
              <a:rPr lang="en-US" sz="4400" dirty="0">
                <a:latin typeface="Arial Black" panose="020B0A04020102020204" pitchFamily="34" charset="0"/>
              </a:rPr>
              <a:t> but rather what </a:t>
            </a:r>
            <a:r>
              <a:rPr lang="en-US" sz="4400" u="sng" dirty="0">
                <a:latin typeface="Arial Black" panose="020B0A04020102020204" pitchFamily="34" charset="0"/>
              </a:rPr>
              <a:t>God himself has </a:t>
            </a:r>
            <a:r>
              <a:rPr lang="en-US" sz="4400" u="sng" dirty="0">
                <a:latin typeface="Algerian" panose="04020705040A02060702" pitchFamily="82" charset="0"/>
              </a:rPr>
              <a:t>told or revealed </a:t>
            </a:r>
            <a:r>
              <a:rPr lang="en-US" sz="4400" u="sng" dirty="0">
                <a:latin typeface="Arial Black" panose="020B0A04020102020204" pitchFamily="34" charset="0"/>
              </a:rPr>
              <a:t>about his self and other beings </a:t>
            </a:r>
            <a:r>
              <a:rPr lang="en-US" sz="4400" dirty="0">
                <a:latin typeface="Arial Black" panose="020B0A04020102020204" pitchFamily="34" charset="0"/>
              </a:rPr>
              <a:t>and this revelation is contained in the sacred scriptures.</a:t>
            </a:r>
            <a:endParaRPr lang="es-ES" sz="4400" dirty="0">
              <a:latin typeface="Arial Black" panose="020B0A04020102020204" pitchFamily="34" charset="0"/>
            </a:endParaRPr>
          </a:p>
        </p:txBody>
      </p:sp>
    </p:spTree>
    <p:extLst>
      <p:ext uri="{BB962C8B-B14F-4D97-AF65-F5344CB8AC3E}">
        <p14:creationId xmlns:p14="http://schemas.microsoft.com/office/powerpoint/2010/main" val="2616718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9000" y="525144"/>
            <a:ext cx="10515600" cy="5835015"/>
          </a:xfrm>
        </p:spPr>
        <p:txBody>
          <a:bodyPr>
            <a:normAutofit/>
          </a:bodyPr>
          <a:lstStyle/>
          <a:p>
            <a:pPr marL="0" indent="0">
              <a:buNone/>
            </a:pPr>
            <a:r>
              <a:rPr lang="en-US" sz="4400" dirty="0" smtClean="0">
                <a:latin typeface="Algerian" panose="04020705040A02060702" pitchFamily="82" charset="0"/>
              </a:rPr>
              <a:t>COURSE CONTENT:</a:t>
            </a:r>
          </a:p>
          <a:p>
            <a:pPr marL="0" indent="0" algn="ctr">
              <a:buNone/>
            </a:pPr>
            <a:r>
              <a:rPr lang="en-US" sz="4400" dirty="0" smtClean="0">
                <a:latin typeface="Arial Black" panose="020B0A04020102020204" pitchFamily="34" charset="0"/>
              </a:rPr>
              <a:t>1.	Introduction of the Course and definition of the key terms (Theodicy, Natural theology, Supernatural theology).</a:t>
            </a:r>
          </a:p>
          <a:p>
            <a:pPr marL="0" indent="0" algn="ctr">
              <a:buNone/>
            </a:pPr>
            <a:r>
              <a:rPr lang="en-US" sz="4400" dirty="0" smtClean="0">
                <a:latin typeface="Arial Black" panose="020B0A04020102020204" pitchFamily="34" charset="0"/>
              </a:rPr>
              <a:t>Ref: </a:t>
            </a:r>
            <a:r>
              <a:rPr lang="en-US" sz="4400" dirty="0" smtClean="0">
                <a:latin typeface="Bahnschrift" panose="020B0502040204020203" pitchFamily="34" charset="0"/>
              </a:rPr>
              <a:t>Philosophy, Science and God: An Introduction to Theodicy. Nairobi by Klinger, I., and </a:t>
            </a:r>
            <a:r>
              <a:rPr lang="en-US" sz="4400" dirty="0" err="1" smtClean="0">
                <a:latin typeface="Bahnschrift" panose="020B0502040204020203" pitchFamily="34" charset="0"/>
              </a:rPr>
              <a:t>Rimiru</a:t>
            </a:r>
            <a:r>
              <a:rPr lang="en-US" sz="4400" dirty="0" smtClean="0">
                <a:latin typeface="Bahnschrift" panose="020B0502040204020203" pitchFamily="34" charset="0"/>
              </a:rPr>
              <a:t>, C.</a:t>
            </a:r>
            <a:endParaRPr lang="en-US" sz="4400" dirty="0">
              <a:latin typeface="Bahnschrift" panose="020B0502040204020203" pitchFamily="34" charset="0"/>
            </a:endParaRPr>
          </a:p>
        </p:txBody>
      </p:sp>
    </p:spTree>
    <p:extLst>
      <p:ext uri="{BB962C8B-B14F-4D97-AF65-F5344CB8AC3E}">
        <p14:creationId xmlns:p14="http://schemas.microsoft.com/office/powerpoint/2010/main" val="10240868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40080"/>
            <a:ext cx="10515600" cy="5730240"/>
          </a:xfrm>
        </p:spPr>
        <p:txBody>
          <a:bodyPr>
            <a:normAutofit/>
          </a:bodyPr>
          <a:lstStyle/>
          <a:p>
            <a:pPr marL="0" indent="0" algn="ctr">
              <a:buNone/>
            </a:pPr>
            <a:r>
              <a:rPr lang="en-US" sz="4000" dirty="0">
                <a:latin typeface="Arial Black" panose="020B0A04020102020204" pitchFamily="34" charset="0"/>
              </a:rPr>
              <a:t>The </a:t>
            </a:r>
            <a:r>
              <a:rPr lang="en-US" sz="4000" u="sng" dirty="0">
                <a:latin typeface="Arial Black" panose="020B0A04020102020204" pitchFamily="34" charset="0"/>
              </a:rPr>
              <a:t>two sciences</a:t>
            </a:r>
            <a:r>
              <a:rPr lang="en-US" sz="4000" dirty="0">
                <a:latin typeface="Arial Black" panose="020B0A04020102020204" pitchFamily="34" charset="0"/>
              </a:rPr>
              <a:t>, that is, natural theology and supernatural theology </a:t>
            </a:r>
            <a:r>
              <a:rPr lang="en-US" sz="4000" u="sng" dirty="0">
                <a:latin typeface="Arial Black" panose="020B0A04020102020204" pitchFamily="34" charset="0"/>
              </a:rPr>
              <a:t>have God as their </a:t>
            </a:r>
            <a:r>
              <a:rPr lang="en-US" sz="4000" u="sng" dirty="0">
                <a:latin typeface="Algerian" panose="04020705040A02060702" pitchFamily="82" charset="0"/>
              </a:rPr>
              <a:t>material object </a:t>
            </a:r>
            <a:r>
              <a:rPr lang="en-US" sz="4000" dirty="0">
                <a:latin typeface="Arial Black" panose="020B0A04020102020204" pitchFamily="34" charset="0"/>
              </a:rPr>
              <a:t>of study, however, </a:t>
            </a:r>
            <a:r>
              <a:rPr lang="en-US" sz="4000" u="sng" dirty="0">
                <a:latin typeface="Arial Black" panose="020B0A04020102020204" pitchFamily="34" charset="0"/>
              </a:rPr>
              <a:t>they differ in their </a:t>
            </a:r>
            <a:r>
              <a:rPr lang="en-US" sz="4000" u="sng" dirty="0">
                <a:latin typeface="Algerian" panose="04020705040A02060702" pitchFamily="82" charset="0"/>
              </a:rPr>
              <a:t>formal object</a:t>
            </a:r>
            <a:r>
              <a:rPr lang="en-US" sz="4000" dirty="0">
                <a:latin typeface="Algerian" panose="04020705040A02060702" pitchFamily="82" charset="0"/>
              </a:rPr>
              <a:t> </a:t>
            </a:r>
            <a:r>
              <a:rPr lang="en-US" sz="4000" dirty="0">
                <a:latin typeface="Arial Black" panose="020B0A04020102020204" pitchFamily="34" charset="0"/>
              </a:rPr>
              <a:t>in the sense that </a:t>
            </a:r>
            <a:r>
              <a:rPr lang="en-US" sz="4000" u="sng" dirty="0">
                <a:latin typeface="Arial Black" panose="020B0A04020102020204" pitchFamily="34" charset="0"/>
              </a:rPr>
              <a:t>supernatural theology as science bases itself on revelation </a:t>
            </a:r>
            <a:r>
              <a:rPr lang="en-US" sz="4000" dirty="0">
                <a:latin typeface="Arial Black" panose="020B0A04020102020204" pitchFamily="34" charset="0"/>
              </a:rPr>
              <a:t>and thus studies God so far as he is </a:t>
            </a:r>
            <a:r>
              <a:rPr lang="en-US" sz="4000" u="sng" dirty="0">
                <a:latin typeface="Arial Black" panose="020B0A04020102020204" pitchFamily="34" charset="0"/>
              </a:rPr>
              <a:t>inaccessible</a:t>
            </a:r>
            <a:r>
              <a:rPr lang="en-US" sz="4000" dirty="0">
                <a:latin typeface="Arial Black" panose="020B0A04020102020204" pitchFamily="34" charset="0"/>
              </a:rPr>
              <a:t> to reason </a:t>
            </a:r>
            <a:r>
              <a:rPr lang="en-US" sz="4000" u="sng" dirty="0">
                <a:latin typeface="Arial Black" panose="020B0A04020102020204" pitchFamily="34" charset="0"/>
              </a:rPr>
              <a:t>without the help of revelation</a:t>
            </a:r>
            <a:r>
              <a:rPr lang="en-US" sz="4000" dirty="0">
                <a:latin typeface="Arial Black" panose="020B0A04020102020204" pitchFamily="34" charset="0"/>
              </a:rPr>
              <a:t>.</a:t>
            </a:r>
            <a:endParaRPr lang="es-ES" sz="4000" dirty="0">
              <a:latin typeface="Arial Black" panose="020B0A04020102020204" pitchFamily="34" charset="0"/>
            </a:endParaRPr>
          </a:p>
        </p:txBody>
      </p:sp>
    </p:spTree>
    <p:extLst>
      <p:ext uri="{BB962C8B-B14F-4D97-AF65-F5344CB8AC3E}">
        <p14:creationId xmlns:p14="http://schemas.microsoft.com/office/powerpoint/2010/main" val="35486703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70560"/>
            <a:ext cx="10515600" cy="5862320"/>
          </a:xfrm>
        </p:spPr>
        <p:txBody>
          <a:bodyPr/>
          <a:lstStyle/>
          <a:p>
            <a:pPr marL="0" indent="0" algn="ctr">
              <a:buNone/>
            </a:pPr>
            <a:r>
              <a:rPr lang="en-US" sz="4800" dirty="0">
                <a:latin typeface="Arial Black" panose="020B0A04020102020204" pitchFamily="34" charset="0"/>
              </a:rPr>
              <a:t>On the other end, </a:t>
            </a:r>
            <a:r>
              <a:rPr lang="en-US" sz="4800" u="sng" dirty="0">
                <a:latin typeface="Arial Black" panose="020B0A04020102020204" pitchFamily="34" charset="0"/>
              </a:rPr>
              <a:t>natural theology</a:t>
            </a:r>
            <a:r>
              <a:rPr lang="en-US" sz="4800" dirty="0">
                <a:latin typeface="Arial Black" panose="020B0A04020102020204" pitchFamily="34" charset="0"/>
              </a:rPr>
              <a:t> in its methodology which is </a:t>
            </a:r>
            <a:r>
              <a:rPr lang="en-US" sz="4800" u="sng" dirty="0">
                <a:latin typeface="Arial Black" panose="020B0A04020102020204" pitchFamily="34" charset="0"/>
              </a:rPr>
              <a:t>based on reason </a:t>
            </a:r>
            <a:r>
              <a:rPr lang="en-US" sz="4800" dirty="0">
                <a:latin typeface="Arial Black" panose="020B0A04020102020204" pitchFamily="34" charset="0"/>
              </a:rPr>
              <a:t>is concerned with study of God in so far as he is being and cause of being in others and he </a:t>
            </a:r>
            <a:r>
              <a:rPr lang="en-US" sz="4800" u="sng" dirty="0">
                <a:latin typeface="Arial Black" panose="020B0A04020102020204" pitchFamily="34" charset="0"/>
              </a:rPr>
              <a:t>is accessible </a:t>
            </a:r>
            <a:r>
              <a:rPr lang="en-US" sz="4800" dirty="0">
                <a:latin typeface="Arial Black" panose="020B0A04020102020204" pitchFamily="34" charset="0"/>
              </a:rPr>
              <a:t>to human reason</a:t>
            </a:r>
            <a:r>
              <a:rPr lang="en-US" dirty="0"/>
              <a:t>.</a:t>
            </a:r>
            <a:endParaRPr lang="es-ES" dirty="0"/>
          </a:p>
        </p:txBody>
      </p:sp>
    </p:spTree>
    <p:extLst>
      <p:ext uri="{BB962C8B-B14F-4D97-AF65-F5344CB8AC3E}">
        <p14:creationId xmlns:p14="http://schemas.microsoft.com/office/powerpoint/2010/main" val="30702866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5120" y="436880"/>
            <a:ext cx="11633200" cy="6278880"/>
          </a:xfrm>
        </p:spPr>
        <p:txBody>
          <a:bodyPr>
            <a:normAutofit/>
          </a:bodyPr>
          <a:lstStyle/>
          <a:p>
            <a:pPr marL="0" indent="0" algn="ctr">
              <a:buNone/>
            </a:pPr>
            <a:r>
              <a:rPr lang="en-US" sz="3600" i="1" dirty="0" smtClean="0">
                <a:latin typeface="Arial Black" panose="020B0A04020102020204" pitchFamily="34" charset="0"/>
              </a:rPr>
              <a:t>“The </a:t>
            </a:r>
            <a:r>
              <a:rPr lang="en-US" sz="3600" i="1" dirty="0">
                <a:latin typeface="Arial Black" panose="020B0A04020102020204" pitchFamily="34" charset="0"/>
              </a:rPr>
              <a:t>material subject of both natural and revealed theology is the same, namely God. But their formal subjects are different. The formal subject of natural theology is God as the first cause (efficient, exemplary, final) of being. Hence the light or intelligibility by which the natural theologian understands his subject is that furnished him by the intrinsic light or evidence of the beings his experience, a light or intelligibility that flows from the natures themselves of these </a:t>
            </a:r>
            <a:r>
              <a:rPr lang="en-US" sz="3600" i="1" dirty="0" smtClean="0">
                <a:latin typeface="Arial Black" panose="020B0A04020102020204" pitchFamily="34" charset="0"/>
              </a:rPr>
              <a:t>objects”</a:t>
            </a:r>
            <a:endParaRPr lang="es-ES" sz="3600" i="1" dirty="0">
              <a:latin typeface="Arial Black" panose="020B0A04020102020204" pitchFamily="34" charset="0"/>
            </a:endParaRPr>
          </a:p>
        </p:txBody>
      </p:sp>
    </p:spTree>
    <p:extLst>
      <p:ext uri="{BB962C8B-B14F-4D97-AF65-F5344CB8AC3E}">
        <p14:creationId xmlns:p14="http://schemas.microsoft.com/office/powerpoint/2010/main" val="41738429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6720" y="345440"/>
            <a:ext cx="11419840" cy="6278880"/>
          </a:xfrm>
        </p:spPr>
        <p:txBody>
          <a:bodyPr>
            <a:normAutofit/>
          </a:bodyPr>
          <a:lstStyle/>
          <a:p>
            <a:pPr marL="0" indent="0" algn="ctr">
              <a:buNone/>
            </a:pPr>
            <a:r>
              <a:rPr lang="en-US" sz="5400" dirty="0">
                <a:latin typeface="Arial Black" panose="020B0A04020102020204" pitchFamily="34" charset="0"/>
              </a:rPr>
              <a:t>Natural theology </a:t>
            </a:r>
            <a:r>
              <a:rPr lang="en-US" sz="5400" u="sng" dirty="0">
                <a:latin typeface="Arial Black" panose="020B0A04020102020204" pitchFamily="34" charset="0"/>
              </a:rPr>
              <a:t>enquires into the existence, the attributes, and works of the one infinite God</a:t>
            </a:r>
            <a:r>
              <a:rPr lang="en-US" sz="5400" dirty="0">
                <a:latin typeface="Arial Black" panose="020B0A04020102020204" pitchFamily="34" charset="0"/>
              </a:rPr>
              <a:t>, </a:t>
            </a:r>
            <a:r>
              <a:rPr lang="en-US" sz="5400" u="sng" dirty="0">
                <a:latin typeface="Arial Black" panose="020B0A04020102020204" pitchFamily="34" charset="0"/>
              </a:rPr>
              <a:t>without being able to treat of the inscrutable mysteries </a:t>
            </a:r>
            <a:r>
              <a:rPr lang="en-US" sz="5400" dirty="0">
                <a:latin typeface="Arial Black" panose="020B0A04020102020204" pitchFamily="34" charset="0"/>
              </a:rPr>
              <a:t>of Christian faith (Trinity, Incarnation),</a:t>
            </a:r>
            <a:endParaRPr lang="es-ES" sz="5400" dirty="0">
              <a:latin typeface="Arial Black" panose="020B0A04020102020204" pitchFamily="34" charset="0"/>
            </a:endParaRPr>
          </a:p>
        </p:txBody>
      </p:sp>
    </p:spTree>
    <p:extLst>
      <p:ext uri="{BB962C8B-B14F-4D97-AF65-F5344CB8AC3E}">
        <p14:creationId xmlns:p14="http://schemas.microsoft.com/office/powerpoint/2010/main" val="29423293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0240"/>
            <a:ext cx="10515600" cy="5821680"/>
          </a:xfrm>
        </p:spPr>
        <p:txBody>
          <a:bodyPr>
            <a:normAutofit/>
          </a:bodyPr>
          <a:lstStyle/>
          <a:p>
            <a:pPr marL="0" indent="0" algn="ctr">
              <a:buNone/>
            </a:pPr>
            <a:r>
              <a:rPr lang="en-US" sz="4000" u="sng" dirty="0">
                <a:latin typeface="Arial Black" panose="020B0A04020102020204" pitchFamily="34" charset="0"/>
              </a:rPr>
              <a:t>supernatural theology</a:t>
            </a:r>
            <a:r>
              <a:rPr lang="en-US" sz="4000" dirty="0">
                <a:latin typeface="Arial Black" panose="020B0A04020102020204" pitchFamily="34" charset="0"/>
              </a:rPr>
              <a:t>, on the other hand, </a:t>
            </a:r>
            <a:r>
              <a:rPr lang="en-US" sz="4000" u="sng" dirty="0">
                <a:latin typeface="Arial Black" panose="020B0A04020102020204" pitchFamily="34" charset="0"/>
              </a:rPr>
              <a:t>although does not pretend to make these mysteries comprehensible to reason</a:t>
            </a:r>
            <a:r>
              <a:rPr lang="en-US" sz="4000" dirty="0">
                <a:latin typeface="Arial Black" panose="020B0A04020102020204" pitchFamily="34" charset="0"/>
              </a:rPr>
              <a:t>, yet, </a:t>
            </a:r>
            <a:r>
              <a:rPr lang="en-US" sz="4000" u="sng" dirty="0">
                <a:latin typeface="Arial Black" panose="020B0A04020102020204" pitchFamily="34" charset="0"/>
              </a:rPr>
              <a:t>guided by divine revelation</a:t>
            </a:r>
            <a:r>
              <a:rPr lang="en-US" sz="4000" dirty="0">
                <a:latin typeface="Arial Black" panose="020B0A04020102020204" pitchFamily="34" charset="0"/>
              </a:rPr>
              <a:t>, </a:t>
            </a:r>
            <a:r>
              <a:rPr lang="en-US" sz="4000" u="sng" dirty="0">
                <a:latin typeface="Arial Black" panose="020B0A04020102020204" pitchFamily="34" charset="0"/>
              </a:rPr>
              <a:t>analyses their meaning</a:t>
            </a:r>
            <a:r>
              <a:rPr lang="en-US" sz="4000" dirty="0">
                <a:latin typeface="Arial Black" panose="020B0A04020102020204" pitchFamily="34" charset="0"/>
              </a:rPr>
              <a:t>, shows their consequences, </a:t>
            </a:r>
            <a:r>
              <a:rPr lang="en-US" sz="4000" u="sng" dirty="0">
                <a:latin typeface="Arial Black" panose="020B0A04020102020204" pitchFamily="34" charset="0"/>
              </a:rPr>
              <a:t>illustrate their harmony</a:t>
            </a:r>
            <a:r>
              <a:rPr lang="en-US" sz="4000" dirty="0">
                <a:latin typeface="Arial Black" panose="020B0A04020102020204" pitchFamily="34" charset="0"/>
              </a:rPr>
              <a:t> with known truths, and thus throws light to these Christian mysteries. </a:t>
            </a:r>
            <a:endParaRPr lang="es-ES" sz="4000" dirty="0">
              <a:latin typeface="Arial Black" panose="020B0A04020102020204" pitchFamily="34" charset="0"/>
            </a:endParaRPr>
          </a:p>
        </p:txBody>
      </p:sp>
    </p:spTree>
    <p:extLst>
      <p:ext uri="{BB962C8B-B14F-4D97-AF65-F5344CB8AC3E}">
        <p14:creationId xmlns:p14="http://schemas.microsoft.com/office/powerpoint/2010/main" val="2671842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5920" y="355600"/>
            <a:ext cx="11409680" cy="6319520"/>
          </a:xfrm>
        </p:spPr>
        <p:txBody>
          <a:bodyPr>
            <a:normAutofit/>
          </a:bodyPr>
          <a:lstStyle/>
          <a:p>
            <a:pPr marL="0" indent="0" algn="ctr">
              <a:buNone/>
            </a:pPr>
            <a:r>
              <a:rPr lang="en-US" sz="4000" i="1" dirty="0">
                <a:latin typeface="Arial Black" panose="020B0A04020102020204" pitchFamily="34" charset="0"/>
              </a:rPr>
              <a:t>Natural theology begins its inquiry with creatures and our understanding of them (creatures) and then ascends to some understanding of God insofar as God is revealed in creatures. Whereas supernatural theology in its inquiry begins with God, and from an understanding of God for his own sake, descends to creatures and study them insofar as they have some relationship to God. </a:t>
            </a:r>
            <a:endParaRPr lang="es-ES" sz="4000" i="1" dirty="0">
              <a:latin typeface="Arial Black" panose="020B0A04020102020204" pitchFamily="34" charset="0"/>
            </a:endParaRPr>
          </a:p>
        </p:txBody>
      </p:sp>
    </p:spTree>
    <p:extLst>
      <p:ext uri="{BB962C8B-B14F-4D97-AF65-F5344CB8AC3E}">
        <p14:creationId xmlns:p14="http://schemas.microsoft.com/office/powerpoint/2010/main" val="18522286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99440"/>
            <a:ext cx="10515600" cy="5892800"/>
          </a:xfrm>
        </p:spPr>
        <p:txBody>
          <a:bodyPr>
            <a:normAutofit/>
          </a:bodyPr>
          <a:lstStyle/>
          <a:p>
            <a:pPr marL="0" indent="0" algn="ctr">
              <a:buNone/>
            </a:pPr>
            <a:r>
              <a:rPr lang="en-US" sz="5400" dirty="0">
                <a:latin typeface="Arial Black" panose="020B0A04020102020204" pitchFamily="34" charset="0"/>
              </a:rPr>
              <a:t>This is different from natural theology where </a:t>
            </a:r>
            <a:r>
              <a:rPr lang="en-US" sz="5400" u="sng" dirty="0">
                <a:latin typeface="Arial Black" panose="020B0A04020102020204" pitchFamily="34" charset="0"/>
              </a:rPr>
              <a:t>God is treated only as the first cause of things</a:t>
            </a:r>
            <a:r>
              <a:rPr lang="en-US" sz="5400" dirty="0">
                <a:latin typeface="Arial Black" panose="020B0A04020102020204" pitchFamily="34" charset="0"/>
              </a:rPr>
              <a:t>, so that </a:t>
            </a:r>
            <a:r>
              <a:rPr lang="en-US" sz="5400" u="sng" dirty="0">
                <a:latin typeface="Arial Black" panose="020B0A04020102020204" pitchFamily="34" charset="0"/>
              </a:rPr>
              <a:t>our knowledge of him is relative to our knowledge of creatures</a:t>
            </a:r>
            <a:r>
              <a:rPr lang="en-US" sz="5400" dirty="0">
                <a:latin typeface="Arial Black" panose="020B0A04020102020204" pitchFamily="34" charset="0"/>
              </a:rPr>
              <a:t>. </a:t>
            </a:r>
            <a:endParaRPr lang="es-ES" sz="5400" dirty="0">
              <a:latin typeface="Arial Black" panose="020B0A04020102020204" pitchFamily="34" charset="0"/>
            </a:endParaRPr>
          </a:p>
        </p:txBody>
      </p:sp>
    </p:spTree>
    <p:extLst>
      <p:ext uri="{BB962C8B-B14F-4D97-AF65-F5344CB8AC3E}">
        <p14:creationId xmlns:p14="http://schemas.microsoft.com/office/powerpoint/2010/main" val="4436363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4640" y="304800"/>
            <a:ext cx="11521440" cy="6299200"/>
          </a:xfrm>
        </p:spPr>
        <p:txBody>
          <a:bodyPr>
            <a:normAutofit/>
          </a:bodyPr>
          <a:lstStyle/>
          <a:p>
            <a:pPr marL="0" indent="0">
              <a:buNone/>
            </a:pPr>
            <a:r>
              <a:rPr lang="en-US" sz="4000" i="1" dirty="0">
                <a:latin typeface="Arial Black" panose="020B0A04020102020204" pitchFamily="34" charset="0"/>
              </a:rPr>
              <a:t>It becomes clear then that the </a:t>
            </a:r>
            <a:r>
              <a:rPr lang="en-US" sz="4000" i="1" u="sng" dirty="0">
                <a:latin typeface="Arial Black" panose="020B0A04020102020204" pitchFamily="34" charset="0"/>
              </a:rPr>
              <a:t>scientific movement of the sacred/revealed theology</a:t>
            </a:r>
            <a:r>
              <a:rPr lang="en-US" sz="4000" i="1" dirty="0">
                <a:latin typeface="Arial Black" panose="020B0A04020102020204" pitchFamily="34" charset="0"/>
              </a:rPr>
              <a:t> is a </a:t>
            </a:r>
            <a:r>
              <a:rPr lang="en-US" sz="4000" i="1" dirty="0">
                <a:latin typeface="Algerian" panose="04020705040A02060702" pitchFamily="82" charset="0"/>
              </a:rPr>
              <a:t>descending one</a:t>
            </a:r>
            <a:r>
              <a:rPr lang="en-US" sz="4000" i="1" dirty="0">
                <a:latin typeface="Arial Black" panose="020B0A04020102020204" pitchFamily="34" charset="0"/>
              </a:rPr>
              <a:t>, that is, it starts from the </a:t>
            </a:r>
            <a:r>
              <a:rPr lang="en-US" sz="4000" i="1" u="sng" dirty="0">
                <a:latin typeface="Arial Black" panose="020B0A04020102020204" pitchFamily="34" charset="0"/>
              </a:rPr>
              <a:t>consideration of God to a consideration of creatures </a:t>
            </a:r>
            <a:r>
              <a:rPr lang="en-US" sz="4000" i="1" dirty="0">
                <a:latin typeface="Arial Black" panose="020B0A04020102020204" pitchFamily="34" charset="0"/>
              </a:rPr>
              <a:t>in their relation to God; while the </a:t>
            </a:r>
            <a:r>
              <a:rPr lang="en-US" sz="4000" i="1" u="sng" dirty="0">
                <a:latin typeface="Arial Black" panose="020B0A04020102020204" pitchFamily="34" charset="0"/>
              </a:rPr>
              <a:t>movement of the natural theology is an </a:t>
            </a:r>
            <a:r>
              <a:rPr lang="en-US" sz="4000" i="1" u="sng" dirty="0">
                <a:latin typeface="Algerian" panose="04020705040A02060702" pitchFamily="82" charset="0"/>
              </a:rPr>
              <a:t>ascending one </a:t>
            </a:r>
            <a:r>
              <a:rPr lang="en-US" sz="4000" i="1" dirty="0">
                <a:latin typeface="Arial Black" panose="020B0A04020102020204" pitchFamily="34" charset="0"/>
              </a:rPr>
              <a:t>in that it starts from the </a:t>
            </a:r>
            <a:r>
              <a:rPr lang="en-US" sz="4000" i="1" u="sng" dirty="0">
                <a:latin typeface="Arial Black" panose="020B0A04020102020204" pitchFamily="34" charset="0"/>
              </a:rPr>
              <a:t>consideration of creatures to a consideration of God</a:t>
            </a:r>
            <a:r>
              <a:rPr lang="en-US" sz="4000" i="1" dirty="0">
                <a:latin typeface="Arial Black" panose="020B0A04020102020204" pitchFamily="34" charset="0"/>
              </a:rPr>
              <a:t> in his relationship to creatures. </a:t>
            </a:r>
            <a:endParaRPr lang="es-ES" sz="4000" i="1" dirty="0">
              <a:latin typeface="Arial Black" panose="020B0A04020102020204" pitchFamily="34" charset="0"/>
            </a:endParaRPr>
          </a:p>
        </p:txBody>
      </p:sp>
    </p:spTree>
    <p:extLst>
      <p:ext uri="{BB962C8B-B14F-4D97-AF65-F5344CB8AC3E}">
        <p14:creationId xmlns:p14="http://schemas.microsoft.com/office/powerpoint/2010/main" val="17690415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43280"/>
            <a:ext cx="10515600" cy="5333683"/>
          </a:xfrm>
        </p:spPr>
        <p:txBody>
          <a:bodyPr>
            <a:normAutofit lnSpcReduction="10000"/>
          </a:bodyPr>
          <a:lstStyle/>
          <a:p>
            <a:pPr marL="0" indent="0">
              <a:buNone/>
            </a:pPr>
            <a:r>
              <a:rPr lang="en-US" sz="4400" dirty="0">
                <a:latin typeface="Algerian" panose="04020705040A02060702" pitchFamily="82" charset="0"/>
              </a:rPr>
              <a:t>Conclusion</a:t>
            </a:r>
            <a:r>
              <a:rPr lang="en-US" sz="4400" dirty="0">
                <a:latin typeface="Arial Black" panose="020B0A04020102020204" pitchFamily="34" charset="0"/>
              </a:rPr>
              <a:t> </a:t>
            </a:r>
          </a:p>
          <a:p>
            <a:pPr marL="0" indent="0" algn="ctr">
              <a:buNone/>
            </a:pPr>
            <a:r>
              <a:rPr lang="en-US" sz="4800" u="sng" dirty="0">
                <a:latin typeface="Arial Black" panose="020B0A04020102020204" pitchFamily="34" charset="0"/>
              </a:rPr>
              <a:t>Natural theology </a:t>
            </a:r>
            <a:r>
              <a:rPr lang="en-US" sz="4800" dirty="0">
                <a:latin typeface="Arial Black" panose="020B0A04020102020204" pitchFamily="34" charset="0"/>
              </a:rPr>
              <a:t>is the science of God as the first cause of being and its study of God as a subsistent being </a:t>
            </a:r>
            <a:r>
              <a:rPr lang="en-US" sz="4800" u="sng" dirty="0">
                <a:latin typeface="Arial Black" panose="020B0A04020102020204" pitchFamily="34" charset="0"/>
              </a:rPr>
              <a:t>is purely aided by the light of natural reason</a:t>
            </a:r>
            <a:r>
              <a:rPr lang="en-US" sz="4800" dirty="0">
                <a:latin typeface="Arial Black" panose="020B0A04020102020204" pitchFamily="34" charset="0"/>
              </a:rPr>
              <a:t> or the human intellect. </a:t>
            </a:r>
            <a:endParaRPr lang="es-ES" sz="4800" dirty="0">
              <a:latin typeface="Arial Black" panose="020B0A04020102020204" pitchFamily="34" charset="0"/>
            </a:endParaRPr>
          </a:p>
        </p:txBody>
      </p:sp>
    </p:spTree>
    <p:extLst>
      <p:ext uri="{BB962C8B-B14F-4D97-AF65-F5344CB8AC3E}">
        <p14:creationId xmlns:p14="http://schemas.microsoft.com/office/powerpoint/2010/main" val="22644429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01040"/>
            <a:ext cx="10515600" cy="5475923"/>
          </a:xfrm>
        </p:spPr>
        <p:txBody>
          <a:bodyPr>
            <a:normAutofit/>
          </a:bodyPr>
          <a:lstStyle/>
          <a:p>
            <a:pPr marL="0" indent="0" algn="ctr">
              <a:buNone/>
            </a:pPr>
            <a:r>
              <a:rPr lang="en-US" sz="4400" dirty="0">
                <a:latin typeface="Arial Black" panose="020B0A04020102020204" pitchFamily="34" charset="0"/>
              </a:rPr>
              <a:t>The </a:t>
            </a:r>
            <a:r>
              <a:rPr lang="en-US" sz="4400" u="sng" dirty="0">
                <a:latin typeface="Arial Black" panose="020B0A04020102020204" pitchFamily="34" charset="0"/>
              </a:rPr>
              <a:t>human intellect </a:t>
            </a:r>
            <a:r>
              <a:rPr lang="en-US" sz="4400" dirty="0">
                <a:latin typeface="Arial Black" panose="020B0A04020102020204" pitchFamily="34" charset="0"/>
              </a:rPr>
              <a:t>or </a:t>
            </a:r>
            <a:r>
              <a:rPr lang="en-US" sz="4400" u="sng" dirty="0">
                <a:latin typeface="Arial Black" panose="020B0A04020102020204" pitchFamily="34" charset="0"/>
              </a:rPr>
              <a:t>reason</a:t>
            </a:r>
            <a:r>
              <a:rPr lang="en-US" sz="4400" dirty="0">
                <a:latin typeface="Arial Black" panose="020B0A04020102020204" pitchFamily="34" charset="0"/>
              </a:rPr>
              <a:t> is </a:t>
            </a:r>
            <a:r>
              <a:rPr lang="en-US" sz="4400" u="sng" dirty="0">
                <a:latin typeface="Arial Black" panose="020B0A04020102020204" pitchFamily="34" charset="0"/>
              </a:rPr>
              <a:t>able to attain knowledge of nature </a:t>
            </a:r>
            <a:r>
              <a:rPr lang="en-US" sz="4400" dirty="0">
                <a:latin typeface="Arial Black" panose="020B0A04020102020204" pitchFamily="34" charset="0"/>
              </a:rPr>
              <a:t>and come to some conclusions such as there exist a subsistent and intelligent being since nature or the created world is </a:t>
            </a:r>
            <a:r>
              <a:rPr lang="en-US" sz="4400" u="sng" dirty="0">
                <a:latin typeface="Arial Black" panose="020B0A04020102020204" pitchFamily="34" charset="0"/>
              </a:rPr>
              <a:t>endowed with intelligibility</a:t>
            </a:r>
            <a:r>
              <a:rPr lang="en-US" sz="4400" dirty="0">
                <a:latin typeface="Arial Black" panose="020B0A04020102020204" pitchFamily="34" charset="0"/>
              </a:rPr>
              <a:t>. </a:t>
            </a:r>
            <a:endParaRPr lang="es-ES" sz="4400" dirty="0">
              <a:latin typeface="Arial Black" panose="020B0A04020102020204" pitchFamily="34" charset="0"/>
            </a:endParaRPr>
          </a:p>
        </p:txBody>
      </p:sp>
    </p:spTree>
    <p:extLst>
      <p:ext uri="{BB962C8B-B14F-4D97-AF65-F5344CB8AC3E}">
        <p14:creationId xmlns:p14="http://schemas.microsoft.com/office/powerpoint/2010/main" val="2523010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1200" y="548640"/>
            <a:ext cx="10891520" cy="5913120"/>
          </a:xfrm>
        </p:spPr>
        <p:txBody>
          <a:bodyPr>
            <a:normAutofit/>
          </a:bodyPr>
          <a:lstStyle/>
          <a:p>
            <a:pPr marL="0" indent="0" algn="ctr">
              <a:buNone/>
            </a:pPr>
            <a:r>
              <a:rPr lang="en-US" sz="4000" dirty="0" smtClean="0">
                <a:latin typeface="Arial Black" panose="020B0A04020102020204" pitchFamily="34" charset="0"/>
              </a:rPr>
              <a:t>2.	The </a:t>
            </a:r>
            <a:r>
              <a:rPr lang="en-US" sz="4000" dirty="0" err="1" smtClean="0">
                <a:latin typeface="Arial Black" panose="020B0A04020102020204" pitchFamily="34" charset="0"/>
              </a:rPr>
              <a:t>knowability</a:t>
            </a:r>
            <a:r>
              <a:rPr lang="en-US" sz="4000" dirty="0" smtClean="0">
                <a:latin typeface="Arial Black" panose="020B0A04020102020204" pitchFamily="34" charset="0"/>
              </a:rPr>
              <a:t> of God – Is human reason capable of knowing God without the aid of supernatural revelation?</a:t>
            </a:r>
          </a:p>
          <a:p>
            <a:pPr marL="0" indent="0" algn="ctr">
              <a:buNone/>
            </a:pPr>
            <a:r>
              <a:rPr lang="en-US" sz="4000" dirty="0" smtClean="0">
                <a:latin typeface="Arial Black" panose="020B0A04020102020204" pitchFamily="34" charset="0"/>
              </a:rPr>
              <a:t>Ref: </a:t>
            </a:r>
            <a:r>
              <a:rPr lang="en-US" sz="4000" dirty="0" smtClean="0">
                <a:latin typeface="Bahnschrift" panose="020B0502040204020203" pitchFamily="34" charset="0"/>
              </a:rPr>
              <a:t>John Hick, Philosophy of Religion</a:t>
            </a:r>
            <a:r>
              <a:rPr lang="en-US" sz="4000" dirty="0" smtClean="0">
                <a:latin typeface="Arial Black" panose="020B0A04020102020204" pitchFamily="34" charset="0"/>
              </a:rPr>
              <a:t>. </a:t>
            </a:r>
          </a:p>
          <a:p>
            <a:pPr marL="0" indent="0" algn="just">
              <a:buNone/>
            </a:pPr>
            <a:r>
              <a:rPr lang="en-US" sz="4000" dirty="0" smtClean="0">
                <a:latin typeface="Arial Black" panose="020B0A04020102020204" pitchFamily="34" charset="0"/>
              </a:rPr>
              <a:t>3.	The ontological argument.</a:t>
            </a:r>
          </a:p>
          <a:p>
            <a:pPr marL="0" indent="0">
              <a:buNone/>
            </a:pPr>
            <a:endParaRPr lang="es-ES" dirty="0"/>
          </a:p>
        </p:txBody>
      </p:sp>
    </p:spTree>
    <p:extLst>
      <p:ext uri="{BB962C8B-B14F-4D97-AF65-F5344CB8AC3E}">
        <p14:creationId xmlns:p14="http://schemas.microsoft.com/office/powerpoint/2010/main" val="376380001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8000" y="426720"/>
            <a:ext cx="11206480" cy="6136640"/>
          </a:xfrm>
        </p:spPr>
        <p:txBody>
          <a:bodyPr>
            <a:normAutofit/>
          </a:bodyPr>
          <a:lstStyle/>
          <a:p>
            <a:pPr marL="0" indent="0" algn="ctr">
              <a:buNone/>
            </a:pPr>
            <a:r>
              <a:rPr lang="en-US" sz="4000" u="sng" dirty="0">
                <a:latin typeface="Arial Black" panose="020B0A04020102020204" pitchFamily="34" charset="0"/>
              </a:rPr>
              <a:t>Natural theology </a:t>
            </a:r>
            <a:r>
              <a:rPr lang="en-US" sz="4000" dirty="0">
                <a:latin typeface="Arial Black" panose="020B0A04020102020204" pitchFamily="34" charset="0"/>
              </a:rPr>
              <a:t>which is also known as the </a:t>
            </a:r>
            <a:r>
              <a:rPr lang="en-US" sz="4000" u="sng" dirty="0">
                <a:latin typeface="Arial Black" panose="020B0A04020102020204" pitchFamily="34" charset="0"/>
              </a:rPr>
              <a:t>philosophical knowledge </a:t>
            </a:r>
            <a:r>
              <a:rPr lang="en-US" sz="4000" dirty="0">
                <a:latin typeface="Arial Black" panose="020B0A04020102020204" pitchFamily="34" charset="0"/>
              </a:rPr>
              <a:t>of God is the </a:t>
            </a:r>
            <a:r>
              <a:rPr lang="en-US" sz="4000" dirty="0">
                <a:latin typeface="Algerian" panose="04020705040A02060702" pitchFamily="82" charset="0"/>
              </a:rPr>
              <a:t>highest knowledge </a:t>
            </a:r>
            <a:r>
              <a:rPr lang="en-US" sz="4000" u="sng" dirty="0">
                <a:latin typeface="Arial Black" panose="020B0A04020102020204" pitchFamily="34" charset="0"/>
              </a:rPr>
              <a:t>that philosophy can attain regarding God</a:t>
            </a:r>
            <a:r>
              <a:rPr lang="en-US" sz="4000" dirty="0">
                <a:latin typeface="Arial Black" panose="020B0A04020102020204" pitchFamily="34" charset="0"/>
              </a:rPr>
              <a:t>. Natural theology is also referred </a:t>
            </a:r>
            <a:r>
              <a:rPr lang="en-US" sz="4000" u="sng" dirty="0">
                <a:latin typeface="Arial Black" panose="020B0A04020102020204" pitchFamily="34" charset="0"/>
              </a:rPr>
              <a:t>as the </a:t>
            </a:r>
            <a:r>
              <a:rPr lang="en-US" sz="4000" u="sng" dirty="0">
                <a:latin typeface="Algerian" panose="04020705040A02060702" pitchFamily="82" charset="0"/>
              </a:rPr>
              <a:t>summit and peak of metaphysics </a:t>
            </a:r>
            <a:r>
              <a:rPr lang="en-US" sz="4000" dirty="0">
                <a:latin typeface="Arial Black" panose="020B0A04020102020204" pitchFamily="34" charset="0"/>
              </a:rPr>
              <a:t>in the sense that the </a:t>
            </a:r>
            <a:r>
              <a:rPr lang="en-US" sz="4000" u="sng" dirty="0">
                <a:latin typeface="Arial Black" panose="020B0A04020102020204" pitchFamily="34" charset="0"/>
              </a:rPr>
              <a:t>real and ultimate objective which metaphysics pursues is </a:t>
            </a:r>
            <a:r>
              <a:rPr lang="en-US" sz="4000" u="sng" dirty="0">
                <a:latin typeface="Algerian" panose="04020705040A02060702" pitchFamily="82" charset="0"/>
              </a:rPr>
              <a:t>God</a:t>
            </a:r>
            <a:r>
              <a:rPr lang="en-US" sz="4000" dirty="0">
                <a:latin typeface="Arial Black" panose="020B0A04020102020204" pitchFamily="34" charset="0"/>
              </a:rPr>
              <a:t>, that is, the </a:t>
            </a:r>
            <a:r>
              <a:rPr lang="en-US" sz="4000" u="sng" dirty="0">
                <a:latin typeface="Algerian" panose="04020705040A02060702" pitchFamily="82" charset="0"/>
              </a:rPr>
              <a:t>knowledge of God</a:t>
            </a:r>
            <a:r>
              <a:rPr lang="en-US" sz="4000" dirty="0">
                <a:latin typeface="Arial Black" panose="020B0A04020102020204" pitchFamily="34" charset="0"/>
              </a:rPr>
              <a:t>. </a:t>
            </a:r>
            <a:endParaRPr lang="es-ES" sz="4000" dirty="0">
              <a:latin typeface="Arial Black" panose="020B0A04020102020204" pitchFamily="34" charset="0"/>
            </a:endParaRPr>
          </a:p>
        </p:txBody>
      </p:sp>
    </p:spTree>
    <p:extLst>
      <p:ext uri="{BB962C8B-B14F-4D97-AF65-F5344CB8AC3E}">
        <p14:creationId xmlns:p14="http://schemas.microsoft.com/office/powerpoint/2010/main" val="38341919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4800" dirty="0">
                <a:latin typeface="Arial Black" panose="020B0A04020102020204" pitchFamily="34" charset="0"/>
              </a:rPr>
              <a:t>Through the study of being, metaphysics reaches the cause of being, the principle of being, the first cause and last end, and that is God. </a:t>
            </a:r>
            <a:endParaRPr lang="es-ES" sz="4800" dirty="0">
              <a:latin typeface="Arial Black" panose="020B0A04020102020204" pitchFamily="34" charset="0"/>
            </a:endParaRPr>
          </a:p>
        </p:txBody>
      </p:sp>
    </p:spTree>
    <p:extLst>
      <p:ext uri="{BB962C8B-B14F-4D97-AF65-F5344CB8AC3E}">
        <p14:creationId xmlns:p14="http://schemas.microsoft.com/office/powerpoint/2010/main" val="10926701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9920"/>
            <a:ext cx="10515600" cy="5821680"/>
          </a:xfrm>
        </p:spPr>
        <p:txBody>
          <a:bodyPr>
            <a:normAutofit/>
          </a:bodyPr>
          <a:lstStyle/>
          <a:p>
            <a:pPr marL="0" indent="0" algn="ctr">
              <a:buNone/>
            </a:pPr>
            <a:r>
              <a:rPr lang="en-US" sz="4000" dirty="0">
                <a:latin typeface="Arial Black" panose="020B0A04020102020204" pitchFamily="34" charset="0"/>
              </a:rPr>
              <a:t>The knowledge gained through natural theology ―</a:t>
            </a:r>
            <a:r>
              <a:rPr lang="en-US" sz="4000" u="sng" dirty="0">
                <a:latin typeface="Arial Black" panose="020B0A04020102020204" pitchFamily="34" charset="0"/>
              </a:rPr>
              <a:t>is a completely natural knowledge</a:t>
            </a:r>
            <a:r>
              <a:rPr lang="en-US" sz="4000" dirty="0">
                <a:latin typeface="Arial Black" panose="020B0A04020102020204" pitchFamily="34" charset="0"/>
              </a:rPr>
              <a:t>, both because the first principles from which it flows are principles </a:t>
            </a:r>
            <a:r>
              <a:rPr lang="en-US" sz="4000" u="sng" dirty="0">
                <a:latin typeface="Arial Black" panose="020B0A04020102020204" pitchFamily="34" charset="0"/>
              </a:rPr>
              <a:t>discoverable by reason alone</a:t>
            </a:r>
            <a:r>
              <a:rPr lang="en-US" sz="4000" dirty="0">
                <a:latin typeface="Arial Black" panose="020B0A04020102020204" pitchFamily="34" charset="0"/>
              </a:rPr>
              <a:t>, and the end of this science, namely the contemplation or possession of a philosophical knowledge of God as first cause, </a:t>
            </a:r>
            <a:r>
              <a:rPr lang="en-US" sz="4000" u="sng" dirty="0">
                <a:latin typeface="Arial Black" panose="020B0A04020102020204" pitchFamily="34" charset="0"/>
              </a:rPr>
              <a:t>is a natural end</a:t>
            </a:r>
            <a:endParaRPr lang="es-ES" sz="4000" u="sng" dirty="0">
              <a:latin typeface="Arial Black" panose="020B0A04020102020204" pitchFamily="34" charset="0"/>
            </a:endParaRPr>
          </a:p>
        </p:txBody>
      </p:sp>
    </p:spTree>
    <p:extLst>
      <p:ext uri="{BB962C8B-B14F-4D97-AF65-F5344CB8AC3E}">
        <p14:creationId xmlns:p14="http://schemas.microsoft.com/office/powerpoint/2010/main" val="35013085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58800"/>
            <a:ext cx="10515600" cy="5872480"/>
          </a:xfrm>
        </p:spPr>
        <p:txBody>
          <a:bodyPr>
            <a:normAutofit/>
          </a:bodyPr>
          <a:lstStyle/>
          <a:p>
            <a:pPr marL="0" indent="0" algn="ctr">
              <a:buNone/>
            </a:pPr>
            <a:r>
              <a:rPr lang="en-US" sz="4000" dirty="0">
                <a:latin typeface="Arial Black" panose="020B0A04020102020204" pitchFamily="34" charset="0"/>
              </a:rPr>
              <a:t>This is unlike in </a:t>
            </a:r>
            <a:r>
              <a:rPr lang="en-US" sz="4000" u="sng" dirty="0">
                <a:latin typeface="Arial Black" panose="020B0A04020102020204" pitchFamily="34" charset="0"/>
              </a:rPr>
              <a:t>supernatural theology</a:t>
            </a:r>
            <a:r>
              <a:rPr lang="en-US" sz="4000" dirty="0">
                <a:latin typeface="Arial Black" panose="020B0A04020102020204" pitchFamily="34" charset="0"/>
              </a:rPr>
              <a:t> where the knowledge gained </a:t>
            </a:r>
            <a:r>
              <a:rPr lang="en-US" sz="4000" u="sng" dirty="0">
                <a:latin typeface="Arial Black" panose="020B0A04020102020204" pitchFamily="34" charset="0"/>
              </a:rPr>
              <a:t>is a supernatural knowledge both in its principles that are above the capacity of human intelligence to discover</a:t>
            </a:r>
            <a:r>
              <a:rPr lang="en-US" sz="4000" dirty="0">
                <a:latin typeface="Arial Black" panose="020B0A04020102020204" pitchFamily="34" charset="0"/>
              </a:rPr>
              <a:t>, and also because it is a knowledge </a:t>
            </a:r>
            <a:r>
              <a:rPr lang="en-US" sz="4000" u="sng" dirty="0">
                <a:latin typeface="Arial Black" panose="020B0A04020102020204" pitchFamily="34" charset="0"/>
              </a:rPr>
              <a:t>that is ordered to the beatific vision, a vision that is supernatural</a:t>
            </a:r>
            <a:r>
              <a:rPr lang="en-US" sz="4000" dirty="0">
                <a:latin typeface="Arial Black" panose="020B0A04020102020204" pitchFamily="34" charset="0"/>
              </a:rPr>
              <a:t>.</a:t>
            </a:r>
            <a:endParaRPr lang="es-ES" sz="4000" dirty="0">
              <a:latin typeface="Arial Black" panose="020B0A04020102020204" pitchFamily="34" charset="0"/>
            </a:endParaRPr>
          </a:p>
        </p:txBody>
      </p:sp>
    </p:spTree>
    <p:extLst>
      <p:ext uri="{BB962C8B-B14F-4D97-AF65-F5344CB8AC3E}">
        <p14:creationId xmlns:p14="http://schemas.microsoft.com/office/powerpoint/2010/main" val="2612653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7680"/>
            <a:ext cx="10515600" cy="5882640"/>
          </a:xfrm>
        </p:spPr>
        <p:txBody>
          <a:bodyPr>
            <a:normAutofit lnSpcReduction="10000"/>
          </a:bodyPr>
          <a:lstStyle/>
          <a:p>
            <a:pPr marL="0" indent="0" algn="just">
              <a:buNone/>
            </a:pPr>
            <a:r>
              <a:rPr lang="en-US" sz="4400" dirty="0" smtClean="0">
                <a:latin typeface="Arial Black" panose="020B0A04020102020204" pitchFamily="34" charset="0"/>
              </a:rPr>
              <a:t>4.	The Critique of Ontological Argument (in the medieval period and modern period).</a:t>
            </a:r>
          </a:p>
          <a:p>
            <a:pPr marL="0" indent="0" algn="ctr">
              <a:buNone/>
            </a:pPr>
            <a:r>
              <a:rPr lang="en-US" sz="4400" dirty="0" smtClean="0">
                <a:latin typeface="Arial Black" panose="020B0A04020102020204" pitchFamily="34" charset="0"/>
              </a:rPr>
              <a:t>Ref: </a:t>
            </a:r>
            <a:r>
              <a:rPr lang="en-US" sz="4400" dirty="0" smtClean="0">
                <a:latin typeface="Bahnschrift" panose="020B0502040204020203" pitchFamily="34" charset="0"/>
              </a:rPr>
              <a:t>Hick, J., Arguments for the Existence of God, London 1970</a:t>
            </a:r>
            <a:r>
              <a:rPr lang="en-US" sz="4400" dirty="0" smtClean="0">
                <a:latin typeface="Arial Black" panose="020B0A04020102020204" pitchFamily="34" charset="0"/>
              </a:rPr>
              <a:t>.</a:t>
            </a:r>
          </a:p>
          <a:p>
            <a:pPr marL="0" indent="0">
              <a:buNone/>
            </a:pPr>
            <a:r>
              <a:rPr lang="en-US" sz="4400" dirty="0" smtClean="0">
                <a:latin typeface="Arial Black" panose="020B0A04020102020204" pitchFamily="34" charset="0"/>
              </a:rPr>
              <a:t>5.	Cosmological arguments.</a:t>
            </a:r>
          </a:p>
          <a:p>
            <a:pPr marL="0" indent="0" algn="ctr">
              <a:buNone/>
            </a:pPr>
            <a:r>
              <a:rPr lang="en-US" sz="4400" dirty="0" smtClean="0">
                <a:latin typeface="Arial Black" panose="020B0A04020102020204" pitchFamily="34" charset="0"/>
              </a:rPr>
              <a:t>Ref: </a:t>
            </a:r>
            <a:r>
              <a:rPr lang="en-US" sz="4400" dirty="0" smtClean="0">
                <a:latin typeface="Bahnschrift" panose="020B0502040204020203" pitchFamily="34" charset="0"/>
              </a:rPr>
              <a:t>St. Thomas’ five ways of demonstrating God’s existence from Summa Contra Gentiles.</a:t>
            </a:r>
          </a:p>
          <a:p>
            <a:pPr marL="0" indent="0">
              <a:buNone/>
            </a:pPr>
            <a:endParaRPr lang="es-ES" dirty="0"/>
          </a:p>
        </p:txBody>
      </p:sp>
    </p:spTree>
    <p:extLst>
      <p:ext uri="{BB962C8B-B14F-4D97-AF65-F5344CB8AC3E}">
        <p14:creationId xmlns:p14="http://schemas.microsoft.com/office/powerpoint/2010/main" val="38663992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06400"/>
            <a:ext cx="11430000" cy="6258560"/>
          </a:xfrm>
        </p:spPr>
        <p:txBody>
          <a:bodyPr>
            <a:normAutofit/>
          </a:bodyPr>
          <a:lstStyle/>
          <a:p>
            <a:pPr marL="0" indent="0">
              <a:buNone/>
            </a:pPr>
            <a:r>
              <a:rPr lang="es-ES" sz="4000" dirty="0">
                <a:latin typeface="Arial Black" panose="020B0A04020102020204" pitchFamily="34" charset="0"/>
              </a:rPr>
              <a:t>6.	</a:t>
            </a:r>
            <a:r>
              <a:rPr lang="es-ES" sz="4000" dirty="0" err="1">
                <a:latin typeface="Arial Black" panose="020B0A04020102020204" pitchFamily="34" charset="0"/>
              </a:rPr>
              <a:t>Other</a:t>
            </a:r>
            <a:r>
              <a:rPr lang="es-ES" sz="4000" dirty="0">
                <a:latin typeface="Arial Black" panose="020B0A04020102020204" pitchFamily="34" charset="0"/>
              </a:rPr>
              <a:t> </a:t>
            </a:r>
            <a:r>
              <a:rPr lang="es-ES" sz="4000" dirty="0" err="1">
                <a:latin typeface="Arial Black" panose="020B0A04020102020204" pitchFamily="34" charset="0"/>
              </a:rPr>
              <a:t>arguments</a:t>
            </a:r>
            <a:r>
              <a:rPr lang="es-ES" sz="4000" dirty="0">
                <a:latin typeface="Arial Black" panose="020B0A04020102020204" pitchFamily="34" charset="0"/>
              </a:rPr>
              <a:t>: </a:t>
            </a:r>
            <a:r>
              <a:rPr lang="es-ES" sz="4000" dirty="0" err="1">
                <a:latin typeface="Arial Black" panose="020B0A04020102020204" pitchFamily="34" charset="0"/>
              </a:rPr>
              <a:t>Paley’s</a:t>
            </a:r>
            <a:r>
              <a:rPr lang="es-ES" sz="4000" dirty="0">
                <a:latin typeface="Arial Black" panose="020B0A04020102020204" pitchFamily="34" charset="0"/>
              </a:rPr>
              <a:t> </a:t>
            </a:r>
            <a:r>
              <a:rPr lang="es-ES" sz="4000" dirty="0" err="1">
                <a:latin typeface="Arial Black" panose="020B0A04020102020204" pitchFamily="34" charset="0"/>
              </a:rPr>
              <a:t>Teleological</a:t>
            </a:r>
            <a:r>
              <a:rPr lang="es-ES" sz="4000" dirty="0">
                <a:latin typeface="Arial Black" panose="020B0A04020102020204" pitchFamily="34" charset="0"/>
              </a:rPr>
              <a:t> </a:t>
            </a:r>
            <a:r>
              <a:rPr lang="es-ES" sz="4000" dirty="0" err="1">
                <a:latin typeface="Arial Black" panose="020B0A04020102020204" pitchFamily="34" charset="0"/>
              </a:rPr>
              <a:t>argument</a:t>
            </a:r>
            <a:r>
              <a:rPr lang="es-ES" sz="4000" dirty="0">
                <a:latin typeface="Arial Black" panose="020B0A04020102020204" pitchFamily="34" charset="0"/>
              </a:rPr>
              <a:t>, </a:t>
            </a:r>
            <a:r>
              <a:rPr lang="es-ES" sz="4000" dirty="0" err="1">
                <a:latin typeface="Arial Black" panose="020B0A04020102020204" pitchFamily="34" charset="0"/>
              </a:rPr>
              <a:t>Anthropological</a:t>
            </a:r>
            <a:r>
              <a:rPr lang="es-ES" sz="4000" dirty="0">
                <a:latin typeface="Arial Black" panose="020B0A04020102020204" pitchFamily="34" charset="0"/>
              </a:rPr>
              <a:t> </a:t>
            </a:r>
            <a:r>
              <a:rPr lang="es-ES" sz="4000" dirty="0" err="1">
                <a:latin typeface="Arial Black" panose="020B0A04020102020204" pitchFamily="34" charset="0"/>
              </a:rPr>
              <a:t>argument</a:t>
            </a:r>
            <a:r>
              <a:rPr lang="es-ES" sz="4000" dirty="0">
                <a:latin typeface="Arial Black" panose="020B0A04020102020204" pitchFamily="34" charset="0"/>
              </a:rPr>
              <a:t>, Moral </a:t>
            </a:r>
            <a:r>
              <a:rPr lang="es-ES" sz="4000" dirty="0" err="1">
                <a:latin typeface="Arial Black" panose="020B0A04020102020204" pitchFamily="34" charset="0"/>
              </a:rPr>
              <a:t>argument</a:t>
            </a:r>
            <a:r>
              <a:rPr lang="es-ES" sz="4000" dirty="0">
                <a:latin typeface="Arial Black" panose="020B0A04020102020204" pitchFamily="34" charset="0"/>
              </a:rPr>
              <a:t>.</a:t>
            </a:r>
          </a:p>
          <a:p>
            <a:pPr marL="0" indent="0" algn="ctr">
              <a:buNone/>
            </a:pPr>
            <a:r>
              <a:rPr lang="es-ES" sz="4000" dirty="0" err="1">
                <a:latin typeface="Bahnschrift" panose="020B0502040204020203" pitchFamily="34" charset="0"/>
              </a:rPr>
              <a:t>Ref</a:t>
            </a:r>
            <a:r>
              <a:rPr lang="es-ES" sz="4000" dirty="0">
                <a:latin typeface="Bahnschrift" panose="020B0502040204020203" pitchFamily="34" charset="0"/>
              </a:rPr>
              <a:t>:</a:t>
            </a:r>
            <a:r>
              <a:rPr lang="es-ES" sz="4000" dirty="0">
                <a:latin typeface="Arial Black" panose="020B0A04020102020204" pitchFamily="34" charset="0"/>
              </a:rPr>
              <a:t> </a:t>
            </a:r>
            <a:r>
              <a:rPr lang="es-ES" sz="4000" dirty="0" err="1">
                <a:latin typeface="Bahnschrift" panose="020B0502040204020203" pitchFamily="34" charset="0"/>
              </a:rPr>
              <a:t>Hick</a:t>
            </a:r>
            <a:r>
              <a:rPr lang="es-ES" sz="4000" dirty="0">
                <a:latin typeface="Bahnschrift" panose="020B0502040204020203" pitchFamily="34" charset="0"/>
              </a:rPr>
              <a:t>, J., </a:t>
            </a:r>
            <a:r>
              <a:rPr lang="es-ES" sz="4000" dirty="0" err="1">
                <a:latin typeface="Bahnschrift" panose="020B0502040204020203" pitchFamily="34" charset="0"/>
              </a:rPr>
              <a:t>Arguments</a:t>
            </a:r>
            <a:r>
              <a:rPr lang="es-ES" sz="4000" dirty="0">
                <a:latin typeface="Bahnschrift" panose="020B0502040204020203" pitchFamily="34" charset="0"/>
              </a:rPr>
              <a:t> </a:t>
            </a:r>
            <a:r>
              <a:rPr lang="es-ES" sz="4000" dirty="0" err="1">
                <a:latin typeface="Bahnschrift" panose="020B0502040204020203" pitchFamily="34" charset="0"/>
              </a:rPr>
              <a:t>for</a:t>
            </a:r>
            <a:r>
              <a:rPr lang="es-ES" sz="4000" dirty="0">
                <a:latin typeface="Bahnschrift" panose="020B0502040204020203" pitchFamily="34" charset="0"/>
              </a:rPr>
              <a:t> </a:t>
            </a:r>
            <a:r>
              <a:rPr lang="es-ES" sz="4000" dirty="0" err="1">
                <a:latin typeface="Bahnschrift" panose="020B0502040204020203" pitchFamily="34" charset="0"/>
              </a:rPr>
              <a:t>the</a:t>
            </a:r>
            <a:r>
              <a:rPr lang="es-ES" sz="4000" dirty="0">
                <a:latin typeface="Bahnschrift" panose="020B0502040204020203" pitchFamily="34" charset="0"/>
              </a:rPr>
              <a:t> </a:t>
            </a:r>
            <a:r>
              <a:rPr lang="es-ES" sz="4000" dirty="0" err="1">
                <a:latin typeface="Bahnschrift" panose="020B0502040204020203" pitchFamily="34" charset="0"/>
              </a:rPr>
              <a:t>Existence</a:t>
            </a:r>
            <a:r>
              <a:rPr lang="es-ES" sz="4000" dirty="0">
                <a:latin typeface="Bahnschrift" panose="020B0502040204020203" pitchFamily="34" charset="0"/>
              </a:rPr>
              <a:t> of </a:t>
            </a:r>
            <a:r>
              <a:rPr lang="es-ES" sz="4000" dirty="0" err="1">
                <a:latin typeface="Bahnschrift" panose="020B0502040204020203" pitchFamily="34" charset="0"/>
              </a:rPr>
              <a:t>God</a:t>
            </a:r>
            <a:r>
              <a:rPr lang="es-ES" sz="4000" dirty="0">
                <a:latin typeface="Bahnschrift" panose="020B0502040204020203" pitchFamily="34" charset="0"/>
              </a:rPr>
              <a:t>, London, </a:t>
            </a:r>
            <a:r>
              <a:rPr lang="es-ES" sz="4000" dirty="0" err="1">
                <a:latin typeface="Bahnschrift" panose="020B0502040204020203" pitchFamily="34" charset="0"/>
              </a:rPr>
              <a:t>Macmillan</a:t>
            </a:r>
            <a:r>
              <a:rPr lang="es-ES" sz="4000" dirty="0">
                <a:latin typeface="Bahnschrift" panose="020B0502040204020203" pitchFamily="34" charset="0"/>
              </a:rPr>
              <a:t> </a:t>
            </a:r>
            <a:r>
              <a:rPr lang="es-ES" sz="4000" dirty="0" err="1">
                <a:latin typeface="Bahnschrift" panose="020B0502040204020203" pitchFamily="34" charset="0"/>
              </a:rPr>
              <a:t>Press</a:t>
            </a:r>
            <a:r>
              <a:rPr lang="es-ES" sz="4000" dirty="0">
                <a:latin typeface="Bahnschrift" panose="020B0502040204020203" pitchFamily="34" charset="0"/>
              </a:rPr>
              <a:t> LTD 1970:79.</a:t>
            </a:r>
          </a:p>
          <a:p>
            <a:pPr marL="0" indent="0" algn="ctr">
              <a:buNone/>
            </a:pPr>
            <a:r>
              <a:rPr lang="es-ES" sz="4000" dirty="0">
                <a:latin typeface="Bahnschrift" panose="020B0502040204020203" pitchFamily="34" charset="0"/>
              </a:rPr>
              <a:t>Velarde, R, GREATNESS AND WRETCHEDNESS: THE USEFULNESS OF PASCAL’S ANTHROPOLOGICAL ARGUMENT IN APOLOGETICS, in </a:t>
            </a:r>
            <a:r>
              <a:rPr lang="es-ES" sz="4000" dirty="0" err="1">
                <a:latin typeface="Bahnschrift" panose="020B0502040204020203" pitchFamily="34" charset="0"/>
              </a:rPr>
              <a:t>the</a:t>
            </a:r>
            <a:r>
              <a:rPr lang="es-ES" sz="4000" dirty="0">
                <a:latin typeface="Bahnschrift" panose="020B0502040204020203" pitchFamily="34" charset="0"/>
              </a:rPr>
              <a:t> Christian </a:t>
            </a:r>
            <a:r>
              <a:rPr lang="es-ES" sz="4000" dirty="0" err="1">
                <a:latin typeface="Bahnschrift" panose="020B0502040204020203" pitchFamily="34" charset="0"/>
              </a:rPr>
              <a:t>Research</a:t>
            </a:r>
            <a:r>
              <a:rPr lang="es-ES" sz="4000" dirty="0">
                <a:latin typeface="Bahnschrift" panose="020B0502040204020203" pitchFamily="34" charset="0"/>
              </a:rPr>
              <a:t> </a:t>
            </a:r>
            <a:r>
              <a:rPr lang="es-ES" sz="4000" dirty="0" err="1">
                <a:latin typeface="Bahnschrift" panose="020B0502040204020203" pitchFamily="34" charset="0"/>
              </a:rPr>
              <a:t>Journal</a:t>
            </a:r>
            <a:r>
              <a:rPr lang="es-ES" sz="4000" dirty="0">
                <a:latin typeface="Bahnschrift" panose="020B0502040204020203" pitchFamily="34" charset="0"/>
              </a:rPr>
              <a:t>, </a:t>
            </a:r>
            <a:r>
              <a:rPr lang="es-ES" sz="4000" dirty="0" err="1">
                <a:latin typeface="Bahnschrift" panose="020B0502040204020203" pitchFamily="34" charset="0"/>
              </a:rPr>
              <a:t>volume</a:t>
            </a:r>
            <a:r>
              <a:rPr lang="es-ES" sz="4000" dirty="0">
                <a:latin typeface="Bahnschrift" panose="020B0502040204020203" pitchFamily="34" charset="0"/>
              </a:rPr>
              <a:t> 27, </a:t>
            </a:r>
            <a:r>
              <a:rPr lang="es-ES" sz="4000" dirty="0" err="1">
                <a:latin typeface="Bahnschrift" panose="020B0502040204020203" pitchFamily="34" charset="0"/>
              </a:rPr>
              <a:t>number</a:t>
            </a:r>
            <a:r>
              <a:rPr lang="es-ES" sz="4000" dirty="0">
                <a:latin typeface="Bahnschrift" panose="020B0502040204020203" pitchFamily="34" charset="0"/>
              </a:rPr>
              <a:t> 2 (2004).</a:t>
            </a:r>
          </a:p>
          <a:p>
            <a:pPr marL="0" indent="0" algn="ctr">
              <a:buNone/>
            </a:pPr>
            <a:endParaRPr lang="es-ES" sz="3600" dirty="0">
              <a:latin typeface="Arial Black" panose="020B0A04020102020204" pitchFamily="34" charset="0"/>
            </a:endParaRPr>
          </a:p>
        </p:txBody>
      </p:sp>
    </p:spTree>
    <p:extLst>
      <p:ext uri="{BB962C8B-B14F-4D97-AF65-F5344CB8AC3E}">
        <p14:creationId xmlns:p14="http://schemas.microsoft.com/office/powerpoint/2010/main" val="25810209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79120"/>
            <a:ext cx="10515600" cy="5953760"/>
          </a:xfrm>
        </p:spPr>
        <p:txBody>
          <a:bodyPr/>
          <a:lstStyle/>
          <a:p>
            <a:pPr marL="0" indent="0">
              <a:buNone/>
            </a:pPr>
            <a:r>
              <a:rPr lang="en-US" sz="5400" dirty="0">
                <a:latin typeface="Arial Black" panose="020B0A04020102020204" pitchFamily="34" charset="0"/>
              </a:rPr>
              <a:t>7.	Analogical knowledge of God: through affirmation, negation, eminence.</a:t>
            </a:r>
          </a:p>
          <a:p>
            <a:pPr marL="0" indent="0">
              <a:buNone/>
            </a:pPr>
            <a:endParaRPr lang="en-US" sz="5400" dirty="0" smtClean="0">
              <a:latin typeface="Arial Black" panose="020B0A04020102020204" pitchFamily="34" charset="0"/>
            </a:endParaRPr>
          </a:p>
          <a:p>
            <a:pPr marL="0" indent="0">
              <a:buNone/>
            </a:pPr>
            <a:r>
              <a:rPr lang="en-US" sz="5400" dirty="0" smtClean="0">
                <a:latin typeface="Arial Black" panose="020B0A04020102020204" pitchFamily="34" charset="0"/>
              </a:rPr>
              <a:t>8</a:t>
            </a:r>
            <a:r>
              <a:rPr lang="en-US" sz="5400" dirty="0">
                <a:latin typeface="Arial Black" panose="020B0A04020102020204" pitchFamily="34" charset="0"/>
              </a:rPr>
              <a:t>.	Self-subsistent being.</a:t>
            </a:r>
          </a:p>
          <a:p>
            <a:pPr marL="0" indent="0">
              <a:buNone/>
            </a:pPr>
            <a:r>
              <a:rPr lang="en-US" sz="5400" b="1" dirty="0">
                <a:latin typeface="Bahnschrift" panose="020B0502040204020203" pitchFamily="34" charset="0"/>
              </a:rPr>
              <a:t>Ref</a:t>
            </a:r>
            <a:r>
              <a:rPr lang="en-US" sz="5400" dirty="0">
                <a:latin typeface="Bahnschrift" panose="020B0502040204020203" pitchFamily="34" charset="0"/>
              </a:rPr>
              <a:t>: Summa Contra Gentiles, I, Ch. 35.</a:t>
            </a:r>
          </a:p>
          <a:p>
            <a:pPr marL="0" indent="0">
              <a:buNone/>
            </a:pPr>
            <a:endParaRPr lang="es-ES" dirty="0"/>
          </a:p>
        </p:txBody>
      </p:sp>
    </p:spTree>
    <p:extLst>
      <p:ext uri="{BB962C8B-B14F-4D97-AF65-F5344CB8AC3E}">
        <p14:creationId xmlns:p14="http://schemas.microsoft.com/office/powerpoint/2010/main" val="19282560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360" y="508000"/>
            <a:ext cx="11267440" cy="6024880"/>
          </a:xfrm>
        </p:spPr>
        <p:txBody>
          <a:bodyPr>
            <a:normAutofit/>
          </a:bodyPr>
          <a:lstStyle/>
          <a:p>
            <a:pPr marL="0" indent="0">
              <a:buNone/>
            </a:pPr>
            <a:r>
              <a:rPr lang="es-ES" sz="4400" dirty="0">
                <a:latin typeface="Arial Black" panose="020B0A04020102020204" pitchFamily="34" charset="0"/>
              </a:rPr>
              <a:t>9.	</a:t>
            </a:r>
            <a:r>
              <a:rPr lang="es-ES" sz="4400" dirty="0" err="1">
                <a:latin typeface="Arial Black" panose="020B0A04020102020204" pitchFamily="34" charset="0"/>
              </a:rPr>
              <a:t>The</a:t>
            </a:r>
            <a:r>
              <a:rPr lang="es-ES" sz="4400" dirty="0">
                <a:latin typeface="Arial Black" panose="020B0A04020102020204" pitchFamily="34" charset="0"/>
              </a:rPr>
              <a:t> </a:t>
            </a:r>
            <a:r>
              <a:rPr lang="es-ES" sz="4400" dirty="0" err="1">
                <a:latin typeface="Arial Black" panose="020B0A04020102020204" pitchFamily="34" charset="0"/>
              </a:rPr>
              <a:t>Entitative</a:t>
            </a:r>
            <a:r>
              <a:rPr lang="es-ES" sz="4400" dirty="0">
                <a:latin typeface="Arial Black" panose="020B0A04020102020204" pitchFamily="34" charset="0"/>
              </a:rPr>
              <a:t> </a:t>
            </a:r>
            <a:r>
              <a:rPr lang="es-ES" sz="4400" dirty="0" err="1">
                <a:latin typeface="Arial Black" panose="020B0A04020102020204" pitchFamily="34" charset="0"/>
              </a:rPr>
              <a:t>Attributes</a:t>
            </a:r>
            <a:r>
              <a:rPr lang="es-ES" sz="4400" dirty="0">
                <a:latin typeface="Arial Black" panose="020B0A04020102020204" pitchFamily="34" charset="0"/>
              </a:rPr>
              <a:t> of </a:t>
            </a:r>
            <a:r>
              <a:rPr lang="es-ES" sz="4400" dirty="0" err="1">
                <a:latin typeface="Arial Black" panose="020B0A04020102020204" pitchFamily="34" charset="0"/>
              </a:rPr>
              <a:t>God</a:t>
            </a:r>
            <a:r>
              <a:rPr lang="es-ES" sz="4400" dirty="0">
                <a:latin typeface="Arial Black" panose="020B0A04020102020204" pitchFamily="34" charset="0"/>
              </a:rPr>
              <a:t>.</a:t>
            </a:r>
          </a:p>
          <a:p>
            <a:pPr marL="0" indent="0" algn="ctr">
              <a:buNone/>
            </a:pPr>
            <a:r>
              <a:rPr lang="es-ES" sz="4400" dirty="0" err="1">
                <a:latin typeface="Bahnschrift" panose="020B0502040204020203" pitchFamily="34" charset="0"/>
              </a:rPr>
              <a:t>Ref</a:t>
            </a:r>
            <a:r>
              <a:rPr lang="es-ES" sz="4400" dirty="0">
                <a:latin typeface="Bahnschrift" panose="020B0502040204020203" pitchFamily="34" charset="0"/>
              </a:rPr>
              <a:t>: </a:t>
            </a:r>
            <a:r>
              <a:rPr lang="es-ES" sz="4400" dirty="0" err="1">
                <a:latin typeface="Bahnschrift" panose="020B0502040204020203" pitchFamily="34" charset="0"/>
              </a:rPr>
              <a:t>Summa</a:t>
            </a:r>
            <a:r>
              <a:rPr lang="es-ES" sz="4400" dirty="0">
                <a:latin typeface="Bahnschrift" panose="020B0502040204020203" pitchFamily="34" charset="0"/>
              </a:rPr>
              <a:t> </a:t>
            </a:r>
            <a:r>
              <a:rPr lang="es-ES" sz="4400" dirty="0" err="1">
                <a:latin typeface="Bahnschrift" panose="020B0502040204020203" pitchFamily="34" charset="0"/>
              </a:rPr>
              <a:t>Theologica</a:t>
            </a:r>
            <a:r>
              <a:rPr lang="es-ES" sz="4400" dirty="0">
                <a:latin typeface="Bahnschrift" panose="020B0502040204020203" pitchFamily="34" charset="0"/>
              </a:rPr>
              <a:t> </a:t>
            </a:r>
            <a:r>
              <a:rPr lang="es-ES" sz="4400" dirty="0" err="1">
                <a:latin typeface="Bahnschrift" panose="020B0502040204020203" pitchFamily="34" charset="0"/>
              </a:rPr>
              <a:t>Part</a:t>
            </a:r>
            <a:r>
              <a:rPr lang="es-ES" sz="4400" dirty="0">
                <a:latin typeface="Bahnschrift" panose="020B0502040204020203" pitchFamily="34" charset="0"/>
              </a:rPr>
              <a:t> 1, q 2 a 2.</a:t>
            </a:r>
          </a:p>
          <a:p>
            <a:pPr marL="0" indent="0" algn="ctr">
              <a:buNone/>
            </a:pPr>
            <a:r>
              <a:rPr lang="es-ES" sz="4400" dirty="0">
                <a:latin typeface="Bahnschrift" panose="020B0502040204020203" pitchFamily="34" charset="0"/>
              </a:rPr>
              <a:t>  Maurice R. </a:t>
            </a:r>
            <a:r>
              <a:rPr lang="es-ES" sz="4400" dirty="0" err="1">
                <a:latin typeface="Bahnschrift" panose="020B0502040204020203" pitchFamily="34" charset="0"/>
              </a:rPr>
              <a:t>An</a:t>
            </a:r>
            <a:r>
              <a:rPr lang="es-ES" sz="4400" dirty="0">
                <a:latin typeface="Bahnschrift" panose="020B0502040204020203" pitchFamily="34" charset="0"/>
              </a:rPr>
              <a:t> </a:t>
            </a:r>
            <a:r>
              <a:rPr lang="es-ES" sz="4400" dirty="0" err="1">
                <a:latin typeface="Bahnschrift" panose="020B0502040204020203" pitchFamily="34" charset="0"/>
              </a:rPr>
              <a:t>Introduction</a:t>
            </a:r>
            <a:r>
              <a:rPr lang="es-ES" sz="4400" dirty="0">
                <a:latin typeface="Bahnschrift" panose="020B0502040204020203" pitchFamily="34" charset="0"/>
              </a:rPr>
              <a:t> to Natural </a:t>
            </a:r>
            <a:r>
              <a:rPr lang="es-ES" sz="4400" dirty="0" err="1">
                <a:latin typeface="Bahnschrift" panose="020B0502040204020203" pitchFamily="34" charset="0"/>
              </a:rPr>
              <a:t>Theology</a:t>
            </a:r>
            <a:r>
              <a:rPr lang="es-ES" sz="4400" dirty="0">
                <a:latin typeface="Bahnschrift" panose="020B0502040204020203" pitchFamily="34" charset="0"/>
              </a:rPr>
              <a:t>, Appleton-</a:t>
            </a:r>
            <a:r>
              <a:rPr lang="es-ES" sz="4400" dirty="0" err="1">
                <a:latin typeface="Bahnschrift" panose="020B0502040204020203" pitchFamily="34" charset="0"/>
              </a:rPr>
              <a:t>Centuy</a:t>
            </a:r>
            <a:r>
              <a:rPr lang="es-ES" sz="4400" dirty="0">
                <a:latin typeface="Bahnschrift" panose="020B0502040204020203" pitchFamily="34" charset="0"/>
              </a:rPr>
              <a:t>-</a:t>
            </a:r>
            <a:r>
              <a:rPr lang="es-ES" sz="4400" dirty="0" err="1">
                <a:latin typeface="Bahnschrift" panose="020B0502040204020203" pitchFamily="34" charset="0"/>
              </a:rPr>
              <a:t>Crofts</a:t>
            </a:r>
            <a:r>
              <a:rPr lang="es-ES" sz="4400" dirty="0">
                <a:latin typeface="Bahnschrift" panose="020B0502040204020203" pitchFamily="34" charset="0"/>
              </a:rPr>
              <a:t>, Inc., 1959,126.</a:t>
            </a:r>
          </a:p>
          <a:p>
            <a:pPr marL="0" indent="0" algn="ctr">
              <a:buNone/>
            </a:pPr>
            <a:r>
              <a:rPr lang="es-ES" sz="4400" dirty="0">
                <a:latin typeface="Bahnschrift" panose="020B0502040204020203" pitchFamily="34" charset="0"/>
              </a:rPr>
              <a:t>  </a:t>
            </a:r>
            <a:r>
              <a:rPr lang="es-ES" sz="4400" dirty="0" err="1">
                <a:latin typeface="Bahnschrift" panose="020B0502040204020203" pitchFamily="34" charset="0"/>
              </a:rPr>
              <a:t>Summa</a:t>
            </a:r>
            <a:r>
              <a:rPr lang="es-ES" sz="4400" dirty="0">
                <a:latin typeface="Bahnschrift" panose="020B0502040204020203" pitchFamily="34" charset="0"/>
              </a:rPr>
              <a:t> </a:t>
            </a:r>
            <a:r>
              <a:rPr lang="es-ES" sz="4400" dirty="0" err="1">
                <a:latin typeface="Bahnschrift" panose="020B0502040204020203" pitchFamily="34" charset="0"/>
              </a:rPr>
              <a:t>Theologiae</a:t>
            </a:r>
            <a:r>
              <a:rPr lang="es-ES" sz="4400" dirty="0">
                <a:latin typeface="Bahnschrift" panose="020B0502040204020203" pitchFamily="34" charset="0"/>
              </a:rPr>
              <a:t> 1, q. 13, art 10.</a:t>
            </a:r>
          </a:p>
          <a:p>
            <a:pPr marL="0" indent="0" algn="ctr">
              <a:buNone/>
            </a:pPr>
            <a:r>
              <a:rPr lang="es-ES" sz="4400" dirty="0">
                <a:latin typeface="Bahnschrift" panose="020B0502040204020203" pitchFamily="34" charset="0"/>
              </a:rPr>
              <a:t>  </a:t>
            </a:r>
            <a:r>
              <a:rPr lang="es-ES" sz="4400" dirty="0" err="1">
                <a:latin typeface="Bahnschrift" panose="020B0502040204020203" pitchFamily="34" charset="0"/>
              </a:rPr>
              <a:t>Summa</a:t>
            </a:r>
            <a:r>
              <a:rPr lang="es-ES" sz="4400" dirty="0">
                <a:latin typeface="Bahnschrift" panose="020B0502040204020203" pitchFamily="34" charset="0"/>
              </a:rPr>
              <a:t> </a:t>
            </a:r>
            <a:r>
              <a:rPr lang="es-ES" sz="4400" dirty="0" err="1">
                <a:latin typeface="Bahnschrift" panose="020B0502040204020203" pitchFamily="34" charset="0"/>
              </a:rPr>
              <a:t>Theologiae</a:t>
            </a:r>
            <a:r>
              <a:rPr lang="es-ES" sz="4400" dirty="0">
                <a:latin typeface="Bahnschrift" panose="020B0502040204020203" pitchFamily="34" charset="0"/>
              </a:rPr>
              <a:t>, I, q. 13, a. 11.</a:t>
            </a:r>
          </a:p>
        </p:txBody>
      </p:sp>
    </p:spTree>
    <p:extLst>
      <p:ext uri="{BB962C8B-B14F-4D97-AF65-F5344CB8AC3E}">
        <p14:creationId xmlns:p14="http://schemas.microsoft.com/office/powerpoint/2010/main" val="35052780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170</TotalTime>
  <Words>2412</Words>
  <Application>Microsoft Office PowerPoint</Application>
  <PresentationFormat>Widescreen</PresentationFormat>
  <Paragraphs>83</Paragraphs>
  <Slides>53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53</vt:i4>
      </vt:variant>
    </vt:vector>
  </HeadingPairs>
  <TitlesOfParts>
    <vt:vector size="61" baseType="lpstr">
      <vt:lpstr>Algerian</vt:lpstr>
      <vt:lpstr>Arial</vt:lpstr>
      <vt:lpstr>Arial Black</vt:lpstr>
      <vt:lpstr>Arial Rounded MT Bold</vt:lpstr>
      <vt:lpstr>Bahnschrift</vt:lpstr>
      <vt:lpstr>Calibri</vt:lpstr>
      <vt:lpstr>Calibri Light</vt:lpstr>
      <vt:lpstr>Office Theme</vt:lpstr>
      <vt:lpstr>PowerPoint Presentation</vt:lpstr>
      <vt:lpstr>PHILOSOPHY OF GOD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20</cp:revision>
  <dcterms:created xsi:type="dcterms:W3CDTF">2024-01-04T15:06:55Z</dcterms:created>
  <dcterms:modified xsi:type="dcterms:W3CDTF">2024-01-09T05:03:54Z</dcterms:modified>
</cp:coreProperties>
</file>