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65" r:id="rId7"/>
    <p:sldId id="258" r:id="rId8"/>
    <p:sldId id="259" r:id="rId9"/>
    <p:sldId id="260" r:id="rId10"/>
    <p:sldId id="261" r:id="rId11"/>
    <p:sldId id="263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0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8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38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7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7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6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3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4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4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89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729B-7D21-4A17-98F2-D5A256E0EBA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7E937F-219B-4A32-ACD8-3B1393A13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3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3F120-FB13-42E8-9EBC-53E07452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2404534"/>
            <a:ext cx="8424917" cy="1646302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IMDB</a:t>
            </a:r>
            <a:r>
              <a:rPr lang="zh-TW" altLang="en-US" b="1" dirty="0">
                <a:solidFill>
                  <a:schemeClr val="tx1"/>
                </a:solidFill>
              </a:rPr>
              <a:t>語意辨識</a:t>
            </a:r>
            <a:r>
              <a:rPr lang="en-US" altLang="zh-TW" b="1" dirty="0">
                <a:solidFill>
                  <a:schemeClr val="tx1"/>
                </a:solidFill>
              </a:rPr>
              <a:t>(RNN</a:t>
            </a:r>
            <a:r>
              <a:rPr lang="zh-TW" altLang="en-US" b="1" dirty="0">
                <a:solidFill>
                  <a:schemeClr val="tx1"/>
                </a:solidFill>
              </a:rPr>
              <a:t>與</a:t>
            </a:r>
            <a:r>
              <a:rPr lang="en-US" altLang="zh-TW" b="1" dirty="0">
                <a:solidFill>
                  <a:schemeClr val="tx1"/>
                </a:solidFill>
              </a:rPr>
              <a:t>LSTM)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3FC81C-71D6-44F9-8080-A07D28FE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6" y="4050833"/>
            <a:ext cx="8424917" cy="1096899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8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(4)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2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C020B96-18F2-4002-AF01-D6FCC487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2" y="1284512"/>
            <a:ext cx="8610600" cy="44100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B3E03D-5671-4ACA-9922-6A6EFAA1A52D}"/>
              </a:ext>
            </a:extLst>
          </p:cNvPr>
          <p:cNvSpPr txBox="1"/>
          <p:nvPr/>
        </p:nvSpPr>
        <p:spPr>
          <a:xfrm>
            <a:off x="5582048" y="1313095"/>
            <a:ext cx="4171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rm_tags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利用正則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主要增加在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[]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之中，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r’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與*建議保留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刪除特殊符號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B24601-8CDF-49C6-8D3D-DF2CAFE04B02}"/>
              </a:ext>
            </a:extLst>
          </p:cNvPr>
          <p:cNvSpPr txBox="1"/>
          <p:nvPr/>
        </p:nvSpPr>
        <p:spPr>
          <a:xfrm>
            <a:off x="7530591" y="3436683"/>
            <a:ext cx="4171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read_files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讀取資料，首先先抓出要讀的檔名放在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中，正評跟負評各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12500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筆，最後每讀一行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一個文本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，就呼叫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rm_tags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，使用正則處理特殊符號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40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7054"/>
            <a:ext cx="8596668" cy="5900058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8F0FE2CC-E48E-493B-8003-4471FFAA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4" y="1284514"/>
            <a:ext cx="7795020" cy="54646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BE2-C9F1-4ED3-B897-074DFE495864}"/>
              </a:ext>
            </a:extLst>
          </p:cNvPr>
          <p:cNvSpPr txBox="1"/>
          <p:nvPr/>
        </p:nvSpPr>
        <p:spPr>
          <a:xfrm>
            <a:off x="6575746" y="3624939"/>
            <a:ext cx="42150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讀檔進來，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資料都是一維，可以透過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shape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來確認維度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CDA6A3-67EC-4791-94A1-620635BC884F}"/>
              </a:ext>
            </a:extLst>
          </p:cNvPr>
          <p:cNvSpPr txBox="1"/>
          <p:nvPr/>
        </p:nvSpPr>
        <p:spPr>
          <a:xfrm>
            <a:off x="6575746" y="4271270"/>
            <a:ext cx="49389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建立字典庫，大小影響準度與運算時間，並且存檔起來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(dump)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DB915B-B35C-4AB8-9079-4DEA0051F3E9}"/>
              </a:ext>
            </a:extLst>
          </p:cNvPr>
          <p:cNvSpPr txBox="1"/>
          <p:nvPr/>
        </p:nvSpPr>
        <p:spPr>
          <a:xfrm>
            <a:off x="6394212" y="5437020"/>
            <a:ext cx="4000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詞彙轉成數字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包含文本依空格切割詞彙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，目前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資料仍為一維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D24CEF-6AE3-428B-B2F4-9F636E557027}"/>
              </a:ext>
            </a:extLst>
          </p:cNvPr>
          <p:cNvSpPr txBox="1"/>
          <p:nvPr/>
        </p:nvSpPr>
        <p:spPr>
          <a:xfrm>
            <a:off x="7514544" y="6352986"/>
            <a:ext cx="40001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數字轉向量數字，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資料變成二維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54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800939DA-04B5-4AAE-BED6-6CDAB6DA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" y="1354886"/>
            <a:ext cx="10868025" cy="3962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(6)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36A9B5-E9C3-4221-BB85-8374CF02EE10}"/>
              </a:ext>
            </a:extLst>
          </p:cNvPr>
          <p:cNvSpPr txBox="1"/>
          <p:nvPr/>
        </p:nvSpPr>
        <p:spPr>
          <a:xfrm>
            <a:off x="3644390" y="1502951"/>
            <a:ext cx="239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加入時間序列模型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92067-F424-4E80-A5CF-121EE30BD6BE}"/>
              </a:ext>
            </a:extLst>
          </p:cNvPr>
          <p:cNvSpPr txBox="1"/>
          <p:nvPr/>
        </p:nvSpPr>
        <p:spPr>
          <a:xfrm>
            <a:off x="4326718" y="2212814"/>
            <a:ext cx="6973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模型加入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Embedding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層，讓資料轉換成向量資料，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32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可進行調整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AB8FC0-FF34-43D6-91C8-22FB3E9F42E7}"/>
              </a:ext>
            </a:extLst>
          </p:cNvPr>
          <p:cNvSpPr txBox="1"/>
          <p:nvPr/>
        </p:nvSpPr>
        <p:spPr>
          <a:xfrm>
            <a:off x="4255884" y="2863357"/>
            <a:ext cx="671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模型加入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LSTM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層增加準度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不使用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flatten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)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可進行調整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CA3F74-6D17-4509-80F7-BA4730F6420B}"/>
              </a:ext>
            </a:extLst>
          </p:cNvPr>
          <p:cNvSpPr txBox="1"/>
          <p:nvPr/>
        </p:nvSpPr>
        <p:spPr>
          <a:xfrm>
            <a:off x="4263080" y="3177344"/>
            <a:ext cx="70192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每層都加上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Dropout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層，每次訓練固定放棄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20%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的神經元避免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overfitting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F6765C-A937-4DC7-8121-03B3743E4254}"/>
              </a:ext>
            </a:extLst>
          </p:cNvPr>
          <p:cNvSpPr txBox="1"/>
          <p:nvPr/>
        </p:nvSpPr>
        <p:spPr>
          <a:xfrm>
            <a:off x="4263080" y="4234207"/>
            <a:ext cx="493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模型加入隱藏層增加準度，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256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可進行調整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59920B-C835-43F9-BB48-1F637D4DD745}"/>
              </a:ext>
            </a:extLst>
          </p:cNvPr>
          <p:cNvSpPr txBox="1"/>
          <p:nvPr/>
        </p:nvSpPr>
        <p:spPr>
          <a:xfrm>
            <a:off x="4263079" y="5118146"/>
            <a:ext cx="544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最後輸出層為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，設定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sigmoid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可產出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或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，最後可印出模型資訊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27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(10)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其中</a:t>
            </a:r>
            <a:r>
              <a:rPr lang="en-US" altLang="zh-TW" sz="2400" dirty="0" err="1"/>
              <a:t>EarlyStopping</a:t>
            </a:r>
            <a:r>
              <a:rPr lang="zh-TW" altLang="en-US" sz="2400" dirty="0"/>
              <a:t>是提早結束訓練之功能，當發現預測結果由好轉差且</a:t>
            </a:r>
            <a:r>
              <a:rPr lang="en-US" altLang="zh-TW" sz="2400" dirty="0"/>
              <a:t>epochs</a:t>
            </a:r>
            <a:r>
              <a:rPr lang="zh-TW" altLang="en-US" sz="2400" dirty="0"/>
              <a:t>已經大於</a:t>
            </a:r>
            <a:r>
              <a:rPr lang="en-US" altLang="zh-TW" sz="2400" dirty="0"/>
              <a:t>8</a:t>
            </a:r>
            <a:r>
              <a:rPr lang="zh-TW" altLang="en-US" sz="2400" dirty="0"/>
              <a:t>次</a:t>
            </a:r>
            <a:r>
              <a:rPr lang="en-US" altLang="zh-TW" sz="2400" dirty="0"/>
              <a:t>(</a:t>
            </a:r>
            <a:r>
              <a:rPr lang="zh-TW" altLang="en-US" sz="2400" dirty="0"/>
              <a:t>參數</a:t>
            </a:r>
            <a:r>
              <a:rPr lang="en-US" altLang="zh-TW" sz="2400" dirty="0"/>
              <a:t>patience</a:t>
            </a:r>
            <a:r>
              <a:rPr lang="zh-TW" altLang="en-US" sz="2400" dirty="0"/>
              <a:t>，可自行調整</a:t>
            </a:r>
            <a:r>
              <a:rPr lang="en-US" altLang="zh-TW" sz="2400" dirty="0"/>
              <a:t>)</a:t>
            </a:r>
            <a:r>
              <a:rPr lang="zh-TW" altLang="en-US" sz="2400" dirty="0"/>
              <a:t>，便結束訓練保住較好的上一次結果，其中</a:t>
            </a:r>
            <a:r>
              <a:rPr lang="en-US" altLang="zh-TW" sz="2400" dirty="0"/>
              <a:t>verbose=2</a:t>
            </a:r>
            <a:r>
              <a:rPr lang="zh-TW" altLang="en-US" sz="2400" dirty="0"/>
              <a:t>是呈現</a:t>
            </a:r>
            <a:r>
              <a:rPr lang="en-US" altLang="zh-TW" sz="2400" dirty="0"/>
              <a:t>log</a:t>
            </a:r>
            <a:r>
              <a:rPr lang="zh-TW" altLang="en-US" sz="2400" dirty="0"/>
              <a:t>的型態</a:t>
            </a:r>
            <a:endParaRPr lang="en-US" altLang="zh-TW" sz="2400" dirty="0"/>
          </a:p>
          <a:p>
            <a:r>
              <a:rPr lang="zh-TW" altLang="en-US" sz="2400" dirty="0"/>
              <a:t>最後利用</a:t>
            </a:r>
            <a:r>
              <a:rPr lang="en-US" altLang="zh-TW" sz="2400" dirty="0"/>
              <a:t>fit</a:t>
            </a:r>
            <a:r>
              <a:rPr lang="zh-TW" altLang="en-US" sz="2400" dirty="0"/>
              <a:t>進行模型訓練，每一個</a:t>
            </a:r>
            <a:r>
              <a:rPr lang="en-US" altLang="zh-TW" sz="2400" dirty="0"/>
              <a:t>epochs</a:t>
            </a:r>
            <a:r>
              <a:rPr lang="zh-TW" altLang="en-US" sz="2400" dirty="0"/>
              <a:t>都會抓取</a:t>
            </a:r>
            <a:r>
              <a:rPr lang="en-US" altLang="zh-TW" sz="2400" dirty="0" err="1"/>
              <a:t>Batchsize</a:t>
            </a:r>
            <a:r>
              <a:rPr lang="zh-TW" altLang="en-US" sz="2400" dirty="0"/>
              <a:t>大小資料量直到全部資料都完成，例如總共訓練資料</a:t>
            </a:r>
            <a:r>
              <a:rPr lang="en-US" altLang="zh-TW" sz="2400" dirty="0"/>
              <a:t>150</a:t>
            </a:r>
            <a:r>
              <a:rPr lang="zh-TW" altLang="en-US" sz="2400" dirty="0"/>
              <a:t>筆，</a:t>
            </a:r>
            <a:r>
              <a:rPr lang="en-US" altLang="zh-TW" sz="2400" dirty="0" err="1"/>
              <a:t>batchsize</a:t>
            </a:r>
            <a:r>
              <a:rPr lang="zh-TW" altLang="en-US" sz="2400" dirty="0"/>
              <a:t>設定</a:t>
            </a:r>
            <a:r>
              <a:rPr lang="en-US" altLang="zh-TW" sz="2400" dirty="0"/>
              <a:t>50</a:t>
            </a:r>
            <a:r>
              <a:rPr lang="zh-TW" altLang="en-US" sz="2400" dirty="0"/>
              <a:t>，所以會每一次</a:t>
            </a:r>
            <a:r>
              <a:rPr lang="en-US" altLang="zh-TW" sz="2400" dirty="0"/>
              <a:t>epochs</a:t>
            </a:r>
            <a:r>
              <a:rPr lang="zh-TW" altLang="en-US" sz="2400" dirty="0"/>
              <a:t>都抓</a:t>
            </a:r>
            <a:r>
              <a:rPr lang="en-US" altLang="zh-TW" sz="2400" dirty="0"/>
              <a:t>50</a:t>
            </a:r>
            <a:r>
              <a:rPr lang="zh-TW" altLang="en-US" sz="2400" dirty="0"/>
              <a:t>筆訓練，訓練三次</a:t>
            </a:r>
            <a:r>
              <a:rPr lang="en-US" altLang="zh-TW" sz="2400" dirty="0"/>
              <a:t>(150/50)</a:t>
            </a:r>
            <a:r>
              <a:rPr lang="zh-TW" altLang="en-US" sz="2400" dirty="0"/>
              <a:t>，如果</a:t>
            </a:r>
            <a:r>
              <a:rPr lang="en-US" altLang="zh-TW" sz="2400" dirty="0"/>
              <a:t>epochs</a:t>
            </a:r>
            <a:r>
              <a:rPr lang="zh-TW" altLang="en-US" sz="2400" dirty="0"/>
              <a:t>設定</a:t>
            </a:r>
            <a:r>
              <a:rPr lang="en-US" altLang="zh-TW" sz="2400" dirty="0"/>
              <a:t>10</a:t>
            </a:r>
            <a:r>
              <a:rPr lang="zh-TW" altLang="en-US" sz="2400" dirty="0"/>
              <a:t>，就是會跑</a:t>
            </a:r>
            <a:r>
              <a:rPr lang="en-US" altLang="zh-TW" sz="2400" dirty="0"/>
              <a:t>30</a:t>
            </a:r>
            <a:r>
              <a:rPr lang="zh-TW" altLang="en-US" sz="2400" dirty="0"/>
              <a:t>次</a:t>
            </a:r>
            <a:r>
              <a:rPr lang="en-US" altLang="zh-TW" sz="2400" dirty="0"/>
              <a:t>(</a:t>
            </a:r>
            <a:r>
              <a:rPr lang="zh-TW" altLang="en-US" sz="2400" dirty="0"/>
              <a:t>若沒提前結束的話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最後存將模型寫檔成</a:t>
            </a:r>
            <a:r>
              <a:rPr lang="en-US" altLang="zh-TW" sz="2400" dirty="0"/>
              <a:t>hdf5</a:t>
            </a:r>
            <a:r>
              <a:rPr lang="zh-TW" altLang="en-US" sz="2400" dirty="0"/>
              <a:t>格式</a:t>
            </a:r>
            <a:r>
              <a:rPr lang="en-US" altLang="zh-TW" sz="2400" dirty="0"/>
              <a:t>(.h5)</a:t>
            </a:r>
            <a:r>
              <a:rPr lang="zh-TW" altLang="en-US" sz="2400" dirty="0"/>
              <a:t>，若有問題須裝</a:t>
            </a:r>
            <a:r>
              <a:rPr lang="en-US" altLang="zh-TW" sz="2400" dirty="0"/>
              <a:t>hdf5</a:t>
            </a:r>
            <a:r>
              <a:rPr lang="zh-TW" altLang="en-US" sz="2400" dirty="0"/>
              <a:t>套件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1548E498-4C84-4EDF-B600-5FD20C5A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1284512"/>
            <a:ext cx="11266714" cy="14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坐, 電腦 的圖片&#10;&#10;自動產生的描述">
            <a:extLst>
              <a:ext uri="{FF2B5EF4-FFF2-40B4-BE49-F238E27FC236}">
                <a16:creationId xmlns:a16="http://schemas.microsoft.com/office/drawing/2014/main" id="{E65F0A28-C213-4E97-9E8E-84799F99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4" y="1284512"/>
            <a:ext cx="7062609" cy="33518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(11)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037CB0-57EC-4A8B-9197-445C04EE54F1}"/>
              </a:ext>
            </a:extLst>
          </p:cNvPr>
          <p:cNvSpPr/>
          <p:nvPr/>
        </p:nvSpPr>
        <p:spPr>
          <a:xfrm>
            <a:off x="107610" y="4316136"/>
            <a:ext cx="1001487" cy="369332"/>
          </a:xfrm>
          <a:prstGeom prst="roundRect">
            <a:avLst>
              <a:gd name="adj" fmla="val 585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EA0DE-8507-48FD-8110-CE77E9106544}"/>
              </a:ext>
            </a:extLst>
          </p:cNvPr>
          <p:cNvSpPr txBox="1"/>
          <p:nvPr/>
        </p:nvSpPr>
        <p:spPr>
          <a:xfrm>
            <a:off x="352600" y="3332349"/>
            <a:ext cx="31967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訓練時可以從紅框處看到每一個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累加之結果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08094AA5-359C-47E2-9A1C-77202F44B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23" y="2079123"/>
            <a:ext cx="4640042" cy="379911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EAC4F9-6D3A-47F9-B0E2-2C03297FC9E4}"/>
              </a:ext>
            </a:extLst>
          </p:cNvPr>
          <p:cNvSpPr txBox="1"/>
          <p:nvPr/>
        </p:nvSpPr>
        <p:spPr>
          <a:xfrm>
            <a:off x="6400029" y="5906818"/>
            <a:ext cx="27814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※GPU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會視神經網絡複雜程度與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協作調整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9CA1024-4973-477C-9DE6-5C74D8A3EC6A}"/>
              </a:ext>
            </a:extLst>
          </p:cNvPr>
          <p:cNvSpPr/>
          <p:nvPr/>
        </p:nvSpPr>
        <p:spPr>
          <a:xfrm>
            <a:off x="5899225" y="5010283"/>
            <a:ext cx="1605831" cy="476471"/>
          </a:xfrm>
          <a:prstGeom prst="roundRect">
            <a:avLst>
              <a:gd name="adj" fmla="val 585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5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1567E-5C38-47FA-9BC4-5269B4EC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91" y="2906486"/>
            <a:ext cx="8596668" cy="827314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程式說明</a:t>
            </a:r>
            <a:r>
              <a:rPr lang="en-US" altLang="zh-TW" sz="4400" b="1" dirty="0">
                <a:solidFill>
                  <a:schemeClr val="tx1"/>
                </a:solidFill>
              </a:rPr>
              <a:t>-doPredict.py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2302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4513"/>
            <a:ext cx="9609667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此部分與</a:t>
            </a:r>
            <a:r>
              <a:rPr lang="en-US" altLang="zh-TW" sz="2400" dirty="0"/>
              <a:t>createModel_RNN.py</a:t>
            </a:r>
            <a:r>
              <a:rPr lang="zh-TW" altLang="en-US" sz="2400" dirty="0"/>
              <a:t>內容相同，須注意</a:t>
            </a:r>
            <a:r>
              <a:rPr lang="en-US" altLang="zh-TW" sz="2400" dirty="0"/>
              <a:t>import</a:t>
            </a:r>
            <a:r>
              <a:rPr lang="zh-TW" altLang="en-US" sz="2400" dirty="0"/>
              <a:t>部分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CD96A25-8C32-401B-8E89-4EC53AB5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0" y="1284512"/>
            <a:ext cx="9394371" cy="48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7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(2)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Display_test_Sentiment</a:t>
            </a:r>
            <a:r>
              <a:rPr lang="zh-TW" altLang="en-US" sz="2400" dirty="0"/>
              <a:t>是呈現預測結果提供參考，主要是參數</a:t>
            </a:r>
            <a:r>
              <a:rPr lang="en-US" altLang="zh-TW" sz="2400" dirty="0" err="1"/>
              <a:t>i</a:t>
            </a:r>
            <a:r>
              <a:rPr lang="zh-TW" altLang="en-US" sz="2400" dirty="0"/>
              <a:t>，提供</a:t>
            </a:r>
            <a:r>
              <a:rPr lang="zh-TW" altLang="en-US" sz="2400" b="1" dirty="0">
                <a:solidFill>
                  <a:srgbClr val="FF0000"/>
                </a:solidFill>
              </a:rPr>
              <a:t>使用者設定</a:t>
            </a:r>
            <a:r>
              <a:rPr lang="zh-TW" altLang="en-US" sz="2400" dirty="0"/>
              <a:t>要看第幾筆資料的結果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BE60DF-654D-4319-A4A7-4F81C5E4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" y="1892754"/>
            <a:ext cx="11258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C549CE84-AA1E-48C7-8C88-E7010D475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27" y="1411208"/>
            <a:ext cx="9820275" cy="4191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CA6B8A-3B51-4130-9FE5-9F46117BDEC1}"/>
              </a:ext>
            </a:extLst>
          </p:cNvPr>
          <p:cNvSpPr txBox="1"/>
          <p:nvPr/>
        </p:nvSpPr>
        <p:spPr>
          <a:xfrm>
            <a:off x="7210931" y="4071256"/>
            <a:ext cx="4732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將訓練時的字典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出來，以此字典進行轉碼，表示字典的好壞也算是模型的一部分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362371-D576-45A1-AC40-5CEE202F5A9F}"/>
              </a:ext>
            </a:extLst>
          </p:cNvPr>
          <p:cNvSpPr txBox="1"/>
          <p:nvPr/>
        </p:nvSpPr>
        <p:spPr>
          <a:xfrm>
            <a:off x="7001556" y="1411209"/>
            <a:ext cx="43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大部分都與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createModel_RNN.py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內容相同，除了黃線須注意部分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96C236-C43E-4EBA-8C87-D369681B1D44}"/>
              </a:ext>
            </a:extLst>
          </p:cNvPr>
          <p:cNvSpPr txBox="1"/>
          <p:nvPr/>
        </p:nvSpPr>
        <p:spPr>
          <a:xfrm>
            <a:off x="2726016" y="5724828"/>
            <a:ext cx="57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利用既有字典將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[test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再轉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向量數字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3736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4F59B16D-BEDC-4B3D-957F-B5E7702F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6" y="1284514"/>
            <a:ext cx="8041189" cy="4695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(4)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5DF4DA-7AD6-4034-AF93-81EA5FD39F04}"/>
              </a:ext>
            </a:extLst>
          </p:cNvPr>
          <p:cNvSpPr txBox="1"/>
          <p:nvPr/>
        </p:nvSpPr>
        <p:spPr>
          <a:xfrm>
            <a:off x="7789963" y="1689090"/>
            <a:ext cx="36759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模型讀入，並呈現準度評估結果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023ACF-9FC5-44D2-91C6-10517081DB48}"/>
              </a:ext>
            </a:extLst>
          </p:cNvPr>
          <p:cNvSpPr txBox="1"/>
          <p:nvPr/>
        </p:nvSpPr>
        <p:spPr>
          <a:xfrm>
            <a:off x="8163261" y="2739997"/>
            <a:ext cx="36773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軸資料餵入進行預測，結果是二維，利用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降為一維，最後將第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筆預測結果印出來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E69AE4-E51E-444F-9227-E8C9B4EF7A32}"/>
              </a:ext>
            </a:extLst>
          </p:cNvPr>
          <p:cNvSpPr txBox="1"/>
          <p:nvPr/>
        </p:nvSpPr>
        <p:spPr>
          <a:xfrm>
            <a:off x="6324599" y="4191448"/>
            <a:ext cx="36773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把預測結果寫檔至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PredResult.csv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這個檔中，輸出位置可在第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45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行進行調整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08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範例說明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IMDB</a:t>
            </a:r>
            <a:r>
              <a:rPr lang="zh-TW" altLang="en-US" sz="2400" dirty="0"/>
              <a:t>提供的</a:t>
            </a:r>
            <a:r>
              <a:rPr lang="en-US" altLang="zh-TW" sz="2400" dirty="0"/>
              <a:t>50000</a:t>
            </a:r>
            <a:r>
              <a:rPr lang="zh-TW" altLang="en-US" sz="2400" dirty="0"/>
              <a:t>則影評文件，區分</a:t>
            </a:r>
            <a:r>
              <a:rPr lang="en-US" altLang="zh-TW" sz="2400" dirty="0"/>
              <a:t>train</a:t>
            </a:r>
            <a:r>
              <a:rPr lang="zh-TW" altLang="en-US" sz="2400" dirty="0"/>
              <a:t>以及</a:t>
            </a:r>
            <a:r>
              <a:rPr lang="en-US" altLang="zh-TW" sz="2400" dirty="0"/>
              <a:t>test</a:t>
            </a:r>
            <a:r>
              <a:rPr lang="zh-TW" altLang="en-US" sz="2400" dirty="0"/>
              <a:t>，各</a:t>
            </a:r>
            <a:r>
              <a:rPr lang="en-US" altLang="zh-TW" sz="2400" dirty="0"/>
              <a:t>25000</a:t>
            </a:r>
            <a:r>
              <a:rPr lang="zh-TW" altLang="en-US" sz="2400" dirty="0"/>
              <a:t>筆，兩項中再區分正評</a:t>
            </a:r>
            <a:r>
              <a:rPr lang="en-US" altLang="zh-TW" sz="2400" dirty="0"/>
              <a:t>(pos)</a:t>
            </a:r>
            <a:r>
              <a:rPr lang="zh-TW" altLang="en-US" sz="2400" dirty="0"/>
              <a:t>與負評</a:t>
            </a:r>
            <a:r>
              <a:rPr lang="en-US" altLang="zh-TW" sz="2400" dirty="0"/>
              <a:t>(neg)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利用</a:t>
            </a:r>
            <a:r>
              <a:rPr lang="en-US" altLang="zh-TW" sz="2400" dirty="0"/>
              <a:t>train</a:t>
            </a:r>
            <a:r>
              <a:rPr lang="zh-TW" altLang="en-US" sz="2400" dirty="0"/>
              <a:t>的資料建立儲存模型</a:t>
            </a:r>
            <a:r>
              <a:rPr lang="en-US" altLang="zh-TW" sz="2400" dirty="0"/>
              <a:t>(createModel_RNN.py)</a:t>
            </a:r>
            <a:r>
              <a:rPr lang="zh-TW" altLang="en-US" sz="2400" dirty="0"/>
              <a:t>，再將模型讀入，用</a:t>
            </a:r>
            <a:r>
              <a:rPr lang="en-US" altLang="zh-TW" sz="2400" dirty="0"/>
              <a:t>test</a:t>
            </a:r>
            <a:r>
              <a:rPr lang="zh-TW" altLang="en-US" sz="2400" dirty="0"/>
              <a:t>的資料進行預測</a:t>
            </a:r>
            <a:r>
              <a:rPr lang="en-US" altLang="zh-TW" sz="2400" dirty="0"/>
              <a:t>(</a:t>
            </a:r>
            <a:r>
              <a:rPr lang="zh-TW" altLang="en-US" sz="2400" dirty="0"/>
              <a:t>正評或負評</a:t>
            </a:r>
            <a:r>
              <a:rPr lang="en-US" altLang="zh-TW" sz="2400" dirty="0"/>
              <a:t>)</a:t>
            </a:r>
            <a:r>
              <a:rPr lang="zh-TW" altLang="en-US" sz="2400" dirty="0"/>
              <a:t>並檢視準度</a:t>
            </a:r>
            <a:r>
              <a:rPr lang="en-US" altLang="zh-TW" sz="2400" dirty="0"/>
              <a:t>(doPredict.py)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C7BAF8E-AFB6-4A66-AD52-238C2865F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313" y="2057397"/>
            <a:ext cx="3864001" cy="2737144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551B018-D859-444D-AAA4-9A96623B4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19" y="2057397"/>
            <a:ext cx="3825537" cy="27371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599BF0D-04DC-46DC-89A0-AAD7DF048623}"/>
              </a:ext>
            </a:extLst>
          </p:cNvPr>
          <p:cNvSpPr txBox="1"/>
          <p:nvPr/>
        </p:nvSpPr>
        <p:spPr>
          <a:xfrm>
            <a:off x="846761" y="4711549"/>
            <a:ext cx="882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en-US" altLang="zh-TW" b="1" dirty="0">
                <a:solidFill>
                  <a:srgbClr val="FF0000"/>
                </a:solidFill>
              </a:rPr>
              <a:t>neg</a:t>
            </a:r>
            <a:r>
              <a:rPr lang="zh-TW" altLang="en-US" b="1" dirty="0">
                <a:solidFill>
                  <a:srgbClr val="FF0000"/>
                </a:solidFill>
              </a:rPr>
              <a:t>與</a:t>
            </a:r>
            <a:r>
              <a:rPr lang="en-US" altLang="zh-TW" b="1" dirty="0">
                <a:solidFill>
                  <a:srgbClr val="FF0000"/>
                </a:solidFill>
              </a:rPr>
              <a:t>pos</a:t>
            </a:r>
            <a:r>
              <a:rPr lang="zh-TW" altLang="en-US" b="1" dirty="0">
                <a:solidFill>
                  <a:srgbClr val="FF0000"/>
                </a:solidFill>
              </a:rPr>
              <a:t>各有</a:t>
            </a:r>
            <a:r>
              <a:rPr lang="en-US" altLang="zh-TW" b="1" dirty="0">
                <a:solidFill>
                  <a:srgbClr val="FF0000"/>
                </a:solidFill>
              </a:rPr>
              <a:t>12500</a:t>
            </a:r>
            <a:r>
              <a:rPr lang="zh-TW" altLang="en-US" b="1" dirty="0">
                <a:solidFill>
                  <a:srgbClr val="FF0000"/>
                </a:solidFill>
              </a:rPr>
              <a:t>則評語，</a:t>
            </a:r>
            <a:r>
              <a:rPr lang="en-US" altLang="zh-TW" b="1" dirty="0" err="1">
                <a:solidFill>
                  <a:srgbClr val="FF0000"/>
                </a:solidFill>
              </a:rPr>
              <a:t>neg_test</a:t>
            </a:r>
            <a:r>
              <a:rPr lang="zh-TW" altLang="en-US" b="1" dirty="0">
                <a:solidFill>
                  <a:srgbClr val="FF0000"/>
                </a:solidFill>
              </a:rPr>
              <a:t>與</a:t>
            </a:r>
            <a:r>
              <a:rPr lang="en-US" altLang="zh-TW" b="1" dirty="0" err="1">
                <a:solidFill>
                  <a:srgbClr val="FF0000"/>
                </a:solidFill>
              </a:rPr>
              <a:t>pos_test</a:t>
            </a:r>
            <a:r>
              <a:rPr lang="zh-TW" altLang="en-US" b="1" dirty="0">
                <a:solidFill>
                  <a:srgbClr val="FF0000"/>
                </a:solidFill>
              </a:rPr>
              <a:t>為進行程式測試使用的</a:t>
            </a:r>
            <a:r>
              <a:rPr lang="en-US" altLang="zh-TW" b="1" dirty="0">
                <a:solidFill>
                  <a:srgbClr val="FF0000"/>
                </a:solidFill>
              </a:rPr>
              <a:t>200</a:t>
            </a:r>
            <a:r>
              <a:rPr lang="zh-TW" altLang="en-US" b="1" dirty="0">
                <a:solidFill>
                  <a:srgbClr val="FF0000"/>
                </a:solidFill>
              </a:rPr>
              <a:t>則資料</a:t>
            </a:r>
          </a:p>
        </p:txBody>
      </p:sp>
    </p:spTree>
    <p:extLst>
      <p:ext uri="{BB962C8B-B14F-4D97-AF65-F5344CB8AC3E}">
        <p14:creationId xmlns:p14="http://schemas.microsoft.com/office/powerpoint/2010/main" val="180572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坐, 螢幕, 直立的, 水 的圖片&#10;&#10;自動產生的描述">
            <a:extLst>
              <a:ext uri="{FF2B5EF4-FFF2-40B4-BE49-F238E27FC236}">
                <a16:creationId xmlns:a16="http://schemas.microsoft.com/office/drawing/2014/main" id="{7580BE8A-D8DC-4138-B4A0-C226BE8B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600"/>
            <a:ext cx="9710169" cy="49719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5DF4DA-7AD6-4034-AF93-81EA5FD39F04}"/>
              </a:ext>
            </a:extLst>
          </p:cNvPr>
          <p:cNvSpPr txBox="1"/>
          <p:nvPr/>
        </p:nvSpPr>
        <p:spPr>
          <a:xfrm>
            <a:off x="8552873" y="2955563"/>
            <a:ext cx="1871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準度評估結果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DB728C0-90E1-4356-826D-E5A0B270EF1A}"/>
              </a:ext>
            </a:extLst>
          </p:cNvPr>
          <p:cNvSpPr/>
          <p:nvPr/>
        </p:nvSpPr>
        <p:spPr>
          <a:xfrm>
            <a:off x="633790" y="3533105"/>
            <a:ext cx="9827380" cy="2519352"/>
          </a:xfrm>
          <a:prstGeom prst="roundRect">
            <a:avLst>
              <a:gd name="adj" fmla="val 19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79BFDEA-8848-4565-BF00-782D7FB72282}"/>
              </a:ext>
            </a:extLst>
          </p:cNvPr>
          <p:cNvSpPr/>
          <p:nvPr/>
        </p:nvSpPr>
        <p:spPr>
          <a:xfrm>
            <a:off x="633790" y="3356883"/>
            <a:ext cx="9827380" cy="176222"/>
          </a:xfrm>
          <a:prstGeom prst="roundRect">
            <a:avLst>
              <a:gd name="adj" fmla="val 58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023ACF-9FC5-44D2-91C6-10517081DB48}"/>
              </a:ext>
            </a:extLst>
          </p:cNvPr>
          <p:cNvSpPr txBox="1"/>
          <p:nvPr/>
        </p:nvSpPr>
        <p:spPr>
          <a:xfrm>
            <a:off x="3972262" y="5786735"/>
            <a:ext cx="45806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筆預測結果印出來，共花費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107.56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93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此模型</a:t>
            </a:r>
            <a:r>
              <a:rPr lang="en-US" altLang="zh-TW" sz="2400" dirty="0"/>
              <a:t>X</a:t>
            </a:r>
            <a:r>
              <a:rPr lang="zh-TW" altLang="en-US" sz="2400" dirty="0"/>
              <a:t>資料接受二維資料，</a:t>
            </a:r>
            <a:r>
              <a:rPr lang="en-US" altLang="zh-TW" sz="2400" dirty="0"/>
              <a:t>Y</a:t>
            </a:r>
            <a:r>
              <a:rPr lang="zh-TW" altLang="en-US" sz="2400" dirty="0"/>
              <a:t>資料接受一維資料，不同套件下的不同模型亦有可能不同，使用須多注意</a:t>
            </a:r>
            <a:endParaRPr lang="en-US" altLang="zh-TW" sz="2400" dirty="0"/>
          </a:p>
          <a:p>
            <a:r>
              <a:rPr lang="zh-TW" altLang="en-US" sz="2400" dirty="0"/>
              <a:t>其中建模時使用平坦層</a:t>
            </a:r>
            <a:r>
              <a:rPr lang="en-US" altLang="zh-TW" sz="2400" dirty="0"/>
              <a:t>(flatten)</a:t>
            </a:r>
            <a:r>
              <a:rPr lang="zh-TW" altLang="en-US" sz="2400" dirty="0"/>
              <a:t>進行測試以及替換</a:t>
            </a:r>
            <a:r>
              <a:rPr lang="en-US" altLang="zh-TW" sz="2400" dirty="0"/>
              <a:t>LSTM</a:t>
            </a:r>
            <a:r>
              <a:rPr lang="zh-TW" altLang="en-US" sz="2400" dirty="0"/>
              <a:t>層後進行測試，結果如下：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可以發現</a:t>
            </a:r>
            <a:r>
              <a:rPr lang="en-US" altLang="zh-TW" sz="2400" dirty="0"/>
              <a:t>LSTM</a:t>
            </a:r>
            <a:r>
              <a:rPr lang="zh-TW" altLang="en-US" sz="2400" dirty="0"/>
              <a:t>準度有提升，時間需要花較長時間，但時間上仍可接受，另外相關參數包含增加隱藏層</a:t>
            </a:r>
            <a:r>
              <a:rPr lang="en-US" altLang="zh-TW" sz="2400" dirty="0"/>
              <a:t>(</a:t>
            </a:r>
            <a:r>
              <a:rPr lang="zh-TW" altLang="en-US" sz="2400" dirty="0"/>
              <a:t>或其他不同的層</a:t>
            </a:r>
            <a:r>
              <a:rPr lang="en-US" altLang="zh-TW" sz="2400" dirty="0"/>
              <a:t>)</a:t>
            </a:r>
            <a:r>
              <a:rPr lang="zh-TW" altLang="en-US" sz="2400" dirty="0"/>
              <a:t>、神經元數以及字典大小等應可調整成更好模型</a:t>
            </a:r>
            <a:endParaRPr lang="en-US" altLang="zh-TW" sz="2400" dirty="0"/>
          </a:p>
          <a:p>
            <a:r>
              <a:rPr lang="zh-TW" altLang="en-US" sz="2400" dirty="0"/>
              <a:t>中文的切分方式與英文大不相同，字庫建立相當重要</a:t>
            </a:r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C7095EB-E084-40BF-9BEE-915DCD4A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51226"/>
              </p:ext>
            </p:extLst>
          </p:nvPr>
        </p:nvGraphicFramePr>
        <p:xfrm>
          <a:off x="4396621" y="2682240"/>
          <a:ext cx="3974464" cy="11125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20406768"/>
                    </a:ext>
                  </a:extLst>
                </a:gridCol>
                <a:gridCol w="1848167">
                  <a:extLst>
                    <a:ext uri="{9D8B030D-6E8A-4147-A177-3AD203B41FA5}">
                      <a16:colId xmlns:a16="http://schemas.microsoft.com/office/drawing/2014/main" val="2996418143"/>
                    </a:ext>
                  </a:extLst>
                </a:gridCol>
                <a:gridCol w="1105217">
                  <a:extLst>
                    <a:ext uri="{9D8B030D-6E8A-4147-A177-3AD203B41FA5}">
                      <a16:colId xmlns:a16="http://schemas.microsoft.com/office/drawing/2014/main" val="332592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準確度</a:t>
                      </a:r>
                      <a:r>
                        <a:rPr lang="en-US" altLang="zh-TW" dirty="0"/>
                        <a:t>(acc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時間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秒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Flatten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81.2%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82.7%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9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1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資料預處理說明</a:t>
            </a:r>
            <a:r>
              <a:rPr lang="en-US" altLang="zh-TW" b="1" dirty="0">
                <a:solidFill>
                  <a:schemeClr val="tx1"/>
                </a:solidFill>
              </a:rPr>
              <a:t>(1)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IMDB</a:t>
            </a:r>
            <a:r>
              <a:rPr lang="zh-TW" altLang="en-US" sz="2400" dirty="0"/>
              <a:t>資料，每一篇電影評論都是一筆資料</a:t>
            </a:r>
            <a:r>
              <a:rPr lang="en-US" altLang="zh-TW" sz="2400" dirty="0"/>
              <a:t>(</a:t>
            </a:r>
            <a:r>
              <a:rPr lang="zh-TW" altLang="en-US" sz="2400" dirty="0"/>
              <a:t>一個檔案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建立字典庫，使用</a:t>
            </a:r>
            <a:r>
              <a:rPr lang="en-US" altLang="zh-TW" sz="2400" dirty="0"/>
              <a:t>Tokenizer</a:t>
            </a:r>
            <a:r>
              <a:rPr lang="zh-TW" altLang="en-US" sz="2400" dirty="0"/>
              <a:t>套件與</a:t>
            </a:r>
            <a:r>
              <a:rPr lang="en-US" altLang="zh-TW" sz="2400" dirty="0"/>
              <a:t>fit</a:t>
            </a:r>
            <a:r>
              <a:rPr lang="zh-TW" altLang="en-US" sz="2400" dirty="0"/>
              <a:t>功能，參數為字典庫大小，將文本放入後會以空白將詞彙切出，統計出最常出現的字彙，字典庫大小決定多常出現，例如：字典庫</a:t>
            </a:r>
            <a:r>
              <a:rPr lang="en-US" altLang="zh-TW" sz="2400" dirty="0"/>
              <a:t>2000</a:t>
            </a:r>
            <a:r>
              <a:rPr lang="zh-TW" altLang="en-US" sz="2400" dirty="0"/>
              <a:t>，此功能將統計所有文本最常出現的</a:t>
            </a:r>
            <a:r>
              <a:rPr lang="en-US" altLang="zh-TW" sz="2400" dirty="0"/>
              <a:t>2000</a:t>
            </a:r>
            <a:r>
              <a:rPr lang="zh-TW" altLang="en-US" sz="2400" dirty="0"/>
              <a:t>個詞彙，並給予編號</a:t>
            </a:r>
            <a:r>
              <a:rPr lang="en-US" altLang="zh-TW" sz="2400" dirty="0"/>
              <a:t>(</a:t>
            </a:r>
            <a:r>
              <a:rPr lang="zh-TW" altLang="en-US" sz="2400" dirty="0"/>
              <a:t>列印只取</a:t>
            </a:r>
            <a:r>
              <a:rPr lang="en-US" altLang="zh-TW" sz="2400" dirty="0"/>
              <a:t>100</a:t>
            </a:r>
            <a:r>
              <a:rPr lang="zh-TW" altLang="en-US" sz="2400" dirty="0"/>
              <a:t>個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FF369B-5DA2-43AE-BE48-F06582FB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3588"/>
            <a:ext cx="9351569" cy="538057"/>
          </a:xfrm>
          <a:prstGeom prst="rect">
            <a:avLst/>
          </a:prstGeom>
        </p:spPr>
      </p:pic>
      <p:pic>
        <p:nvPicPr>
          <p:cNvPr id="6" name="圖片 5" descr="一張含有 水, 坐, 大, 握住 的圖片&#10;&#10;自動產生的描述">
            <a:extLst>
              <a:ext uri="{FF2B5EF4-FFF2-40B4-BE49-F238E27FC236}">
                <a16:creationId xmlns:a16="http://schemas.microsoft.com/office/drawing/2014/main" id="{3D769928-8E7F-4549-AD8F-618D180F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65383"/>
            <a:ext cx="10260531" cy="15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資料預處理說明</a:t>
            </a:r>
            <a:r>
              <a:rPr lang="en-US" altLang="zh-TW" b="1" dirty="0">
                <a:solidFill>
                  <a:schemeClr val="tx1"/>
                </a:solidFill>
              </a:rPr>
              <a:t>(2)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有了字典後，詞彙便可匹配到數字，使用</a:t>
            </a:r>
            <a:r>
              <a:rPr lang="en-US" altLang="zh-TW" sz="2400" dirty="0" err="1"/>
              <a:t>texts_to_sequences</a:t>
            </a:r>
            <a:r>
              <a:rPr lang="zh-TW" altLang="en-US" sz="2400" dirty="0"/>
              <a:t>這個功能，會自行詞彙匹配，所以剛剛的字典庫大小影響此部分運作，表示若不在字庫內的字辭彙被無效化，而字庫最常出現的也有可能是</a:t>
            </a:r>
            <a:r>
              <a:rPr lang="en-US" altLang="zh-TW" sz="2400" dirty="0"/>
              <a:t>I</a:t>
            </a:r>
            <a:r>
              <a:rPr lang="zh-TW" altLang="en-US" sz="2400" dirty="0"/>
              <a:t>或是</a:t>
            </a:r>
            <a:r>
              <a:rPr lang="en-US" altLang="zh-TW" sz="2400" dirty="0"/>
              <a:t>it</a:t>
            </a:r>
            <a:r>
              <a:rPr lang="zh-TW" altLang="en-US" sz="2400" dirty="0"/>
              <a:t>之類較無明顯語意差異之字詞，因此字庫大小設定應會有些影響</a:t>
            </a:r>
            <a:endParaRPr lang="en-US" altLang="zh-TW" sz="2400" dirty="0"/>
          </a:p>
          <a:p>
            <a:r>
              <a:rPr lang="zh-TW" altLang="en-US" sz="2400" dirty="0"/>
              <a:t>轉換數字後，會成為每個文本有多少字詞就會有多少欄位，但訓練時必須將欄位數固定，因此使用</a:t>
            </a:r>
            <a:r>
              <a:rPr lang="en-US" altLang="zh-TW" sz="2400" dirty="0" err="1"/>
              <a:t>pad_sequences</a:t>
            </a:r>
            <a:r>
              <a:rPr lang="zh-TW" altLang="en-US" sz="2400" dirty="0"/>
              <a:t>功能，參數</a:t>
            </a:r>
            <a:r>
              <a:rPr lang="en-US" altLang="zh-TW" sz="2400" dirty="0" err="1"/>
              <a:t>maxlen</a:t>
            </a:r>
            <a:r>
              <a:rPr lang="zh-TW" altLang="en-US" sz="2400" dirty="0"/>
              <a:t>設定最大欄位數，超過截掉，不足補</a:t>
            </a:r>
            <a:r>
              <a:rPr lang="en-US" altLang="zh-TW" sz="2400" dirty="0"/>
              <a:t>0</a:t>
            </a:r>
            <a:r>
              <a:rPr lang="zh-TW" altLang="en-US" sz="2400" dirty="0"/>
              <a:t>，表示此參數設定較大，有機會考慮更多，但時間成本會提高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7F2017-0E32-49C8-A10E-A40D1D576C09}"/>
              </a:ext>
            </a:extLst>
          </p:cNvPr>
          <p:cNvSpPr txBox="1"/>
          <p:nvPr/>
        </p:nvSpPr>
        <p:spPr>
          <a:xfrm>
            <a:off x="1357162" y="4885741"/>
            <a:ext cx="5765533" cy="37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文本資料：</a:t>
            </a:r>
            <a:r>
              <a:rPr lang="en-US" altLang="zh-TW" b="1" dirty="0">
                <a:solidFill>
                  <a:srgbClr val="FF0000"/>
                </a:solidFill>
              </a:rPr>
              <a:t>[2, 3, 4]</a:t>
            </a:r>
            <a:r>
              <a:rPr lang="zh-TW" altLang="en-US" b="1" dirty="0">
                <a:solidFill>
                  <a:srgbClr val="FF0000"/>
                </a:solidFill>
              </a:rPr>
              <a:t>，若</a:t>
            </a:r>
            <a:r>
              <a:rPr lang="en-US" altLang="zh-TW" b="1" dirty="0" err="1">
                <a:solidFill>
                  <a:srgbClr val="FF0000"/>
                </a:solidFill>
              </a:rPr>
              <a:t>maxlen</a:t>
            </a:r>
            <a:r>
              <a:rPr lang="zh-TW" altLang="en-US" b="1" dirty="0">
                <a:solidFill>
                  <a:srgbClr val="FF0000"/>
                </a:solidFill>
              </a:rPr>
              <a:t>設定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en-US" b="1" dirty="0">
                <a:solidFill>
                  <a:srgbClr val="FF0000"/>
                </a:solidFill>
              </a:rPr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-&gt;[0,0,2,3,4]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879A69-7E49-4661-A311-EA65E4D245D9}"/>
              </a:ext>
            </a:extLst>
          </p:cNvPr>
          <p:cNvSpPr txBox="1"/>
          <p:nvPr/>
        </p:nvSpPr>
        <p:spPr>
          <a:xfrm>
            <a:off x="1357162" y="5265019"/>
            <a:ext cx="5765533" cy="37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文本資料：</a:t>
            </a:r>
            <a:r>
              <a:rPr lang="en-US" altLang="zh-TW" b="1" dirty="0">
                <a:solidFill>
                  <a:srgbClr val="FF0000"/>
                </a:solidFill>
              </a:rPr>
              <a:t>[2, 3, 4]</a:t>
            </a:r>
            <a:r>
              <a:rPr lang="zh-TW" altLang="en-US" b="1" dirty="0">
                <a:solidFill>
                  <a:srgbClr val="FF0000"/>
                </a:solidFill>
              </a:rPr>
              <a:t>，若</a:t>
            </a:r>
            <a:r>
              <a:rPr lang="en-US" altLang="zh-TW" b="1" dirty="0" err="1">
                <a:solidFill>
                  <a:srgbClr val="FF0000"/>
                </a:solidFill>
              </a:rPr>
              <a:t>maxlen</a:t>
            </a:r>
            <a:r>
              <a:rPr lang="zh-TW" altLang="en-US" b="1" dirty="0">
                <a:solidFill>
                  <a:srgbClr val="FF0000"/>
                </a:solidFill>
              </a:rPr>
              <a:t>設定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zh-TW" altLang="en-US" b="1" dirty="0">
                <a:solidFill>
                  <a:srgbClr val="FF0000"/>
                </a:solidFill>
              </a:rPr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-&gt;[3,4]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Embedding</a:t>
            </a:r>
            <a:r>
              <a:rPr lang="zh-TW" altLang="en-US" b="1" dirty="0">
                <a:solidFill>
                  <a:schemeClr val="tx1"/>
                </a:solidFill>
              </a:rPr>
              <a:t>層說明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55734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文字轉為數字後，數字本身並無前後關係，利用向量關係，類似語意的的文字在向量空間會比較相近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F3CC8B-7E7A-4B26-A063-A54F96BFC8DB}"/>
              </a:ext>
            </a:extLst>
          </p:cNvPr>
          <p:cNvSpPr txBox="1"/>
          <p:nvPr/>
        </p:nvSpPr>
        <p:spPr>
          <a:xfrm>
            <a:off x="863005" y="2238793"/>
            <a:ext cx="410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Pleasure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38  (1.2, 2.3, 3.2)</a:t>
            </a:r>
          </a:p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Like  10  (1.25, 2.33, 3.4)</a:t>
            </a:r>
          </a:p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Attraction  313  (1.25, 1.33, 3.3)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4063BB-E0D2-431A-99AF-6F308954B3D1}"/>
              </a:ext>
            </a:extLst>
          </p:cNvPr>
          <p:cNvSpPr txBox="1"/>
          <p:nvPr/>
        </p:nvSpPr>
        <p:spPr>
          <a:xfrm>
            <a:off x="5158662" y="2238793"/>
            <a:ext cx="410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Dislike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21  (-1.21, 1.7, 3.2)</a:t>
            </a:r>
          </a:p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Hate  28  (-1.5, 2.63, 3.22)</a:t>
            </a:r>
          </a:p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Disgust  31  (-1.65, 1.83, 3.11)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9638E8-27B1-458C-A5D3-DD09243FFA8B}"/>
              </a:ext>
            </a:extLst>
          </p:cNvPr>
          <p:cNvGrpSpPr/>
          <p:nvPr/>
        </p:nvGrpSpPr>
        <p:grpSpPr>
          <a:xfrm>
            <a:off x="2450343" y="3429000"/>
            <a:ext cx="4526101" cy="3257929"/>
            <a:chOff x="2513843" y="3187522"/>
            <a:chExt cx="4526101" cy="3257929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579BDFD3-42EF-4F3C-A919-62E0C0674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852" y="3187522"/>
              <a:ext cx="0" cy="19200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ECFDE5D-A6F4-4911-81F1-059962EFCA8E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52" y="5107539"/>
              <a:ext cx="33880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0688E85-5793-417F-8E31-AF5A66157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843" y="5107539"/>
              <a:ext cx="1138009" cy="13379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橢圓 17">
            <a:extLst>
              <a:ext uri="{FF2B5EF4-FFF2-40B4-BE49-F238E27FC236}">
                <a16:creationId xmlns:a16="http://schemas.microsoft.com/office/drawing/2014/main" id="{C1F40748-60C3-448F-98E1-C20CBAE926D8}"/>
              </a:ext>
            </a:extLst>
          </p:cNvPr>
          <p:cNvSpPr/>
          <p:nvPr/>
        </p:nvSpPr>
        <p:spPr>
          <a:xfrm>
            <a:off x="5441482" y="3731706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5F7FD6-E322-42AD-83FD-DB71705C1AC9}"/>
              </a:ext>
            </a:extLst>
          </p:cNvPr>
          <p:cNvSpPr/>
          <p:nvPr/>
        </p:nvSpPr>
        <p:spPr>
          <a:xfrm>
            <a:off x="5613873" y="3631704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Pleasure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832589-3A3C-40F1-BA8C-BF2EB42543ED}"/>
              </a:ext>
            </a:extLst>
          </p:cNvPr>
          <p:cNvSpPr/>
          <p:nvPr/>
        </p:nvSpPr>
        <p:spPr>
          <a:xfrm>
            <a:off x="5770577" y="4069396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755BA1-8EA8-47F5-B941-D3894D1BDD3D}"/>
              </a:ext>
            </a:extLst>
          </p:cNvPr>
          <p:cNvSpPr/>
          <p:nvPr/>
        </p:nvSpPr>
        <p:spPr>
          <a:xfrm>
            <a:off x="5942968" y="396939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Like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43A6FBC-87D9-4D0E-A924-19877D2121BF}"/>
              </a:ext>
            </a:extLst>
          </p:cNvPr>
          <p:cNvSpPr/>
          <p:nvPr/>
        </p:nvSpPr>
        <p:spPr>
          <a:xfrm>
            <a:off x="5598186" y="4421517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3B4B6F-F0C6-4BEB-B11C-E7FB3920FDB4}"/>
              </a:ext>
            </a:extLst>
          </p:cNvPr>
          <p:cNvSpPr/>
          <p:nvPr/>
        </p:nvSpPr>
        <p:spPr>
          <a:xfrm>
            <a:off x="5770577" y="4321515"/>
            <a:ext cx="127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Wingdings" panose="05000000000000000000" pitchFamily="2" charset="2"/>
              </a:rPr>
              <a:t>Attraction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AD10FBF-1947-4978-9C41-65B26FD23EA7}"/>
              </a:ext>
            </a:extLst>
          </p:cNvPr>
          <p:cNvSpPr/>
          <p:nvPr/>
        </p:nvSpPr>
        <p:spPr>
          <a:xfrm>
            <a:off x="2053856" y="4121163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E62B5A-ADBA-4828-90D8-D77DC150042D}"/>
              </a:ext>
            </a:extLst>
          </p:cNvPr>
          <p:cNvSpPr/>
          <p:nvPr/>
        </p:nvSpPr>
        <p:spPr>
          <a:xfrm>
            <a:off x="2226247" y="4021161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Dislike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9246F6D-FB71-42FC-8A82-8A8B11F8DA2B}"/>
              </a:ext>
            </a:extLst>
          </p:cNvPr>
          <p:cNvSpPr/>
          <p:nvPr/>
        </p:nvSpPr>
        <p:spPr>
          <a:xfrm>
            <a:off x="1734443" y="4900526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E1B13E-513F-4522-B8D3-D2D11F4B5B22}"/>
              </a:ext>
            </a:extLst>
          </p:cNvPr>
          <p:cNvSpPr/>
          <p:nvPr/>
        </p:nvSpPr>
        <p:spPr>
          <a:xfrm>
            <a:off x="1906834" y="4800524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Wingdings" panose="05000000000000000000" pitchFamily="2" charset="2"/>
              </a:rPr>
              <a:t>Hate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B8ED5F0-1CD3-4E2D-A127-9B582FBD0E82}"/>
              </a:ext>
            </a:extLst>
          </p:cNvPr>
          <p:cNvSpPr/>
          <p:nvPr/>
        </p:nvSpPr>
        <p:spPr>
          <a:xfrm>
            <a:off x="2045472" y="5299274"/>
            <a:ext cx="172391" cy="169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904B17-7414-4A65-BA08-EB78D7B5630F}"/>
              </a:ext>
            </a:extLst>
          </p:cNvPr>
          <p:cNvSpPr/>
          <p:nvPr/>
        </p:nvSpPr>
        <p:spPr>
          <a:xfrm>
            <a:off x="2217863" y="519927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Wingdings" panose="05000000000000000000" pitchFamily="2" charset="2"/>
              </a:rPr>
              <a:t>Disgust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9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1567E-5C38-47FA-9BC4-5269B4EC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91" y="2906486"/>
            <a:ext cx="8596668" cy="827314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程式說明</a:t>
            </a:r>
            <a:r>
              <a:rPr lang="en-US" altLang="zh-TW" sz="4400" b="1" dirty="0">
                <a:solidFill>
                  <a:schemeClr val="tx1"/>
                </a:solidFill>
              </a:rPr>
              <a:t>-createModel_RNN.py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77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475684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為能夠了解資料</a:t>
            </a:r>
            <a:r>
              <a:rPr lang="en-US" altLang="zh-TW" sz="2400" dirty="0"/>
              <a:t>input</a:t>
            </a:r>
            <a:r>
              <a:rPr lang="zh-TW" altLang="en-US" sz="2400" dirty="0"/>
              <a:t>與</a:t>
            </a:r>
            <a:r>
              <a:rPr lang="en-US" altLang="zh-TW" sz="2400" dirty="0"/>
              <a:t>output</a:t>
            </a:r>
            <a:r>
              <a:rPr lang="zh-TW" altLang="en-US" sz="2400" dirty="0"/>
              <a:t>資料結構，採用自行下在原始檔，自行讀入原始資料處理，原始資料即影評文本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稍微檢視資料可以發現有不少特殊符號需要濾掉或取代掉，因此在後續程式碼預計處理此部分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0DC3B0-E18A-455B-8838-F510D513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" y="2386590"/>
            <a:ext cx="7912553" cy="4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(2)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475684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首先確認需求套件是否都已安裝完成，只輸入以下</a:t>
            </a:r>
            <a:r>
              <a:rPr lang="en-US" altLang="zh-TW" sz="2400" dirty="0"/>
              <a:t>import</a:t>
            </a:r>
            <a:r>
              <a:rPr lang="zh-TW" altLang="en-US" sz="2400" dirty="0"/>
              <a:t>直接執行，沒有錯誤即皆已完成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6BB7D-973A-423C-BDF5-816A1D9A9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9" y="2135483"/>
            <a:ext cx="6686152" cy="31395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10FD61D-AD35-4DEA-A8EE-0A5EE7D9B986}"/>
              </a:ext>
            </a:extLst>
          </p:cNvPr>
          <p:cNvSpPr txBox="1"/>
          <p:nvPr/>
        </p:nvSpPr>
        <p:spPr>
          <a:xfrm>
            <a:off x="977391" y="5313012"/>
            <a:ext cx="807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其中筆者所安裝的是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3.6.8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1.13.0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，此版本的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有將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包入，因此可以直接使用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之功能，因此從上圖可以看到許多建模功能是透過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下的功能，但若您使用的是單純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路徑應是刪掉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即可，有誤可查詢一下，使用方法應是相同，只有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路徑需調整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30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3D7E-4BC8-463F-8DF3-55F9A4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程式說明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CD72D-6945-46C8-988B-474363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513"/>
            <a:ext cx="8596668" cy="4756849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此部分設定</a:t>
            </a:r>
            <a:r>
              <a:rPr lang="en-US" altLang="zh-TW" sz="2400" dirty="0"/>
              <a:t>GPU</a:t>
            </a:r>
            <a:r>
              <a:rPr lang="zh-TW" altLang="en-US" sz="2400" dirty="0"/>
              <a:t>相關設定檔，第一行為</a:t>
            </a:r>
            <a:r>
              <a:rPr lang="en-US" altLang="zh-TW" sz="2400" dirty="0"/>
              <a:t>log</a:t>
            </a:r>
            <a:r>
              <a:rPr lang="zh-TW" altLang="en-US" sz="2400" dirty="0"/>
              <a:t>顯示模式，第二行主要指定</a:t>
            </a:r>
            <a:r>
              <a:rPr lang="en-US" altLang="zh-TW" sz="2400" dirty="0"/>
              <a:t>GPU</a:t>
            </a:r>
            <a:r>
              <a:rPr lang="zh-TW" altLang="en-US" sz="2400" dirty="0"/>
              <a:t>運作卡片設定，若設定錯誤會成為</a:t>
            </a:r>
            <a:r>
              <a:rPr lang="en-US" altLang="zh-TW" sz="2400" dirty="0"/>
              <a:t>CPU</a:t>
            </a:r>
            <a:r>
              <a:rPr lang="zh-TW" altLang="en-US" sz="2400" dirty="0"/>
              <a:t>運行，若註解掉則為預設，</a:t>
            </a:r>
            <a:r>
              <a:rPr lang="en-US" altLang="zh-TW" sz="2400" dirty="0"/>
              <a:t>GPU</a:t>
            </a:r>
            <a:r>
              <a:rPr lang="zh-TW" altLang="en-US" sz="2400" dirty="0"/>
              <a:t>與</a:t>
            </a:r>
            <a:r>
              <a:rPr lang="en-US" altLang="zh-TW" sz="2400" dirty="0"/>
              <a:t>CPU</a:t>
            </a:r>
            <a:r>
              <a:rPr lang="zh-TW" altLang="en-US" sz="2400" dirty="0"/>
              <a:t>會協同運作，確認</a:t>
            </a:r>
            <a:r>
              <a:rPr lang="en-US" altLang="zh-TW" sz="2400" dirty="0"/>
              <a:t>GPU</a:t>
            </a:r>
            <a:r>
              <a:rPr lang="zh-TW" altLang="en-US" sz="2400" dirty="0"/>
              <a:t>是否有跑可以透過工作管理員下的效能表單觀察到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EFC27D-5F96-41E4-A5EA-C3FFC38F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6" y="1626734"/>
            <a:ext cx="10353675" cy="752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A005CF-90AF-4899-925E-27FF89C9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6" y="2433639"/>
            <a:ext cx="10353675" cy="2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860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1538</Words>
  <Application>Microsoft Office PowerPoint</Application>
  <PresentationFormat>寬螢幕</PresentationFormat>
  <Paragraphs>140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Trebuchet MS</vt:lpstr>
      <vt:lpstr>Wingdings 3</vt:lpstr>
      <vt:lpstr>多面向</vt:lpstr>
      <vt:lpstr>IMDB語意辨識(RNN與LSTM)</vt:lpstr>
      <vt:lpstr>範例說明</vt:lpstr>
      <vt:lpstr>資料預處理說明(1)</vt:lpstr>
      <vt:lpstr>資料預處理說明(2)</vt:lpstr>
      <vt:lpstr>Embedding層說明</vt:lpstr>
      <vt:lpstr>程式說明-createModel_RNN.py</vt:lpstr>
      <vt:lpstr>程式說明(1)</vt:lpstr>
      <vt:lpstr>程式說明(2)</vt:lpstr>
      <vt:lpstr>程式說明(3)</vt:lpstr>
      <vt:lpstr>程式說明(4)</vt:lpstr>
      <vt:lpstr>程式說明(5)</vt:lpstr>
      <vt:lpstr>程式說明(6)</vt:lpstr>
      <vt:lpstr>程式說明(10)</vt:lpstr>
      <vt:lpstr>程式說明(11)</vt:lpstr>
      <vt:lpstr>程式說明-doPredict.py</vt:lpstr>
      <vt:lpstr>程式說明(1)</vt:lpstr>
      <vt:lpstr>程式說明(2)</vt:lpstr>
      <vt:lpstr>程式說明(3)</vt:lpstr>
      <vt:lpstr>程式說明(4)</vt:lpstr>
      <vt:lpstr>程式說明(5)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IMDB語意辨識(RNN與LSTM)</dc:title>
  <dc:creator>user2 iTraffic</dc:creator>
  <cp:lastModifiedBy>user2 iTraffic</cp:lastModifiedBy>
  <cp:revision>74</cp:revision>
  <dcterms:created xsi:type="dcterms:W3CDTF">2019-12-24T06:27:56Z</dcterms:created>
  <dcterms:modified xsi:type="dcterms:W3CDTF">2019-12-25T09:23:57Z</dcterms:modified>
</cp:coreProperties>
</file>