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0" r:id="rId6"/>
    <p:sldId id="259" r:id="rId7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93AAB0-5871-4C13-AE2F-D414EEA4BD56}" v="58" dt="2023-03-16T13:17:22.6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90" d="100"/>
          <a:sy n="90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44B2-C2B0-2046-C2D5-86F678950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5078A-29D2-E6C0-A92A-96AE4EDB4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58B7A-9612-5BED-7C20-2E08D6B2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2AF3-619C-46D6-B50C-6413E6C04515}" type="datetimeFigureOut">
              <a:rPr lang="en-FI" smtClean="0"/>
              <a:t>22/04/2023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AA862-FB4B-9560-3AED-2C809D65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505EC-5F66-C2BB-A22A-520E6208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542-B5F5-4220-862D-D2F9A446706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6886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B65C4-9DA5-A727-3EE1-295A255F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10498-5F78-363E-DE17-83FB42145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63532-FA28-EE31-7A69-550DB1C0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2AF3-619C-46D6-B50C-6413E6C04515}" type="datetimeFigureOut">
              <a:rPr lang="en-FI" smtClean="0"/>
              <a:t>22/04/2023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AA93A-025B-B0DD-A068-929E94E4F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FF086-D523-3EE0-0EA0-0E99430AB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542-B5F5-4220-862D-D2F9A446706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0181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7432A-AF1B-1BF9-15EA-B9A7DAD9D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BBEAA-2739-1B86-F0FA-15EE86F85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285DD-3A16-CD85-62DD-81C34E65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2AF3-619C-46D6-B50C-6413E6C04515}" type="datetimeFigureOut">
              <a:rPr lang="en-FI" smtClean="0"/>
              <a:t>22/04/2023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F2C8E-9DE0-C229-BD1B-BEE73683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94BDE-0C10-EC80-528F-DA694449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542-B5F5-4220-862D-D2F9A446706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376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29CC-53E6-C39E-3120-3E5726FCB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934DD-CB3E-82D3-244B-4A2889D9E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77D3D-C3A4-12C2-5FF3-286F7838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2AF3-619C-46D6-B50C-6413E6C04515}" type="datetimeFigureOut">
              <a:rPr lang="en-FI" smtClean="0"/>
              <a:t>22/04/2023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83240-BE58-FDBC-C016-ED324EF3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77501-64F5-2201-A08F-F95C7F7D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542-B5F5-4220-862D-D2F9A446706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4388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6859-ADBE-C200-B404-31F28857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E9DD7-2500-BEED-C090-B5431A9DF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8BC28-9014-B869-B769-ABEAF58B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2AF3-619C-46D6-B50C-6413E6C04515}" type="datetimeFigureOut">
              <a:rPr lang="en-FI" smtClean="0"/>
              <a:t>22/04/2023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437F4-4B38-49EE-9546-EFA7A199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0C7A5-B69F-F222-A02E-90256600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542-B5F5-4220-862D-D2F9A446706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9702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06E38-18AB-08B1-E065-D082F13C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79E18-E38D-46AC-AD91-99E0BA88F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17C64-DA64-D209-351A-DD8463482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D86D0-46C2-CB62-4808-B35BC178F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2AF3-619C-46D6-B50C-6413E6C04515}" type="datetimeFigureOut">
              <a:rPr lang="en-FI" smtClean="0"/>
              <a:t>22/04/2023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08569-3F02-CD81-9ECE-249AE126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84B64-4397-FE85-2705-BD2407CD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542-B5F5-4220-862D-D2F9A446706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6932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09F6-B72E-E691-A745-184320B9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3E404-BD14-C656-DAB4-9BA67ED9B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581C3-4CF5-E58F-222B-A70243C3F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6C49A-FC10-419A-DDD3-D799400A1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579EB-8130-4D08-1A63-E6D7E2C5B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302CF0-D367-9E8F-EABA-8402903F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2AF3-619C-46D6-B50C-6413E6C04515}" type="datetimeFigureOut">
              <a:rPr lang="en-FI" smtClean="0"/>
              <a:t>22/04/2023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8A205-CDD8-E7F6-2CBE-D0E98AFFC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A94FE7-5FEE-AC9A-770D-72020E77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542-B5F5-4220-862D-D2F9A446706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48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E261-0325-9C41-0876-A9E16796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D7986-DFD6-A89A-B726-D757D5B42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2AF3-619C-46D6-B50C-6413E6C04515}" type="datetimeFigureOut">
              <a:rPr lang="en-FI" smtClean="0"/>
              <a:t>22/04/2023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F7F55-B26A-0770-88CA-68B9DBA1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F8781-F34D-ADAB-91FD-F17F553E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542-B5F5-4220-862D-D2F9A446706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8836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E69F8-D2A0-630E-ABB0-33F1EE9E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2AF3-619C-46D6-B50C-6413E6C04515}" type="datetimeFigureOut">
              <a:rPr lang="en-FI" smtClean="0"/>
              <a:t>22/04/2023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EB9D1-9D48-7105-3176-C8208A91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51827-F0C9-F3B9-CAB0-84F46271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542-B5F5-4220-862D-D2F9A446706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5277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EC98-10C9-A579-53B1-2364F40E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4458-3C91-F2F0-09A4-11146A01F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B16C2-4309-353B-8FE5-DCE038E7E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0B74A-AAA4-EF13-D29C-F82F6BA38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2AF3-619C-46D6-B50C-6413E6C04515}" type="datetimeFigureOut">
              <a:rPr lang="en-FI" smtClean="0"/>
              <a:t>22/04/2023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8E686-D6A4-1ED3-2E31-969D5D02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7EC0B-8661-8B0C-5185-4205CDFB8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542-B5F5-4220-862D-D2F9A446706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736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0E1A-E607-0F64-422B-9A7294A5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74A339-FEB1-D5DB-A42D-BD9281B34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EB646-00A8-E34B-7FDC-4465DC76A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7315B-2038-30E5-20E5-33E1593C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2AF3-619C-46D6-B50C-6413E6C04515}" type="datetimeFigureOut">
              <a:rPr lang="en-FI" smtClean="0"/>
              <a:t>22/04/2023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A5F97-7F80-2EF7-9C9C-85F65CEF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B894C-2839-3BF3-636D-166FAEFB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4542-B5F5-4220-862D-D2F9A446706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3979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773AF1-A9D6-3539-62AF-D9BA2F40D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F4A25-6665-ED5A-CECD-B6400B2DA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561FA-CD0D-86AD-F5D6-0FA72355B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32AF3-619C-46D6-B50C-6413E6C04515}" type="datetimeFigureOut">
              <a:rPr lang="en-FI" smtClean="0"/>
              <a:t>22/04/2023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60BD1-6213-CD12-46B1-382474A66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5B61B-F6B6-703D-8649-BE972D736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04542-B5F5-4220-862D-D2F9A446706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4557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emf"/><Relationship Id="rId7" Type="http://schemas.openxmlformats.org/officeDocument/2006/relationships/image" Target="../media/image5.jpe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8F8611D-C4B3-C47E-774C-D0DDB8BD380A}"/>
              </a:ext>
            </a:extLst>
          </p:cNvPr>
          <p:cNvSpPr/>
          <p:nvPr/>
        </p:nvSpPr>
        <p:spPr>
          <a:xfrm>
            <a:off x="174171" y="142504"/>
            <a:ext cx="11883242" cy="4473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2E0511E-84B6-18A9-355D-47E376BB6F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069373"/>
              </p:ext>
            </p:extLst>
          </p:nvPr>
        </p:nvGraphicFramePr>
        <p:xfrm>
          <a:off x="174171" y="142504"/>
          <a:ext cx="1179616" cy="478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3590626" imgH="1457325" progId="AcroExch.Document.DC">
                  <p:embed/>
                </p:oleObj>
              </mc:Choice>
              <mc:Fallback>
                <p:oleObj name="Acrobat Document" r:id="rId2" imgW="3590626" imgH="1457325" progId="AcroExch.Document.DC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2E0511E-84B6-18A9-355D-47E376BB6F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4171" y="142504"/>
                        <a:ext cx="1179616" cy="478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78973CB-53CA-C4E4-3A05-7EEFFC39A76C}"/>
              </a:ext>
            </a:extLst>
          </p:cNvPr>
          <p:cNvSpPr/>
          <p:nvPr/>
        </p:nvSpPr>
        <p:spPr>
          <a:xfrm>
            <a:off x="182089" y="614317"/>
            <a:ext cx="11891159" cy="5498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endParaRPr lang="en-FI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C357E6-6541-3AA8-FBC4-D8CB1B93CA87}"/>
              </a:ext>
            </a:extLst>
          </p:cNvPr>
          <p:cNvSpPr/>
          <p:nvPr/>
        </p:nvSpPr>
        <p:spPr>
          <a:xfrm>
            <a:off x="174172" y="6151178"/>
            <a:ext cx="11899076" cy="4792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8659AF-A5FF-32F7-BE8E-DECD5D550D53}"/>
              </a:ext>
            </a:extLst>
          </p:cNvPr>
          <p:cNvSpPr txBox="1"/>
          <p:nvPr/>
        </p:nvSpPr>
        <p:spPr>
          <a:xfrm>
            <a:off x="11075719" y="227610"/>
            <a:ext cx="910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2"/>
                </a:solidFill>
              </a:rPr>
              <a:t>FI  SWE  EN</a:t>
            </a:r>
            <a:endParaRPr lang="en-FI" sz="1000" dirty="0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A85572-319F-E234-AB8D-F946E9E38B6C}"/>
              </a:ext>
            </a:extLst>
          </p:cNvPr>
          <p:cNvSpPr txBox="1"/>
          <p:nvPr/>
        </p:nvSpPr>
        <p:spPr>
          <a:xfrm>
            <a:off x="2743201" y="6267673"/>
            <a:ext cx="106877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PALVELUEHDOT</a:t>
            </a:r>
            <a:endParaRPr lang="en-FI" sz="1000" dirty="0">
              <a:solidFill>
                <a:schemeClr val="bg2"/>
              </a:solidFill>
            </a:endParaRPr>
          </a:p>
        </p:txBody>
      </p:sp>
      <p:pic>
        <p:nvPicPr>
          <p:cNvPr id="1026" name="Picture 2" descr="Image result for FB Icon Free">
            <a:extLst>
              <a:ext uri="{FF2B5EF4-FFF2-40B4-BE49-F238E27FC236}">
                <a16:creationId xmlns:a16="http://schemas.microsoft.com/office/drawing/2014/main" id="{1EEEB26B-19D9-41BF-092C-5BCBC68CE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41" y="6260516"/>
            <a:ext cx="167813" cy="18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CB5E45A2-8326-57B6-1B4C-20BFBC01B8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28" y="6267673"/>
            <a:ext cx="191720" cy="1738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E4AB05-CE46-79FF-C7E3-E4A7E6DB30A5}"/>
              </a:ext>
            </a:extLst>
          </p:cNvPr>
          <p:cNvSpPr txBox="1"/>
          <p:nvPr/>
        </p:nvSpPr>
        <p:spPr>
          <a:xfrm>
            <a:off x="7213599" y="258758"/>
            <a:ext cx="1233715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PALVELUT</a:t>
            </a:r>
            <a:endParaRPr lang="en-FI" sz="1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696F84-34B0-257F-42FB-6E5A6266CAEA}"/>
              </a:ext>
            </a:extLst>
          </p:cNvPr>
          <p:cNvSpPr txBox="1"/>
          <p:nvPr/>
        </p:nvSpPr>
        <p:spPr>
          <a:xfrm>
            <a:off x="8537037" y="258758"/>
            <a:ext cx="1233715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TIETOJA MEISTÄ</a:t>
            </a:r>
            <a:endParaRPr lang="en-FI" sz="1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511F87-37A6-0BCC-DD0B-8E9727092F6C}"/>
              </a:ext>
            </a:extLst>
          </p:cNvPr>
          <p:cNvSpPr txBox="1"/>
          <p:nvPr/>
        </p:nvSpPr>
        <p:spPr>
          <a:xfrm>
            <a:off x="9842004" y="258758"/>
            <a:ext cx="1233715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YHTEYSTIEDOT</a:t>
            </a:r>
            <a:endParaRPr lang="en-FI" sz="1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C5C0B6-6754-E346-950B-9337F51E7D49}"/>
              </a:ext>
            </a:extLst>
          </p:cNvPr>
          <p:cNvSpPr txBox="1"/>
          <p:nvPr/>
        </p:nvSpPr>
        <p:spPr>
          <a:xfrm>
            <a:off x="4222" y="5784980"/>
            <a:ext cx="1937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i="0" dirty="0">
                <a:solidFill>
                  <a:srgbClr val="999999"/>
                </a:solidFill>
                <a:effectLst/>
                <a:latin typeface="Roboto" panose="02000000000000000000" pitchFamily="2" charset="0"/>
              </a:rPr>
              <a:t>© AM </a:t>
            </a:r>
            <a:r>
              <a:rPr lang="en-US" sz="1000" b="0" i="0" dirty="0" err="1">
                <a:solidFill>
                  <a:srgbClr val="999999"/>
                </a:solidFill>
                <a:effectLst/>
                <a:latin typeface="Roboto" panose="02000000000000000000" pitchFamily="2" charset="0"/>
              </a:rPr>
              <a:t>Nostot</a:t>
            </a:r>
            <a:r>
              <a:rPr lang="en-US" sz="1000" b="0" i="0" dirty="0">
                <a:solidFill>
                  <a:srgbClr val="999999"/>
                </a:solidFill>
                <a:effectLst/>
                <a:latin typeface="Roboto" panose="02000000000000000000" pitchFamily="2" charset="0"/>
              </a:rPr>
              <a:t> Oy 2023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EC91A5-7D13-5FBD-D808-8C5B513A49E5}"/>
              </a:ext>
            </a:extLst>
          </p:cNvPr>
          <p:cNvSpPr txBox="1"/>
          <p:nvPr/>
        </p:nvSpPr>
        <p:spPr>
          <a:xfrm>
            <a:off x="1277183" y="1308510"/>
            <a:ext cx="522397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NOSTO- JA KULJETUSPALVELUT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AMMATTITAIDOLLA</a:t>
            </a:r>
            <a:endParaRPr lang="en-US" sz="40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026CCA-4212-F59E-EE48-D265067DEF90}"/>
              </a:ext>
            </a:extLst>
          </p:cNvPr>
          <p:cNvSpPr txBox="1"/>
          <p:nvPr/>
        </p:nvSpPr>
        <p:spPr>
          <a:xfrm>
            <a:off x="3889169" y="6273889"/>
            <a:ext cx="106877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TILAAJAVASTUU</a:t>
            </a:r>
            <a:endParaRPr lang="en-FI" sz="1000" dirty="0">
              <a:solidFill>
                <a:schemeClr val="bg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702D3A-37B3-947F-6D36-B6F53475BDAD}"/>
              </a:ext>
            </a:extLst>
          </p:cNvPr>
          <p:cNvSpPr txBox="1"/>
          <p:nvPr/>
        </p:nvSpPr>
        <p:spPr>
          <a:xfrm>
            <a:off x="503437" y="892547"/>
            <a:ext cx="979258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Etusivu</a:t>
            </a:r>
            <a:endParaRPr lang="en-FI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35612C-BE44-DC41-5A77-6F02138A6FAE}"/>
              </a:ext>
            </a:extLst>
          </p:cNvPr>
          <p:cNvSpPr/>
          <p:nvPr/>
        </p:nvSpPr>
        <p:spPr>
          <a:xfrm>
            <a:off x="1333255" y="2996134"/>
            <a:ext cx="5223972" cy="7711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AD1763-48F7-77FE-D040-D7CB690ECB9A}"/>
              </a:ext>
            </a:extLst>
          </p:cNvPr>
          <p:cNvSpPr/>
          <p:nvPr/>
        </p:nvSpPr>
        <p:spPr>
          <a:xfrm>
            <a:off x="1353787" y="3948157"/>
            <a:ext cx="5223972" cy="7039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C4EA45-9DA2-FD12-5F3E-47114B2800FF}"/>
              </a:ext>
            </a:extLst>
          </p:cNvPr>
          <p:cNvSpPr/>
          <p:nvPr/>
        </p:nvSpPr>
        <p:spPr>
          <a:xfrm>
            <a:off x="1353787" y="4791075"/>
            <a:ext cx="5223972" cy="7429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9072E3E7-CB67-E5BB-2485-197D869290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740" y="3235278"/>
            <a:ext cx="425139" cy="425139"/>
          </a:xfrm>
          <a:prstGeom prst="rect">
            <a:avLst/>
          </a:prstGeom>
        </p:spPr>
      </p:pic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3ABC853E-6D03-3FC3-D7D1-261F12EBD3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740" y="4098498"/>
            <a:ext cx="435209" cy="435209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E605E05C-397B-E73B-FE7D-EA5BC10B40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91" y="4930039"/>
            <a:ext cx="435209" cy="465018"/>
          </a:xfrm>
          <a:prstGeom prst="rect">
            <a:avLst/>
          </a:prstGeom>
        </p:spPr>
      </p:pic>
      <p:pic>
        <p:nvPicPr>
          <p:cNvPr id="36" name="Picture 35" descr="A picture containing arrow&#10;&#10;Description automatically generated">
            <a:extLst>
              <a:ext uri="{FF2B5EF4-FFF2-40B4-BE49-F238E27FC236}">
                <a16:creationId xmlns:a16="http://schemas.microsoft.com/office/drawing/2014/main" id="{4BFD5165-D23A-6CC7-55F8-5A9ECFCDAC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768" y="892547"/>
            <a:ext cx="3299701" cy="459336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84211A8-7475-5598-A8B8-DAAB3C8E7558}"/>
              </a:ext>
            </a:extLst>
          </p:cNvPr>
          <p:cNvSpPr txBox="1"/>
          <p:nvPr/>
        </p:nvSpPr>
        <p:spPr>
          <a:xfrm>
            <a:off x="2162243" y="3244334"/>
            <a:ext cx="4174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i-FI" sz="1000" b="0" i="0" dirty="0">
                <a:solidFill>
                  <a:srgbClr val="D1D5DB"/>
                </a:solidFill>
                <a:effectLst/>
                <a:latin typeface="Söhne"/>
              </a:rPr>
              <a:t>Sijaitsemme Porvoossa. Vuokrattavien nosturien valikoimaamme kuuluu täysin koulutettu ja kokenut </a:t>
            </a:r>
            <a:r>
              <a:rPr lang="fi-FI" sz="1000" dirty="0">
                <a:solidFill>
                  <a:srgbClr val="D1D5DB"/>
                </a:solidFill>
                <a:latin typeface="Söhne"/>
              </a:rPr>
              <a:t>kuljettaja/operaattori?</a:t>
            </a:r>
            <a:r>
              <a:rPr lang="fi-FI" sz="10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FI" sz="10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F45D3A-CB96-0D90-EED0-EAE42D7C4057}"/>
              </a:ext>
            </a:extLst>
          </p:cNvPr>
          <p:cNvSpPr txBox="1"/>
          <p:nvPr/>
        </p:nvSpPr>
        <p:spPr>
          <a:xfrm>
            <a:off x="2243773" y="4119049"/>
            <a:ext cx="4042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b="0" i="0" dirty="0">
                <a:solidFill>
                  <a:srgbClr val="D1D5DB"/>
                </a:solidFill>
                <a:effectLst/>
                <a:latin typeface="Söhne"/>
              </a:rPr>
              <a:t>Ammattitaitoinen palvelu taattu. Huolehdimme asiakastyytyväisyydestä saapumalla ajoissa ja suorittamalla työn aikataulussa.</a:t>
            </a:r>
            <a:endParaRPr lang="en-FI" sz="10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F04EC1-F389-D709-E2EF-307F28E9A9DE}"/>
              </a:ext>
            </a:extLst>
          </p:cNvPr>
          <p:cNvSpPr txBox="1"/>
          <p:nvPr/>
        </p:nvSpPr>
        <p:spPr>
          <a:xfrm>
            <a:off x="2281635" y="4930039"/>
            <a:ext cx="3999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b="0" i="0" dirty="0">
                <a:solidFill>
                  <a:srgbClr val="D1D5DB"/>
                </a:solidFill>
                <a:effectLst/>
                <a:latin typeface="Söhne"/>
              </a:rPr>
              <a:t>Hyvin hoidetut nosturimme ovat sertifioituja ja niitä tarkastetaan vuosittain varmistaaksemme niiden täyttävän  Suomen turvallisuusstandardit.</a:t>
            </a:r>
            <a:endParaRPr lang="en-FI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28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4090E0-51EB-38C5-8E65-EF602EEB2CC7}"/>
              </a:ext>
            </a:extLst>
          </p:cNvPr>
          <p:cNvSpPr/>
          <p:nvPr/>
        </p:nvSpPr>
        <p:spPr>
          <a:xfrm>
            <a:off x="174171" y="142504"/>
            <a:ext cx="11883242" cy="4473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07E61F0-9307-823A-B491-A61B3E95C0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470376"/>
              </p:ext>
            </p:extLst>
          </p:nvPr>
        </p:nvGraphicFramePr>
        <p:xfrm>
          <a:off x="174171" y="142504"/>
          <a:ext cx="1179616" cy="478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3590626" imgH="1457325" progId="AcroExch.Document.DC">
                  <p:embed/>
                </p:oleObj>
              </mc:Choice>
              <mc:Fallback>
                <p:oleObj name="Acrobat Document" r:id="rId2" imgW="3590626" imgH="1457325" progId="AcroExch.Document.DC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607E61F0-9307-823A-B491-A61B3E95C0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4171" y="142504"/>
                        <a:ext cx="1179616" cy="478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861CAD6-C7FD-8B41-C3EF-039915506C9C}"/>
              </a:ext>
            </a:extLst>
          </p:cNvPr>
          <p:cNvSpPr/>
          <p:nvPr/>
        </p:nvSpPr>
        <p:spPr>
          <a:xfrm>
            <a:off x="182089" y="611172"/>
            <a:ext cx="11891159" cy="5498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69E8E9-51BC-3997-CCA0-DB15CDEEDA56}"/>
              </a:ext>
            </a:extLst>
          </p:cNvPr>
          <p:cNvSpPr/>
          <p:nvPr/>
        </p:nvSpPr>
        <p:spPr>
          <a:xfrm>
            <a:off x="174172" y="6151178"/>
            <a:ext cx="11899076" cy="4792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FBF59-F041-6DEC-4FAF-010C23A5C499}"/>
              </a:ext>
            </a:extLst>
          </p:cNvPr>
          <p:cNvSpPr txBox="1"/>
          <p:nvPr/>
        </p:nvSpPr>
        <p:spPr>
          <a:xfrm>
            <a:off x="11075719" y="227610"/>
            <a:ext cx="910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2"/>
                </a:solidFill>
              </a:rPr>
              <a:t>FI  SWE  EN</a:t>
            </a:r>
            <a:endParaRPr lang="en-FI" sz="1000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FF138-EA7B-5E63-8C10-4ED3E89C55F1}"/>
              </a:ext>
            </a:extLst>
          </p:cNvPr>
          <p:cNvSpPr txBox="1"/>
          <p:nvPr/>
        </p:nvSpPr>
        <p:spPr>
          <a:xfrm>
            <a:off x="2743201" y="6267673"/>
            <a:ext cx="106877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PALVELUEHDOT</a:t>
            </a:r>
            <a:endParaRPr lang="en-FI" sz="1000" dirty="0">
              <a:solidFill>
                <a:schemeClr val="bg2"/>
              </a:solidFill>
            </a:endParaRPr>
          </a:p>
        </p:txBody>
      </p:sp>
      <p:pic>
        <p:nvPicPr>
          <p:cNvPr id="8" name="Picture 2" descr="Image result for FB Icon Free">
            <a:extLst>
              <a:ext uri="{FF2B5EF4-FFF2-40B4-BE49-F238E27FC236}">
                <a16:creationId xmlns:a16="http://schemas.microsoft.com/office/drawing/2014/main" id="{344EBBF0-DBA0-7AE8-8744-8FFB471E3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41" y="6260516"/>
            <a:ext cx="167813" cy="18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F87FC83-4E19-5A3F-3FE6-A28F88D001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28" y="6267673"/>
            <a:ext cx="191720" cy="1738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53D353-E68E-9B8C-E5D6-22EB84E39CA3}"/>
              </a:ext>
            </a:extLst>
          </p:cNvPr>
          <p:cNvSpPr txBox="1"/>
          <p:nvPr/>
        </p:nvSpPr>
        <p:spPr>
          <a:xfrm>
            <a:off x="7213599" y="258758"/>
            <a:ext cx="1233715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ETUSIVU</a:t>
            </a:r>
            <a:endParaRPr lang="en-FI" sz="1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F08120-6D80-DE08-1DD0-70418B2CC0BF}"/>
              </a:ext>
            </a:extLst>
          </p:cNvPr>
          <p:cNvSpPr txBox="1"/>
          <p:nvPr/>
        </p:nvSpPr>
        <p:spPr>
          <a:xfrm>
            <a:off x="8537037" y="258758"/>
            <a:ext cx="1233715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TIETOJA MEISTÄ</a:t>
            </a:r>
            <a:endParaRPr lang="en-FI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3C0EFD-3CF6-3C07-E951-00BEF3DB80E7}"/>
              </a:ext>
            </a:extLst>
          </p:cNvPr>
          <p:cNvSpPr txBox="1"/>
          <p:nvPr/>
        </p:nvSpPr>
        <p:spPr>
          <a:xfrm>
            <a:off x="9842004" y="258758"/>
            <a:ext cx="1233715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YHTEYSTIEDOT</a:t>
            </a:r>
            <a:endParaRPr lang="en-FI" sz="1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A57E62-58B6-14BE-91F6-9AA30560337D}"/>
              </a:ext>
            </a:extLst>
          </p:cNvPr>
          <p:cNvSpPr txBox="1"/>
          <p:nvPr/>
        </p:nvSpPr>
        <p:spPr>
          <a:xfrm>
            <a:off x="487128" y="1023257"/>
            <a:ext cx="2481043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NOSTOPALVELUT</a:t>
            </a:r>
            <a:endParaRPr lang="en-FI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FB9488-1932-45E3-1F61-968806828A4E}"/>
              </a:ext>
            </a:extLst>
          </p:cNvPr>
          <p:cNvSpPr/>
          <p:nvPr/>
        </p:nvSpPr>
        <p:spPr>
          <a:xfrm>
            <a:off x="1238333" y="2224505"/>
            <a:ext cx="4078514" cy="27069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2C3A6F3-2A39-516C-ED30-EBB8C283B11C}"/>
              </a:ext>
            </a:extLst>
          </p:cNvPr>
          <p:cNvSpPr/>
          <p:nvPr/>
        </p:nvSpPr>
        <p:spPr>
          <a:xfrm>
            <a:off x="5856514" y="2224505"/>
            <a:ext cx="4078514" cy="27069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23591F-971E-667C-D717-F0E37CBD0D99}"/>
              </a:ext>
            </a:extLst>
          </p:cNvPr>
          <p:cNvSpPr txBox="1"/>
          <p:nvPr/>
        </p:nvSpPr>
        <p:spPr>
          <a:xfrm>
            <a:off x="2602675" y="3370493"/>
            <a:ext cx="1349829" cy="307777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DEMAG AC50</a:t>
            </a:r>
            <a:endParaRPr lang="en-FI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7C83C5-545B-53B8-256A-996C644F171E}"/>
              </a:ext>
            </a:extLst>
          </p:cNvPr>
          <p:cNvSpPr txBox="1"/>
          <p:nvPr/>
        </p:nvSpPr>
        <p:spPr>
          <a:xfrm>
            <a:off x="7138388" y="3275111"/>
            <a:ext cx="1349829" cy="307777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DEMAG AC80</a:t>
            </a:r>
            <a:endParaRPr lang="en-FI" sz="1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6F9F42-411B-F42C-D807-3A0BDD135196}"/>
              </a:ext>
            </a:extLst>
          </p:cNvPr>
          <p:cNvSpPr txBox="1"/>
          <p:nvPr/>
        </p:nvSpPr>
        <p:spPr>
          <a:xfrm>
            <a:off x="1895104" y="4325519"/>
            <a:ext cx="2764970" cy="73866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LISÄTIEDOT</a:t>
            </a:r>
          </a:p>
          <a:p>
            <a:pPr algn="ctr"/>
            <a:endParaRPr lang="en-FI" sz="1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478FF3-95C9-B988-E8E3-173A541E8E7C}"/>
              </a:ext>
            </a:extLst>
          </p:cNvPr>
          <p:cNvSpPr txBox="1"/>
          <p:nvPr/>
        </p:nvSpPr>
        <p:spPr>
          <a:xfrm>
            <a:off x="6395526" y="4325519"/>
            <a:ext cx="3069769" cy="73866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LISÄTIEDOT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FBE2B6-7063-7C23-C564-9F80D50DE03B}"/>
              </a:ext>
            </a:extLst>
          </p:cNvPr>
          <p:cNvSpPr txBox="1"/>
          <p:nvPr/>
        </p:nvSpPr>
        <p:spPr>
          <a:xfrm>
            <a:off x="10160950" y="978493"/>
            <a:ext cx="1692067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Palvelut</a:t>
            </a:r>
            <a:r>
              <a:rPr lang="en-US" sz="1200" dirty="0"/>
              <a:t> -</a:t>
            </a:r>
            <a:r>
              <a:rPr lang="en-US" sz="1200" dirty="0" err="1"/>
              <a:t>sivu</a:t>
            </a:r>
            <a:endParaRPr lang="en-FI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CAB04B-2C26-F028-9030-590C8096A65D}"/>
              </a:ext>
            </a:extLst>
          </p:cNvPr>
          <p:cNvSpPr txBox="1"/>
          <p:nvPr/>
        </p:nvSpPr>
        <p:spPr>
          <a:xfrm>
            <a:off x="4660074" y="5325547"/>
            <a:ext cx="173479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Buttonin</a:t>
            </a:r>
            <a:r>
              <a:rPr lang="en-US" sz="1200" dirty="0"/>
              <a:t> </a:t>
            </a:r>
            <a:r>
              <a:rPr lang="en-US" sz="1200" dirty="0" err="1"/>
              <a:t>takana</a:t>
            </a:r>
            <a:r>
              <a:rPr lang="en-US" sz="1200" dirty="0"/>
              <a:t> </a:t>
            </a:r>
            <a:r>
              <a:rPr lang="en-US" sz="1200" dirty="0" err="1"/>
              <a:t>tarkemmat</a:t>
            </a:r>
            <a:r>
              <a:rPr lang="en-US" sz="1200" dirty="0"/>
              <a:t> </a:t>
            </a:r>
            <a:r>
              <a:rPr lang="en-US" sz="1200" dirty="0" err="1"/>
              <a:t>tiedot</a:t>
            </a:r>
            <a:r>
              <a:rPr lang="en-US" sz="1200" dirty="0"/>
              <a:t> PDF-</a:t>
            </a:r>
            <a:r>
              <a:rPr lang="en-US" sz="1200" dirty="0" err="1"/>
              <a:t>muodossa</a:t>
            </a:r>
            <a:r>
              <a:rPr lang="en-US" sz="1200" dirty="0"/>
              <a:t>?</a:t>
            </a:r>
            <a:endParaRPr lang="en-FI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6F3853-24DB-CA44-000A-A1F3B0EC692B}"/>
              </a:ext>
            </a:extLst>
          </p:cNvPr>
          <p:cNvCxnSpPr>
            <a:cxnSpLocks/>
          </p:cNvCxnSpPr>
          <p:nvPr/>
        </p:nvCxnSpPr>
        <p:spPr>
          <a:xfrm flipV="1">
            <a:off x="6381007" y="4965107"/>
            <a:ext cx="417172" cy="337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865CDE-7893-DC7E-99E3-93DA431500DF}"/>
              </a:ext>
            </a:extLst>
          </p:cNvPr>
          <p:cNvCxnSpPr>
            <a:cxnSpLocks/>
          </p:cNvCxnSpPr>
          <p:nvPr/>
        </p:nvCxnSpPr>
        <p:spPr>
          <a:xfrm flipH="1" flipV="1">
            <a:off x="4190341" y="4838478"/>
            <a:ext cx="469733" cy="463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1E5646-2188-A9EF-7FD3-5490B64D837D}"/>
              </a:ext>
            </a:extLst>
          </p:cNvPr>
          <p:cNvCxnSpPr/>
          <p:nvPr/>
        </p:nvCxnSpPr>
        <p:spPr>
          <a:xfrm flipH="1">
            <a:off x="3901155" y="5971878"/>
            <a:ext cx="758919" cy="32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3792943-AF8D-504E-A802-F1C007AC163F}"/>
              </a:ext>
            </a:extLst>
          </p:cNvPr>
          <p:cNvSpPr txBox="1"/>
          <p:nvPr/>
        </p:nvSpPr>
        <p:spPr>
          <a:xfrm>
            <a:off x="4044799" y="6281158"/>
            <a:ext cx="106877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TILAAJAVASTUU</a:t>
            </a:r>
            <a:endParaRPr lang="en-FI" sz="1000" dirty="0">
              <a:solidFill>
                <a:schemeClr val="bg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D3D34E-D3ED-2466-85C3-4ED92F4241F8}"/>
              </a:ext>
            </a:extLst>
          </p:cNvPr>
          <p:cNvCxnSpPr/>
          <p:nvPr/>
        </p:nvCxnSpPr>
        <p:spPr>
          <a:xfrm>
            <a:off x="4969379" y="5994710"/>
            <a:ext cx="0" cy="27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71E6CC6-EEC9-25A0-1E99-B98E5B537A08}"/>
              </a:ext>
            </a:extLst>
          </p:cNvPr>
          <p:cNvSpPr txBox="1"/>
          <p:nvPr/>
        </p:nvSpPr>
        <p:spPr>
          <a:xfrm>
            <a:off x="5029200" y="1354508"/>
            <a:ext cx="1351807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Kuva </a:t>
            </a:r>
            <a:r>
              <a:rPr lang="en-US" sz="1200" dirty="0" err="1"/>
              <a:t>autosta</a:t>
            </a:r>
            <a:endParaRPr lang="en-FI" sz="12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D9EB47-BE78-BC18-253A-312C0E422B87}"/>
              </a:ext>
            </a:extLst>
          </p:cNvPr>
          <p:cNvCxnSpPr/>
          <p:nvPr/>
        </p:nvCxnSpPr>
        <p:spPr>
          <a:xfrm flipH="1">
            <a:off x="4888194" y="1777525"/>
            <a:ext cx="192281" cy="35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48E31CB-B4D1-CE9A-10D1-0510A2090E7E}"/>
              </a:ext>
            </a:extLst>
          </p:cNvPr>
          <p:cNvCxnSpPr/>
          <p:nvPr/>
        </p:nvCxnSpPr>
        <p:spPr>
          <a:xfrm>
            <a:off x="6195701" y="1724737"/>
            <a:ext cx="277738" cy="45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63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8EDEEC-E5FD-69D0-A1E1-471AEEF57215}"/>
              </a:ext>
            </a:extLst>
          </p:cNvPr>
          <p:cNvSpPr/>
          <p:nvPr/>
        </p:nvSpPr>
        <p:spPr>
          <a:xfrm>
            <a:off x="174171" y="142504"/>
            <a:ext cx="11883242" cy="4473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29B08FB-72F9-C5A5-8235-E8EE4D1EFF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91872"/>
              </p:ext>
            </p:extLst>
          </p:nvPr>
        </p:nvGraphicFramePr>
        <p:xfrm>
          <a:off x="174171" y="142504"/>
          <a:ext cx="1179616" cy="478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3590626" imgH="1457325" progId="AcroExch.Document.DC">
                  <p:embed/>
                </p:oleObj>
              </mc:Choice>
              <mc:Fallback>
                <p:oleObj name="Acrobat Document" r:id="rId2" imgW="3590626" imgH="1457325" progId="AcroExch.Document.DC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629B08FB-72F9-C5A5-8235-E8EE4D1EFF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4171" y="142504"/>
                        <a:ext cx="1179616" cy="478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1DBB274-B6C0-E418-2BEC-02CDB558BF3C}"/>
              </a:ext>
            </a:extLst>
          </p:cNvPr>
          <p:cNvSpPr/>
          <p:nvPr/>
        </p:nvSpPr>
        <p:spPr>
          <a:xfrm>
            <a:off x="174171" y="621349"/>
            <a:ext cx="11891159" cy="5498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E8BEE1-ED8A-DD60-5018-6BEC2A826DD4}"/>
              </a:ext>
            </a:extLst>
          </p:cNvPr>
          <p:cNvSpPr/>
          <p:nvPr/>
        </p:nvSpPr>
        <p:spPr>
          <a:xfrm>
            <a:off x="174172" y="6151178"/>
            <a:ext cx="11899076" cy="4792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9A1A92-AFC9-FD44-CF48-3363507945C9}"/>
              </a:ext>
            </a:extLst>
          </p:cNvPr>
          <p:cNvSpPr txBox="1"/>
          <p:nvPr/>
        </p:nvSpPr>
        <p:spPr>
          <a:xfrm>
            <a:off x="11075719" y="227610"/>
            <a:ext cx="910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2"/>
                </a:solidFill>
              </a:rPr>
              <a:t>FI  SWE  EN</a:t>
            </a:r>
            <a:endParaRPr lang="en-FI" sz="1000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F6354-34A3-4E51-8947-0C4558FAA5F3}"/>
              </a:ext>
            </a:extLst>
          </p:cNvPr>
          <p:cNvSpPr txBox="1"/>
          <p:nvPr/>
        </p:nvSpPr>
        <p:spPr>
          <a:xfrm>
            <a:off x="2743201" y="6267673"/>
            <a:ext cx="106877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PALVELUEHDOT</a:t>
            </a:r>
            <a:endParaRPr lang="en-FI" sz="1000" dirty="0">
              <a:solidFill>
                <a:schemeClr val="bg2"/>
              </a:solidFill>
            </a:endParaRPr>
          </a:p>
        </p:txBody>
      </p:sp>
      <p:pic>
        <p:nvPicPr>
          <p:cNvPr id="8" name="Picture 2" descr="Image result for FB Icon Free">
            <a:extLst>
              <a:ext uri="{FF2B5EF4-FFF2-40B4-BE49-F238E27FC236}">
                <a16:creationId xmlns:a16="http://schemas.microsoft.com/office/drawing/2014/main" id="{28E3E416-558C-582F-DBB7-B6C3E3F7E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41" y="6260516"/>
            <a:ext cx="167813" cy="18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741FC4C-9099-BECF-3D3E-22B87CC53E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28" y="6267673"/>
            <a:ext cx="191720" cy="1738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96E435-F846-FF6B-C406-DB8E54FF4AE1}"/>
              </a:ext>
            </a:extLst>
          </p:cNvPr>
          <p:cNvSpPr txBox="1"/>
          <p:nvPr/>
        </p:nvSpPr>
        <p:spPr>
          <a:xfrm>
            <a:off x="7213599" y="258758"/>
            <a:ext cx="1233715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ETUSIVU</a:t>
            </a:r>
            <a:endParaRPr lang="en-FI" sz="1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BC4DB3-672C-33DA-9312-777B3FE9A534}"/>
              </a:ext>
            </a:extLst>
          </p:cNvPr>
          <p:cNvSpPr txBox="1"/>
          <p:nvPr/>
        </p:nvSpPr>
        <p:spPr>
          <a:xfrm>
            <a:off x="8537037" y="258758"/>
            <a:ext cx="1233715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TIETOJA MEISTÄ</a:t>
            </a:r>
            <a:endParaRPr lang="en-FI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DF401D-A25A-5F7C-14D0-166F4A424E22}"/>
              </a:ext>
            </a:extLst>
          </p:cNvPr>
          <p:cNvSpPr txBox="1"/>
          <p:nvPr/>
        </p:nvSpPr>
        <p:spPr>
          <a:xfrm>
            <a:off x="9842004" y="258758"/>
            <a:ext cx="1233715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YHTEYSTIEDOT</a:t>
            </a:r>
            <a:endParaRPr lang="en-FI" sz="1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2D3653-EF43-0B92-E15B-4E4C60F705AC}"/>
              </a:ext>
            </a:extLst>
          </p:cNvPr>
          <p:cNvSpPr txBox="1"/>
          <p:nvPr/>
        </p:nvSpPr>
        <p:spPr>
          <a:xfrm>
            <a:off x="487128" y="1023257"/>
            <a:ext cx="2481043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KULJETUS</a:t>
            </a:r>
            <a:endParaRPr lang="en-FI" sz="2000" b="1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C6DA6A6-986D-1E67-8A5A-D2FC655298F2}"/>
              </a:ext>
            </a:extLst>
          </p:cNvPr>
          <p:cNvSpPr/>
          <p:nvPr/>
        </p:nvSpPr>
        <p:spPr>
          <a:xfrm>
            <a:off x="1074057" y="2075092"/>
            <a:ext cx="2685143" cy="27069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75AFD75-D559-C763-7E5B-8B52FF16BF58}"/>
              </a:ext>
            </a:extLst>
          </p:cNvPr>
          <p:cNvSpPr/>
          <p:nvPr/>
        </p:nvSpPr>
        <p:spPr>
          <a:xfrm>
            <a:off x="4659086" y="2075092"/>
            <a:ext cx="2685143" cy="27069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457396-5007-20E1-2063-0C9C1B6D280F}"/>
              </a:ext>
            </a:extLst>
          </p:cNvPr>
          <p:cNvSpPr/>
          <p:nvPr/>
        </p:nvSpPr>
        <p:spPr>
          <a:xfrm>
            <a:off x="8133608" y="2075092"/>
            <a:ext cx="2685143" cy="270691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4699EE-7C0E-FF1B-1154-27FF39F96DC4}"/>
              </a:ext>
            </a:extLst>
          </p:cNvPr>
          <p:cNvSpPr txBox="1"/>
          <p:nvPr/>
        </p:nvSpPr>
        <p:spPr>
          <a:xfrm>
            <a:off x="1618343" y="4105327"/>
            <a:ext cx="1349829" cy="307777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KATSO LISÄÄ</a:t>
            </a:r>
            <a:endParaRPr lang="en-FI" sz="1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556CC8-3F91-8286-5659-307D5247493C}"/>
              </a:ext>
            </a:extLst>
          </p:cNvPr>
          <p:cNvSpPr txBox="1"/>
          <p:nvPr/>
        </p:nvSpPr>
        <p:spPr>
          <a:xfrm>
            <a:off x="8809842" y="4105326"/>
            <a:ext cx="1349829" cy="307777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KATSO LISÄÄ</a:t>
            </a:r>
            <a:endParaRPr lang="en-FI" sz="1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5123D4-52A9-E43B-F2AB-634643B83CC7}"/>
              </a:ext>
            </a:extLst>
          </p:cNvPr>
          <p:cNvSpPr txBox="1"/>
          <p:nvPr/>
        </p:nvSpPr>
        <p:spPr>
          <a:xfrm>
            <a:off x="5261428" y="4105329"/>
            <a:ext cx="1349829" cy="307777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KATSO LISÄÄ</a:t>
            </a:r>
            <a:endParaRPr lang="en-FI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E1A596-A999-9A40-6B57-0C962FD15A9C}"/>
              </a:ext>
            </a:extLst>
          </p:cNvPr>
          <p:cNvSpPr txBox="1"/>
          <p:nvPr/>
        </p:nvSpPr>
        <p:spPr>
          <a:xfrm>
            <a:off x="1618343" y="3062715"/>
            <a:ext cx="1349829" cy="307777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Scania P14</a:t>
            </a:r>
            <a:endParaRPr lang="en-FI" sz="1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165EF3-77C6-7C25-CC52-0BF761490887}"/>
              </a:ext>
            </a:extLst>
          </p:cNvPr>
          <p:cNvSpPr txBox="1"/>
          <p:nvPr/>
        </p:nvSpPr>
        <p:spPr>
          <a:xfrm>
            <a:off x="5244275" y="3062714"/>
            <a:ext cx="1349829" cy="52322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Kuorma-auton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 err="1">
                <a:solidFill>
                  <a:schemeClr val="bg1"/>
                </a:solidFill>
              </a:rPr>
              <a:t>perävaunu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475061-7FAF-51CF-F230-AABB8067C061}"/>
              </a:ext>
            </a:extLst>
          </p:cNvPr>
          <p:cNvSpPr txBox="1"/>
          <p:nvPr/>
        </p:nvSpPr>
        <p:spPr>
          <a:xfrm>
            <a:off x="8801264" y="3123228"/>
            <a:ext cx="1349829" cy="307777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Siirtolavat</a:t>
            </a:r>
            <a:endParaRPr lang="en-FI" sz="14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5F3C75-9EBE-0BB2-3872-14D6F1D34678}"/>
              </a:ext>
            </a:extLst>
          </p:cNvPr>
          <p:cNvSpPr txBox="1"/>
          <p:nvPr/>
        </p:nvSpPr>
        <p:spPr>
          <a:xfrm>
            <a:off x="10383140" y="1023257"/>
            <a:ext cx="1457058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Palvelut</a:t>
            </a:r>
            <a:r>
              <a:rPr lang="en-US" sz="1200" dirty="0"/>
              <a:t>- </a:t>
            </a:r>
            <a:r>
              <a:rPr lang="en-US" sz="1200" dirty="0" err="1"/>
              <a:t>sivu</a:t>
            </a:r>
            <a:endParaRPr lang="en-FI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2C06A2-0AD2-7472-C46B-7BB69E9E7370}"/>
              </a:ext>
            </a:extLst>
          </p:cNvPr>
          <p:cNvSpPr txBox="1"/>
          <p:nvPr/>
        </p:nvSpPr>
        <p:spPr>
          <a:xfrm>
            <a:off x="4836450" y="5301402"/>
            <a:ext cx="2165478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Buttonin</a:t>
            </a:r>
            <a:r>
              <a:rPr lang="en-US" sz="1200" dirty="0"/>
              <a:t> </a:t>
            </a:r>
            <a:r>
              <a:rPr lang="en-US" sz="1200" dirty="0" err="1"/>
              <a:t>takana</a:t>
            </a:r>
            <a:r>
              <a:rPr lang="en-US" sz="1200" dirty="0"/>
              <a:t> </a:t>
            </a:r>
            <a:r>
              <a:rPr lang="en-US" sz="1200" dirty="0" err="1"/>
              <a:t>lisätietoja</a:t>
            </a:r>
            <a:r>
              <a:rPr lang="en-US" sz="1200" dirty="0"/>
              <a:t> </a:t>
            </a:r>
            <a:r>
              <a:rPr lang="en-US" sz="1200" dirty="0" err="1"/>
              <a:t>palvelusta</a:t>
            </a:r>
            <a:endParaRPr lang="en-FI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C67A60-24C4-93DF-623A-7B542DD2F0EC}"/>
              </a:ext>
            </a:extLst>
          </p:cNvPr>
          <p:cNvCxnSpPr/>
          <p:nvPr/>
        </p:nvCxnSpPr>
        <p:spPr>
          <a:xfrm flipV="1">
            <a:off x="7001928" y="4730097"/>
            <a:ext cx="1236218" cy="57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0EFA7C-D692-F60F-F60A-9B0288547CAC}"/>
              </a:ext>
            </a:extLst>
          </p:cNvPr>
          <p:cNvCxnSpPr>
            <a:cxnSpLocks/>
          </p:cNvCxnSpPr>
          <p:nvPr/>
        </p:nvCxnSpPr>
        <p:spPr>
          <a:xfrm flipH="1" flipV="1">
            <a:off x="5910613" y="4507927"/>
            <a:ext cx="8576" cy="72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093E16-1F49-64B2-4D7E-2F054B4A079E}"/>
              </a:ext>
            </a:extLst>
          </p:cNvPr>
          <p:cNvCxnSpPr/>
          <p:nvPr/>
        </p:nvCxnSpPr>
        <p:spPr>
          <a:xfrm flipH="1" flipV="1">
            <a:off x="3696056" y="4730097"/>
            <a:ext cx="1089589" cy="53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06EA318-2CFE-1F86-D9F7-C474A13AAB35}"/>
              </a:ext>
            </a:extLst>
          </p:cNvPr>
          <p:cNvSpPr txBox="1"/>
          <p:nvPr/>
        </p:nvSpPr>
        <p:spPr>
          <a:xfrm>
            <a:off x="3889169" y="6273889"/>
            <a:ext cx="106877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TILAAJAVASTUU</a:t>
            </a:r>
            <a:endParaRPr lang="en-FI" sz="1000" dirty="0">
              <a:solidFill>
                <a:schemeClr val="bg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8817BE-AD70-0B5A-6CCB-0710041424EE}"/>
              </a:ext>
            </a:extLst>
          </p:cNvPr>
          <p:cNvSpPr txBox="1"/>
          <p:nvPr/>
        </p:nvSpPr>
        <p:spPr>
          <a:xfrm>
            <a:off x="5504882" y="1209721"/>
            <a:ext cx="1170773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Kuva</a:t>
            </a:r>
            <a:endParaRPr lang="en-FI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6A4F18-05D8-F567-EB19-B81272219410}"/>
              </a:ext>
            </a:extLst>
          </p:cNvPr>
          <p:cNvCxnSpPr/>
          <p:nvPr/>
        </p:nvCxnSpPr>
        <p:spPr>
          <a:xfrm>
            <a:off x="6001657" y="1587911"/>
            <a:ext cx="0" cy="37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929CD2-01FA-2E97-D35D-8E6DF2BA028B}"/>
              </a:ext>
            </a:extLst>
          </p:cNvPr>
          <p:cNvCxnSpPr/>
          <p:nvPr/>
        </p:nvCxnSpPr>
        <p:spPr>
          <a:xfrm flipH="1">
            <a:off x="3644781" y="1380146"/>
            <a:ext cx="1815982" cy="760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EA5865-EDA3-F521-1907-08BE1BA4DD81}"/>
              </a:ext>
            </a:extLst>
          </p:cNvPr>
          <p:cNvCxnSpPr/>
          <p:nvPr/>
        </p:nvCxnSpPr>
        <p:spPr>
          <a:xfrm>
            <a:off x="6712721" y="1348220"/>
            <a:ext cx="1586161" cy="695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20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A74AE8-211D-7419-519A-4C6365515182}"/>
              </a:ext>
            </a:extLst>
          </p:cNvPr>
          <p:cNvSpPr/>
          <p:nvPr/>
        </p:nvSpPr>
        <p:spPr>
          <a:xfrm>
            <a:off x="174171" y="142504"/>
            <a:ext cx="11883242" cy="4473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E91AF6F-739A-15F3-AE5A-844F0DF64C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91872"/>
              </p:ext>
            </p:extLst>
          </p:nvPr>
        </p:nvGraphicFramePr>
        <p:xfrm>
          <a:off x="174171" y="142504"/>
          <a:ext cx="1179616" cy="478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3590626" imgH="1457325" progId="AcroExch.Document.DC">
                  <p:embed/>
                </p:oleObj>
              </mc:Choice>
              <mc:Fallback>
                <p:oleObj name="Acrobat Document" r:id="rId2" imgW="3590626" imgH="1457325" progId="AcroExch.Document.DC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E91AF6F-739A-15F3-AE5A-844F0DF64C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4171" y="142504"/>
                        <a:ext cx="1179616" cy="478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CDD449E-64A7-593B-B866-4548FFB871AE}"/>
              </a:ext>
            </a:extLst>
          </p:cNvPr>
          <p:cNvSpPr/>
          <p:nvPr/>
        </p:nvSpPr>
        <p:spPr>
          <a:xfrm>
            <a:off x="182089" y="621235"/>
            <a:ext cx="11891159" cy="5498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CAB9EC-2947-8416-9DE1-0778731D6B0A}"/>
              </a:ext>
            </a:extLst>
          </p:cNvPr>
          <p:cNvSpPr/>
          <p:nvPr/>
        </p:nvSpPr>
        <p:spPr>
          <a:xfrm>
            <a:off x="174172" y="6151178"/>
            <a:ext cx="11899076" cy="4792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33995-A71D-B016-4739-9BCC303EF662}"/>
              </a:ext>
            </a:extLst>
          </p:cNvPr>
          <p:cNvSpPr txBox="1"/>
          <p:nvPr/>
        </p:nvSpPr>
        <p:spPr>
          <a:xfrm>
            <a:off x="11075719" y="227610"/>
            <a:ext cx="910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2"/>
                </a:solidFill>
              </a:rPr>
              <a:t>FI  SWE  EN</a:t>
            </a:r>
            <a:endParaRPr lang="en-FI" sz="1000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62B68-1FD2-A63C-C2C5-9508D19D0D5B}"/>
              </a:ext>
            </a:extLst>
          </p:cNvPr>
          <p:cNvSpPr txBox="1"/>
          <p:nvPr/>
        </p:nvSpPr>
        <p:spPr>
          <a:xfrm>
            <a:off x="2743201" y="6267673"/>
            <a:ext cx="106877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PALVELUEHDOT</a:t>
            </a:r>
            <a:endParaRPr lang="en-FI" sz="1000" dirty="0">
              <a:solidFill>
                <a:schemeClr val="bg2"/>
              </a:solidFill>
            </a:endParaRPr>
          </a:p>
        </p:txBody>
      </p:sp>
      <p:pic>
        <p:nvPicPr>
          <p:cNvPr id="8" name="Picture 2" descr="Image result for FB Icon Free">
            <a:extLst>
              <a:ext uri="{FF2B5EF4-FFF2-40B4-BE49-F238E27FC236}">
                <a16:creationId xmlns:a16="http://schemas.microsoft.com/office/drawing/2014/main" id="{6392786C-551A-E195-77EE-8E481F333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41" y="6260516"/>
            <a:ext cx="167813" cy="18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8AFA67B-EFF5-B1FB-E753-0F87A9EC7A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28" y="6267673"/>
            <a:ext cx="191720" cy="1738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58595E-B16D-CF5A-F7E7-93F22F47B922}"/>
              </a:ext>
            </a:extLst>
          </p:cNvPr>
          <p:cNvSpPr txBox="1"/>
          <p:nvPr/>
        </p:nvSpPr>
        <p:spPr>
          <a:xfrm>
            <a:off x="7213599" y="258758"/>
            <a:ext cx="1233715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ETUSIVU</a:t>
            </a:r>
            <a:endParaRPr lang="en-FI" sz="1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2A97C8-69C0-5965-56C1-3DF36A5D7E71}"/>
              </a:ext>
            </a:extLst>
          </p:cNvPr>
          <p:cNvSpPr txBox="1"/>
          <p:nvPr/>
        </p:nvSpPr>
        <p:spPr>
          <a:xfrm>
            <a:off x="8537037" y="258758"/>
            <a:ext cx="1233715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TIETOJA MEISTÄ</a:t>
            </a:r>
            <a:endParaRPr lang="en-FI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61F617-80CA-4756-618A-CE2D994EB4E8}"/>
              </a:ext>
            </a:extLst>
          </p:cNvPr>
          <p:cNvSpPr txBox="1"/>
          <p:nvPr/>
        </p:nvSpPr>
        <p:spPr>
          <a:xfrm>
            <a:off x="9842004" y="258758"/>
            <a:ext cx="1233715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YHTEYSTIEDOT</a:t>
            </a:r>
            <a:endParaRPr lang="en-FI" sz="1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2570DD-7990-14BD-6789-8D448AD967FE}"/>
              </a:ext>
            </a:extLst>
          </p:cNvPr>
          <p:cNvSpPr txBox="1"/>
          <p:nvPr/>
        </p:nvSpPr>
        <p:spPr>
          <a:xfrm>
            <a:off x="487128" y="1023257"/>
            <a:ext cx="2481043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MUUT PALVELUT</a:t>
            </a:r>
            <a:endParaRPr lang="en-FI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65B1F1-A6C7-51A9-8559-209E30E40D4C}"/>
              </a:ext>
            </a:extLst>
          </p:cNvPr>
          <p:cNvSpPr txBox="1"/>
          <p:nvPr/>
        </p:nvSpPr>
        <p:spPr>
          <a:xfrm>
            <a:off x="7385126" y="1734007"/>
            <a:ext cx="4230015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HINNASTO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50kW Diesel </a:t>
            </a:r>
            <a:r>
              <a:rPr lang="en-US" dirty="0" err="1">
                <a:solidFill>
                  <a:schemeClr val="bg1"/>
                </a:solidFill>
              </a:rPr>
              <a:t>lämmitin</a:t>
            </a:r>
            <a:r>
              <a:rPr lang="en-US" dirty="0">
                <a:solidFill>
                  <a:schemeClr val="bg1"/>
                </a:solidFill>
              </a:rPr>
              <a:t>	50€/</a:t>
            </a:r>
            <a:r>
              <a:rPr lang="en-US" dirty="0" err="1">
                <a:solidFill>
                  <a:schemeClr val="bg1"/>
                </a:solidFill>
              </a:rPr>
              <a:t>pv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   </a:t>
            </a:r>
            <a:r>
              <a:rPr lang="en-US" dirty="0" err="1">
                <a:solidFill>
                  <a:schemeClr val="bg1"/>
                </a:solidFill>
              </a:rPr>
              <a:t>Auraus</a:t>
            </a:r>
            <a:r>
              <a:rPr lang="en-US" dirty="0">
                <a:solidFill>
                  <a:schemeClr val="bg1"/>
                </a:solidFill>
              </a:rPr>
              <a:t> 		                     20€/h		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FI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50C73C6-9423-BB77-5143-A865F9940F3C}"/>
              </a:ext>
            </a:extLst>
          </p:cNvPr>
          <p:cNvSpPr/>
          <p:nvPr/>
        </p:nvSpPr>
        <p:spPr>
          <a:xfrm>
            <a:off x="692385" y="1734007"/>
            <a:ext cx="5170409" cy="163648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22E3CA7-7C3C-F6A4-253F-BE4611358064}"/>
              </a:ext>
            </a:extLst>
          </p:cNvPr>
          <p:cNvSpPr/>
          <p:nvPr/>
        </p:nvSpPr>
        <p:spPr>
          <a:xfrm>
            <a:off x="678847" y="3638202"/>
            <a:ext cx="5170409" cy="163648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BCAE84-578F-BE6C-E3E8-5A34D825CECF}"/>
              </a:ext>
            </a:extLst>
          </p:cNvPr>
          <p:cNvSpPr txBox="1"/>
          <p:nvPr/>
        </p:nvSpPr>
        <p:spPr>
          <a:xfrm>
            <a:off x="1727650" y="1988457"/>
            <a:ext cx="2953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VUOKRAUS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50kW diesel </a:t>
            </a:r>
            <a:r>
              <a:rPr lang="en-US" dirty="0" err="1">
                <a:solidFill>
                  <a:schemeClr val="bg1"/>
                </a:solidFill>
              </a:rPr>
              <a:t>lämmitin</a:t>
            </a:r>
            <a:endParaRPr lang="en-FI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B9514C-4BFC-92B0-152A-204C574D6AA0}"/>
              </a:ext>
            </a:extLst>
          </p:cNvPr>
          <p:cNvSpPr txBox="1"/>
          <p:nvPr/>
        </p:nvSpPr>
        <p:spPr>
          <a:xfrm>
            <a:off x="1632857" y="4114800"/>
            <a:ext cx="3331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AURAUS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 Bobcat</a:t>
            </a:r>
            <a:endParaRPr lang="en-FI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464691-2D19-32D9-19A2-D23A5CA86C6D}"/>
              </a:ext>
            </a:extLst>
          </p:cNvPr>
          <p:cNvSpPr txBox="1"/>
          <p:nvPr/>
        </p:nvSpPr>
        <p:spPr>
          <a:xfrm>
            <a:off x="8400516" y="51958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FI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233BB2-301B-C8AA-0CA5-7745E80630B1}"/>
              </a:ext>
            </a:extLst>
          </p:cNvPr>
          <p:cNvSpPr txBox="1"/>
          <p:nvPr/>
        </p:nvSpPr>
        <p:spPr>
          <a:xfrm>
            <a:off x="8186871" y="922946"/>
            <a:ext cx="158388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Palvelut-sivu</a:t>
            </a:r>
            <a:endParaRPr lang="en-FI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05E998-78C7-5AC7-C7B9-019EF75D9ED2}"/>
              </a:ext>
            </a:extLst>
          </p:cNvPr>
          <p:cNvSpPr txBox="1"/>
          <p:nvPr/>
        </p:nvSpPr>
        <p:spPr>
          <a:xfrm>
            <a:off x="3889169" y="6273889"/>
            <a:ext cx="106877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TILAAJAVASTUU</a:t>
            </a:r>
            <a:endParaRPr lang="en-FI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84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81AAA7-5F4D-8728-3A73-8DF2B686E32D}"/>
              </a:ext>
            </a:extLst>
          </p:cNvPr>
          <p:cNvSpPr/>
          <p:nvPr/>
        </p:nvSpPr>
        <p:spPr>
          <a:xfrm>
            <a:off x="174171" y="142504"/>
            <a:ext cx="11883242" cy="4473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C244D7D-E092-2D07-D447-5BA623DD8C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394413"/>
              </p:ext>
            </p:extLst>
          </p:nvPr>
        </p:nvGraphicFramePr>
        <p:xfrm>
          <a:off x="174171" y="142504"/>
          <a:ext cx="1179616" cy="478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3590626" imgH="1457325" progId="AcroExch.Document.DC">
                  <p:embed/>
                </p:oleObj>
              </mc:Choice>
              <mc:Fallback>
                <p:oleObj name="Acrobat Document" r:id="rId2" imgW="3590626" imgH="1457325" progId="AcroExch.Document.DC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C244D7D-E092-2D07-D447-5BA623DD8C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4171" y="142504"/>
                        <a:ext cx="1179616" cy="478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8303ACB-5660-EE48-7E7B-6B6AC687A9AF}"/>
              </a:ext>
            </a:extLst>
          </p:cNvPr>
          <p:cNvSpPr/>
          <p:nvPr/>
        </p:nvSpPr>
        <p:spPr>
          <a:xfrm>
            <a:off x="190006" y="596592"/>
            <a:ext cx="11891159" cy="55474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ABDC0B-EC99-8A86-201A-209CF0F99F59}"/>
              </a:ext>
            </a:extLst>
          </p:cNvPr>
          <p:cNvSpPr/>
          <p:nvPr/>
        </p:nvSpPr>
        <p:spPr>
          <a:xfrm>
            <a:off x="174172" y="6151178"/>
            <a:ext cx="11899076" cy="4792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20C05E-597E-E333-C256-A9B63959A9E4}"/>
              </a:ext>
            </a:extLst>
          </p:cNvPr>
          <p:cNvSpPr txBox="1"/>
          <p:nvPr/>
        </p:nvSpPr>
        <p:spPr>
          <a:xfrm>
            <a:off x="11075719" y="227610"/>
            <a:ext cx="910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2"/>
                </a:solidFill>
              </a:rPr>
              <a:t>FI  SWE  EN</a:t>
            </a:r>
            <a:endParaRPr lang="en-FI" sz="1000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73DD4-699E-6FBE-2619-AE4B6D9CB4CA}"/>
              </a:ext>
            </a:extLst>
          </p:cNvPr>
          <p:cNvSpPr txBox="1"/>
          <p:nvPr/>
        </p:nvSpPr>
        <p:spPr>
          <a:xfrm>
            <a:off x="2743201" y="6267673"/>
            <a:ext cx="106877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PALVELUEHDOT</a:t>
            </a:r>
            <a:endParaRPr lang="en-FI" sz="1000" dirty="0">
              <a:solidFill>
                <a:schemeClr val="bg2"/>
              </a:solidFill>
            </a:endParaRPr>
          </a:p>
        </p:txBody>
      </p:sp>
      <p:pic>
        <p:nvPicPr>
          <p:cNvPr id="8" name="Picture 2" descr="Image result for FB Icon Free">
            <a:extLst>
              <a:ext uri="{FF2B5EF4-FFF2-40B4-BE49-F238E27FC236}">
                <a16:creationId xmlns:a16="http://schemas.microsoft.com/office/drawing/2014/main" id="{2FF21974-D6B3-FC8B-5525-9E778851B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41" y="6260516"/>
            <a:ext cx="167813" cy="18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56314095-BD88-FF40-054A-0293F65E0B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28" y="6267673"/>
            <a:ext cx="191720" cy="1738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EAC50C-7892-D94E-D7D5-2E1FAD6E06F8}"/>
              </a:ext>
            </a:extLst>
          </p:cNvPr>
          <p:cNvSpPr txBox="1"/>
          <p:nvPr/>
        </p:nvSpPr>
        <p:spPr>
          <a:xfrm>
            <a:off x="7213599" y="258758"/>
            <a:ext cx="1233715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ETUSIVU</a:t>
            </a:r>
            <a:endParaRPr lang="en-FI" sz="1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98A254-7782-A65D-C2AB-549DCE75D898}"/>
              </a:ext>
            </a:extLst>
          </p:cNvPr>
          <p:cNvSpPr txBox="1"/>
          <p:nvPr/>
        </p:nvSpPr>
        <p:spPr>
          <a:xfrm>
            <a:off x="8537037" y="258758"/>
            <a:ext cx="1233715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PALVELUT</a:t>
            </a:r>
            <a:endParaRPr lang="en-FI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B2D69C-CEEF-0777-D605-3FC3FD8B9F0F}"/>
              </a:ext>
            </a:extLst>
          </p:cNvPr>
          <p:cNvSpPr txBox="1"/>
          <p:nvPr/>
        </p:nvSpPr>
        <p:spPr>
          <a:xfrm>
            <a:off x="9842004" y="258758"/>
            <a:ext cx="1233715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YHTEYSTIEDOT</a:t>
            </a:r>
            <a:endParaRPr lang="en-FI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9A3F91-061C-30DE-51DD-EF48D9385058}"/>
              </a:ext>
            </a:extLst>
          </p:cNvPr>
          <p:cNvSpPr/>
          <p:nvPr/>
        </p:nvSpPr>
        <p:spPr>
          <a:xfrm>
            <a:off x="6948179" y="5328303"/>
            <a:ext cx="1764553" cy="3583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PYYDÄ TARJOUS</a:t>
            </a:r>
            <a:endParaRPr lang="en-FI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3A281A-94DE-842C-D382-61EF5E5C3731}"/>
              </a:ext>
            </a:extLst>
          </p:cNvPr>
          <p:cNvSpPr/>
          <p:nvPr/>
        </p:nvSpPr>
        <p:spPr>
          <a:xfrm>
            <a:off x="448554" y="1279357"/>
            <a:ext cx="10627165" cy="38075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pic>
        <p:nvPicPr>
          <p:cNvPr id="20" name="Picture 19" descr="A picture containing text, sky, outdoor, road&#10;&#10;Description automatically generated">
            <a:extLst>
              <a:ext uri="{FF2B5EF4-FFF2-40B4-BE49-F238E27FC236}">
                <a16:creationId xmlns:a16="http://schemas.microsoft.com/office/drawing/2014/main" id="{B72F7D01-5E6E-619C-E476-14D0EE5A40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38" y="1867257"/>
            <a:ext cx="3819376" cy="381937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99BA09B-5F8B-DFC4-6A82-454990D0E01C}"/>
              </a:ext>
            </a:extLst>
          </p:cNvPr>
          <p:cNvSpPr txBox="1"/>
          <p:nvPr/>
        </p:nvSpPr>
        <p:spPr>
          <a:xfrm>
            <a:off x="5870961" y="1649338"/>
            <a:ext cx="4849738" cy="18697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endParaRPr lang="en-US" sz="1050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</a:rPr>
              <a:t>AM </a:t>
            </a:r>
            <a:r>
              <a:rPr lang="en-US" sz="1050" dirty="0" err="1">
                <a:solidFill>
                  <a:schemeClr val="bg1"/>
                </a:solidFill>
              </a:rPr>
              <a:t>Nostot</a:t>
            </a:r>
            <a:r>
              <a:rPr lang="en-US" sz="1050" dirty="0">
                <a:solidFill>
                  <a:schemeClr val="bg1"/>
                </a:solidFill>
              </a:rPr>
              <a:t> on </a:t>
            </a:r>
            <a:r>
              <a:rPr lang="en-US" sz="1050" dirty="0" err="1">
                <a:solidFill>
                  <a:schemeClr val="bg1"/>
                </a:solidFill>
              </a:rPr>
              <a:t>vuonna</a:t>
            </a:r>
            <a:r>
              <a:rPr lang="en-US" sz="1050" dirty="0">
                <a:solidFill>
                  <a:schemeClr val="bg1"/>
                </a:solidFill>
              </a:rPr>
              <a:t> 2020 </a:t>
            </a:r>
            <a:r>
              <a:rPr lang="en-US" sz="1050" dirty="0" err="1">
                <a:solidFill>
                  <a:schemeClr val="bg1"/>
                </a:solidFill>
              </a:rPr>
              <a:t>perustettu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nostopalvelu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yritys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Porvoosta</a:t>
            </a:r>
            <a:r>
              <a:rPr lang="en-US" sz="1050" dirty="0">
                <a:solidFill>
                  <a:schemeClr val="bg1"/>
                </a:solidFill>
              </a:rPr>
              <a:t>. </a:t>
            </a:r>
            <a:r>
              <a:rPr lang="en-US" sz="1050" dirty="0" err="1">
                <a:solidFill>
                  <a:schemeClr val="bg1"/>
                </a:solidFill>
              </a:rPr>
              <a:t>Tarjoamme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sekä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nosto</a:t>
            </a:r>
            <a:r>
              <a:rPr lang="en-US" sz="1050" dirty="0">
                <a:solidFill>
                  <a:schemeClr val="bg1"/>
                </a:solidFill>
              </a:rPr>
              <a:t>- </a:t>
            </a:r>
            <a:r>
              <a:rPr lang="en-US" sz="1050" dirty="0" err="1">
                <a:solidFill>
                  <a:schemeClr val="bg1"/>
                </a:solidFill>
              </a:rPr>
              <a:t>että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kuljetuspalveluja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helposti</a:t>
            </a:r>
            <a:r>
              <a:rPr lang="en-US" sz="1050" dirty="0">
                <a:solidFill>
                  <a:schemeClr val="bg1"/>
                </a:solidFill>
              </a:rPr>
              <a:t> ja </a:t>
            </a:r>
            <a:r>
              <a:rPr lang="en-US" sz="1050" dirty="0" err="1">
                <a:solidFill>
                  <a:schemeClr val="bg1"/>
                </a:solidFill>
              </a:rPr>
              <a:t>sujuvasti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samasta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paikasta</a:t>
            </a:r>
            <a:r>
              <a:rPr lang="en-US" sz="1050" dirty="0">
                <a:solidFill>
                  <a:schemeClr val="bg1"/>
                </a:solidFill>
              </a:rPr>
              <a:t>.</a:t>
            </a:r>
          </a:p>
          <a:p>
            <a:endParaRPr lang="en-US" sz="1050" dirty="0">
              <a:solidFill>
                <a:schemeClr val="bg1"/>
              </a:solidFill>
            </a:endParaRPr>
          </a:p>
          <a:p>
            <a:r>
              <a:rPr lang="en-US" sz="1050" dirty="0" err="1">
                <a:solidFill>
                  <a:schemeClr val="bg1"/>
                </a:solidFill>
              </a:rPr>
              <a:t>Laadukkaalla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kalustoolla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nostamme</a:t>
            </a:r>
            <a:r>
              <a:rPr lang="en-US" sz="1050" dirty="0">
                <a:solidFill>
                  <a:schemeClr val="bg1"/>
                </a:solidFill>
              </a:rPr>
              <a:t> ja </a:t>
            </a:r>
            <a:r>
              <a:rPr lang="en-US" sz="1050" dirty="0" err="1">
                <a:solidFill>
                  <a:schemeClr val="bg1"/>
                </a:solidFill>
              </a:rPr>
              <a:t>siirräämme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turvallisesti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</a:p>
          <a:p>
            <a:r>
              <a:rPr lang="en-US" sz="1050" dirty="0" err="1">
                <a:solidFill>
                  <a:schemeClr val="bg1"/>
                </a:solidFill>
              </a:rPr>
              <a:t>monen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vuoden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kokemuksella</a:t>
            </a:r>
            <a:r>
              <a:rPr lang="en-US" sz="1050" dirty="0">
                <a:solidFill>
                  <a:schemeClr val="bg1"/>
                </a:solidFill>
              </a:rPr>
              <a:t>.</a:t>
            </a:r>
          </a:p>
          <a:p>
            <a:endParaRPr lang="en-US" sz="1050" dirty="0">
              <a:solidFill>
                <a:schemeClr val="bg1"/>
              </a:solidFill>
            </a:endParaRPr>
          </a:p>
          <a:p>
            <a:r>
              <a:rPr lang="en-US" sz="1050" dirty="0" err="1">
                <a:solidFill>
                  <a:schemeClr val="bg1"/>
                </a:solidFill>
              </a:rPr>
              <a:t>Toteutamme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esimerkiksi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työmaannostot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sekä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veneen</a:t>
            </a:r>
            <a:r>
              <a:rPr lang="en-US" sz="1050" dirty="0">
                <a:solidFill>
                  <a:schemeClr val="bg1"/>
                </a:solidFill>
              </a:rPr>
              <a:t> tai </a:t>
            </a:r>
            <a:r>
              <a:rPr lang="en-US" sz="1050" dirty="0" err="1">
                <a:solidFill>
                  <a:schemeClr val="bg1"/>
                </a:solidFill>
              </a:rPr>
              <a:t>pienrakennusten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nostot</a:t>
            </a:r>
            <a:r>
              <a:rPr lang="en-US" sz="1050" dirty="0">
                <a:solidFill>
                  <a:schemeClr val="bg1"/>
                </a:solidFill>
              </a:rPr>
              <a:t> ja </a:t>
            </a:r>
            <a:r>
              <a:rPr lang="en-US" sz="1050" dirty="0" err="1">
                <a:solidFill>
                  <a:schemeClr val="bg1"/>
                </a:solidFill>
              </a:rPr>
              <a:t>siirrot</a:t>
            </a:r>
            <a:r>
              <a:rPr lang="en-US" sz="1050" dirty="0">
                <a:solidFill>
                  <a:schemeClr val="bg1"/>
                </a:solidFill>
              </a:rPr>
              <a:t>.  </a:t>
            </a:r>
            <a:r>
              <a:rPr lang="en-US" sz="1050" dirty="0" err="1">
                <a:solidFill>
                  <a:schemeClr val="bg1"/>
                </a:solidFill>
              </a:rPr>
              <a:t>Palvelemme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suomeksi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ruotsiksi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sekä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englanniksi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Uudenmaan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alueella</a:t>
            </a:r>
            <a:r>
              <a:rPr lang="en-US" sz="1050" dirty="0">
                <a:solidFill>
                  <a:schemeClr val="bg1"/>
                </a:solidFill>
              </a:rPr>
              <a:t>. </a:t>
            </a:r>
          </a:p>
          <a:p>
            <a:endParaRPr lang="en-US" sz="1050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</a:rPr>
              <a:t>Ota </a:t>
            </a:r>
            <a:r>
              <a:rPr lang="en-US" sz="1050" dirty="0" err="1">
                <a:solidFill>
                  <a:schemeClr val="bg1"/>
                </a:solidFill>
              </a:rPr>
              <a:t>rohkesti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yhteyttä</a:t>
            </a:r>
            <a:r>
              <a:rPr lang="en-US" sz="1050" dirty="0">
                <a:solidFill>
                  <a:schemeClr val="bg1"/>
                </a:solidFill>
              </a:rPr>
              <a:t> ja </a:t>
            </a:r>
            <a:r>
              <a:rPr lang="en-US" sz="1050" dirty="0" err="1">
                <a:solidFill>
                  <a:schemeClr val="bg1"/>
                </a:solidFill>
              </a:rPr>
              <a:t>kysy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lisää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 err="1">
                <a:solidFill>
                  <a:schemeClr val="bg1"/>
                </a:solidFill>
              </a:rPr>
              <a:t>palveluistamme</a:t>
            </a:r>
            <a:r>
              <a:rPr lang="en-US" sz="105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7E874D-E212-8FA7-4D2C-950A91340CA5}"/>
              </a:ext>
            </a:extLst>
          </p:cNvPr>
          <p:cNvSpPr txBox="1"/>
          <p:nvPr/>
        </p:nvSpPr>
        <p:spPr>
          <a:xfrm>
            <a:off x="9426011" y="807578"/>
            <a:ext cx="1478423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Tietoja</a:t>
            </a:r>
            <a:r>
              <a:rPr lang="en-US" sz="1200" dirty="0"/>
              <a:t> </a:t>
            </a:r>
            <a:r>
              <a:rPr lang="en-US" sz="1200" dirty="0" err="1"/>
              <a:t>meistä-sivu</a:t>
            </a:r>
            <a:endParaRPr lang="en-FI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D9919A-BE75-39EA-8E36-7CF8861D651D}"/>
              </a:ext>
            </a:extLst>
          </p:cNvPr>
          <p:cNvSpPr txBox="1"/>
          <p:nvPr/>
        </p:nvSpPr>
        <p:spPr>
          <a:xfrm>
            <a:off x="9737933" y="5422307"/>
            <a:ext cx="1875802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Linkki</a:t>
            </a:r>
            <a:r>
              <a:rPr lang="en-US" sz="1200" dirty="0"/>
              <a:t> </a:t>
            </a:r>
            <a:r>
              <a:rPr lang="en-US" sz="1200" dirty="0" err="1"/>
              <a:t>yhteystiedot</a:t>
            </a:r>
            <a:r>
              <a:rPr lang="en-US" sz="1200" dirty="0"/>
              <a:t> </a:t>
            </a:r>
            <a:r>
              <a:rPr lang="en-US" sz="1200" dirty="0" err="1"/>
              <a:t>sivulle</a:t>
            </a:r>
            <a:endParaRPr lang="en-FI" sz="12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DDD61C-065B-1D9F-E7D5-43E0E82407C9}"/>
              </a:ext>
            </a:extLst>
          </p:cNvPr>
          <p:cNvCxnSpPr>
            <a:cxnSpLocks/>
          </p:cNvCxnSpPr>
          <p:nvPr/>
        </p:nvCxnSpPr>
        <p:spPr>
          <a:xfrm flipH="1" flipV="1">
            <a:off x="8793622" y="5473581"/>
            <a:ext cx="863126" cy="59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8675A0C-8174-0073-9F15-646EF429C606}"/>
              </a:ext>
            </a:extLst>
          </p:cNvPr>
          <p:cNvSpPr txBox="1"/>
          <p:nvPr/>
        </p:nvSpPr>
        <p:spPr>
          <a:xfrm>
            <a:off x="3889169" y="6273889"/>
            <a:ext cx="106877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TILAAJAVASTUU</a:t>
            </a:r>
            <a:endParaRPr lang="en-FI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96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68CD4E-1C58-7D5B-EEC6-79624F9993CA}"/>
              </a:ext>
            </a:extLst>
          </p:cNvPr>
          <p:cNvSpPr/>
          <p:nvPr/>
        </p:nvSpPr>
        <p:spPr>
          <a:xfrm>
            <a:off x="174171" y="142504"/>
            <a:ext cx="11883242" cy="44730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FF000C4-0D3C-371D-6E37-4F41285369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470376"/>
              </p:ext>
            </p:extLst>
          </p:nvPr>
        </p:nvGraphicFramePr>
        <p:xfrm>
          <a:off x="174171" y="142504"/>
          <a:ext cx="1179616" cy="478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3590626" imgH="1457325" progId="AcroExch.Document.DC">
                  <p:embed/>
                </p:oleObj>
              </mc:Choice>
              <mc:Fallback>
                <p:oleObj name="Acrobat Document" r:id="rId2" imgW="3590626" imgH="1457325" progId="AcroExch.Document.DC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7FF000C4-0D3C-371D-6E37-4F41285369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4171" y="142504"/>
                        <a:ext cx="1179616" cy="478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50FFDF1-547C-A427-D104-7C0571572654}"/>
              </a:ext>
            </a:extLst>
          </p:cNvPr>
          <p:cNvSpPr/>
          <p:nvPr/>
        </p:nvSpPr>
        <p:spPr>
          <a:xfrm>
            <a:off x="174171" y="609048"/>
            <a:ext cx="11891159" cy="54985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DCE3CE-ADE0-9911-0D0A-201BA11D7AF2}"/>
              </a:ext>
            </a:extLst>
          </p:cNvPr>
          <p:cNvSpPr/>
          <p:nvPr/>
        </p:nvSpPr>
        <p:spPr>
          <a:xfrm>
            <a:off x="174172" y="6151178"/>
            <a:ext cx="11899076" cy="4792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4B24AE-8A73-F537-ACC1-2A416813BF11}"/>
              </a:ext>
            </a:extLst>
          </p:cNvPr>
          <p:cNvSpPr txBox="1"/>
          <p:nvPr/>
        </p:nvSpPr>
        <p:spPr>
          <a:xfrm>
            <a:off x="11075719" y="227610"/>
            <a:ext cx="910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2"/>
                </a:solidFill>
              </a:rPr>
              <a:t>FI  SWE  EN</a:t>
            </a:r>
            <a:endParaRPr lang="en-FI" sz="1000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F23200-5ACC-D7F4-1BAC-C9A087DF59EC}"/>
              </a:ext>
            </a:extLst>
          </p:cNvPr>
          <p:cNvSpPr txBox="1"/>
          <p:nvPr/>
        </p:nvSpPr>
        <p:spPr>
          <a:xfrm>
            <a:off x="2743201" y="6267673"/>
            <a:ext cx="106877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PALVELUEHDOT</a:t>
            </a:r>
            <a:endParaRPr lang="en-FI" sz="1000" dirty="0">
              <a:solidFill>
                <a:schemeClr val="bg2"/>
              </a:solidFill>
            </a:endParaRPr>
          </a:p>
        </p:txBody>
      </p:sp>
      <p:pic>
        <p:nvPicPr>
          <p:cNvPr id="8" name="Picture 2" descr="Image result for FB Icon Free">
            <a:extLst>
              <a:ext uri="{FF2B5EF4-FFF2-40B4-BE49-F238E27FC236}">
                <a16:creationId xmlns:a16="http://schemas.microsoft.com/office/drawing/2014/main" id="{37BB3F80-930D-38BF-29AD-86C8F0164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41" y="6260516"/>
            <a:ext cx="167813" cy="18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3DBB7BB7-A41A-A7FC-DB7A-1606E6B49A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28" y="6267673"/>
            <a:ext cx="191720" cy="1738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CAB688-105B-CE7A-9E58-7A7F7102E1CF}"/>
              </a:ext>
            </a:extLst>
          </p:cNvPr>
          <p:cNvSpPr txBox="1"/>
          <p:nvPr/>
        </p:nvSpPr>
        <p:spPr>
          <a:xfrm>
            <a:off x="7213599" y="258758"/>
            <a:ext cx="1233715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ETUSIVU</a:t>
            </a:r>
            <a:endParaRPr lang="en-FI" sz="1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995D37-EA83-3D2E-3FD3-52220171D59F}"/>
              </a:ext>
            </a:extLst>
          </p:cNvPr>
          <p:cNvSpPr txBox="1"/>
          <p:nvPr/>
        </p:nvSpPr>
        <p:spPr>
          <a:xfrm>
            <a:off x="8537037" y="258758"/>
            <a:ext cx="1233715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PALVELUT</a:t>
            </a:r>
            <a:endParaRPr lang="en-FI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53019C-14A5-BCE5-2D95-85F531FB17AA}"/>
              </a:ext>
            </a:extLst>
          </p:cNvPr>
          <p:cNvSpPr txBox="1"/>
          <p:nvPr/>
        </p:nvSpPr>
        <p:spPr>
          <a:xfrm>
            <a:off x="9842004" y="258758"/>
            <a:ext cx="1233715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TIETOJA MEISTÄ</a:t>
            </a:r>
            <a:endParaRPr lang="en-FI" sz="10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FA3AB3-EAB3-AB5B-C0E6-78B41082FC6F}"/>
              </a:ext>
            </a:extLst>
          </p:cNvPr>
          <p:cNvSpPr/>
          <p:nvPr/>
        </p:nvSpPr>
        <p:spPr>
          <a:xfrm>
            <a:off x="487128" y="1270000"/>
            <a:ext cx="4825101" cy="36625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YHTEYSTIEDOT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4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</a:t>
            </a:r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hias</a:t>
            </a:r>
          </a:p>
          <a:p>
            <a:pPr algn="ctr"/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040 536 5146</a:t>
            </a:r>
          </a:p>
          <a:p>
            <a:pPr algn="ctr"/>
            <a:endParaRPr lang="en-US" sz="1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Antti</a:t>
            </a:r>
          </a:p>
          <a:p>
            <a:pPr algn="ctr"/>
            <a:r>
              <a:rPr lang="en-US" sz="1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045 665 8131</a:t>
            </a:r>
          </a:p>
          <a:p>
            <a:pPr algn="ctr"/>
            <a:endParaRPr lang="en-US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amlyftotransportab@gmail.com</a:t>
            </a:r>
            <a:endParaRPr lang="en-US" sz="1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0B9039-464C-84B7-35F2-FC608F8CFFE0}"/>
              </a:ext>
            </a:extLst>
          </p:cNvPr>
          <p:cNvSpPr txBox="1"/>
          <p:nvPr/>
        </p:nvSpPr>
        <p:spPr>
          <a:xfrm>
            <a:off x="5798457" y="1315274"/>
            <a:ext cx="5277262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NIMI:</a:t>
            </a:r>
          </a:p>
          <a:p>
            <a:r>
              <a:rPr lang="en-US" dirty="0">
                <a:solidFill>
                  <a:schemeClr val="bg1"/>
                </a:solidFill>
              </a:rPr>
              <a:t>SÄHKÖPOSTI:</a:t>
            </a:r>
          </a:p>
          <a:p>
            <a:r>
              <a:rPr lang="en-US" dirty="0">
                <a:solidFill>
                  <a:schemeClr val="bg1"/>
                </a:solidFill>
              </a:rPr>
              <a:t>PUHELINNUMERO:</a:t>
            </a:r>
          </a:p>
          <a:p>
            <a:r>
              <a:rPr lang="en-US" dirty="0">
                <a:solidFill>
                  <a:schemeClr val="bg1"/>
                </a:solidFill>
              </a:rPr>
              <a:t>AIHE:</a:t>
            </a:r>
          </a:p>
          <a:p>
            <a:r>
              <a:rPr lang="en-US" dirty="0">
                <a:solidFill>
                  <a:schemeClr val="bg1"/>
                </a:solidFill>
              </a:rPr>
              <a:t>VIESTI:</a:t>
            </a:r>
            <a:endParaRPr lang="en-FI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A6E6E8-E99B-E337-1D04-5B2C5C1F1CE2}"/>
              </a:ext>
            </a:extLst>
          </p:cNvPr>
          <p:cNvSpPr txBox="1"/>
          <p:nvPr/>
        </p:nvSpPr>
        <p:spPr>
          <a:xfrm>
            <a:off x="5798458" y="2830947"/>
            <a:ext cx="5277262" cy="2830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endParaRPr lang="en-FI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82947B-B969-9DCA-7059-0CB5A7C6EC3A}"/>
              </a:ext>
            </a:extLst>
          </p:cNvPr>
          <p:cNvSpPr txBox="1"/>
          <p:nvPr/>
        </p:nvSpPr>
        <p:spPr>
          <a:xfrm>
            <a:off x="7670800" y="5159829"/>
            <a:ext cx="1415143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LÄHETÄ</a:t>
            </a:r>
            <a:endParaRPr lang="en-FI" dirty="0">
              <a:solidFill>
                <a:schemeClr val="bg1"/>
              </a:solidFill>
            </a:endParaRP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C718F3C7-4230-FCCE-4505-F7EDD24E6F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193" y="3815747"/>
            <a:ext cx="379350" cy="253928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E888EC2E-6EC0-ECF9-7FD8-6D226022F8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193" y="2703983"/>
            <a:ext cx="379350" cy="2539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6F6910-8677-DE2D-AF36-02EF8E58FBD8}"/>
              </a:ext>
            </a:extLst>
          </p:cNvPr>
          <p:cNvSpPr txBox="1"/>
          <p:nvPr/>
        </p:nvSpPr>
        <p:spPr>
          <a:xfrm>
            <a:off x="3533686" y="3273039"/>
            <a:ext cx="1845892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endParaRPr lang="en-FI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6DDD1F-378E-F13E-6557-3CB9833B918A}"/>
              </a:ext>
            </a:extLst>
          </p:cNvPr>
          <p:cNvSpPr txBox="1"/>
          <p:nvPr/>
        </p:nvSpPr>
        <p:spPr>
          <a:xfrm>
            <a:off x="9383282" y="811850"/>
            <a:ext cx="183734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Yhetystiedot</a:t>
            </a:r>
            <a:r>
              <a:rPr lang="en-US" sz="1200" dirty="0"/>
              <a:t>- </a:t>
            </a:r>
            <a:r>
              <a:rPr lang="en-US" sz="1200" dirty="0" err="1"/>
              <a:t>sivu</a:t>
            </a:r>
            <a:endParaRPr lang="en-FI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0342EA-ADF4-E383-9E11-738D75FC6371}"/>
              </a:ext>
            </a:extLst>
          </p:cNvPr>
          <p:cNvSpPr txBox="1"/>
          <p:nvPr/>
        </p:nvSpPr>
        <p:spPr>
          <a:xfrm>
            <a:off x="4858284" y="3046576"/>
            <a:ext cx="1875802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Nimi, </a:t>
            </a:r>
            <a:r>
              <a:rPr lang="en-US" sz="1200" dirty="0" err="1"/>
              <a:t>sähköposti</a:t>
            </a:r>
            <a:r>
              <a:rPr lang="en-US" sz="1200" dirty="0"/>
              <a:t>, </a:t>
            </a:r>
            <a:r>
              <a:rPr lang="en-US" sz="1200" dirty="0" err="1"/>
              <a:t>puhelinnumero</a:t>
            </a:r>
            <a:r>
              <a:rPr lang="en-US" sz="1200" dirty="0"/>
              <a:t>, </a:t>
            </a:r>
            <a:r>
              <a:rPr lang="en-US" sz="1200" dirty="0" err="1"/>
              <a:t>viesti</a:t>
            </a:r>
            <a:r>
              <a:rPr lang="en-US" sz="1200" dirty="0"/>
              <a:t> </a:t>
            </a:r>
            <a:r>
              <a:rPr lang="en-US" sz="1200" dirty="0" err="1"/>
              <a:t>ovat</a:t>
            </a:r>
            <a:r>
              <a:rPr lang="en-US" sz="1200" dirty="0"/>
              <a:t> </a:t>
            </a:r>
            <a:r>
              <a:rPr lang="en-US" sz="1200" dirty="0" err="1"/>
              <a:t>pakollisia</a:t>
            </a:r>
            <a:r>
              <a:rPr lang="en-US" sz="1200" dirty="0"/>
              <a:t> </a:t>
            </a:r>
            <a:r>
              <a:rPr lang="en-US" sz="1200" dirty="0" err="1"/>
              <a:t>kenttiä</a:t>
            </a:r>
            <a:endParaRPr lang="en-FI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7DB327-5DCB-6C8B-F067-2F0BE95D1DE7}"/>
              </a:ext>
            </a:extLst>
          </p:cNvPr>
          <p:cNvSpPr txBox="1"/>
          <p:nvPr/>
        </p:nvSpPr>
        <p:spPr>
          <a:xfrm>
            <a:off x="3889169" y="6273889"/>
            <a:ext cx="106877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TILAAJAVASTUU</a:t>
            </a:r>
            <a:endParaRPr lang="en-FI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037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3311</TotalTime>
  <Words>277</Words>
  <Application>Microsoft Office PowerPoint</Application>
  <PresentationFormat>Widescreen</PresentationFormat>
  <Paragraphs>119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Söhne</vt:lpstr>
      <vt:lpstr>Office Theme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 Nostot Oy</dc:title>
  <dc:creator>Stephanie Robertz</dc:creator>
  <cp:lastModifiedBy>Stephanie Robertz</cp:lastModifiedBy>
  <cp:revision>16</cp:revision>
  <dcterms:created xsi:type="dcterms:W3CDTF">2023-03-16T08:37:30Z</dcterms:created>
  <dcterms:modified xsi:type="dcterms:W3CDTF">2023-04-22T11:58:05Z</dcterms:modified>
</cp:coreProperties>
</file>