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1"/>
  </p:notesMasterIdLst>
  <p:sldIdLst>
    <p:sldId id="256" r:id="rId2"/>
    <p:sldId id="257" r:id="rId3"/>
    <p:sldId id="261" r:id="rId4"/>
    <p:sldId id="258" r:id="rId5"/>
    <p:sldId id="264" r:id="rId6"/>
    <p:sldId id="259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4" Type="http://schemas.openxmlformats.org/officeDocument/2006/relationships/image" Target="../media/image5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4" Type="http://schemas.openxmlformats.org/officeDocument/2006/relationships/image" Target="../media/image5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B96D1D-A035-408C-A3E8-9D2DE322111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C2E775B-125B-4929-BD3C-E115B9FF939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/>
            <a:t>Summary</a:t>
          </a:r>
          <a:endParaRPr lang="en-US"/>
        </a:p>
      </dgm:t>
    </dgm:pt>
    <dgm:pt modelId="{F5D58709-D59A-4FB1-BDC2-6C7F827FCA00}" type="parTrans" cxnId="{A3CEEBAE-91D3-4521-AAF4-5B7D798F8A80}">
      <dgm:prSet/>
      <dgm:spPr/>
      <dgm:t>
        <a:bodyPr/>
        <a:lstStyle/>
        <a:p>
          <a:endParaRPr lang="en-US"/>
        </a:p>
      </dgm:t>
    </dgm:pt>
    <dgm:pt modelId="{0790E73F-E847-4ECD-9F6A-7C15E46BB977}" type="sibTrans" cxnId="{A3CEEBAE-91D3-4521-AAF4-5B7D798F8A80}">
      <dgm:prSet/>
      <dgm:spPr/>
      <dgm:t>
        <a:bodyPr/>
        <a:lstStyle/>
        <a:p>
          <a:endParaRPr lang="en-US"/>
        </a:p>
      </dgm:t>
    </dgm:pt>
    <dgm:pt modelId="{B485941F-AC74-4A65-B9FE-EA50E6BE821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/>
            <a:t>Future Direction</a:t>
          </a:r>
          <a:endParaRPr lang="en-US"/>
        </a:p>
      </dgm:t>
    </dgm:pt>
    <dgm:pt modelId="{A66A243D-9623-4319-B060-2440370FBE51}" type="parTrans" cxnId="{D630E012-4575-4C78-B84F-17188AFB3BF3}">
      <dgm:prSet/>
      <dgm:spPr/>
      <dgm:t>
        <a:bodyPr/>
        <a:lstStyle/>
        <a:p>
          <a:endParaRPr lang="en-US"/>
        </a:p>
      </dgm:t>
    </dgm:pt>
    <dgm:pt modelId="{20338896-73E7-4AA8-85D0-F93F42D0ED3D}" type="sibTrans" cxnId="{D630E012-4575-4C78-B84F-17188AFB3BF3}">
      <dgm:prSet/>
      <dgm:spPr/>
      <dgm:t>
        <a:bodyPr/>
        <a:lstStyle/>
        <a:p>
          <a:endParaRPr lang="en-US"/>
        </a:p>
      </dgm:t>
    </dgm:pt>
    <dgm:pt modelId="{789F23BE-FBE7-4B87-87F0-F55A26ADBA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EMG is used to detect and measure electrical activity of the muscles.</a:t>
          </a:r>
        </a:p>
      </dgm:t>
    </dgm:pt>
    <dgm:pt modelId="{B776562B-791F-40D9-BC57-A3098147D979}" type="parTrans" cxnId="{613A3CA1-BE73-4096-A226-DF4105A224E1}">
      <dgm:prSet/>
      <dgm:spPr/>
      <dgm:t>
        <a:bodyPr/>
        <a:lstStyle/>
        <a:p>
          <a:endParaRPr lang="en-DE"/>
        </a:p>
      </dgm:t>
    </dgm:pt>
    <dgm:pt modelId="{88B1A3FE-5A59-41A0-B211-9CF5134C5035}" type="sibTrans" cxnId="{613A3CA1-BE73-4096-A226-DF4105A224E1}">
      <dgm:prSet/>
      <dgm:spPr/>
      <dgm:t>
        <a:bodyPr/>
        <a:lstStyle/>
        <a:p>
          <a:endParaRPr lang="en-DE"/>
        </a:p>
      </dgm:t>
    </dgm:pt>
    <dgm:pt modelId="{285F5F88-0478-49EE-BF93-1849352E41F8}">
      <dgm:prSet/>
      <dgm:spPr/>
      <dgm:t>
        <a:bodyPr/>
        <a:lstStyle/>
        <a:p>
          <a:pPr algn="just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dirty="0"/>
            <a:t>Advancement in signal detection.</a:t>
          </a:r>
        </a:p>
      </dgm:t>
    </dgm:pt>
    <dgm:pt modelId="{AC2B9644-97AD-4576-BED6-D584C7182CA4}" type="parTrans" cxnId="{A063356A-B922-4E9A-8805-BDC3096D716A}">
      <dgm:prSet/>
      <dgm:spPr/>
      <dgm:t>
        <a:bodyPr/>
        <a:lstStyle/>
        <a:p>
          <a:endParaRPr lang="en-DE"/>
        </a:p>
      </dgm:t>
    </dgm:pt>
    <dgm:pt modelId="{5C501819-81FE-4345-996D-824792AF0E62}" type="sibTrans" cxnId="{A063356A-B922-4E9A-8805-BDC3096D716A}">
      <dgm:prSet/>
      <dgm:spPr/>
      <dgm:t>
        <a:bodyPr/>
        <a:lstStyle/>
        <a:p>
          <a:endParaRPr lang="en-DE"/>
        </a:p>
      </dgm:t>
    </dgm:pt>
    <dgm:pt modelId="{052E3D9F-070A-407B-AE7A-B738A383BF74}">
      <dgm:prSet/>
      <dgm:spPr/>
      <dgm:t>
        <a:bodyPr/>
        <a:lstStyle/>
        <a:p>
          <a:pPr algn="just">
            <a:lnSpc>
              <a:spcPct val="100000"/>
            </a:lnSpc>
            <a:buFont typeface="Wingdings" panose="05000000000000000000" pitchFamily="2" charset="2"/>
            <a:buChar char="§"/>
          </a:pPr>
          <a:r>
            <a:rPr lang="en-US" dirty="0"/>
            <a:t>Advanced algorithm to solve pattern recognition</a:t>
          </a:r>
        </a:p>
      </dgm:t>
    </dgm:pt>
    <dgm:pt modelId="{7C684487-309D-4855-947E-3F6EA3610943}" type="parTrans" cxnId="{ECCDA7F9-88CB-4A7A-B033-DAF9011FD1D1}">
      <dgm:prSet/>
      <dgm:spPr/>
      <dgm:t>
        <a:bodyPr/>
        <a:lstStyle/>
        <a:p>
          <a:endParaRPr lang="en-DE"/>
        </a:p>
      </dgm:t>
    </dgm:pt>
    <dgm:pt modelId="{B3B524C3-E989-4300-ACE5-BF2CE3F9F7C5}" type="sibTrans" cxnId="{ECCDA7F9-88CB-4A7A-B033-DAF9011FD1D1}">
      <dgm:prSet/>
      <dgm:spPr/>
      <dgm:t>
        <a:bodyPr/>
        <a:lstStyle/>
        <a:p>
          <a:endParaRPr lang="en-DE"/>
        </a:p>
      </dgm:t>
    </dgm:pt>
    <dgm:pt modelId="{94AA5018-0E0D-42D6-A20C-CEF96EDDFE34}">
      <dgm:prSet/>
      <dgm:spPr/>
      <dgm:t>
        <a:bodyPr/>
        <a:lstStyle/>
        <a:p>
          <a:pPr algn="just">
            <a:lnSpc>
              <a:spcPct val="100000"/>
            </a:lnSpc>
            <a:buFont typeface="Arial" panose="020B0604020202020204" pitchFamily="34" charset="0"/>
            <a:buNone/>
          </a:pPr>
          <a:r>
            <a:rPr lang="en-US" dirty="0"/>
            <a:t>Ways to reduce electrical signal noise.</a:t>
          </a:r>
        </a:p>
      </dgm:t>
    </dgm:pt>
    <dgm:pt modelId="{1ADE1B59-B978-44D8-A873-9D68F2CC8204}" type="parTrans" cxnId="{33B92C8C-35A8-4EF9-9625-234FBCDFD3C3}">
      <dgm:prSet/>
      <dgm:spPr/>
      <dgm:t>
        <a:bodyPr/>
        <a:lstStyle/>
        <a:p>
          <a:endParaRPr lang="en-DE"/>
        </a:p>
      </dgm:t>
    </dgm:pt>
    <dgm:pt modelId="{61919F09-C1C2-4099-AE72-A99DA3556E3C}" type="sibTrans" cxnId="{33B92C8C-35A8-4EF9-9625-234FBCDFD3C3}">
      <dgm:prSet/>
      <dgm:spPr/>
      <dgm:t>
        <a:bodyPr/>
        <a:lstStyle/>
        <a:p>
          <a:endParaRPr lang="en-DE"/>
        </a:p>
      </dgm:t>
    </dgm:pt>
    <dgm:pt modelId="{9C4F86D4-958C-482C-B8E8-15717E90B4DB}" type="pres">
      <dgm:prSet presAssocID="{27B96D1D-A035-408C-A3E8-9D2DE3221118}" presName="root" presStyleCnt="0">
        <dgm:presLayoutVars>
          <dgm:dir/>
          <dgm:resizeHandles val="exact"/>
        </dgm:presLayoutVars>
      </dgm:prSet>
      <dgm:spPr/>
    </dgm:pt>
    <dgm:pt modelId="{B8064A5F-AC95-4D8A-AD63-C891284CFAE4}" type="pres">
      <dgm:prSet presAssocID="{6C2E775B-125B-4929-BD3C-E115B9FF9393}" presName="compNode" presStyleCnt="0"/>
      <dgm:spPr/>
    </dgm:pt>
    <dgm:pt modelId="{76D4F2A5-805F-44EC-92AA-25E15F72D9C5}" type="pres">
      <dgm:prSet presAssocID="{6C2E775B-125B-4929-BD3C-E115B9FF939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2818F444-B0F0-453E-ABC8-7C0B8182B9EC}" type="pres">
      <dgm:prSet presAssocID="{6C2E775B-125B-4929-BD3C-E115B9FF9393}" presName="iconSpace" presStyleCnt="0"/>
      <dgm:spPr/>
    </dgm:pt>
    <dgm:pt modelId="{43FFB219-D352-4787-B256-B5B9CA820DD2}" type="pres">
      <dgm:prSet presAssocID="{6C2E775B-125B-4929-BD3C-E115B9FF9393}" presName="parTx" presStyleLbl="revTx" presStyleIdx="0" presStyleCnt="4">
        <dgm:presLayoutVars>
          <dgm:chMax val="0"/>
          <dgm:chPref val="0"/>
        </dgm:presLayoutVars>
      </dgm:prSet>
      <dgm:spPr/>
    </dgm:pt>
    <dgm:pt modelId="{63757477-B11F-4837-8D72-90E8E997D6A9}" type="pres">
      <dgm:prSet presAssocID="{6C2E775B-125B-4929-BD3C-E115B9FF9393}" presName="txSpace" presStyleCnt="0"/>
      <dgm:spPr/>
    </dgm:pt>
    <dgm:pt modelId="{64B93F92-C6B1-45B5-827F-3C09DDC5C798}" type="pres">
      <dgm:prSet presAssocID="{6C2E775B-125B-4929-BD3C-E115B9FF9393}" presName="desTx" presStyleLbl="revTx" presStyleIdx="1" presStyleCnt="4">
        <dgm:presLayoutVars/>
      </dgm:prSet>
      <dgm:spPr/>
    </dgm:pt>
    <dgm:pt modelId="{55C41C76-2306-498E-AF5E-4ADD3C967A55}" type="pres">
      <dgm:prSet presAssocID="{0790E73F-E847-4ECD-9F6A-7C15E46BB977}" presName="sibTrans" presStyleCnt="0"/>
      <dgm:spPr/>
    </dgm:pt>
    <dgm:pt modelId="{A5465AF1-B2F3-4267-91AB-06959552E11C}" type="pres">
      <dgm:prSet presAssocID="{B485941F-AC74-4A65-B9FE-EA50E6BE8215}" presName="compNode" presStyleCnt="0"/>
      <dgm:spPr/>
    </dgm:pt>
    <dgm:pt modelId="{F8C2B443-BD1A-4A62-B62C-55DA6B34AD4A}" type="pres">
      <dgm:prSet presAssocID="{B485941F-AC74-4A65-B9FE-EA50E6BE821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71B8C04-E6FF-43E6-B28F-17A45D6D1E0D}" type="pres">
      <dgm:prSet presAssocID="{B485941F-AC74-4A65-B9FE-EA50E6BE8215}" presName="iconSpace" presStyleCnt="0"/>
      <dgm:spPr/>
    </dgm:pt>
    <dgm:pt modelId="{2B5B6420-1E32-46C8-8891-5BC2489730AE}" type="pres">
      <dgm:prSet presAssocID="{B485941F-AC74-4A65-B9FE-EA50E6BE8215}" presName="parTx" presStyleLbl="revTx" presStyleIdx="2" presStyleCnt="4">
        <dgm:presLayoutVars>
          <dgm:chMax val="0"/>
          <dgm:chPref val="0"/>
        </dgm:presLayoutVars>
      </dgm:prSet>
      <dgm:spPr/>
    </dgm:pt>
    <dgm:pt modelId="{C14BB709-911C-46B0-848C-F7D3F32758DC}" type="pres">
      <dgm:prSet presAssocID="{B485941F-AC74-4A65-B9FE-EA50E6BE8215}" presName="txSpace" presStyleCnt="0"/>
      <dgm:spPr/>
    </dgm:pt>
    <dgm:pt modelId="{41D3778B-4F53-4ADF-94B9-0EE3422D889B}" type="pres">
      <dgm:prSet presAssocID="{B485941F-AC74-4A65-B9FE-EA50E6BE8215}" presName="desTx" presStyleLbl="revTx" presStyleIdx="3" presStyleCnt="4">
        <dgm:presLayoutVars/>
      </dgm:prSet>
      <dgm:spPr/>
    </dgm:pt>
  </dgm:ptLst>
  <dgm:cxnLst>
    <dgm:cxn modelId="{D630E012-4575-4C78-B84F-17188AFB3BF3}" srcId="{27B96D1D-A035-408C-A3E8-9D2DE3221118}" destId="{B485941F-AC74-4A65-B9FE-EA50E6BE8215}" srcOrd="1" destOrd="0" parTransId="{A66A243D-9623-4319-B060-2440370FBE51}" sibTransId="{20338896-73E7-4AA8-85D0-F93F42D0ED3D}"/>
    <dgm:cxn modelId="{8AE8E132-5273-4761-A50E-DCDD79EE17D9}" type="presOf" srcId="{27B96D1D-A035-408C-A3E8-9D2DE3221118}" destId="{9C4F86D4-958C-482C-B8E8-15717E90B4DB}" srcOrd="0" destOrd="0" presId="urn:microsoft.com/office/officeart/2018/5/layout/CenteredIconLabelDescriptionList"/>
    <dgm:cxn modelId="{62BD3B3A-E0C0-4A2C-872D-392371D8F84A}" type="presOf" srcId="{789F23BE-FBE7-4B87-87F0-F55A26ADBA2B}" destId="{64B93F92-C6B1-45B5-827F-3C09DDC5C798}" srcOrd="0" destOrd="0" presId="urn:microsoft.com/office/officeart/2018/5/layout/CenteredIconLabelDescriptionList"/>
    <dgm:cxn modelId="{A063356A-B922-4E9A-8805-BDC3096D716A}" srcId="{B485941F-AC74-4A65-B9FE-EA50E6BE8215}" destId="{285F5F88-0478-49EE-BF93-1849352E41F8}" srcOrd="0" destOrd="0" parTransId="{AC2B9644-97AD-4576-BED6-D584C7182CA4}" sibTransId="{5C501819-81FE-4345-996D-824792AF0E62}"/>
    <dgm:cxn modelId="{14839270-6943-4EEB-A1C8-6110A782BBA5}" type="presOf" srcId="{285F5F88-0478-49EE-BF93-1849352E41F8}" destId="{41D3778B-4F53-4ADF-94B9-0EE3422D889B}" srcOrd="0" destOrd="0" presId="urn:microsoft.com/office/officeart/2018/5/layout/CenteredIconLabelDescriptionList"/>
    <dgm:cxn modelId="{FF16B772-4623-4EB7-93A5-1565BE45BC6D}" type="presOf" srcId="{94AA5018-0E0D-42D6-A20C-CEF96EDDFE34}" destId="{41D3778B-4F53-4ADF-94B9-0EE3422D889B}" srcOrd="0" destOrd="2" presId="urn:microsoft.com/office/officeart/2018/5/layout/CenteredIconLabelDescriptionList"/>
    <dgm:cxn modelId="{C4407D79-5E1B-4706-964A-8B374C01AF4F}" type="presOf" srcId="{052E3D9F-070A-407B-AE7A-B738A383BF74}" destId="{41D3778B-4F53-4ADF-94B9-0EE3422D889B}" srcOrd="0" destOrd="1" presId="urn:microsoft.com/office/officeart/2018/5/layout/CenteredIconLabelDescriptionList"/>
    <dgm:cxn modelId="{33B92C8C-35A8-4EF9-9625-234FBCDFD3C3}" srcId="{B485941F-AC74-4A65-B9FE-EA50E6BE8215}" destId="{94AA5018-0E0D-42D6-A20C-CEF96EDDFE34}" srcOrd="2" destOrd="0" parTransId="{1ADE1B59-B978-44D8-A873-9D68F2CC8204}" sibTransId="{61919F09-C1C2-4099-AE72-A99DA3556E3C}"/>
    <dgm:cxn modelId="{613A3CA1-BE73-4096-A226-DF4105A224E1}" srcId="{6C2E775B-125B-4929-BD3C-E115B9FF9393}" destId="{789F23BE-FBE7-4B87-87F0-F55A26ADBA2B}" srcOrd="0" destOrd="0" parTransId="{B776562B-791F-40D9-BC57-A3098147D979}" sibTransId="{88B1A3FE-5A59-41A0-B211-9CF5134C5035}"/>
    <dgm:cxn modelId="{AC386FA3-6524-458D-9C05-0BF89B06E64F}" type="presOf" srcId="{6C2E775B-125B-4929-BD3C-E115B9FF9393}" destId="{43FFB219-D352-4787-B256-B5B9CA820DD2}" srcOrd="0" destOrd="0" presId="urn:microsoft.com/office/officeart/2018/5/layout/CenteredIconLabelDescriptionList"/>
    <dgm:cxn modelId="{BA33B0A3-2D36-4559-9AC0-0E26610B67DE}" type="presOf" srcId="{B485941F-AC74-4A65-B9FE-EA50E6BE8215}" destId="{2B5B6420-1E32-46C8-8891-5BC2489730AE}" srcOrd="0" destOrd="0" presId="urn:microsoft.com/office/officeart/2018/5/layout/CenteredIconLabelDescriptionList"/>
    <dgm:cxn modelId="{A3CEEBAE-91D3-4521-AAF4-5B7D798F8A80}" srcId="{27B96D1D-A035-408C-A3E8-9D2DE3221118}" destId="{6C2E775B-125B-4929-BD3C-E115B9FF9393}" srcOrd="0" destOrd="0" parTransId="{F5D58709-D59A-4FB1-BDC2-6C7F827FCA00}" sibTransId="{0790E73F-E847-4ECD-9F6A-7C15E46BB977}"/>
    <dgm:cxn modelId="{ECCDA7F9-88CB-4A7A-B033-DAF9011FD1D1}" srcId="{B485941F-AC74-4A65-B9FE-EA50E6BE8215}" destId="{052E3D9F-070A-407B-AE7A-B738A383BF74}" srcOrd="1" destOrd="0" parTransId="{7C684487-309D-4855-947E-3F6EA3610943}" sibTransId="{B3B524C3-E989-4300-ACE5-BF2CE3F9F7C5}"/>
    <dgm:cxn modelId="{8AA053F8-0FE6-47B9-8BCB-9BDC266D55FD}" type="presParOf" srcId="{9C4F86D4-958C-482C-B8E8-15717E90B4DB}" destId="{B8064A5F-AC95-4D8A-AD63-C891284CFAE4}" srcOrd="0" destOrd="0" presId="urn:microsoft.com/office/officeart/2018/5/layout/CenteredIconLabelDescriptionList"/>
    <dgm:cxn modelId="{5DFFBA87-7FFF-4DB9-888F-C1A4AF4BAFC3}" type="presParOf" srcId="{B8064A5F-AC95-4D8A-AD63-C891284CFAE4}" destId="{76D4F2A5-805F-44EC-92AA-25E15F72D9C5}" srcOrd="0" destOrd="0" presId="urn:microsoft.com/office/officeart/2018/5/layout/CenteredIconLabelDescriptionList"/>
    <dgm:cxn modelId="{0BE59D7C-6336-4BA5-ADF4-5758A74968C7}" type="presParOf" srcId="{B8064A5F-AC95-4D8A-AD63-C891284CFAE4}" destId="{2818F444-B0F0-453E-ABC8-7C0B8182B9EC}" srcOrd="1" destOrd="0" presId="urn:microsoft.com/office/officeart/2018/5/layout/CenteredIconLabelDescriptionList"/>
    <dgm:cxn modelId="{54FBAEF8-76C3-4622-9BE5-1FA4CDF38DFC}" type="presParOf" srcId="{B8064A5F-AC95-4D8A-AD63-C891284CFAE4}" destId="{43FFB219-D352-4787-B256-B5B9CA820DD2}" srcOrd="2" destOrd="0" presId="urn:microsoft.com/office/officeart/2018/5/layout/CenteredIconLabelDescriptionList"/>
    <dgm:cxn modelId="{930EB25B-00A9-4B44-BA6B-B553AA15C31D}" type="presParOf" srcId="{B8064A5F-AC95-4D8A-AD63-C891284CFAE4}" destId="{63757477-B11F-4837-8D72-90E8E997D6A9}" srcOrd="3" destOrd="0" presId="urn:microsoft.com/office/officeart/2018/5/layout/CenteredIconLabelDescriptionList"/>
    <dgm:cxn modelId="{EDB60F1B-0B52-4700-A79A-B11F467370F8}" type="presParOf" srcId="{B8064A5F-AC95-4D8A-AD63-C891284CFAE4}" destId="{64B93F92-C6B1-45B5-827F-3C09DDC5C798}" srcOrd="4" destOrd="0" presId="urn:microsoft.com/office/officeart/2018/5/layout/CenteredIconLabelDescriptionList"/>
    <dgm:cxn modelId="{1802554C-A131-4929-B920-31A7FE59F5EE}" type="presParOf" srcId="{9C4F86D4-958C-482C-B8E8-15717E90B4DB}" destId="{55C41C76-2306-498E-AF5E-4ADD3C967A55}" srcOrd="1" destOrd="0" presId="urn:microsoft.com/office/officeart/2018/5/layout/CenteredIconLabelDescriptionList"/>
    <dgm:cxn modelId="{047676D4-B6D3-4FBD-A0A9-743246246D0D}" type="presParOf" srcId="{9C4F86D4-958C-482C-B8E8-15717E90B4DB}" destId="{A5465AF1-B2F3-4267-91AB-06959552E11C}" srcOrd="2" destOrd="0" presId="urn:microsoft.com/office/officeart/2018/5/layout/CenteredIconLabelDescriptionList"/>
    <dgm:cxn modelId="{6086400A-9254-4DE3-B9D9-C208D03AF0A1}" type="presParOf" srcId="{A5465AF1-B2F3-4267-91AB-06959552E11C}" destId="{F8C2B443-BD1A-4A62-B62C-55DA6B34AD4A}" srcOrd="0" destOrd="0" presId="urn:microsoft.com/office/officeart/2018/5/layout/CenteredIconLabelDescriptionList"/>
    <dgm:cxn modelId="{59E881C0-C80E-47F9-B28A-A1AC779D54E6}" type="presParOf" srcId="{A5465AF1-B2F3-4267-91AB-06959552E11C}" destId="{571B8C04-E6FF-43E6-B28F-17A45D6D1E0D}" srcOrd="1" destOrd="0" presId="urn:microsoft.com/office/officeart/2018/5/layout/CenteredIconLabelDescriptionList"/>
    <dgm:cxn modelId="{1524BE96-B31D-46F6-A484-6F3E8A8FD093}" type="presParOf" srcId="{A5465AF1-B2F3-4267-91AB-06959552E11C}" destId="{2B5B6420-1E32-46C8-8891-5BC2489730AE}" srcOrd="2" destOrd="0" presId="urn:microsoft.com/office/officeart/2018/5/layout/CenteredIconLabelDescriptionList"/>
    <dgm:cxn modelId="{007638ED-5A5D-4E7D-8C05-3CAC00F31590}" type="presParOf" srcId="{A5465AF1-B2F3-4267-91AB-06959552E11C}" destId="{C14BB709-911C-46B0-848C-F7D3F32758DC}" srcOrd="3" destOrd="0" presId="urn:microsoft.com/office/officeart/2018/5/layout/CenteredIconLabelDescriptionList"/>
    <dgm:cxn modelId="{C853FF74-1C7D-4C9F-AA3C-5854366B7328}" type="presParOf" srcId="{A5465AF1-B2F3-4267-91AB-06959552E11C}" destId="{41D3778B-4F53-4ADF-94B9-0EE3422D889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D4F2A5-805F-44EC-92AA-25E15F72D9C5}">
      <dsp:nvSpPr>
        <dsp:cNvPr id="0" name=""/>
        <dsp:cNvSpPr/>
      </dsp:nvSpPr>
      <dsp:spPr>
        <a:xfrm>
          <a:off x="1506598" y="18478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FFB219-D352-4787-B256-B5B9CA820DD2}">
      <dsp:nvSpPr>
        <dsp:cNvPr id="0" name=""/>
        <dsp:cNvSpPr/>
      </dsp:nvSpPr>
      <dsp:spPr>
        <a:xfrm>
          <a:off x="102598" y="183731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600" b="1" kern="1200"/>
            <a:t>Summary</a:t>
          </a:r>
          <a:endParaRPr lang="en-US" sz="3600" kern="1200"/>
        </a:p>
      </dsp:txBody>
      <dsp:txXfrm>
        <a:off x="102598" y="1837313"/>
        <a:ext cx="4320000" cy="648000"/>
      </dsp:txXfrm>
    </dsp:sp>
    <dsp:sp modelId="{64B93F92-C6B1-45B5-827F-3C09DDC5C798}">
      <dsp:nvSpPr>
        <dsp:cNvPr id="0" name=""/>
        <dsp:cNvSpPr/>
      </dsp:nvSpPr>
      <dsp:spPr>
        <a:xfrm>
          <a:off x="102598" y="2550676"/>
          <a:ext cx="4320000" cy="902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EMG is used to detect and measure electrical activity of the muscles.</a:t>
          </a:r>
        </a:p>
      </dsp:txBody>
      <dsp:txXfrm>
        <a:off x="102598" y="2550676"/>
        <a:ext cx="4320000" cy="902263"/>
      </dsp:txXfrm>
    </dsp:sp>
    <dsp:sp modelId="{F8C2B443-BD1A-4A62-B62C-55DA6B34AD4A}">
      <dsp:nvSpPr>
        <dsp:cNvPr id="0" name=""/>
        <dsp:cNvSpPr/>
      </dsp:nvSpPr>
      <dsp:spPr>
        <a:xfrm>
          <a:off x="6582598" y="18478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5B6420-1E32-46C8-8891-5BC2489730AE}">
      <dsp:nvSpPr>
        <dsp:cNvPr id="0" name=""/>
        <dsp:cNvSpPr/>
      </dsp:nvSpPr>
      <dsp:spPr>
        <a:xfrm>
          <a:off x="5178598" y="183731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600" b="1" kern="1200"/>
            <a:t>Future Direction</a:t>
          </a:r>
          <a:endParaRPr lang="en-US" sz="3600" kern="1200"/>
        </a:p>
      </dsp:txBody>
      <dsp:txXfrm>
        <a:off x="5178598" y="1837313"/>
        <a:ext cx="4320000" cy="648000"/>
      </dsp:txXfrm>
    </dsp:sp>
    <dsp:sp modelId="{41D3778B-4F53-4ADF-94B9-0EE3422D889B}">
      <dsp:nvSpPr>
        <dsp:cNvPr id="0" name=""/>
        <dsp:cNvSpPr/>
      </dsp:nvSpPr>
      <dsp:spPr>
        <a:xfrm>
          <a:off x="5178598" y="2550676"/>
          <a:ext cx="4320000" cy="902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/>
            <a:t>Advancement in signal detection.</a:t>
          </a:r>
        </a:p>
        <a:p>
          <a:pPr marL="0" lvl="0" indent="0" algn="just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700" kern="1200" dirty="0"/>
            <a:t>Advanced algorithm to solve pattern recognition</a:t>
          </a:r>
        </a:p>
        <a:p>
          <a:pPr marL="0" lvl="0" indent="0" algn="just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/>
            <a:t>Ways to reduce electrical signal noise.</a:t>
          </a:r>
        </a:p>
      </dsp:txBody>
      <dsp:txXfrm>
        <a:off x="5178598" y="2550676"/>
        <a:ext cx="4320000" cy="9022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449E1C-3BCD-46FE-B828-44700C382DD3}" type="datetimeFigureOut">
              <a:rPr lang="en-DE" smtClean="0"/>
              <a:t>15/06/2022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4B217-548E-438A-823A-28A65DA477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65120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2FBF0E4-F296-46E6-B4B1-8379F24C9FDD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Hochschule Hamm Lippstadt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68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8038-ABC0-445F-AF72-07B7E9EF19AE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 Lippstadt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7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699D-F51C-440D-BBDB-AC95310AFC6A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 Lippstadt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935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4659A-58CA-4A0E-BC27-7DBE2DE6290D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 Lippstadt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656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63FC-643A-46D5-A510-0FE493C081BF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 Lippstadt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4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CFCD-1721-473F-997F-8EC867F2FB9C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 Lippstadt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1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C097-6616-479B-8C8B-C8859DEE89F7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 Lippstadt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250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534A-932C-47DD-BFEC-4A5E46D42A6F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 Lippstadt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015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F761-C1C0-4EDF-B104-2E43DB7B2CDE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 Lippstadt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76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337B-C027-4023-BA21-D45EEAB24DEA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 Lippstadt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1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FC24-BB3B-4C82-8F39-040F838E3428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 Lippstadt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00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D683-1E8A-4651-B5FF-BF626A6212CB}" type="datetime1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 Lippstadt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4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A89D-B2B4-4A7D-9AD1-38FEBE4ED736}" type="datetime1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 Lippstadt University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34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F53D-611B-44DC-9020-AE0010A3EC0F}" type="datetime1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 Lippstadt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18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C61B-6D2F-45BF-A65F-F5519060DBB5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 Lippstadt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3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3D79-92BC-41D5-9862-53D31E5FFD01}" type="datetime1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 Lippstadt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29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ADB2-68C0-4EDF-9969-5DF6A8ABF64F}" type="datetime1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 Lippstadt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7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9F1C34-D547-4F70-B5A8-509BC1F775EC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Hochschule Hamm Lippstadt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08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18" Type="http://schemas.openxmlformats.org/officeDocument/2006/relationships/image" Target="../media/image37.svg"/><Relationship Id="rId26" Type="http://schemas.openxmlformats.org/officeDocument/2006/relationships/image" Target="../media/image45.png"/><Relationship Id="rId3" Type="http://schemas.openxmlformats.org/officeDocument/2006/relationships/image" Target="../media/image22.png"/><Relationship Id="rId21" Type="http://schemas.openxmlformats.org/officeDocument/2006/relationships/image" Target="../media/image40.sv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svg"/><Relationship Id="rId2" Type="http://schemas.openxmlformats.org/officeDocument/2006/relationships/image" Target="../media/image21.png"/><Relationship Id="rId16" Type="http://schemas.openxmlformats.org/officeDocument/2006/relationships/image" Target="../media/image35.sv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24" Type="http://schemas.openxmlformats.org/officeDocument/2006/relationships/image" Target="../media/image43.png"/><Relationship Id="rId5" Type="http://schemas.openxmlformats.org/officeDocument/2006/relationships/image" Target="../media/image24.svg"/><Relationship Id="rId15" Type="http://schemas.openxmlformats.org/officeDocument/2006/relationships/image" Target="../media/image34.png"/><Relationship Id="rId23" Type="http://schemas.openxmlformats.org/officeDocument/2006/relationships/image" Target="../media/image42.sv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iopac.com/product/emg-smart-amplifier/" TargetMode="External"/><Relationship Id="rId3" Type="http://schemas.openxmlformats.org/officeDocument/2006/relationships/hyperlink" Target="https://www.hopkinsmedicine.org/health/treatment-tests-and-therapies/electromyography-emg" TargetMode="External"/><Relationship Id="rId7" Type="http://schemas.openxmlformats.org/officeDocument/2006/relationships/hyperlink" Target="https://www.biopac.com/product%20category/research/systems/mp150-starter-systems/" TargetMode="External"/><Relationship Id="rId2" Type="http://schemas.openxmlformats.org/officeDocument/2006/relationships/hyperlink" Target="https://d3i71xaburhd42.cloudfront.net/7be421219b8a4f247e20bc2664eddda288a901b9/2-Figure1-1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sheetspdf.com/datasheet/TCA940.html" TargetMode="External"/><Relationship Id="rId11" Type="http://schemas.openxmlformats.org/officeDocument/2006/relationships/hyperlink" Target="https://en.wikipedia.org/wiki/Arduino_Uno" TargetMode="External"/><Relationship Id="rId5" Type="http://schemas.openxmlformats.org/officeDocument/2006/relationships/hyperlink" Target="https://technomed.nl/sites/default/files/styles/max_size_responsive/public/article/images/EMG.jpg?itok=v6BFqlJt" TargetMode="External"/><Relationship Id="rId10" Type="http://schemas.openxmlformats.org/officeDocument/2006/relationships/hyperlink" Target="https://www.mikroe.com/adc-7-click" TargetMode="External"/><Relationship Id="rId4" Type="http://schemas.openxmlformats.org/officeDocument/2006/relationships/hyperlink" Target="https://thumbs.dreamstime.com/z/electromyography-test-procedure-illustrate-explain-use-medical-electrical-tools-to-checking-neuromuscular-disease-155497820.jpg" TargetMode="External"/><Relationship Id="rId9" Type="http://schemas.openxmlformats.org/officeDocument/2006/relationships/hyperlink" Target="https://www.welectron.com/media/image/product/20929/md/raspberry-pi-4-modell-b-8-gb-ram~3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7" name="Rectangle 156">
            <a:extLst>
              <a:ext uri="{FF2B5EF4-FFF2-40B4-BE49-F238E27FC236}">
                <a16:creationId xmlns:a16="http://schemas.microsoft.com/office/drawing/2014/main" id="{AAE3107B-714A-461C-AC2A-394A70CFC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AB3F6FE8-AF7E-4703-AB78-FD9AFD2AC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B6E95CD8-B3B8-425C-8484-D08634E4B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395F701-DCB7-480C-817B-538CD262B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C7BFDE70-806B-4B63-9B0E-CC97A2E35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B4FC4EAC-1FD8-4625-8AFF-04A043613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FC17A7-C1EE-8393-00A0-83D8CF194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9884" y="1041401"/>
            <a:ext cx="4511664" cy="234526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/>
              <a:t>MEDICAL DEVICE</a:t>
            </a:r>
            <a:br>
              <a:rPr lang="en-US" sz="4200"/>
            </a:br>
            <a:r>
              <a:rPr lang="en-US" sz="4200" b="1"/>
              <a:t>(Electromyogram)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04143-785A-95C1-E1F5-7C77930C9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9884" y="3657596"/>
            <a:ext cx="4511664" cy="193346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/>
              <a:buChar char="•"/>
            </a:pPr>
            <a:endParaRPr lang="en-US" b="1" dirty="0"/>
          </a:p>
          <a:p>
            <a:pPr indent="-228600">
              <a:buFont typeface="Arial"/>
              <a:buChar char="•"/>
            </a:pPr>
            <a:r>
              <a:rPr lang="en-US" b="1" dirty="0"/>
              <a:t>Presented by: Stephanie C. Okosa</a:t>
            </a:r>
          </a:p>
          <a:p>
            <a:pPr indent="-228600">
              <a:buFont typeface="Arial"/>
              <a:buChar char="•"/>
            </a:pPr>
            <a:r>
              <a:rPr lang="en-US" b="1"/>
              <a:t>Date: 15.06.22</a:t>
            </a:r>
          </a:p>
          <a:p>
            <a:pPr indent="-228600">
              <a:buFont typeface="Arial"/>
              <a:buChar char="•"/>
            </a:pPr>
            <a:endParaRPr lang="en-US"/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36D75B7-CF09-4927-A857-F37750026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92636" y="3509772"/>
            <a:ext cx="3566160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E0A986F-4D9A-4E32-8DBD-A2B117A2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5770" y="1092200"/>
            <a:ext cx="5003356" cy="470509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88" descr="A picture containing timeline&#10;&#10;Description automatically generated">
            <a:extLst>
              <a:ext uri="{FF2B5EF4-FFF2-40B4-BE49-F238E27FC236}">
                <a16:creationId xmlns:a16="http://schemas.microsoft.com/office/drawing/2014/main" id="{ED22FD12-5986-7603-1B67-C617176C53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" b="-1"/>
          <a:stretch/>
        </p:blipFill>
        <p:spPr>
          <a:xfrm>
            <a:off x="7320093" y="1253744"/>
            <a:ext cx="2633863" cy="2131227"/>
          </a:xfrm>
          <a:prstGeom prst="rect">
            <a:avLst/>
          </a:prstGeom>
        </p:spPr>
      </p:pic>
      <p:pic>
        <p:nvPicPr>
          <p:cNvPr id="84" name="Picture 83" descr="A picture containing accessory&#10;&#10;Description automatically generated">
            <a:extLst>
              <a:ext uri="{FF2B5EF4-FFF2-40B4-BE49-F238E27FC236}">
                <a16:creationId xmlns:a16="http://schemas.microsoft.com/office/drawing/2014/main" id="{34B376C8-B232-FD41-9F9D-10561A03096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8"/>
          <a:stretch/>
        </p:blipFill>
        <p:spPr>
          <a:xfrm>
            <a:off x="7177000" y="3522131"/>
            <a:ext cx="2908605" cy="21082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3BFB1F-ACED-DD03-FE46-CD6C2645952E}"/>
              </a:ext>
            </a:extLst>
          </p:cNvPr>
          <p:cNvSpPr txBox="1"/>
          <p:nvPr/>
        </p:nvSpPr>
        <p:spPr>
          <a:xfrm>
            <a:off x="10013771" y="5348053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[4]</a:t>
            </a:r>
            <a:endParaRPr lang="en-DE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17DE86-DD1A-AF54-A5E1-07792E2787A7}"/>
              </a:ext>
            </a:extLst>
          </p:cNvPr>
          <p:cNvSpPr txBox="1"/>
          <p:nvPr/>
        </p:nvSpPr>
        <p:spPr>
          <a:xfrm>
            <a:off x="9869841" y="2942277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[5]</a:t>
            </a:r>
            <a:endParaRPr lang="en-DE" sz="16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256AD-B5C8-064B-7099-42B4A969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5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3FEEE78B-6EC9-4EE6-B42A-C56FE0583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989D3D0-25DB-4F46-A08D-5FA66FBFD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32">
              <a:extLst>
                <a:ext uri="{FF2B5EF4-FFF2-40B4-BE49-F238E27FC236}">
                  <a16:creationId xmlns:a16="http://schemas.microsoft.com/office/drawing/2014/main" id="{82F2E3AD-002C-47F6-A7F8-7D07CE2BA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F26D44A-571B-4B37-B312-F1EB96D07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912A71A-A72B-4A6F-92A9-2B170CE42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2A5FDC-0CB0-426A-A974-5B7A646F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3CD09DB-18D1-4A19-AB7C-12DFACB4C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A9D2DF9-10BF-4B1B-8A68-7DEBF30D6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578A7F21-7AD1-4CDD-B52B-DD32C28E4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7" name="Rectangle 42">
              <a:extLst>
                <a:ext uri="{FF2B5EF4-FFF2-40B4-BE49-F238E27FC236}">
                  <a16:creationId xmlns:a16="http://schemas.microsoft.com/office/drawing/2014/main" id="{23B1BEA6-3620-477C-B3A8-BF7B2D998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A7636E73-D1AF-4226-9871-E7CD896B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73594CE0-D452-46DB-857F-23E4E384A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DFF5C6-67FF-A006-3C53-FA379DBA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884" y="1041401"/>
            <a:ext cx="4511664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WHAT IS AN EMG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71D05BC9-AFE4-3689-89E4-233807A5C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884" y="3700898"/>
            <a:ext cx="4511664" cy="1933463"/>
          </a:xfrm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pPr algn="just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Patients</a:t>
            </a:r>
          </a:p>
          <a:p>
            <a:pPr algn="just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Doctors or hospital technicians</a:t>
            </a:r>
          </a:p>
          <a:p>
            <a:pPr algn="just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Specialists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BBC6D20-A739-404C-8726-F1F1A2723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92636" y="3509772"/>
            <a:ext cx="3566160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724B6DD-D68C-402C-A93C-F3379150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5770" y="1092200"/>
            <a:ext cx="5003356" cy="470509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6489DA5-A39F-934E-4994-67F19E98B35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81"/>
          <a:stretch/>
        </p:blipFill>
        <p:spPr>
          <a:xfrm>
            <a:off x="8877287" y="1195245"/>
            <a:ext cx="2147797" cy="21312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F91930D-5293-131D-F2B2-8DCEA3CD40F9}"/>
              </a:ext>
            </a:extLst>
          </p:cNvPr>
          <p:cNvSpPr txBox="1"/>
          <p:nvPr/>
        </p:nvSpPr>
        <p:spPr>
          <a:xfrm>
            <a:off x="6120496" y="4379899"/>
            <a:ext cx="2978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2. Needle electrodes [2]</a:t>
            </a:r>
            <a:endParaRPr lang="en-DE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8" name="Picture 47" descr="A picture containing text, monitor, screen, posing&#10;&#10;Description automatically generated">
            <a:extLst>
              <a:ext uri="{FF2B5EF4-FFF2-40B4-BE49-F238E27FC236}">
                <a16:creationId xmlns:a16="http://schemas.microsoft.com/office/drawing/2014/main" id="{0B96120E-5A65-A9E5-1BBA-062189974E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166" y="3557307"/>
            <a:ext cx="2147797" cy="212276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F7DB041-0FB1-C2AF-2161-2E9A0A355A4A}"/>
              </a:ext>
            </a:extLst>
          </p:cNvPr>
          <p:cNvSpPr txBox="1"/>
          <p:nvPr/>
        </p:nvSpPr>
        <p:spPr>
          <a:xfrm>
            <a:off x="6088269" y="2023700"/>
            <a:ext cx="2928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1. Surface electrodes [3]</a:t>
            </a:r>
            <a:endParaRPr lang="en-DE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5B7D6-C083-61F4-83F7-474484471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4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6BD642B1-E8A0-4B5B-8E4A-D8EF15A0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241D71B9-BFD9-40DE-BC3B-E64BA2895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2504B9E-D812-4C78-9981-5F48C1288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2F886AB1-61BE-4427-BED7-571CF1EF1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912E8F6-1094-49C1-B7CD-CC46B33D6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870FE29-3AF7-4226-8303-7C1B0B8E1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8B226A40-22CC-40E5-9EC4-5163536C6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BB9B7D3-101C-4F55-A956-62DA4AAD4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53BD5441-821C-4091-8DDD-A4A56A6FC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FC6E877-1BD2-4856-8FFD-250D27C15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F64C008A-2A32-4626-A83A-16A984F88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875D67EF-62E2-43F5-8005-7A7A319D0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888B61-DECC-65CD-7F40-A0F837FC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619" y="4404852"/>
            <a:ext cx="9989677" cy="10547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FUNCTIONS OF EMG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D2CA3DB-2141-4DE2-9F8A-9E5561DDF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11086" y="1092200"/>
            <a:ext cx="8962768" cy="312834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Diagram&#10;&#10;Description automatically generated">
            <a:extLst>
              <a:ext uri="{FF2B5EF4-FFF2-40B4-BE49-F238E27FC236}">
                <a16:creationId xmlns:a16="http://schemas.microsoft.com/office/drawing/2014/main" id="{48029139-148C-D759-85B5-E377206E1A3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1" r="-4" b="1071"/>
          <a:stretch/>
        </p:blipFill>
        <p:spPr>
          <a:xfrm>
            <a:off x="1776504" y="1257341"/>
            <a:ext cx="4243370" cy="2798064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5D36371D-7AD3-0A75-0777-93E5DC9342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32" y="1257341"/>
            <a:ext cx="3311318" cy="2798064"/>
          </a:xfrm>
          <a:prstGeom prst="rect">
            <a:avLst/>
          </a:prstGeom>
        </p:spPr>
      </p:pic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214B64F-D291-4308-B071-A2678ED78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64080" y="5518838"/>
            <a:ext cx="78638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BEF24EC-7C13-CAAE-A076-C73D3BDEA03D}"/>
              </a:ext>
            </a:extLst>
          </p:cNvPr>
          <p:cNvSpPr txBox="1"/>
          <p:nvPr/>
        </p:nvSpPr>
        <p:spPr>
          <a:xfrm>
            <a:off x="3069634" y="3989087"/>
            <a:ext cx="2690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000" b="1" dirty="0"/>
              <a:t>Fig. 3. Use case</a:t>
            </a:r>
            <a:endParaRPr lang="en-DE" sz="1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92D35F8-23D2-ABF9-E9AB-82CF1384F056}"/>
              </a:ext>
            </a:extLst>
          </p:cNvPr>
          <p:cNvSpPr txBox="1"/>
          <p:nvPr/>
        </p:nvSpPr>
        <p:spPr>
          <a:xfrm>
            <a:off x="7493506" y="3992204"/>
            <a:ext cx="2690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000" b="1" dirty="0"/>
              <a:t>Fig. 4. Sequence Diagram</a:t>
            </a:r>
            <a:endParaRPr lang="en-DE" sz="1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119DF-1210-2954-AD0C-954B09581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8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22AC0F86-9A78-4E84-A4B4-ADB8B2629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AF78B9E-8BE2-4706-9377-A05FA25AB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32CDFDE2-4DB3-4623-BA21-187D1B710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D74B2AA-1443-4E9B-8462-F7F5B852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9BB652B6-7300-49EC-9422-EF5342492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0909587-01DE-424D-A15F-DAA28CF2C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02AE7E-FC7B-CF62-DC46-59451F57C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/>
              <a:t>HARDWARE COMPONONENTS</a:t>
            </a:r>
            <a:endParaRPr lang="en-DE" sz="28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9A54E25-1C05-48E5-A5CC-3778C1D36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E5D0023-B23E-4823-8D72-B07FFF8C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58879-E098-13D3-93E1-904B3C05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12FAEF-87A6-EADD-ACDB-95871D888A27}"/>
              </a:ext>
            </a:extLst>
          </p:cNvPr>
          <p:cNvSpPr txBox="1"/>
          <p:nvPr/>
        </p:nvSpPr>
        <p:spPr>
          <a:xfrm>
            <a:off x="2624690" y="4825697"/>
            <a:ext cx="320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dirty="0"/>
              <a:t>Fig. 5. Block Diagram EMG </a:t>
            </a:r>
            <a:r>
              <a:rPr lang="en-GB" sz="1400" b="1" dirty="0"/>
              <a:t>[1]</a:t>
            </a:r>
            <a:endParaRPr lang="en-DE" b="1" dirty="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77CB638D-B7BF-D468-6F2F-BBA40CA3CDD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7"/>
          <a:stretch/>
        </p:blipFill>
        <p:spPr>
          <a:xfrm>
            <a:off x="1261998" y="1749287"/>
            <a:ext cx="5562600" cy="2835110"/>
          </a:xfrm>
          <a:prstGeom prst="rect">
            <a:avLst/>
          </a:prstGeom>
        </p:spPr>
      </p:pic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54205993-F9B5-8705-2C22-387FFB928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EMG detector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Simulators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Microcontroller(Arduino UNO)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Amplifier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Raspberry Pi 4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Loudspeaker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Screen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Storage Unit.</a:t>
            </a:r>
          </a:p>
        </p:txBody>
      </p:sp>
    </p:spTree>
    <p:extLst>
      <p:ext uri="{BB962C8B-B14F-4D97-AF65-F5344CB8AC3E}">
        <p14:creationId xmlns:p14="http://schemas.microsoft.com/office/powerpoint/2010/main" val="415413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37">
            <a:extLst>
              <a:ext uri="{FF2B5EF4-FFF2-40B4-BE49-F238E27FC236}">
                <a16:creationId xmlns:a16="http://schemas.microsoft.com/office/drawing/2014/main" id="{CF2F794A-0BB1-F24A-8425-9B8AD9274565}"/>
              </a:ext>
            </a:extLst>
          </p:cNvPr>
          <p:cNvSpPr txBox="1"/>
          <p:nvPr/>
        </p:nvSpPr>
        <p:spPr>
          <a:xfrm>
            <a:off x="7902735" y="5830501"/>
            <a:ext cx="2025231" cy="138499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900" b="1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Figure 11: ADC 7 click 32-bit </a:t>
            </a:r>
            <a:r>
              <a:rPr lang="en-US" sz="9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[11]</a:t>
            </a:r>
            <a:endParaRPr lang="en-DE" sz="900" b="1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71033-66E1-79D5-4FCE-F8821293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 Components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A6FCF-F9AE-F05E-E954-17B6CC09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ADC 7 click - 32-bit analog to digital converter - MIKROE">
            <a:extLst>
              <a:ext uri="{FF2B5EF4-FFF2-40B4-BE49-F238E27FC236}">
                <a16:creationId xmlns:a16="http://schemas.microsoft.com/office/drawing/2014/main" id="{FB2FC686-6DC9-1FB7-C02C-C9A5A79FB1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79" t="19924" r="35540" b="14529"/>
          <a:stretch/>
        </p:blipFill>
        <p:spPr bwMode="auto">
          <a:xfrm>
            <a:off x="9761242" y="4343955"/>
            <a:ext cx="1005840" cy="16363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Arduino Uno - Wikipedia">
            <a:extLst>
              <a:ext uri="{FF2B5EF4-FFF2-40B4-BE49-F238E27FC236}">
                <a16:creationId xmlns:a16="http://schemas.microsoft.com/office/drawing/2014/main" id="{CE5D9F09-95F7-B1BA-A786-800C48AE9F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7" b="10979"/>
          <a:stretch/>
        </p:blipFill>
        <p:spPr bwMode="auto">
          <a:xfrm>
            <a:off x="4232507" y="2483802"/>
            <a:ext cx="2348230" cy="18903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8CD7D2D-050E-A32B-A606-B7EF1B5522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0439" b="16814"/>
          <a:stretch/>
        </p:blipFill>
        <p:spPr>
          <a:xfrm>
            <a:off x="2914247" y="4572000"/>
            <a:ext cx="1318260" cy="1071245"/>
          </a:xfrm>
          <a:prstGeom prst="rect">
            <a:avLst/>
          </a:prstGeom>
        </p:spPr>
      </p:pic>
      <p:pic>
        <p:nvPicPr>
          <p:cNvPr id="9" name="Picture 8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9C0C8FD1-387D-D602-82F0-0465B61510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701" y="4374197"/>
            <a:ext cx="1759585" cy="1759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Raspberry Pi Ersatzteil Pi 4 Model B 8GB Single-Board Computer, W125768684  , 102110421: Amazon.de: Computer &amp; Zubehör">
            <a:extLst>
              <a:ext uri="{FF2B5EF4-FFF2-40B4-BE49-F238E27FC236}">
                <a16:creationId xmlns:a16="http://schemas.microsoft.com/office/drawing/2014/main" id="{8A10D1FA-5C42-4AED-1248-F1564FFAFE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101" y="2711864"/>
            <a:ext cx="2348865" cy="151193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Box 37">
            <a:extLst>
              <a:ext uri="{FF2B5EF4-FFF2-40B4-BE49-F238E27FC236}">
                <a16:creationId xmlns:a16="http://schemas.microsoft.com/office/drawing/2014/main" id="{B3E29C9B-1FAE-55A4-E2CD-76CE6454A5C4}"/>
              </a:ext>
            </a:extLst>
          </p:cNvPr>
          <p:cNvSpPr txBox="1"/>
          <p:nvPr/>
        </p:nvSpPr>
        <p:spPr>
          <a:xfrm>
            <a:off x="855980" y="4013143"/>
            <a:ext cx="2536190" cy="138499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9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Figure 6: EMG sensor v1.1 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[6]</a:t>
            </a:r>
            <a:endParaRPr lang="en-DE" sz="900" b="1" i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5" name="Content Placeholder 4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A600575F-742D-E1C1-6C55-83DC39BC6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91" y="2483802"/>
            <a:ext cx="2022183" cy="1535957"/>
          </a:xfrm>
          <a:prstGeom prst="rect">
            <a:avLst/>
          </a:prstGeom>
        </p:spPr>
      </p:pic>
      <p:sp>
        <p:nvSpPr>
          <p:cNvPr id="13" name="Text Box 37">
            <a:extLst>
              <a:ext uri="{FF2B5EF4-FFF2-40B4-BE49-F238E27FC236}">
                <a16:creationId xmlns:a16="http://schemas.microsoft.com/office/drawing/2014/main" id="{F0FC510C-89F7-29CA-A556-D6607CDFBC3B}"/>
              </a:ext>
            </a:extLst>
          </p:cNvPr>
          <p:cNvSpPr txBox="1"/>
          <p:nvPr/>
        </p:nvSpPr>
        <p:spPr>
          <a:xfrm>
            <a:off x="1051473" y="5522165"/>
            <a:ext cx="2536190" cy="138499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9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Figure 9: BIOPAC EMG100D [9]</a:t>
            </a:r>
            <a:endParaRPr lang="en-DE" sz="900" b="1" i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6" name="Text Box 37">
            <a:extLst>
              <a:ext uri="{FF2B5EF4-FFF2-40B4-BE49-F238E27FC236}">
                <a16:creationId xmlns:a16="http://schemas.microsoft.com/office/drawing/2014/main" id="{67F78458-D9AD-1A7B-E78C-090A47F42E0E}"/>
              </a:ext>
            </a:extLst>
          </p:cNvPr>
          <p:cNvSpPr txBox="1"/>
          <p:nvPr/>
        </p:nvSpPr>
        <p:spPr>
          <a:xfrm>
            <a:off x="5500529" y="4107201"/>
            <a:ext cx="1478915" cy="138499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9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Figure 12: Arduino Uno [12]</a:t>
            </a:r>
            <a:endParaRPr lang="en-DE" sz="900" b="1" i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5" name="Text Box 37">
            <a:extLst>
              <a:ext uri="{FF2B5EF4-FFF2-40B4-BE49-F238E27FC236}">
                <a16:creationId xmlns:a16="http://schemas.microsoft.com/office/drawing/2014/main" id="{C0606032-BCD8-A650-354A-8994F92A7CB8}"/>
              </a:ext>
            </a:extLst>
          </p:cNvPr>
          <p:cNvSpPr txBox="1"/>
          <p:nvPr/>
        </p:nvSpPr>
        <p:spPr>
          <a:xfrm>
            <a:off x="9614443" y="3773560"/>
            <a:ext cx="1478915" cy="138499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9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Figure 13: Raspberry Pi 4 [10] </a:t>
            </a:r>
            <a:endParaRPr lang="en-DE" sz="900" b="1" i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7" name="Text Box 37">
            <a:extLst>
              <a:ext uri="{FF2B5EF4-FFF2-40B4-BE49-F238E27FC236}">
                <a16:creationId xmlns:a16="http://schemas.microsoft.com/office/drawing/2014/main" id="{D7FC5753-1DA4-4524-C037-8FC6BCE7F6C2}"/>
              </a:ext>
            </a:extLst>
          </p:cNvPr>
          <p:cNvSpPr txBox="1"/>
          <p:nvPr/>
        </p:nvSpPr>
        <p:spPr>
          <a:xfrm>
            <a:off x="4827186" y="5493640"/>
            <a:ext cx="2536190" cy="138499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9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Figure 10: TCA9140 Amplifier [7]</a:t>
            </a:r>
            <a:endParaRPr lang="en-DE" sz="900" b="1" i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955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15A3C09-3882-43D1-60AD-5CC1745E89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" t="12615" r="54187" b="47696"/>
          <a:stretch/>
        </p:blipFill>
        <p:spPr>
          <a:xfrm>
            <a:off x="8555420" y="2409121"/>
            <a:ext cx="2492475" cy="1801905"/>
          </a:xfrm>
          <a:prstGeom prst="rect">
            <a:avLst/>
          </a:prstGeom>
        </p:spPr>
      </p:pic>
      <p:pic>
        <p:nvPicPr>
          <p:cNvPr id="34" name="Picture 3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5898FF1-4F32-BC5A-AC8F-B11AA450D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222" y="2781981"/>
            <a:ext cx="6301483" cy="2120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EC791E-7F7B-C768-89E1-C3A29842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INTERFACE</a:t>
            </a:r>
            <a:endParaRPr lang="en-D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2A3B57-3FC5-71C2-F727-768D6034BB6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74237" y="2584579"/>
            <a:ext cx="6680718" cy="24726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7" name="Graphic 16" descr="Arrow Right with solid fill">
            <a:extLst>
              <a:ext uri="{FF2B5EF4-FFF2-40B4-BE49-F238E27FC236}">
                <a16:creationId xmlns:a16="http://schemas.microsoft.com/office/drawing/2014/main" id="{B36FF867-4FE6-5B3B-300C-CA4D59057A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3128" y="2592355"/>
            <a:ext cx="169464" cy="239486"/>
          </a:xfrm>
          <a:prstGeom prst="rect">
            <a:avLst/>
          </a:prstGeom>
        </p:spPr>
      </p:pic>
      <p:pic>
        <p:nvPicPr>
          <p:cNvPr id="18" name="Graphic 17" descr="Arrow Right with solid fill">
            <a:extLst>
              <a:ext uri="{FF2B5EF4-FFF2-40B4-BE49-F238E27FC236}">
                <a16:creationId xmlns:a16="http://schemas.microsoft.com/office/drawing/2014/main" id="{85046CD1-1E09-5BD0-3F53-C50375B8E6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526428" y="2613748"/>
            <a:ext cx="196700" cy="196700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2EFEB38B-5DE4-1096-442E-B233B7EBE75C}"/>
              </a:ext>
            </a:extLst>
          </p:cNvPr>
          <p:cNvSpPr/>
          <p:nvPr/>
        </p:nvSpPr>
        <p:spPr>
          <a:xfrm>
            <a:off x="7442951" y="2658214"/>
            <a:ext cx="169464" cy="1294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2A795E9-5915-8A17-7450-37D725AD0B21}"/>
              </a:ext>
            </a:extLst>
          </p:cNvPr>
          <p:cNvSpPr/>
          <p:nvPr/>
        </p:nvSpPr>
        <p:spPr>
          <a:xfrm>
            <a:off x="7689003" y="2654348"/>
            <a:ext cx="169464" cy="1294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31E5CF-DFB9-413F-0140-7DE43BB04301}"/>
              </a:ext>
            </a:extLst>
          </p:cNvPr>
          <p:cNvSpPr/>
          <p:nvPr/>
        </p:nvSpPr>
        <p:spPr>
          <a:xfrm>
            <a:off x="7908903" y="2654348"/>
            <a:ext cx="169464" cy="1294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B9E63E-BAC5-A03D-27E2-C6D1B48631B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74237" y="2584578"/>
            <a:ext cx="6680718" cy="3489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36" name="Graphic 35" descr="Download from cloud outline">
            <a:extLst>
              <a:ext uri="{FF2B5EF4-FFF2-40B4-BE49-F238E27FC236}">
                <a16:creationId xmlns:a16="http://schemas.microsoft.com/office/drawing/2014/main" id="{1587C986-89EF-7053-3977-FEAA3FE7D5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1969180" y="2590799"/>
            <a:ext cx="248816" cy="248816"/>
          </a:xfrm>
          <a:prstGeom prst="rect">
            <a:avLst/>
          </a:prstGeom>
        </p:spPr>
      </p:pic>
      <p:pic>
        <p:nvPicPr>
          <p:cNvPr id="38" name="Graphic 37" descr="Gender with solid fill">
            <a:extLst>
              <a:ext uri="{FF2B5EF4-FFF2-40B4-BE49-F238E27FC236}">
                <a16:creationId xmlns:a16="http://schemas.microsoft.com/office/drawing/2014/main" id="{FAD1D9EB-D402-E693-A0D0-8F6E951708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04245" y="4974026"/>
            <a:ext cx="367746" cy="367746"/>
          </a:xfrm>
          <a:prstGeom prst="rect">
            <a:avLst/>
          </a:prstGeom>
        </p:spPr>
      </p:pic>
      <p:pic>
        <p:nvPicPr>
          <p:cNvPr id="40" name="Graphic 39" descr="Employee badge with solid fill">
            <a:extLst>
              <a:ext uri="{FF2B5EF4-FFF2-40B4-BE49-F238E27FC236}">
                <a16:creationId xmlns:a16="http://schemas.microsoft.com/office/drawing/2014/main" id="{E8472E58-B429-646B-C681-576344C320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52914" y="5005471"/>
            <a:ext cx="275253" cy="275253"/>
          </a:xfrm>
          <a:prstGeom prst="rect">
            <a:avLst/>
          </a:prstGeom>
        </p:spPr>
      </p:pic>
      <p:pic>
        <p:nvPicPr>
          <p:cNvPr id="42" name="Graphic 41" descr="Skeleton outline">
            <a:extLst>
              <a:ext uri="{FF2B5EF4-FFF2-40B4-BE49-F238E27FC236}">
                <a16:creationId xmlns:a16="http://schemas.microsoft.com/office/drawing/2014/main" id="{B58B242E-09D9-34F4-6F28-4360EB18C5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51901" y="4924987"/>
            <a:ext cx="421045" cy="4210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4103E4-58B9-5C14-F6B4-B7DA93E9305C}"/>
              </a:ext>
            </a:extLst>
          </p:cNvPr>
          <p:cNvSpPr txBox="1"/>
          <p:nvPr/>
        </p:nvSpPr>
        <p:spPr>
          <a:xfrm>
            <a:off x="2458236" y="5017987"/>
            <a:ext cx="90017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bg1">
                    <a:lumMod val="65000"/>
                  </a:schemeClr>
                </a:solidFill>
              </a:rPr>
              <a:t>first name</a:t>
            </a:r>
            <a:endParaRPr lang="en-DE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77AAEC-4A8A-57BE-9440-AFC963045DB6}"/>
              </a:ext>
            </a:extLst>
          </p:cNvPr>
          <p:cNvSpPr txBox="1"/>
          <p:nvPr/>
        </p:nvSpPr>
        <p:spPr>
          <a:xfrm>
            <a:off x="3521036" y="5017987"/>
            <a:ext cx="81226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bg1">
                    <a:lumMod val="65000"/>
                  </a:schemeClr>
                </a:solidFill>
              </a:rPr>
              <a:t>last name</a:t>
            </a:r>
            <a:endParaRPr lang="en-DE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C1E463-2715-55D1-768E-E8A4762E3317}"/>
              </a:ext>
            </a:extLst>
          </p:cNvPr>
          <p:cNvSpPr txBox="1"/>
          <p:nvPr/>
        </p:nvSpPr>
        <p:spPr>
          <a:xfrm>
            <a:off x="5286648" y="5012293"/>
            <a:ext cx="90017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bg1">
                    <a:lumMod val="65000"/>
                  </a:schemeClr>
                </a:solidFill>
              </a:rPr>
              <a:t>female</a:t>
            </a:r>
            <a:endParaRPr lang="en-DE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4F69DF67-4EA8-CEB6-003D-A4066137E947}"/>
              </a:ext>
            </a:extLst>
          </p:cNvPr>
          <p:cNvSpPr/>
          <p:nvPr/>
        </p:nvSpPr>
        <p:spPr>
          <a:xfrm flipV="1">
            <a:off x="6021098" y="5157899"/>
            <a:ext cx="111968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A03F87-326A-F0B4-B768-341C46B5125C}"/>
              </a:ext>
            </a:extLst>
          </p:cNvPr>
          <p:cNvSpPr txBox="1"/>
          <p:nvPr/>
        </p:nvSpPr>
        <p:spPr>
          <a:xfrm>
            <a:off x="7102922" y="5012293"/>
            <a:ext cx="90017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bg1">
                    <a:lumMod val="65000"/>
                  </a:schemeClr>
                </a:solidFill>
              </a:rPr>
              <a:t>arm</a:t>
            </a:r>
            <a:endParaRPr lang="en-DE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08B1A257-4755-0593-4819-BB799F48D1C1}"/>
              </a:ext>
            </a:extLst>
          </p:cNvPr>
          <p:cNvSpPr/>
          <p:nvPr/>
        </p:nvSpPr>
        <p:spPr>
          <a:xfrm flipV="1">
            <a:off x="7876783" y="5157899"/>
            <a:ext cx="111968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27" name="Picture 26" descr="Shape&#10;&#10;Description automatically generated with low confidence">
            <a:extLst>
              <a:ext uri="{FF2B5EF4-FFF2-40B4-BE49-F238E27FC236}">
                <a16:creationId xmlns:a16="http://schemas.microsoft.com/office/drawing/2014/main" id="{DB95A152-9D9C-0C90-8DAE-27B63502275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027" y="5322703"/>
            <a:ext cx="900177" cy="900177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D57C003F-5E24-1C88-F907-042A9EF4D3B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892591" y="5743771"/>
            <a:ext cx="276418" cy="276418"/>
          </a:xfrm>
          <a:prstGeom prst="rect">
            <a:avLst/>
          </a:prstGeom>
        </p:spPr>
      </p:pic>
      <p:pic>
        <p:nvPicPr>
          <p:cNvPr id="15" name="Graphic 14" descr="Warning with solid fill">
            <a:extLst>
              <a:ext uri="{FF2B5EF4-FFF2-40B4-BE49-F238E27FC236}">
                <a16:creationId xmlns:a16="http://schemas.microsoft.com/office/drawing/2014/main" id="{634ED4E0-F848-BBA2-3EFB-BB37189A413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190541" y="5588919"/>
            <a:ext cx="367746" cy="367746"/>
          </a:xfrm>
          <a:prstGeom prst="rect">
            <a:avLst/>
          </a:prstGeom>
        </p:spPr>
      </p:pic>
      <p:pic>
        <p:nvPicPr>
          <p:cNvPr id="24" name="Picture 23" descr="Chart&#10;&#10;Description automatically generated with medium confidence">
            <a:extLst>
              <a:ext uri="{FF2B5EF4-FFF2-40B4-BE49-F238E27FC236}">
                <a16:creationId xmlns:a16="http://schemas.microsoft.com/office/drawing/2014/main" id="{67DF7CBB-96B0-3564-E3BC-1AC4F12D771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711" y="4190754"/>
            <a:ext cx="2729960" cy="1749566"/>
          </a:xfrm>
          <a:prstGeom prst="rect">
            <a:avLst/>
          </a:prstGeom>
        </p:spPr>
      </p:pic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B4E676D0-E142-910A-27FD-D3D45D7AFDA2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 flipV="1">
            <a:off x="8003099" y="3310074"/>
            <a:ext cx="552321" cy="1833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C8BCB23A-CBDB-26B9-8C8E-5CA72D6A3300}"/>
              </a:ext>
            </a:extLst>
          </p:cNvPr>
          <p:cNvCxnSpPr>
            <a:cxnSpLocks/>
            <a:stCxn id="15" idx="2"/>
            <a:endCxn id="24" idx="2"/>
          </p:cNvCxnSpPr>
          <p:nvPr/>
        </p:nvCxnSpPr>
        <p:spPr>
          <a:xfrm rot="5400000" flipH="1" flipV="1">
            <a:off x="6096879" y="2217854"/>
            <a:ext cx="16345" cy="7461277"/>
          </a:xfrm>
          <a:prstGeom prst="bentConnector3">
            <a:avLst>
              <a:gd name="adj1" fmla="val -1398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Disk with solid fill">
            <a:extLst>
              <a:ext uri="{FF2B5EF4-FFF2-40B4-BE49-F238E27FC236}">
                <a16:creationId xmlns:a16="http://schemas.microsoft.com/office/drawing/2014/main" id="{B2E863D3-EB75-EF33-D6E3-C87C1BEC355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872294" y="2920801"/>
            <a:ext cx="261610" cy="261610"/>
          </a:xfrm>
          <a:prstGeom prst="rect">
            <a:avLst/>
          </a:prstGeom>
        </p:spPr>
      </p:pic>
      <p:pic>
        <p:nvPicPr>
          <p:cNvPr id="80" name="Graphic 79" descr="Fax with solid fill">
            <a:extLst>
              <a:ext uri="{FF2B5EF4-FFF2-40B4-BE49-F238E27FC236}">
                <a16:creationId xmlns:a16="http://schemas.microsoft.com/office/drawing/2014/main" id="{2C1510A8-A51E-7E84-2B55-E3908CB2702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887499" y="3513211"/>
            <a:ext cx="261610" cy="261610"/>
          </a:xfrm>
          <a:prstGeom prst="rect">
            <a:avLst/>
          </a:prstGeom>
        </p:spPr>
      </p:pic>
      <p:pic>
        <p:nvPicPr>
          <p:cNvPr id="82" name="Graphic 81" descr="Garbage with solid fill">
            <a:extLst>
              <a:ext uri="{FF2B5EF4-FFF2-40B4-BE49-F238E27FC236}">
                <a16:creationId xmlns:a16="http://schemas.microsoft.com/office/drawing/2014/main" id="{8D0AF570-5BD8-B144-E658-74AC7115C47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908903" y="5809515"/>
            <a:ext cx="261611" cy="261611"/>
          </a:xfrm>
          <a:prstGeom prst="rect">
            <a:avLst/>
          </a:prstGeom>
        </p:spPr>
      </p:pic>
      <p:pic>
        <p:nvPicPr>
          <p:cNvPr id="85" name="Graphic 84" descr="Miscellaneous with solid fill">
            <a:extLst>
              <a:ext uri="{FF2B5EF4-FFF2-40B4-BE49-F238E27FC236}">
                <a16:creationId xmlns:a16="http://schemas.microsoft.com/office/drawing/2014/main" id="{1F7CEF64-8E1C-6199-3C38-531C06B91D1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874385" y="4144706"/>
            <a:ext cx="261610" cy="26161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50815-3320-27D7-34BA-4A914248C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F5178C-50AC-A924-46F4-C6893DA4465E}"/>
              </a:ext>
            </a:extLst>
          </p:cNvPr>
          <p:cNvSpPr txBox="1"/>
          <p:nvPr/>
        </p:nvSpPr>
        <p:spPr>
          <a:xfrm>
            <a:off x="11047895" y="5660463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[13]</a:t>
            </a:r>
            <a:endParaRPr lang="en-DE" sz="1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0F248B-4707-1F05-6B62-666F17EAA808}"/>
              </a:ext>
            </a:extLst>
          </p:cNvPr>
          <p:cNvSpPr txBox="1"/>
          <p:nvPr/>
        </p:nvSpPr>
        <p:spPr>
          <a:xfrm>
            <a:off x="10917641" y="3934027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[14]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215096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BD642B1-E8A0-4B5B-8E4A-D8EF15A0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241D71B9-BFD9-40DE-BC3B-E64BA2895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2504B9E-D812-4C78-9981-5F48C1288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2F886AB1-61BE-4427-BED7-571CF1EF1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E912E8F6-1094-49C1-B7CD-CC46B33D6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870FE29-3AF7-4226-8303-7C1B0B8E1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6981240E-53B3-4661-9037-34BAEC2BA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4531301-1FE2-493A-B998-98296495F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E279644A-4C77-474D-829B-875480CB4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5C246F34-88ED-4FE8-A583-D912894E9F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8E296027-7710-43D8-84F4-00695E3BD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1F9826D4-AC6D-4180-AE03-9F1F9D882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80DD2C-DA88-BBE2-4F6E-A457E231B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619" y="3992371"/>
            <a:ext cx="9989677" cy="11865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EMG REQUIREMENTS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CE271CD-7879-45B9-A660-5D8D24390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72202" y="1092199"/>
            <a:ext cx="7240536" cy="2581147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E3E695F-52C6-A67D-5D1F-82FA13CDAF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64" y="1230929"/>
            <a:ext cx="3371063" cy="2393455"/>
          </a:xfrm>
          <a:prstGeom prst="rect">
            <a:avLst/>
          </a:prstGeom>
        </p:spPr>
      </p:pic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DC751BE-9C02-4C46-8831-28AE3D6B0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8448" y="5262441"/>
            <a:ext cx="96037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D13C386-417C-37CB-1F81-16C67030BC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970" y="1461987"/>
            <a:ext cx="3692127" cy="205835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FBB90-C6B8-81CE-141B-E00B9BA6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4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6B8A3-40BE-31A1-EA60-207D2F7DE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262626"/>
                </a:solidFill>
              </a:rPr>
              <a:t>CONCLUSION</a:t>
            </a:r>
            <a:endParaRPr lang="en-DE">
              <a:solidFill>
                <a:srgbClr val="26262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27746-B238-C126-E113-7533D583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F59790BD-E048-F37B-AB59-9E8C4DC87B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163033"/>
              </p:ext>
            </p:extLst>
          </p:nvPr>
        </p:nvGraphicFramePr>
        <p:xfrm>
          <a:off x="1295400" y="2474844"/>
          <a:ext cx="9601197" cy="3637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16960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209B5-CC4E-CCDC-6EA4-DF5D3B5E7661}"/>
              </a:ext>
            </a:extLst>
          </p:cNvPr>
          <p:cNvSpPr txBox="1"/>
          <p:nvPr/>
        </p:nvSpPr>
        <p:spPr>
          <a:xfrm>
            <a:off x="397460" y="2332889"/>
            <a:ext cx="3849408" cy="1960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 FOR LISTENING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5FE496-E41B-0BDB-34E6-B0AC7249EACC}"/>
              </a:ext>
            </a:extLst>
          </p:cNvPr>
          <p:cNvSpPr txBox="1"/>
          <p:nvPr/>
        </p:nvSpPr>
        <p:spPr>
          <a:xfrm>
            <a:off x="5110384" y="760002"/>
            <a:ext cx="6606953" cy="53379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Sources:</a:t>
            </a: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[1]"Chapter 4.2 Standards of instrumentation of EMG", </a:t>
            </a:r>
            <a:r>
              <a:rPr lang="en-US" sz="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D3i71xaburhd42.cloudfront.net</a:t>
            </a:r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2022. [Online]. Available: </a:t>
            </a:r>
            <a:r>
              <a:rPr lang="en-US" sz="8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https://d3i71xaburhd42.cloudfront.net/7be421219b8a4f247e20bc2664eddda288a901b9/2-Figure1-1.png</a:t>
            </a:r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[Accessed: 06- Jun- 2022].</a:t>
            </a: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[2]"Electromyography (EMG)", </a:t>
            </a:r>
            <a:r>
              <a:rPr lang="en-US" sz="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Hopkinsmedicine.org</a:t>
            </a:r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2022. [Online]. Available:</a:t>
            </a: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8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https://www.hopkinsmedicine.org/health/treatment-tests-and-therapies/electromyography-emg</a:t>
            </a:r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[Accessed: 30- May- 2022].</a:t>
            </a: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Thumbs.dreamstime.com</a:t>
            </a:r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2022. [Online].Available: </a:t>
            </a:r>
            <a:r>
              <a:rPr lang="en-US" sz="8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https://thumbs.dreamstime.com/z/electromyography-test-procedure-illustrate-explain-use-medical-electrical-tools-to-checking-neuromuscular-disease-155497820.jpg</a:t>
            </a:r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[Accessed: 30- Jun- 2022].</a:t>
            </a: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GB" sz="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GB" sz="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Technomed.nl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2022. [Online]. Available:</a:t>
            </a: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GB" sz="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https://technomed.nl/sites/default/files/styles/max_size_responsive/public/article/images/EMG.jpg?itok=v6BFqlJt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[Accessed: 08- Jun- 2022].</a:t>
            </a: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GB" sz="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[5]H. Yousif, A. </a:t>
            </a:r>
            <a:r>
              <a:rPr lang="en-GB" sz="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Norasmadi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 Bin Salleh, Z. Ammar and K. </a:t>
            </a:r>
            <a:r>
              <a:rPr lang="en-GB" sz="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Alfarhan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"Assessment of Muscles Fatigue during 400-Meters Running Strategies Based on the Surface EMG Signals", 2022</a:t>
            </a:r>
            <a:r>
              <a:rPr lang="en-GB" sz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[Accessed: 06-Jun-2022].</a:t>
            </a: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sz="8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] J. Ghosh, "Electromyography (EMG) signal acquisition and processing by using surface electrodes", 2019. Available: https://www.researchgate.net/publication/333118571. [Accessed 4 June 2022].</a:t>
            </a:r>
            <a:endParaRPr lang="en-DE" sz="8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[7]"TCA940 Datasheet | Thomson Components - Datasheetspdf.com", </a:t>
            </a:r>
            <a:r>
              <a:rPr lang="en-US" sz="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Datasheetspdf.com</a:t>
            </a:r>
            <a:r>
              <a:rPr lang="en-US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2022. [Online]. Available:</a:t>
            </a:r>
            <a:r>
              <a:rPr lang="en-GB" sz="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hlinkClick r:id="rId6"/>
              </a:rPr>
              <a:t>https://datasheetspdf.com/datasheet/TCA940.html</a:t>
            </a:r>
            <a:r>
              <a:rPr lang="en-GB" sz="800" u="sng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[Accessed: 10- Jun- 2022]. </a:t>
            </a:r>
            <a:endParaRPr lang="en-GB" sz="8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[8]"MP160 Starter Systems | BIOPAC", </a:t>
            </a:r>
            <a:r>
              <a:rPr lang="en-US" sz="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BIOPAC Systems, Inc.</a:t>
            </a:r>
            <a:r>
              <a:rPr lang="en-US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2022. [Online]. Available:</a:t>
            </a:r>
            <a:endParaRPr lang="en-DE" sz="8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hlinkClick r:id="rId7"/>
              </a:rPr>
              <a:t>https://www.biopac.com/product category/research/systems/mp150-starter-systems/</a:t>
            </a:r>
            <a:r>
              <a:rPr lang="en-US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[Accessed: 10- Jun- 2022].</a:t>
            </a:r>
            <a:endParaRPr lang="en-GB" sz="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[9]"EMG Smart Amplifier | EMG100D | Research | BIOPAC", </a:t>
            </a:r>
            <a:r>
              <a:rPr lang="en-US" sz="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BIOPAC Systems, Inc.</a:t>
            </a:r>
            <a:r>
              <a:rPr lang="en-US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2022. [Online]. Available:</a:t>
            </a:r>
            <a:r>
              <a:rPr lang="en-GB" sz="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hlinkClick r:id="rId8"/>
              </a:rPr>
              <a:t>https://www.biopac.com/product/emg-smart-amplifier/</a:t>
            </a:r>
            <a:r>
              <a:rPr lang="en-US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[Accessed: 10- Jun- 2022].</a:t>
            </a:r>
            <a:endParaRPr lang="en-DE" sz="8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[10] </a:t>
            </a:r>
            <a:r>
              <a:rPr lang="en-US" sz="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Welectron.com</a:t>
            </a:r>
            <a:r>
              <a:rPr lang="en-US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2022. [Online]. Available:</a:t>
            </a:r>
            <a:endParaRPr lang="en-GB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hlinkClick r:id="rId9"/>
              </a:rPr>
              <a:t>https://www.welectron.com/media/image/product/20929/md/raspberry-pi-4-modell-b-8-gb-ram~3.jpg</a:t>
            </a:r>
            <a:r>
              <a:rPr lang="en-US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[Accessed: 10- Jun- 2022].</a:t>
            </a: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[11]"ADC 7 Click | </a:t>
            </a:r>
            <a:r>
              <a:rPr lang="en-US" sz="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Mikroelektronika</a:t>
            </a:r>
            <a:r>
              <a:rPr lang="en-US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", </a:t>
            </a:r>
            <a:r>
              <a:rPr lang="en-US" sz="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MIKROE</a:t>
            </a:r>
            <a:r>
              <a:rPr lang="en-US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2022. [Online]. Available:</a:t>
            </a:r>
            <a:r>
              <a:rPr lang="en-GB" sz="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hlinkClick r:id="rId10"/>
              </a:rPr>
              <a:t>https://www.mikroe.com/adc-7-click</a:t>
            </a:r>
            <a:r>
              <a:rPr lang="en-US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[Accessed: 10- Jun- 2022].</a:t>
            </a:r>
            <a:endParaRPr lang="en-GB" sz="8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[12]"Arduino Uno - Wikipedia", </a:t>
            </a:r>
            <a:r>
              <a:rPr lang="en-US" sz="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En.wikipedia.org</a:t>
            </a:r>
            <a:r>
              <a:rPr lang="en-US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2022. [Online]. Available:</a:t>
            </a:r>
            <a:r>
              <a:rPr lang="en-GB" sz="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hlinkClick r:id="rId11"/>
              </a:rPr>
              <a:t>https://en.wikipedia.org/wiki/Arduino_Uno</a:t>
            </a:r>
            <a:r>
              <a:rPr lang="en-US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[Accessed: 11- Jun- 2022].</a:t>
            </a: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GB" sz="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[13]A. Verma and B. Gupta, "Detecting Neuromuscular Disorders Using EMG Signals Based on TQWT Features", </a:t>
            </a:r>
            <a:r>
              <a:rPr lang="en-GB" sz="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Augmented Human Research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 5, no. 1, 2019. Available: 10.1007/s41133-019-0020-7 [Accessed 10 June 2022].</a:t>
            </a: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GB" sz="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[14] S. </a:t>
            </a:r>
            <a:r>
              <a:rPr lang="en-GB" sz="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Lobov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V. Mironov, I. </a:t>
            </a:r>
            <a:r>
              <a:rPr lang="en-GB" sz="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Kastalskiy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V. Kazantsev, "Combined Use of Command-Proportional Control of External Robotic Devices Based on Electromyography Signals", </a:t>
            </a:r>
            <a:r>
              <a:rPr lang="en-GB" sz="8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Sovremennye</a:t>
            </a:r>
            <a:r>
              <a:rPr lang="en-GB" sz="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8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tehnologii</a:t>
            </a:r>
            <a:r>
              <a:rPr lang="en-GB" sz="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 medicine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 7, no. 4, pp. 30-38, 2015. Available: 10.17691/stm2015.7.4.04 [Accessed 15 June 2022].</a:t>
            </a:r>
            <a:endParaRPr lang="en-DE" sz="8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F9C0A-62E8-D466-C596-AB7C5ABE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86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1290</TotalTime>
  <Words>842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Garamond</vt:lpstr>
      <vt:lpstr>Times New Roman</vt:lpstr>
      <vt:lpstr>Wingdings</vt:lpstr>
      <vt:lpstr>Organic</vt:lpstr>
      <vt:lpstr>MEDICAL DEVICE (Electromyogram)</vt:lpstr>
      <vt:lpstr>WHAT IS AN EMG</vt:lpstr>
      <vt:lpstr>FUNCTIONS OF EMG</vt:lpstr>
      <vt:lpstr>HARDWARE COMPONONENTS</vt:lpstr>
      <vt:lpstr>Hardware Components</vt:lpstr>
      <vt:lpstr>USER INTERFACE</vt:lpstr>
      <vt:lpstr>EMG REQUIREMENTS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DEVICE (Electromyogram)</dc:title>
  <dc:creator>Stephanie Okosa</dc:creator>
  <cp:lastModifiedBy>Stephanie Okosa</cp:lastModifiedBy>
  <cp:revision>15</cp:revision>
  <dcterms:created xsi:type="dcterms:W3CDTF">2022-06-12T23:04:48Z</dcterms:created>
  <dcterms:modified xsi:type="dcterms:W3CDTF">2022-06-15T21:57:03Z</dcterms:modified>
</cp:coreProperties>
</file>