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96D1D-A035-408C-A3E8-9D2DE322111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2E775B-125B-4929-BD3C-E115B9FF9393}">
      <dgm:prSet/>
      <dgm:spPr/>
      <dgm:t>
        <a:bodyPr/>
        <a:lstStyle/>
        <a:p>
          <a:r>
            <a:rPr lang="en-GB" b="1" dirty="0"/>
            <a:t>Summary</a:t>
          </a:r>
          <a:endParaRPr lang="en-US" dirty="0"/>
        </a:p>
      </dgm:t>
    </dgm:pt>
    <dgm:pt modelId="{F5D58709-D59A-4FB1-BDC2-6C7F827FCA00}" type="parTrans" cxnId="{A3CEEBAE-91D3-4521-AAF4-5B7D798F8A80}">
      <dgm:prSet/>
      <dgm:spPr/>
      <dgm:t>
        <a:bodyPr/>
        <a:lstStyle/>
        <a:p>
          <a:endParaRPr lang="en-US"/>
        </a:p>
      </dgm:t>
    </dgm:pt>
    <dgm:pt modelId="{0790E73F-E847-4ECD-9F6A-7C15E46BB977}" type="sibTrans" cxnId="{A3CEEBAE-91D3-4521-AAF4-5B7D798F8A80}">
      <dgm:prSet/>
      <dgm:spPr/>
      <dgm:t>
        <a:bodyPr/>
        <a:lstStyle/>
        <a:p>
          <a:endParaRPr lang="en-US"/>
        </a:p>
      </dgm:t>
    </dgm:pt>
    <dgm:pt modelId="{B485941F-AC74-4A65-B9FE-EA50E6BE8215}">
      <dgm:prSet/>
      <dgm:spPr/>
      <dgm:t>
        <a:bodyPr/>
        <a:lstStyle/>
        <a:p>
          <a:r>
            <a:rPr lang="en-GB" b="1" dirty="0"/>
            <a:t>Future Direction</a:t>
          </a:r>
          <a:endParaRPr lang="en-US" dirty="0"/>
        </a:p>
      </dgm:t>
    </dgm:pt>
    <dgm:pt modelId="{A66A243D-9623-4319-B060-2440370FBE51}" type="parTrans" cxnId="{D630E012-4575-4C78-B84F-17188AFB3BF3}">
      <dgm:prSet/>
      <dgm:spPr/>
      <dgm:t>
        <a:bodyPr/>
        <a:lstStyle/>
        <a:p>
          <a:endParaRPr lang="en-US"/>
        </a:p>
      </dgm:t>
    </dgm:pt>
    <dgm:pt modelId="{20338896-73E7-4AA8-85D0-F93F42D0ED3D}" type="sibTrans" cxnId="{D630E012-4575-4C78-B84F-17188AFB3BF3}">
      <dgm:prSet/>
      <dgm:spPr/>
      <dgm:t>
        <a:bodyPr/>
        <a:lstStyle/>
        <a:p>
          <a:endParaRPr lang="en-US"/>
        </a:p>
      </dgm:t>
    </dgm:pt>
    <dgm:pt modelId="{789F23BE-FBE7-4B87-87F0-F55A26ADBA2B}">
      <dgm:prSet/>
      <dgm:spPr/>
      <dgm:t>
        <a:bodyPr/>
        <a:lstStyle/>
        <a:p>
          <a:r>
            <a:rPr lang="en-US" dirty="0"/>
            <a:t>EMG is used to detect and measure electrical activity of the muscles.</a:t>
          </a:r>
        </a:p>
      </dgm:t>
    </dgm:pt>
    <dgm:pt modelId="{B776562B-791F-40D9-BC57-A3098147D979}" type="parTrans" cxnId="{613A3CA1-BE73-4096-A226-DF4105A224E1}">
      <dgm:prSet/>
      <dgm:spPr/>
      <dgm:t>
        <a:bodyPr/>
        <a:lstStyle/>
        <a:p>
          <a:endParaRPr lang="en-DE"/>
        </a:p>
      </dgm:t>
    </dgm:pt>
    <dgm:pt modelId="{88B1A3FE-5A59-41A0-B211-9CF5134C5035}" type="sibTrans" cxnId="{613A3CA1-BE73-4096-A226-DF4105A224E1}">
      <dgm:prSet/>
      <dgm:spPr/>
      <dgm:t>
        <a:bodyPr/>
        <a:lstStyle/>
        <a:p>
          <a:endParaRPr lang="en-DE"/>
        </a:p>
      </dgm:t>
    </dgm:pt>
    <dgm:pt modelId="{285F5F88-0478-49EE-BF93-1849352E41F8}">
      <dgm:prSet/>
      <dgm:spPr/>
      <dgm:t>
        <a:bodyPr/>
        <a:lstStyle/>
        <a:p>
          <a:r>
            <a:rPr lang="en-US" dirty="0"/>
            <a:t>Advancement in signal detection.</a:t>
          </a:r>
        </a:p>
      </dgm:t>
    </dgm:pt>
    <dgm:pt modelId="{AC2B9644-97AD-4576-BED6-D584C7182CA4}" type="parTrans" cxnId="{A063356A-B922-4E9A-8805-BDC3096D716A}">
      <dgm:prSet/>
      <dgm:spPr/>
      <dgm:t>
        <a:bodyPr/>
        <a:lstStyle/>
        <a:p>
          <a:endParaRPr lang="en-DE"/>
        </a:p>
      </dgm:t>
    </dgm:pt>
    <dgm:pt modelId="{5C501819-81FE-4345-996D-824792AF0E62}" type="sibTrans" cxnId="{A063356A-B922-4E9A-8805-BDC3096D716A}">
      <dgm:prSet/>
      <dgm:spPr/>
      <dgm:t>
        <a:bodyPr/>
        <a:lstStyle/>
        <a:p>
          <a:endParaRPr lang="en-DE"/>
        </a:p>
      </dgm:t>
    </dgm:pt>
    <dgm:pt modelId="{052E3D9F-070A-407B-AE7A-B738A383BF74}">
      <dgm:prSet/>
      <dgm:spPr/>
      <dgm:t>
        <a:bodyPr/>
        <a:lstStyle/>
        <a:p>
          <a:r>
            <a:rPr lang="en-US" dirty="0"/>
            <a:t>Advanced algorithm to solve pattern recognition</a:t>
          </a:r>
        </a:p>
      </dgm:t>
    </dgm:pt>
    <dgm:pt modelId="{7C684487-309D-4855-947E-3F6EA3610943}" type="parTrans" cxnId="{ECCDA7F9-88CB-4A7A-B033-DAF9011FD1D1}">
      <dgm:prSet/>
      <dgm:spPr/>
      <dgm:t>
        <a:bodyPr/>
        <a:lstStyle/>
        <a:p>
          <a:endParaRPr lang="en-DE"/>
        </a:p>
      </dgm:t>
    </dgm:pt>
    <dgm:pt modelId="{B3B524C3-E989-4300-ACE5-BF2CE3F9F7C5}" type="sibTrans" cxnId="{ECCDA7F9-88CB-4A7A-B033-DAF9011FD1D1}">
      <dgm:prSet/>
      <dgm:spPr/>
      <dgm:t>
        <a:bodyPr/>
        <a:lstStyle/>
        <a:p>
          <a:endParaRPr lang="en-DE"/>
        </a:p>
      </dgm:t>
    </dgm:pt>
    <dgm:pt modelId="{94AA5018-0E0D-42D6-A20C-CEF96EDDFE34}">
      <dgm:prSet/>
      <dgm:spPr/>
      <dgm:t>
        <a:bodyPr/>
        <a:lstStyle/>
        <a:p>
          <a:r>
            <a:rPr lang="en-US" dirty="0"/>
            <a:t>Ways to reduce electrical signal noise.</a:t>
          </a:r>
        </a:p>
      </dgm:t>
    </dgm:pt>
    <dgm:pt modelId="{1ADE1B59-B978-44D8-A873-9D68F2CC8204}" type="parTrans" cxnId="{33B92C8C-35A8-4EF9-9625-234FBCDFD3C3}">
      <dgm:prSet/>
      <dgm:spPr/>
      <dgm:t>
        <a:bodyPr/>
        <a:lstStyle/>
        <a:p>
          <a:endParaRPr lang="en-DE"/>
        </a:p>
      </dgm:t>
    </dgm:pt>
    <dgm:pt modelId="{61919F09-C1C2-4099-AE72-A99DA3556E3C}" type="sibTrans" cxnId="{33B92C8C-35A8-4EF9-9625-234FBCDFD3C3}">
      <dgm:prSet/>
      <dgm:spPr/>
      <dgm:t>
        <a:bodyPr/>
        <a:lstStyle/>
        <a:p>
          <a:endParaRPr lang="en-DE"/>
        </a:p>
      </dgm:t>
    </dgm:pt>
    <dgm:pt modelId="{8BA0D303-040A-4715-8B6A-13EE6BC68495}" type="pres">
      <dgm:prSet presAssocID="{27B96D1D-A035-408C-A3E8-9D2DE3221118}" presName="linear" presStyleCnt="0">
        <dgm:presLayoutVars>
          <dgm:animLvl val="lvl"/>
          <dgm:resizeHandles val="exact"/>
        </dgm:presLayoutVars>
      </dgm:prSet>
      <dgm:spPr/>
    </dgm:pt>
    <dgm:pt modelId="{7D91B705-B2AB-4B41-A034-F9DE812DE587}" type="pres">
      <dgm:prSet presAssocID="{6C2E775B-125B-4929-BD3C-E115B9FF93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C7829B-76F9-43C6-AF58-99A0CCEB7F94}" type="pres">
      <dgm:prSet presAssocID="{6C2E775B-125B-4929-BD3C-E115B9FF9393}" presName="childText" presStyleLbl="revTx" presStyleIdx="0" presStyleCnt="2">
        <dgm:presLayoutVars>
          <dgm:bulletEnabled val="1"/>
        </dgm:presLayoutVars>
      </dgm:prSet>
      <dgm:spPr/>
    </dgm:pt>
    <dgm:pt modelId="{FBE55083-0349-4E08-9DC0-AAF046A1AB33}" type="pres">
      <dgm:prSet presAssocID="{B485941F-AC74-4A65-B9FE-EA50E6BE821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5DC56E0-0CC8-4453-92A4-42BB34D7DCCE}" type="pres">
      <dgm:prSet presAssocID="{B485941F-AC74-4A65-B9FE-EA50E6BE821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630E012-4575-4C78-B84F-17188AFB3BF3}" srcId="{27B96D1D-A035-408C-A3E8-9D2DE3221118}" destId="{B485941F-AC74-4A65-B9FE-EA50E6BE8215}" srcOrd="1" destOrd="0" parTransId="{A66A243D-9623-4319-B060-2440370FBE51}" sibTransId="{20338896-73E7-4AA8-85D0-F93F42D0ED3D}"/>
    <dgm:cxn modelId="{A063356A-B922-4E9A-8805-BDC3096D716A}" srcId="{B485941F-AC74-4A65-B9FE-EA50E6BE8215}" destId="{285F5F88-0478-49EE-BF93-1849352E41F8}" srcOrd="0" destOrd="0" parTransId="{AC2B9644-97AD-4576-BED6-D584C7182CA4}" sibTransId="{5C501819-81FE-4345-996D-824792AF0E62}"/>
    <dgm:cxn modelId="{4319A372-16BF-46A9-B95E-E083AC5F0617}" type="presOf" srcId="{789F23BE-FBE7-4B87-87F0-F55A26ADBA2B}" destId="{68C7829B-76F9-43C6-AF58-99A0CCEB7F94}" srcOrd="0" destOrd="0" presId="urn:microsoft.com/office/officeart/2005/8/layout/vList2"/>
    <dgm:cxn modelId="{6C48CC72-6743-45B3-919E-A55C65AD3466}" type="presOf" srcId="{94AA5018-0E0D-42D6-A20C-CEF96EDDFE34}" destId="{D5DC56E0-0CC8-4453-92A4-42BB34D7DCCE}" srcOrd="0" destOrd="2" presId="urn:microsoft.com/office/officeart/2005/8/layout/vList2"/>
    <dgm:cxn modelId="{91563675-7FB7-4B6A-93F4-386C1602B645}" type="presOf" srcId="{6C2E775B-125B-4929-BD3C-E115B9FF9393}" destId="{7D91B705-B2AB-4B41-A034-F9DE812DE587}" srcOrd="0" destOrd="0" presId="urn:microsoft.com/office/officeart/2005/8/layout/vList2"/>
    <dgm:cxn modelId="{70173059-11C2-4387-A7D5-009E298F5340}" type="presOf" srcId="{27B96D1D-A035-408C-A3E8-9D2DE3221118}" destId="{8BA0D303-040A-4715-8B6A-13EE6BC68495}" srcOrd="0" destOrd="0" presId="urn:microsoft.com/office/officeart/2005/8/layout/vList2"/>
    <dgm:cxn modelId="{33B92C8C-35A8-4EF9-9625-234FBCDFD3C3}" srcId="{B485941F-AC74-4A65-B9FE-EA50E6BE8215}" destId="{94AA5018-0E0D-42D6-A20C-CEF96EDDFE34}" srcOrd="2" destOrd="0" parTransId="{1ADE1B59-B978-44D8-A873-9D68F2CC8204}" sibTransId="{61919F09-C1C2-4099-AE72-A99DA3556E3C}"/>
    <dgm:cxn modelId="{1A45D18E-B872-47F8-8411-06C77C3F389D}" type="presOf" srcId="{B485941F-AC74-4A65-B9FE-EA50E6BE8215}" destId="{FBE55083-0349-4E08-9DC0-AAF046A1AB33}" srcOrd="0" destOrd="0" presId="urn:microsoft.com/office/officeart/2005/8/layout/vList2"/>
    <dgm:cxn modelId="{3FF22397-64DA-41CE-9F85-56213E7DD670}" type="presOf" srcId="{285F5F88-0478-49EE-BF93-1849352E41F8}" destId="{D5DC56E0-0CC8-4453-92A4-42BB34D7DCCE}" srcOrd="0" destOrd="0" presId="urn:microsoft.com/office/officeart/2005/8/layout/vList2"/>
    <dgm:cxn modelId="{613A3CA1-BE73-4096-A226-DF4105A224E1}" srcId="{6C2E775B-125B-4929-BD3C-E115B9FF9393}" destId="{789F23BE-FBE7-4B87-87F0-F55A26ADBA2B}" srcOrd="0" destOrd="0" parTransId="{B776562B-791F-40D9-BC57-A3098147D979}" sibTransId="{88B1A3FE-5A59-41A0-B211-9CF5134C5035}"/>
    <dgm:cxn modelId="{A3CEEBAE-91D3-4521-AAF4-5B7D798F8A80}" srcId="{27B96D1D-A035-408C-A3E8-9D2DE3221118}" destId="{6C2E775B-125B-4929-BD3C-E115B9FF9393}" srcOrd="0" destOrd="0" parTransId="{F5D58709-D59A-4FB1-BDC2-6C7F827FCA00}" sibTransId="{0790E73F-E847-4ECD-9F6A-7C15E46BB977}"/>
    <dgm:cxn modelId="{4AD669B2-31EE-427A-956C-03073EB31280}" type="presOf" srcId="{052E3D9F-070A-407B-AE7A-B738A383BF74}" destId="{D5DC56E0-0CC8-4453-92A4-42BB34D7DCCE}" srcOrd="0" destOrd="1" presId="urn:microsoft.com/office/officeart/2005/8/layout/vList2"/>
    <dgm:cxn modelId="{ECCDA7F9-88CB-4A7A-B033-DAF9011FD1D1}" srcId="{B485941F-AC74-4A65-B9FE-EA50E6BE8215}" destId="{052E3D9F-070A-407B-AE7A-B738A383BF74}" srcOrd="1" destOrd="0" parTransId="{7C684487-309D-4855-947E-3F6EA3610943}" sibTransId="{B3B524C3-E989-4300-ACE5-BF2CE3F9F7C5}"/>
    <dgm:cxn modelId="{61EB6675-96B5-4992-9793-322FB3FBF1B3}" type="presParOf" srcId="{8BA0D303-040A-4715-8B6A-13EE6BC68495}" destId="{7D91B705-B2AB-4B41-A034-F9DE812DE587}" srcOrd="0" destOrd="0" presId="urn:microsoft.com/office/officeart/2005/8/layout/vList2"/>
    <dgm:cxn modelId="{8F9D04EE-DF17-4AF7-88B0-0F1A50BA130A}" type="presParOf" srcId="{8BA0D303-040A-4715-8B6A-13EE6BC68495}" destId="{68C7829B-76F9-43C6-AF58-99A0CCEB7F94}" srcOrd="1" destOrd="0" presId="urn:microsoft.com/office/officeart/2005/8/layout/vList2"/>
    <dgm:cxn modelId="{3AF27C57-B888-4F8E-8CC0-8F60A9EE19FC}" type="presParOf" srcId="{8BA0D303-040A-4715-8B6A-13EE6BC68495}" destId="{FBE55083-0349-4E08-9DC0-AAF046A1AB33}" srcOrd="2" destOrd="0" presId="urn:microsoft.com/office/officeart/2005/8/layout/vList2"/>
    <dgm:cxn modelId="{C3F979E4-C28E-46BD-8011-AACABDB99F18}" type="presParOf" srcId="{8BA0D303-040A-4715-8B6A-13EE6BC68495}" destId="{D5DC56E0-0CC8-4453-92A4-42BB34D7DC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1B705-B2AB-4B41-A034-F9DE812DE587}">
      <dsp:nvSpPr>
        <dsp:cNvPr id="0" name=""/>
        <dsp:cNvSpPr/>
      </dsp:nvSpPr>
      <dsp:spPr>
        <a:xfrm>
          <a:off x="0" y="4608"/>
          <a:ext cx="5914209" cy="889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1" kern="1200" dirty="0"/>
            <a:t>Summary</a:t>
          </a:r>
          <a:endParaRPr lang="en-US" sz="3800" kern="1200" dirty="0"/>
        </a:p>
      </dsp:txBody>
      <dsp:txXfrm>
        <a:off x="43407" y="48015"/>
        <a:ext cx="5827395" cy="802386"/>
      </dsp:txXfrm>
    </dsp:sp>
    <dsp:sp modelId="{68C7829B-76F9-43C6-AF58-99A0CCEB7F94}">
      <dsp:nvSpPr>
        <dsp:cNvPr id="0" name=""/>
        <dsp:cNvSpPr/>
      </dsp:nvSpPr>
      <dsp:spPr>
        <a:xfrm>
          <a:off x="0" y="893808"/>
          <a:ext cx="5914209" cy="1258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EMG is used to detect and measure electrical activity of the muscles.</a:t>
          </a:r>
        </a:p>
      </dsp:txBody>
      <dsp:txXfrm>
        <a:off x="0" y="893808"/>
        <a:ext cx="5914209" cy="1258560"/>
      </dsp:txXfrm>
    </dsp:sp>
    <dsp:sp modelId="{FBE55083-0349-4E08-9DC0-AAF046A1AB33}">
      <dsp:nvSpPr>
        <dsp:cNvPr id="0" name=""/>
        <dsp:cNvSpPr/>
      </dsp:nvSpPr>
      <dsp:spPr>
        <a:xfrm>
          <a:off x="0" y="2152368"/>
          <a:ext cx="5914209" cy="889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1" kern="1200" dirty="0"/>
            <a:t>Future Direction</a:t>
          </a:r>
          <a:endParaRPr lang="en-US" sz="3800" kern="1200" dirty="0"/>
        </a:p>
      </dsp:txBody>
      <dsp:txXfrm>
        <a:off x="43407" y="2195775"/>
        <a:ext cx="5827395" cy="802386"/>
      </dsp:txXfrm>
    </dsp:sp>
    <dsp:sp modelId="{D5DC56E0-0CC8-4453-92A4-42BB34D7DCCE}">
      <dsp:nvSpPr>
        <dsp:cNvPr id="0" name=""/>
        <dsp:cNvSpPr/>
      </dsp:nvSpPr>
      <dsp:spPr>
        <a:xfrm>
          <a:off x="0" y="3041568"/>
          <a:ext cx="5914209" cy="220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Advancement in signal detection.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Advanced algorithm to solve pattern recognition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Ways to reduce electrical signal noise.</a:t>
          </a:r>
        </a:p>
      </dsp:txBody>
      <dsp:txXfrm>
        <a:off x="0" y="3041568"/>
        <a:ext cx="5914209" cy="220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8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7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3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65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5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15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76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00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4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4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8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9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7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72BA41-EC5B-4197-BCC8-0FD2E523CD7A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8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sv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svg"/><Relationship Id="rId2" Type="http://schemas.openxmlformats.org/officeDocument/2006/relationships/image" Target="../media/image15.png"/><Relationship Id="rId16" Type="http://schemas.openxmlformats.org/officeDocument/2006/relationships/image" Target="../media/image29.sv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sv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svg"/><Relationship Id="rId9" Type="http://schemas.openxmlformats.org/officeDocument/2006/relationships/image" Target="../media/image22.sv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3i71xaburhd42.cloudfront.net/7be421219b8a4f247e20bc2664eddda288a901b9/2-Figure1-1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nomed.nl/sites/default/files/styles/max_size_responsive/public/article/images/EMG.jpg?itok=v6BFqlJt" TargetMode="External"/><Relationship Id="rId5" Type="http://schemas.openxmlformats.org/officeDocument/2006/relationships/hyperlink" Target="https://thumbs.dreamstime.com/z/electromyography-test-procedure-illustrate-explain-use-medical-electrical-tools-to-checking-neuromuscular-disease-155497820.jpg" TargetMode="External"/><Relationship Id="rId4" Type="http://schemas.openxmlformats.org/officeDocument/2006/relationships/hyperlink" Target="https://www.hopkinsmedicine.org/health/treatment-tests-and-therapies/electromyography-em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AAE3107B-714A-461C-AC2A-394A70CF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B3F6FE8-AF7E-4703-AB78-FD9AFD2AC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B6E95CD8-B3B8-425C-8484-D08634E4B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395F701-DCB7-480C-817B-538CD262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C7BFDE70-806B-4B63-9B0E-CC97A2E3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B4FC4EAC-1FD8-4625-8AFF-04A043613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FC17A7-C1EE-8393-00A0-83D8CF194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884" y="1041401"/>
            <a:ext cx="4511664" cy="23452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MEDICAL DEVICE</a:t>
            </a:r>
            <a:br>
              <a:rPr lang="en-US" sz="4200"/>
            </a:br>
            <a:r>
              <a:rPr lang="en-US" sz="4200" b="1"/>
              <a:t>(Electromyogram)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04143-785A-95C1-E1F5-7C77930C9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884" y="3657596"/>
            <a:ext cx="4511664" cy="19334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endParaRPr lang="en-US" b="1" dirty="0"/>
          </a:p>
          <a:p>
            <a:pPr indent="-228600">
              <a:buFont typeface="Arial"/>
              <a:buChar char="•"/>
            </a:pPr>
            <a:r>
              <a:rPr lang="en-US" b="1" dirty="0"/>
              <a:t>Presented by: Stephanie C. Okosa</a:t>
            </a:r>
          </a:p>
          <a:p>
            <a:pPr indent="-228600">
              <a:buFont typeface="Arial"/>
              <a:buChar char="•"/>
            </a:pPr>
            <a:r>
              <a:rPr lang="en-US" b="1"/>
              <a:t>Date: 15.06.22</a:t>
            </a:r>
          </a:p>
          <a:p>
            <a:pPr indent="-228600">
              <a:buFont typeface="Arial"/>
              <a:buChar char="•"/>
            </a:pPr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36D75B7-CF09-4927-A857-F37750026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92636" y="3509772"/>
            <a:ext cx="3566160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E0A986F-4D9A-4E32-8DBD-A2B117A2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770" y="1092200"/>
            <a:ext cx="5003356" cy="470509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D22FD12-5986-7603-1B67-C617176C53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" b="-1"/>
          <a:stretch/>
        </p:blipFill>
        <p:spPr>
          <a:xfrm>
            <a:off x="7320093" y="1253744"/>
            <a:ext cx="2633863" cy="2131227"/>
          </a:xfrm>
          <a:prstGeom prst="rect">
            <a:avLst/>
          </a:prstGeom>
        </p:spPr>
      </p:pic>
      <p:pic>
        <p:nvPicPr>
          <p:cNvPr id="84" name="Picture 83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34B376C8-B232-FD41-9F9D-10561A03096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8"/>
          <a:stretch/>
        </p:blipFill>
        <p:spPr>
          <a:xfrm>
            <a:off x="7177000" y="3522131"/>
            <a:ext cx="2908605" cy="2108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3BFB1F-ACED-DD03-FE46-CD6C2645952E}"/>
              </a:ext>
            </a:extLst>
          </p:cNvPr>
          <p:cNvSpPr txBox="1"/>
          <p:nvPr/>
        </p:nvSpPr>
        <p:spPr>
          <a:xfrm>
            <a:off x="10013771" y="534805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[4]</a:t>
            </a:r>
            <a:endParaRPr lang="en-DE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7DE86-DD1A-AF54-A5E1-07792E2787A7}"/>
              </a:ext>
            </a:extLst>
          </p:cNvPr>
          <p:cNvSpPr txBox="1"/>
          <p:nvPr/>
        </p:nvSpPr>
        <p:spPr>
          <a:xfrm>
            <a:off x="9869841" y="2942277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[5]</a:t>
            </a:r>
            <a:endParaRPr lang="en-DE" sz="1600" b="1" dirty="0"/>
          </a:p>
        </p:txBody>
      </p:sp>
    </p:spTree>
    <p:extLst>
      <p:ext uri="{BB962C8B-B14F-4D97-AF65-F5344CB8AC3E}">
        <p14:creationId xmlns:p14="http://schemas.microsoft.com/office/powerpoint/2010/main" val="73055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FEEE78B-6EC9-4EE6-B42A-C56FE0583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989D3D0-25DB-4F46-A08D-5FA66FBFD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32">
              <a:extLst>
                <a:ext uri="{FF2B5EF4-FFF2-40B4-BE49-F238E27FC236}">
                  <a16:creationId xmlns:a16="http://schemas.microsoft.com/office/drawing/2014/main" id="{82F2E3AD-002C-47F6-A7F8-7D07CE2BA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F26D44A-571B-4B37-B312-F1EB96D07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912A71A-A72B-4A6F-92A9-2B170CE42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A5FDC-0CB0-426A-A974-5B7A646F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3CD09DB-18D1-4A19-AB7C-12DFACB4C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9D2DF9-10BF-4B1B-8A68-7DEBF30D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78A7F21-7AD1-4CDD-B52B-DD32C28E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42">
              <a:extLst>
                <a:ext uri="{FF2B5EF4-FFF2-40B4-BE49-F238E27FC236}">
                  <a16:creationId xmlns:a16="http://schemas.microsoft.com/office/drawing/2014/main" id="{23B1BEA6-3620-477C-B3A8-BF7B2D998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7636E73-D1AF-4226-9871-E7CD896B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3594CE0-D452-46DB-857F-23E4E384A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DFF5C6-67FF-A006-3C53-FA379DBA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84" y="1041401"/>
            <a:ext cx="4511664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WHAT IS AN EMG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1D05BC9-AFE4-3689-89E4-233807A5C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884" y="3700898"/>
            <a:ext cx="4511664" cy="1933463"/>
          </a:xfrm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Doctors or hospital technicians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Specialists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BBC6D20-A739-404C-8726-F1F1A272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92636" y="3509772"/>
            <a:ext cx="3566160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724B6DD-D68C-402C-A93C-F3379150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770" y="1092200"/>
            <a:ext cx="5003356" cy="470509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6489DA5-A39F-934E-4994-67F19E98B35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1"/>
          <a:stretch/>
        </p:blipFill>
        <p:spPr>
          <a:xfrm>
            <a:off x="8877287" y="1195245"/>
            <a:ext cx="2147797" cy="2131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91930D-5293-131D-F2B2-8DCEA3CD40F9}"/>
              </a:ext>
            </a:extLst>
          </p:cNvPr>
          <p:cNvSpPr txBox="1"/>
          <p:nvPr/>
        </p:nvSpPr>
        <p:spPr>
          <a:xfrm>
            <a:off x="6120496" y="4379899"/>
            <a:ext cx="297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Needle electrodes [2]</a:t>
            </a:r>
            <a:endParaRPr lang="en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 descr="A picture containing text, monitor, screen, posing&#10;&#10;Description automatically generated">
            <a:extLst>
              <a:ext uri="{FF2B5EF4-FFF2-40B4-BE49-F238E27FC236}">
                <a16:creationId xmlns:a16="http://schemas.microsoft.com/office/drawing/2014/main" id="{0B96120E-5A65-A9E5-1BBA-062189974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66" y="3557307"/>
            <a:ext cx="2147797" cy="21227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F7DB041-0FB1-C2AF-2161-2E9A0A355A4A}"/>
              </a:ext>
            </a:extLst>
          </p:cNvPr>
          <p:cNvSpPr txBox="1"/>
          <p:nvPr/>
        </p:nvSpPr>
        <p:spPr>
          <a:xfrm>
            <a:off x="6088269" y="2023700"/>
            <a:ext cx="2928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Surface electrodes [3]</a:t>
            </a:r>
            <a:endParaRPr lang="en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94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8B226A40-22CC-40E5-9EC4-5163536C6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BB9B7D3-101C-4F55-A956-62DA4AAD4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3BD5441-821C-4091-8DDD-A4A56A6FC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FC6E877-1BD2-4856-8FFD-250D27C15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64C008A-2A32-4626-A83A-16A984F8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75D67EF-62E2-43F5-8005-7A7A319D0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888B61-DECC-65CD-7F40-A0F837FC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FUNCTIONS OF EMG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D2CA3DB-2141-4DE2-9F8A-9E5561DDF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48029139-148C-D759-85B5-E377206E1A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1" r="-4" b="1071"/>
          <a:stretch/>
        </p:blipFill>
        <p:spPr>
          <a:xfrm>
            <a:off x="1776504" y="1257341"/>
            <a:ext cx="4243370" cy="2798064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5D36371D-7AD3-0A75-0777-93E5DC9342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32" y="1257341"/>
            <a:ext cx="3311318" cy="2798064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214B64F-D291-4308-B071-A2678ED78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BEF24EC-7C13-CAAE-A076-C73D3BDEA03D}"/>
              </a:ext>
            </a:extLst>
          </p:cNvPr>
          <p:cNvSpPr txBox="1"/>
          <p:nvPr/>
        </p:nvSpPr>
        <p:spPr>
          <a:xfrm>
            <a:off x="2423663" y="3988845"/>
            <a:ext cx="2690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000" b="1" dirty="0"/>
              <a:t>Fig. 3. Use case</a:t>
            </a:r>
            <a:endParaRPr lang="en-DE" sz="1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92D35F8-23D2-ABF9-E9AB-82CF1384F056}"/>
              </a:ext>
            </a:extLst>
          </p:cNvPr>
          <p:cNvSpPr txBox="1"/>
          <p:nvPr/>
        </p:nvSpPr>
        <p:spPr>
          <a:xfrm>
            <a:off x="6623323" y="4002176"/>
            <a:ext cx="2690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000" b="1" dirty="0"/>
              <a:t>Fig. 4. Sequence Diagram</a:t>
            </a:r>
            <a:endParaRPr lang="en-DE" sz="1000" b="1" dirty="0"/>
          </a:p>
        </p:txBody>
      </p:sp>
    </p:spTree>
    <p:extLst>
      <p:ext uri="{BB962C8B-B14F-4D97-AF65-F5344CB8AC3E}">
        <p14:creationId xmlns:p14="http://schemas.microsoft.com/office/powerpoint/2010/main" val="23009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7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2AE7E-FC7B-CF62-DC46-59451F57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>
                <a:solidFill>
                  <a:srgbClr val="262626"/>
                </a:solidFill>
              </a:rPr>
              <a:t>HARDWARE COMPONONENTS</a:t>
            </a:r>
            <a:endParaRPr lang="en-DE" sz="2400">
              <a:solidFill>
                <a:srgbClr val="262626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413F7E-113E-58EA-DCC4-814363BE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EMG detector</a:t>
            </a:r>
          </a:p>
          <a:p>
            <a:r>
              <a:rPr lang="en-US" sz="1800" dirty="0">
                <a:solidFill>
                  <a:srgbClr val="262626"/>
                </a:solidFill>
              </a:rPr>
              <a:t>Simulators</a:t>
            </a:r>
          </a:p>
          <a:p>
            <a:r>
              <a:rPr lang="en-US" sz="1800" dirty="0">
                <a:solidFill>
                  <a:srgbClr val="262626"/>
                </a:solidFill>
              </a:rPr>
              <a:t>Microcontroller</a:t>
            </a:r>
          </a:p>
          <a:p>
            <a:r>
              <a:rPr lang="en-US" sz="1800" dirty="0">
                <a:solidFill>
                  <a:srgbClr val="262626"/>
                </a:solidFill>
              </a:rPr>
              <a:t>Amplifier</a:t>
            </a:r>
          </a:p>
          <a:p>
            <a:r>
              <a:rPr lang="en-US" sz="1800" dirty="0">
                <a:solidFill>
                  <a:srgbClr val="262626"/>
                </a:solidFill>
              </a:rPr>
              <a:t>Raspberry Pi 4</a:t>
            </a:r>
          </a:p>
          <a:p>
            <a:r>
              <a:rPr lang="en-US" sz="1800" dirty="0">
                <a:solidFill>
                  <a:srgbClr val="262626"/>
                </a:solidFill>
              </a:rPr>
              <a:t>Loudspeaker</a:t>
            </a:r>
          </a:p>
          <a:p>
            <a:r>
              <a:rPr lang="en-US" sz="1800" dirty="0">
                <a:solidFill>
                  <a:srgbClr val="262626"/>
                </a:solidFill>
              </a:rPr>
              <a:t>Screen</a:t>
            </a:r>
          </a:p>
          <a:p>
            <a:r>
              <a:rPr lang="en-US" sz="1800" dirty="0">
                <a:solidFill>
                  <a:srgbClr val="262626"/>
                </a:solidFill>
              </a:rPr>
              <a:t>Storage Unit.</a:t>
            </a: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09FC563-A754-12C9-7823-461BCAF76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22" y="2044336"/>
            <a:ext cx="5469466" cy="2940774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12FAEF-87A6-EADD-ACDB-95871D888A27}"/>
              </a:ext>
            </a:extLst>
          </p:cNvPr>
          <p:cNvSpPr txBox="1"/>
          <p:nvPr/>
        </p:nvSpPr>
        <p:spPr>
          <a:xfrm>
            <a:off x="7374332" y="5124450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Fig. 3. Block Diagram EMG </a:t>
            </a:r>
            <a:r>
              <a:rPr lang="en-GB" sz="1400" b="1" dirty="0"/>
              <a:t>[1]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415413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5898FF1-4F32-BC5A-AC8F-B11AA450D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22" y="2781981"/>
            <a:ext cx="6301483" cy="2120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C791E-7F7B-C768-89E1-C3A29842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</a:t>
            </a:r>
            <a:endParaRPr lang="en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2A3B57-3FC5-71C2-F727-768D6034BB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74237" y="2584579"/>
            <a:ext cx="6680718" cy="24726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Graphic 16" descr="Arrow Right with solid fill">
            <a:extLst>
              <a:ext uri="{FF2B5EF4-FFF2-40B4-BE49-F238E27FC236}">
                <a16:creationId xmlns:a16="http://schemas.microsoft.com/office/drawing/2014/main" id="{B36FF867-4FE6-5B3B-300C-CA4D59057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3128" y="2592355"/>
            <a:ext cx="169464" cy="239486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85046CD1-1E09-5BD0-3F53-C50375B8E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526428" y="2613748"/>
            <a:ext cx="196700" cy="1967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2EFEB38B-5DE4-1096-442E-B233B7EBE75C}"/>
              </a:ext>
            </a:extLst>
          </p:cNvPr>
          <p:cNvSpPr/>
          <p:nvPr/>
        </p:nvSpPr>
        <p:spPr>
          <a:xfrm>
            <a:off x="7442951" y="2658214"/>
            <a:ext cx="169464" cy="1294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A795E9-5915-8A17-7450-37D725AD0B21}"/>
              </a:ext>
            </a:extLst>
          </p:cNvPr>
          <p:cNvSpPr/>
          <p:nvPr/>
        </p:nvSpPr>
        <p:spPr>
          <a:xfrm>
            <a:off x="7689003" y="2654348"/>
            <a:ext cx="169464" cy="1294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31E5CF-DFB9-413F-0140-7DE43BB04301}"/>
              </a:ext>
            </a:extLst>
          </p:cNvPr>
          <p:cNvSpPr/>
          <p:nvPr/>
        </p:nvSpPr>
        <p:spPr>
          <a:xfrm>
            <a:off x="7908903" y="2654348"/>
            <a:ext cx="169464" cy="1294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5A3C09-3882-43D1-60AD-5CC1745E89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t="12615" r="54187" b="47696"/>
          <a:stretch/>
        </p:blipFill>
        <p:spPr>
          <a:xfrm>
            <a:off x="8555420" y="2518167"/>
            <a:ext cx="2492475" cy="18019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B9E63E-BAC5-A03D-27E2-C6D1B48631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74237" y="2584578"/>
            <a:ext cx="6680718" cy="34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6" name="Graphic 35" descr="Download from cloud outline">
            <a:extLst>
              <a:ext uri="{FF2B5EF4-FFF2-40B4-BE49-F238E27FC236}">
                <a16:creationId xmlns:a16="http://schemas.microsoft.com/office/drawing/2014/main" id="{1587C986-89EF-7053-3977-FEAA3FE7D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969180" y="2590799"/>
            <a:ext cx="248816" cy="248816"/>
          </a:xfrm>
          <a:prstGeom prst="rect">
            <a:avLst/>
          </a:prstGeom>
        </p:spPr>
      </p:pic>
      <p:pic>
        <p:nvPicPr>
          <p:cNvPr id="38" name="Graphic 37" descr="Gender with solid fill">
            <a:extLst>
              <a:ext uri="{FF2B5EF4-FFF2-40B4-BE49-F238E27FC236}">
                <a16:creationId xmlns:a16="http://schemas.microsoft.com/office/drawing/2014/main" id="{FAD1D9EB-D402-E693-A0D0-8F6E951708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04245" y="4974026"/>
            <a:ext cx="367746" cy="367746"/>
          </a:xfrm>
          <a:prstGeom prst="rect">
            <a:avLst/>
          </a:prstGeom>
        </p:spPr>
      </p:pic>
      <p:pic>
        <p:nvPicPr>
          <p:cNvPr id="40" name="Graphic 39" descr="Employee badge with solid fill">
            <a:extLst>
              <a:ext uri="{FF2B5EF4-FFF2-40B4-BE49-F238E27FC236}">
                <a16:creationId xmlns:a16="http://schemas.microsoft.com/office/drawing/2014/main" id="{E8472E58-B429-646B-C681-576344C320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52914" y="5005471"/>
            <a:ext cx="275253" cy="275253"/>
          </a:xfrm>
          <a:prstGeom prst="rect">
            <a:avLst/>
          </a:prstGeom>
        </p:spPr>
      </p:pic>
      <p:pic>
        <p:nvPicPr>
          <p:cNvPr id="42" name="Graphic 41" descr="Skeleton outline">
            <a:extLst>
              <a:ext uri="{FF2B5EF4-FFF2-40B4-BE49-F238E27FC236}">
                <a16:creationId xmlns:a16="http://schemas.microsoft.com/office/drawing/2014/main" id="{B58B242E-09D9-34F4-6F28-4360EB18C5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51901" y="4924987"/>
            <a:ext cx="421045" cy="4210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103E4-58B9-5C14-F6B4-B7DA93E9305C}"/>
              </a:ext>
            </a:extLst>
          </p:cNvPr>
          <p:cNvSpPr txBox="1"/>
          <p:nvPr/>
        </p:nvSpPr>
        <p:spPr>
          <a:xfrm>
            <a:off x="2458236" y="5017987"/>
            <a:ext cx="90017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>
                    <a:lumMod val="65000"/>
                  </a:schemeClr>
                </a:solidFill>
              </a:rPr>
              <a:t>first name</a:t>
            </a:r>
            <a:endParaRPr lang="en-DE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77AAEC-4A8A-57BE-9440-AFC963045DB6}"/>
              </a:ext>
            </a:extLst>
          </p:cNvPr>
          <p:cNvSpPr txBox="1"/>
          <p:nvPr/>
        </p:nvSpPr>
        <p:spPr>
          <a:xfrm>
            <a:off x="3521036" y="5017987"/>
            <a:ext cx="81226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>
                    <a:lumMod val="65000"/>
                  </a:schemeClr>
                </a:solidFill>
              </a:rPr>
              <a:t>last name</a:t>
            </a:r>
            <a:endParaRPr lang="en-DE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C1E463-2715-55D1-768E-E8A4762E3317}"/>
              </a:ext>
            </a:extLst>
          </p:cNvPr>
          <p:cNvSpPr txBox="1"/>
          <p:nvPr/>
        </p:nvSpPr>
        <p:spPr>
          <a:xfrm>
            <a:off x="5286648" y="5012293"/>
            <a:ext cx="90017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>
                    <a:lumMod val="65000"/>
                  </a:schemeClr>
                </a:solidFill>
              </a:rPr>
              <a:t>female</a:t>
            </a:r>
            <a:endParaRPr lang="en-DE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F69DF67-4EA8-CEB6-003D-A4066137E947}"/>
              </a:ext>
            </a:extLst>
          </p:cNvPr>
          <p:cNvSpPr/>
          <p:nvPr/>
        </p:nvSpPr>
        <p:spPr>
          <a:xfrm flipV="1">
            <a:off x="6021098" y="5157899"/>
            <a:ext cx="111968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A03F87-326A-F0B4-B768-341C46B5125C}"/>
              </a:ext>
            </a:extLst>
          </p:cNvPr>
          <p:cNvSpPr txBox="1"/>
          <p:nvPr/>
        </p:nvSpPr>
        <p:spPr>
          <a:xfrm>
            <a:off x="7102922" y="5012293"/>
            <a:ext cx="90017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>
                    <a:lumMod val="65000"/>
                  </a:schemeClr>
                </a:solidFill>
              </a:rPr>
              <a:t>arm</a:t>
            </a:r>
            <a:endParaRPr lang="en-DE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8B1A257-4755-0593-4819-BB799F48D1C1}"/>
              </a:ext>
            </a:extLst>
          </p:cNvPr>
          <p:cNvSpPr/>
          <p:nvPr/>
        </p:nvSpPr>
        <p:spPr>
          <a:xfrm flipV="1">
            <a:off x="7876783" y="5157899"/>
            <a:ext cx="111968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DB95A152-9D9C-0C90-8DAE-27B6350227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27" y="5322703"/>
            <a:ext cx="900177" cy="900177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D57C003F-5E24-1C88-F907-042A9EF4D3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92591" y="5743771"/>
            <a:ext cx="276418" cy="276418"/>
          </a:xfrm>
          <a:prstGeom prst="rect">
            <a:avLst/>
          </a:prstGeom>
        </p:spPr>
      </p:pic>
      <p:pic>
        <p:nvPicPr>
          <p:cNvPr id="15" name="Graphic 14" descr="Warning with solid fill">
            <a:extLst>
              <a:ext uri="{FF2B5EF4-FFF2-40B4-BE49-F238E27FC236}">
                <a16:creationId xmlns:a16="http://schemas.microsoft.com/office/drawing/2014/main" id="{634ED4E0-F848-BBA2-3EFB-BB37189A4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190541" y="5588919"/>
            <a:ext cx="367746" cy="367746"/>
          </a:xfrm>
          <a:prstGeom prst="rect">
            <a:avLst/>
          </a:prstGeom>
        </p:spPr>
      </p:pic>
      <p:pic>
        <p:nvPicPr>
          <p:cNvPr id="24" name="Picture 23" descr="Chart&#10;&#10;Description automatically generated with medium confidence">
            <a:extLst>
              <a:ext uri="{FF2B5EF4-FFF2-40B4-BE49-F238E27FC236}">
                <a16:creationId xmlns:a16="http://schemas.microsoft.com/office/drawing/2014/main" id="{67DF7CBB-96B0-3564-E3BC-1AC4F12D771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542" y="4334148"/>
            <a:ext cx="2729960" cy="1749566"/>
          </a:xfrm>
          <a:prstGeom prst="rect">
            <a:avLst/>
          </a:prstGeom>
        </p:spPr>
      </p:pic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4E676D0-E142-910A-27FD-D3D45D7AFDA2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 flipV="1">
            <a:off x="8003099" y="3419120"/>
            <a:ext cx="552321" cy="1723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8BCB23A-CBDB-26B9-8C8E-5CA72D6A3300}"/>
              </a:ext>
            </a:extLst>
          </p:cNvPr>
          <p:cNvCxnSpPr>
            <a:cxnSpLocks/>
            <a:stCxn id="15" idx="2"/>
            <a:endCxn id="24" idx="2"/>
          </p:cNvCxnSpPr>
          <p:nvPr/>
        </p:nvCxnSpPr>
        <p:spPr>
          <a:xfrm rot="16200000" flipH="1">
            <a:off x="6039944" y="2291135"/>
            <a:ext cx="127049" cy="7458108"/>
          </a:xfrm>
          <a:prstGeom prst="bentConnector3">
            <a:avLst>
              <a:gd name="adj1" fmla="val 279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Disk with solid fill">
            <a:extLst>
              <a:ext uri="{FF2B5EF4-FFF2-40B4-BE49-F238E27FC236}">
                <a16:creationId xmlns:a16="http://schemas.microsoft.com/office/drawing/2014/main" id="{B2E863D3-EB75-EF33-D6E3-C87C1BEC35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72294" y="2920801"/>
            <a:ext cx="261610" cy="261610"/>
          </a:xfrm>
          <a:prstGeom prst="rect">
            <a:avLst/>
          </a:prstGeom>
        </p:spPr>
      </p:pic>
      <p:pic>
        <p:nvPicPr>
          <p:cNvPr id="80" name="Graphic 79" descr="Fax with solid fill">
            <a:extLst>
              <a:ext uri="{FF2B5EF4-FFF2-40B4-BE49-F238E27FC236}">
                <a16:creationId xmlns:a16="http://schemas.microsoft.com/office/drawing/2014/main" id="{2C1510A8-A51E-7E84-2B55-E3908CB2702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87499" y="3513211"/>
            <a:ext cx="261610" cy="261610"/>
          </a:xfrm>
          <a:prstGeom prst="rect">
            <a:avLst/>
          </a:prstGeom>
        </p:spPr>
      </p:pic>
      <p:pic>
        <p:nvPicPr>
          <p:cNvPr id="82" name="Graphic 81" descr="Garbage with solid fill">
            <a:extLst>
              <a:ext uri="{FF2B5EF4-FFF2-40B4-BE49-F238E27FC236}">
                <a16:creationId xmlns:a16="http://schemas.microsoft.com/office/drawing/2014/main" id="{8D0AF570-5BD8-B144-E658-74AC7115C47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908903" y="5809515"/>
            <a:ext cx="261611" cy="261611"/>
          </a:xfrm>
          <a:prstGeom prst="rect">
            <a:avLst/>
          </a:prstGeom>
        </p:spPr>
      </p:pic>
      <p:pic>
        <p:nvPicPr>
          <p:cNvPr id="85" name="Graphic 84" descr="Miscellaneous with solid fill">
            <a:extLst>
              <a:ext uri="{FF2B5EF4-FFF2-40B4-BE49-F238E27FC236}">
                <a16:creationId xmlns:a16="http://schemas.microsoft.com/office/drawing/2014/main" id="{1F7CEF64-8E1C-6199-3C38-531C06B91D1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74385" y="4144706"/>
            <a:ext cx="261610" cy="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6981240E-53B3-4661-9037-34BAEC2BA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4531301-1FE2-493A-B998-98296495F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E279644A-4C77-474D-829B-875480CB4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C246F34-88ED-4FE8-A583-D912894E9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8E296027-7710-43D8-84F4-00695E3BD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1F9826D4-AC6D-4180-AE03-9F1F9D882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80DD2C-DA88-BBE2-4F6E-A457E231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3992371"/>
            <a:ext cx="9989677" cy="11865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EMG REQUIREMENTS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CE271CD-7879-45B9-A660-5D8D2439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2202" y="1092199"/>
            <a:ext cx="7240536" cy="2581147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E3E695F-52C6-A67D-5D1F-82FA13CDA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64" y="1230929"/>
            <a:ext cx="3371063" cy="2393455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DC751BE-9C02-4C46-8831-28AE3D6B0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262441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D13C386-417C-37CB-1F81-16C67030B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70" y="1461987"/>
            <a:ext cx="3692127" cy="205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4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6B8A3-40BE-31A1-EA60-207D2F7D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GB" sz="2800">
                <a:solidFill>
                  <a:srgbClr val="262626"/>
                </a:solidFill>
              </a:rPr>
              <a:t>CONCLUSION</a:t>
            </a:r>
            <a:endParaRPr lang="en-DE" sz="2800">
              <a:solidFill>
                <a:srgbClr val="262626"/>
              </a:solidFill>
            </a:endParaRPr>
          </a:p>
        </p:txBody>
      </p:sp>
      <p:sp useBgFill="1">
        <p:nvSpPr>
          <p:cNvPr id="41" name="Rectangle 36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59790BD-E048-F37B-AB59-9E8C4DC87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738017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69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209B5-CC4E-CCDC-6EA4-DF5D3B5E7661}"/>
              </a:ext>
            </a:extLst>
          </p:cNvPr>
          <p:cNvSpPr txBox="1"/>
          <p:nvPr/>
        </p:nvSpPr>
        <p:spPr>
          <a:xfrm>
            <a:off x="155252" y="2263315"/>
            <a:ext cx="4343792" cy="2331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LISTENING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FE496-E41B-0BDB-34E6-B0AC7249EACC}"/>
              </a:ext>
            </a:extLst>
          </p:cNvPr>
          <p:cNvSpPr txBox="1"/>
          <p:nvPr/>
        </p:nvSpPr>
        <p:spPr>
          <a:xfrm>
            <a:off x="5140934" y="469900"/>
            <a:ext cx="5953630" cy="5405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[1]"Chapter 4.2 Standards of instrumentation of EMG", 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D3i71xaburhd42.cloudfront.net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2022. [Online]. Available: </a:t>
            </a:r>
            <a:r>
              <a:rPr 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https://d3i71xaburhd42.cloudfront.net/7be421219b8a4f247e20bc2664eddda288a901b9/2-Figure1-1.png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[Accessed: 06- Jun- 2022].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[2]"Electromyography (EMG)", 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Hopkinsmedicine.org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2022. [Online]. Available: </a:t>
            </a:r>
            <a:r>
              <a:rPr 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https://www.hopkinsmedicine.org/health/treatment-tests-and-therapies/electromyography-emg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[Accessed: 30- May- 2022].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Thumbs.dreamstime.com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2022. [Online].Available: </a:t>
            </a:r>
            <a:r>
              <a:rPr 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https://thumbs.dreamstime.com/z/electromyography-test-procedure-illustrate-explain-use-medical-electrical-tools-to-checking-neuromuscular-disease-155497820.jpg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[Accessed: 30- Jun- 2022].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Technomed.nl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2022. [Online]. Available: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https://technomed.nl/sites/default/files/styles/max_size_responsive/public/article/images/EMG.jpg?itok=v6BFqlJt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[Accessed: 08- Jun- 2022].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[5]H. Yousif, A.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Norasmadi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Bin Salleh, Z. Ammar and K.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Alfarhan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"Assessment of Muscles Fatigue during 400-Meters Running Strategies Based on the Surface EMG Signals", 2022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[Accessed: 06-Jun-2022].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86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774</TotalTime>
  <Words>361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MEDICAL DEVICE (Electromyogram)</vt:lpstr>
      <vt:lpstr>WHAT IS AN EMG</vt:lpstr>
      <vt:lpstr>FUNCTIONS OF EMG</vt:lpstr>
      <vt:lpstr>HARDWARE COMPONONENTS</vt:lpstr>
      <vt:lpstr>USER INTERFACE</vt:lpstr>
      <vt:lpstr>EMG REQUIREMENTS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DEVICE (Electromyogram)</dc:title>
  <dc:creator>Stephanie Okosa</dc:creator>
  <cp:lastModifiedBy>Stephanie Okosa</cp:lastModifiedBy>
  <cp:revision>9</cp:revision>
  <dcterms:created xsi:type="dcterms:W3CDTF">2022-06-12T23:04:48Z</dcterms:created>
  <dcterms:modified xsi:type="dcterms:W3CDTF">2022-06-15T05:08:20Z</dcterms:modified>
</cp:coreProperties>
</file>