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0" r:id="rId2"/>
    <p:sldId id="262" r:id="rId3"/>
    <p:sldId id="269" r:id="rId4"/>
    <p:sldId id="270" r:id="rId5"/>
    <p:sldId id="273" r:id="rId6"/>
    <p:sldId id="272" r:id="rId7"/>
    <p:sldId id="268" r:id="rId8"/>
    <p:sldId id="274" r:id="rId9"/>
    <p:sldId id="282" r:id="rId10"/>
    <p:sldId id="275" r:id="rId11"/>
    <p:sldId id="276" r:id="rId12"/>
    <p:sldId id="281" r:id="rId13"/>
    <p:sldId id="280" r:id="rId14"/>
    <p:sldId id="277" r:id="rId15"/>
    <p:sldId id="279" r:id="rId16"/>
    <p:sldId id="278" r:id="rId17"/>
    <p:sldId id="271" r:id="rId18"/>
    <p:sldId id="261" r:id="rId1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6" autoAdjust="0"/>
  </p:normalViewPr>
  <p:slideViewPr>
    <p:cSldViewPr snapToGrid="0">
      <p:cViewPr varScale="1">
        <p:scale>
          <a:sx n="78" d="100"/>
          <a:sy n="78" d="100"/>
        </p:scale>
        <p:origin x="835"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A3826-D8CA-428E-B77F-5A89272478C7}"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0B060A4-C4BE-45AF-93A7-028A5BD40590}">
      <dgm:prSet/>
      <dgm:spPr>
        <a:solidFill>
          <a:schemeClr val="bg2">
            <a:lumMod val="75000"/>
          </a:schemeClr>
        </a:solidFill>
        <a:ln w="28575">
          <a:solidFill>
            <a:schemeClr val="accent6">
              <a:lumMod val="60000"/>
              <a:lumOff val="40000"/>
            </a:schemeClr>
          </a:solidFill>
        </a:ln>
      </dgm:spPr>
      <dgm:t>
        <a:bodyPr/>
        <a:lstStyle/>
        <a:p>
          <a:r>
            <a:rPr lang="en-GB" b="1"/>
            <a:t>Introduction to Machine Learning</a:t>
          </a:r>
          <a:endParaRPr lang="en-US" b="1"/>
        </a:p>
      </dgm:t>
    </dgm:pt>
    <dgm:pt modelId="{8852FFC8-0E14-4184-89F2-A750C4197581}" type="parTrans" cxnId="{31BEE678-F9B2-47CB-9531-2F62841F72B7}">
      <dgm:prSet/>
      <dgm:spPr/>
      <dgm:t>
        <a:bodyPr/>
        <a:lstStyle/>
        <a:p>
          <a:endParaRPr lang="en-US"/>
        </a:p>
      </dgm:t>
    </dgm:pt>
    <dgm:pt modelId="{CB3E7851-296D-43D5-89B2-2ABB9EB13EAC}" type="sibTrans" cxnId="{31BEE678-F9B2-47CB-9531-2F62841F72B7}">
      <dgm:prSet/>
      <dgm:spPr/>
      <dgm:t>
        <a:bodyPr/>
        <a:lstStyle/>
        <a:p>
          <a:endParaRPr lang="en-US"/>
        </a:p>
      </dgm:t>
    </dgm:pt>
    <dgm:pt modelId="{77BCA4FF-B8A5-47F9-9279-3ECB7AB75F19}">
      <dgm:prSet/>
      <dgm:spPr/>
      <dgm:t>
        <a:bodyPr/>
        <a:lstStyle/>
        <a:p>
          <a:r>
            <a:rPr lang="en-GB" b="1"/>
            <a:t>Machine learning Algorithms</a:t>
          </a:r>
          <a:endParaRPr lang="en-US" b="1"/>
        </a:p>
      </dgm:t>
    </dgm:pt>
    <dgm:pt modelId="{244D2A66-3376-477A-833A-DB3101BC6D33}" type="parTrans" cxnId="{476E2BFA-4362-4D4D-8F89-6B42BA7583E1}">
      <dgm:prSet/>
      <dgm:spPr/>
      <dgm:t>
        <a:bodyPr/>
        <a:lstStyle/>
        <a:p>
          <a:endParaRPr lang="en-US"/>
        </a:p>
      </dgm:t>
    </dgm:pt>
    <dgm:pt modelId="{65D99201-D84E-4B6E-BC6D-238B3550A7CD}" type="sibTrans" cxnId="{476E2BFA-4362-4D4D-8F89-6B42BA7583E1}">
      <dgm:prSet/>
      <dgm:spPr/>
      <dgm:t>
        <a:bodyPr/>
        <a:lstStyle/>
        <a:p>
          <a:endParaRPr lang="en-US"/>
        </a:p>
      </dgm:t>
    </dgm:pt>
    <dgm:pt modelId="{2B342E6D-C0DA-41C6-884C-DC0FE836E20E}">
      <dgm:prSet/>
      <dgm:spPr>
        <a:solidFill>
          <a:schemeClr val="bg2">
            <a:lumMod val="75000"/>
          </a:schemeClr>
        </a:solidFill>
        <a:ln w="28575">
          <a:solidFill>
            <a:schemeClr val="accent2">
              <a:lumMod val="60000"/>
              <a:lumOff val="40000"/>
            </a:schemeClr>
          </a:solidFill>
        </a:ln>
      </dgm:spPr>
      <dgm:t>
        <a:bodyPr/>
        <a:lstStyle/>
        <a:p>
          <a:r>
            <a:rPr lang="en-GB" b="1" dirty="0"/>
            <a:t>Definition of Naïve Bayes</a:t>
          </a:r>
          <a:endParaRPr lang="en-US" b="1" dirty="0"/>
        </a:p>
      </dgm:t>
    </dgm:pt>
    <dgm:pt modelId="{B2A9F979-A0CE-40F6-A711-57B26617AAD1}" type="parTrans" cxnId="{403303FB-A202-4F8B-BEBB-910AF00BA3C6}">
      <dgm:prSet/>
      <dgm:spPr/>
      <dgm:t>
        <a:bodyPr/>
        <a:lstStyle/>
        <a:p>
          <a:endParaRPr lang="en-US"/>
        </a:p>
      </dgm:t>
    </dgm:pt>
    <dgm:pt modelId="{4715A8A6-C6CC-4612-A93F-CE63E7827969}" type="sibTrans" cxnId="{403303FB-A202-4F8B-BEBB-910AF00BA3C6}">
      <dgm:prSet/>
      <dgm:spPr/>
      <dgm:t>
        <a:bodyPr/>
        <a:lstStyle/>
        <a:p>
          <a:endParaRPr lang="en-US"/>
        </a:p>
      </dgm:t>
    </dgm:pt>
    <dgm:pt modelId="{35F34A30-C46F-478E-A0EF-C420C03D0DFF}">
      <dgm:prSet/>
      <dgm:spPr>
        <a:solidFill>
          <a:schemeClr val="bg2">
            <a:lumMod val="75000"/>
          </a:schemeClr>
        </a:solidFill>
        <a:ln w="28575">
          <a:solidFill>
            <a:schemeClr val="bg2">
              <a:lumMod val="60000"/>
              <a:lumOff val="40000"/>
            </a:schemeClr>
          </a:solidFill>
        </a:ln>
      </dgm:spPr>
      <dgm:t>
        <a:bodyPr/>
        <a:lstStyle/>
        <a:p>
          <a:r>
            <a:rPr lang="en-GB" b="1"/>
            <a:t>Naïve bayes Classifications</a:t>
          </a:r>
          <a:endParaRPr lang="en-US" b="1"/>
        </a:p>
      </dgm:t>
    </dgm:pt>
    <dgm:pt modelId="{40C637F5-F3A6-426F-A9F2-3671FA4B0C65}" type="parTrans" cxnId="{7B393FCE-3B4D-4F5B-88CF-73C3967C4A49}">
      <dgm:prSet/>
      <dgm:spPr/>
      <dgm:t>
        <a:bodyPr/>
        <a:lstStyle/>
        <a:p>
          <a:endParaRPr lang="en-US"/>
        </a:p>
      </dgm:t>
    </dgm:pt>
    <dgm:pt modelId="{0B4E8C85-7B1D-41B9-A390-10AAE5BA2D37}" type="sibTrans" cxnId="{7B393FCE-3B4D-4F5B-88CF-73C3967C4A49}">
      <dgm:prSet/>
      <dgm:spPr/>
      <dgm:t>
        <a:bodyPr/>
        <a:lstStyle/>
        <a:p>
          <a:endParaRPr lang="en-US"/>
        </a:p>
      </dgm:t>
    </dgm:pt>
    <dgm:pt modelId="{B2D7BA16-9CFB-477F-9B20-EB6D94FFE6DF}">
      <dgm:prSet/>
      <dgm:spPr/>
      <dgm:t>
        <a:bodyPr/>
        <a:lstStyle/>
        <a:p>
          <a:r>
            <a:rPr lang="en-GB" b="1" dirty="0"/>
            <a:t>Use case implementation</a:t>
          </a:r>
          <a:endParaRPr lang="en-US" b="1" dirty="0"/>
        </a:p>
      </dgm:t>
    </dgm:pt>
    <dgm:pt modelId="{D21E3914-E716-4869-B5AA-BD56746B20A7}" type="parTrans" cxnId="{3DB19963-3E7D-4D0C-B66E-9F08504F3E1A}">
      <dgm:prSet/>
      <dgm:spPr/>
      <dgm:t>
        <a:bodyPr/>
        <a:lstStyle/>
        <a:p>
          <a:endParaRPr lang="en-US"/>
        </a:p>
      </dgm:t>
    </dgm:pt>
    <dgm:pt modelId="{CA560AEE-FEFB-4709-8290-441628EC8031}" type="sibTrans" cxnId="{3DB19963-3E7D-4D0C-B66E-9F08504F3E1A}">
      <dgm:prSet/>
      <dgm:spPr/>
      <dgm:t>
        <a:bodyPr/>
        <a:lstStyle/>
        <a:p>
          <a:endParaRPr lang="en-US"/>
        </a:p>
      </dgm:t>
    </dgm:pt>
    <dgm:pt modelId="{C5EAEBAA-A88E-41DF-8B69-AD4D72F344FA}">
      <dgm:prSet/>
      <dgm:spPr>
        <a:solidFill>
          <a:schemeClr val="bg2">
            <a:lumMod val="75000"/>
          </a:schemeClr>
        </a:solidFill>
        <a:ln w="28575">
          <a:solidFill>
            <a:schemeClr val="accent1">
              <a:lumMod val="75000"/>
            </a:schemeClr>
          </a:solidFill>
        </a:ln>
      </dgm:spPr>
      <dgm:t>
        <a:bodyPr/>
        <a:lstStyle/>
        <a:p>
          <a:r>
            <a:rPr lang="en-US" dirty="0"/>
            <a:t>Summary</a:t>
          </a:r>
        </a:p>
      </dgm:t>
    </dgm:pt>
    <dgm:pt modelId="{89833710-1886-45C3-A8AF-6FCE07B4376F}" type="parTrans" cxnId="{D903A7A2-59C8-4C5E-B13F-EDAF667696DC}">
      <dgm:prSet/>
      <dgm:spPr/>
      <dgm:t>
        <a:bodyPr/>
        <a:lstStyle/>
        <a:p>
          <a:endParaRPr lang="en-DE"/>
        </a:p>
      </dgm:t>
    </dgm:pt>
    <dgm:pt modelId="{A28BDF1B-6B82-4E6E-B067-06BD21613310}" type="sibTrans" cxnId="{D903A7A2-59C8-4C5E-B13F-EDAF667696DC}">
      <dgm:prSet/>
      <dgm:spPr/>
      <dgm:t>
        <a:bodyPr/>
        <a:lstStyle/>
        <a:p>
          <a:endParaRPr lang="en-DE"/>
        </a:p>
      </dgm:t>
    </dgm:pt>
    <dgm:pt modelId="{552C84F2-53F9-499D-87AD-269ABD3DB5D1}">
      <dgm:prSet/>
      <dgm:spPr/>
      <dgm:t>
        <a:bodyPr/>
        <a:lstStyle/>
        <a:p>
          <a:r>
            <a:rPr lang="en-US" b="1"/>
            <a:t>Bayesian Theorem</a:t>
          </a:r>
        </a:p>
      </dgm:t>
    </dgm:pt>
    <dgm:pt modelId="{E95F7449-EC30-4562-93C8-86D074E1B204}" type="parTrans" cxnId="{4404BF0F-6E54-4DDD-954E-9058E0CD68E2}">
      <dgm:prSet/>
      <dgm:spPr/>
      <dgm:t>
        <a:bodyPr/>
        <a:lstStyle/>
        <a:p>
          <a:endParaRPr lang="en-DE"/>
        </a:p>
      </dgm:t>
    </dgm:pt>
    <dgm:pt modelId="{B5566889-A0CA-4E0E-A117-9D94466BD5FB}" type="sibTrans" cxnId="{4404BF0F-6E54-4DDD-954E-9058E0CD68E2}">
      <dgm:prSet/>
      <dgm:spPr/>
      <dgm:t>
        <a:bodyPr/>
        <a:lstStyle/>
        <a:p>
          <a:endParaRPr lang="en-DE"/>
        </a:p>
      </dgm:t>
    </dgm:pt>
    <dgm:pt modelId="{CC56BB9B-8D95-4C26-A81C-0292691AB9C9}">
      <dgm:prSet/>
      <dgm:spPr>
        <a:solidFill>
          <a:schemeClr val="bg2">
            <a:lumMod val="75000"/>
          </a:schemeClr>
        </a:solidFill>
        <a:ln w="28575">
          <a:solidFill>
            <a:schemeClr val="accent6">
              <a:lumMod val="40000"/>
              <a:lumOff val="60000"/>
            </a:schemeClr>
          </a:solidFill>
        </a:ln>
      </dgm:spPr>
      <dgm:t>
        <a:bodyPr/>
        <a:lstStyle/>
        <a:p>
          <a:r>
            <a:rPr lang="en-US" b="1"/>
            <a:t>Advantages  &amp; Disadvantages</a:t>
          </a:r>
          <a:endParaRPr lang="en-US" b="1" dirty="0"/>
        </a:p>
      </dgm:t>
    </dgm:pt>
    <dgm:pt modelId="{27FEB8D1-0FF1-4ECD-ABBA-EA621799D5FA}" type="parTrans" cxnId="{906C5D93-D684-4EEF-B2C6-CFF27C407EA0}">
      <dgm:prSet/>
      <dgm:spPr/>
      <dgm:t>
        <a:bodyPr/>
        <a:lstStyle/>
        <a:p>
          <a:endParaRPr lang="en-DE"/>
        </a:p>
      </dgm:t>
    </dgm:pt>
    <dgm:pt modelId="{E8E6A449-7404-41E5-9AA6-B18F0439779D}" type="sibTrans" cxnId="{906C5D93-D684-4EEF-B2C6-CFF27C407EA0}">
      <dgm:prSet/>
      <dgm:spPr/>
      <dgm:t>
        <a:bodyPr/>
        <a:lstStyle/>
        <a:p>
          <a:endParaRPr lang="en-DE"/>
        </a:p>
      </dgm:t>
    </dgm:pt>
    <dgm:pt modelId="{AB3DD48A-D7A4-4430-ADCF-D7CF7F55CABB}" type="pres">
      <dgm:prSet presAssocID="{A81A3826-D8CA-428E-B77F-5A89272478C7}" presName="linear" presStyleCnt="0">
        <dgm:presLayoutVars>
          <dgm:animLvl val="lvl"/>
          <dgm:resizeHandles val="exact"/>
        </dgm:presLayoutVars>
      </dgm:prSet>
      <dgm:spPr/>
    </dgm:pt>
    <dgm:pt modelId="{C987A743-EDBE-4CEF-A1CC-0FB5EC3791EC}" type="pres">
      <dgm:prSet presAssocID="{A0B060A4-C4BE-45AF-93A7-028A5BD40590}" presName="parentText" presStyleLbl="node1" presStyleIdx="0" presStyleCnt="5">
        <dgm:presLayoutVars>
          <dgm:chMax val="0"/>
          <dgm:bulletEnabled val="1"/>
        </dgm:presLayoutVars>
      </dgm:prSet>
      <dgm:spPr/>
    </dgm:pt>
    <dgm:pt modelId="{B89BB388-7EA5-4694-82EF-0995DFFD9FC1}" type="pres">
      <dgm:prSet presAssocID="{A0B060A4-C4BE-45AF-93A7-028A5BD40590}" presName="childText" presStyleLbl="revTx" presStyleIdx="0" presStyleCnt="3">
        <dgm:presLayoutVars>
          <dgm:bulletEnabled val="1"/>
        </dgm:presLayoutVars>
      </dgm:prSet>
      <dgm:spPr/>
    </dgm:pt>
    <dgm:pt modelId="{545CA2FD-1A4C-468D-9B26-14D39AC6FF53}" type="pres">
      <dgm:prSet presAssocID="{2B342E6D-C0DA-41C6-884C-DC0FE836E20E}" presName="parentText" presStyleLbl="node1" presStyleIdx="1" presStyleCnt="5">
        <dgm:presLayoutVars>
          <dgm:chMax val="0"/>
          <dgm:bulletEnabled val="1"/>
        </dgm:presLayoutVars>
      </dgm:prSet>
      <dgm:spPr/>
    </dgm:pt>
    <dgm:pt modelId="{7064950B-4898-42A9-9319-B16AEA7E6440}" type="pres">
      <dgm:prSet presAssocID="{2B342E6D-C0DA-41C6-884C-DC0FE836E20E}" presName="childText" presStyleLbl="revTx" presStyleIdx="1" presStyleCnt="3">
        <dgm:presLayoutVars>
          <dgm:bulletEnabled val="1"/>
        </dgm:presLayoutVars>
      </dgm:prSet>
      <dgm:spPr/>
    </dgm:pt>
    <dgm:pt modelId="{FC34C6BC-4C57-4DD1-9A37-E1D96BD6E365}" type="pres">
      <dgm:prSet presAssocID="{35F34A30-C46F-478E-A0EF-C420C03D0DFF}" presName="parentText" presStyleLbl="node1" presStyleIdx="2" presStyleCnt="5">
        <dgm:presLayoutVars>
          <dgm:chMax val="0"/>
          <dgm:bulletEnabled val="1"/>
        </dgm:presLayoutVars>
      </dgm:prSet>
      <dgm:spPr/>
    </dgm:pt>
    <dgm:pt modelId="{092DE254-2FB0-405F-8145-01C298B1EC4C}" type="pres">
      <dgm:prSet presAssocID="{35F34A30-C46F-478E-A0EF-C420C03D0DFF}" presName="childText" presStyleLbl="revTx" presStyleIdx="2" presStyleCnt="3">
        <dgm:presLayoutVars>
          <dgm:bulletEnabled val="1"/>
        </dgm:presLayoutVars>
      </dgm:prSet>
      <dgm:spPr/>
    </dgm:pt>
    <dgm:pt modelId="{16340B3D-1029-4D55-A4EB-4C1529775212}" type="pres">
      <dgm:prSet presAssocID="{CC56BB9B-8D95-4C26-A81C-0292691AB9C9}" presName="parentText" presStyleLbl="node1" presStyleIdx="3" presStyleCnt="5">
        <dgm:presLayoutVars>
          <dgm:chMax val="0"/>
          <dgm:bulletEnabled val="1"/>
        </dgm:presLayoutVars>
      </dgm:prSet>
      <dgm:spPr/>
    </dgm:pt>
    <dgm:pt modelId="{D14ECC91-6476-4C5C-83F3-40B907195DB4}" type="pres">
      <dgm:prSet presAssocID="{E8E6A449-7404-41E5-9AA6-B18F0439779D}" presName="spacer" presStyleCnt="0"/>
      <dgm:spPr/>
    </dgm:pt>
    <dgm:pt modelId="{96E373FF-BE67-407F-9166-D282BB50B936}" type="pres">
      <dgm:prSet presAssocID="{C5EAEBAA-A88E-41DF-8B69-AD4D72F344FA}" presName="parentText" presStyleLbl="node1" presStyleIdx="4" presStyleCnt="5">
        <dgm:presLayoutVars>
          <dgm:chMax val="0"/>
          <dgm:bulletEnabled val="1"/>
        </dgm:presLayoutVars>
      </dgm:prSet>
      <dgm:spPr/>
    </dgm:pt>
  </dgm:ptLst>
  <dgm:cxnLst>
    <dgm:cxn modelId="{4404BF0F-6E54-4DDD-954E-9058E0CD68E2}" srcId="{2B342E6D-C0DA-41C6-884C-DC0FE836E20E}" destId="{552C84F2-53F9-499D-87AD-269ABD3DB5D1}" srcOrd="0" destOrd="0" parTransId="{E95F7449-EC30-4562-93C8-86D074E1B204}" sibTransId="{B5566889-A0CA-4E0E-A117-9D94466BD5FB}"/>
    <dgm:cxn modelId="{B1F72711-91BB-4AF5-A72E-F6E84AB52E45}" type="presOf" srcId="{C5EAEBAA-A88E-41DF-8B69-AD4D72F344FA}" destId="{96E373FF-BE67-407F-9166-D282BB50B936}" srcOrd="0" destOrd="0" presId="urn:microsoft.com/office/officeart/2005/8/layout/vList2"/>
    <dgm:cxn modelId="{B8555425-F037-4D33-92F8-8191B37FB95C}" type="presOf" srcId="{A0B060A4-C4BE-45AF-93A7-028A5BD40590}" destId="{C987A743-EDBE-4CEF-A1CC-0FB5EC3791EC}" srcOrd="0" destOrd="0" presId="urn:microsoft.com/office/officeart/2005/8/layout/vList2"/>
    <dgm:cxn modelId="{DFC0BC31-2BE7-4AB1-9E90-54A030D5D98A}" type="presOf" srcId="{2B342E6D-C0DA-41C6-884C-DC0FE836E20E}" destId="{545CA2FD-1A4C-468D-9B26-14D39AC6FF53}" srcOrd="0" destOrd="0" presId="urn:microsoft.com/office/officeart/2005/8/layout/vList2"/>
    <dgm:cxn modelId="{1A668C35-A74C-452D-9AFD-CABF7AD1598D}" type="presOf" srcId="{77BCA4FF-B8A5-47F9-9279-3ECB7AB75F19}" destId="{B89BB388-7EA5-4694-82EF-0995DFFD9FC1}" srcOrd="0" destOrd="0" presId="urn:microsoft.com/office/officeart/2005/8/layout/vList2"/>
    <dgm:cxn modelId="{07592A41-0A03-45A2-A8DD-03C080829F63}" type="presOf" srcId="{552C84F2-53F9-499D-87AD-269ABD3DB5D1}" destId="{7064950B-4898-42A9-9319-B16AEA7E6440}" srcOrd="0" destOrd="0" presId="urn:microsoft.com/office/officeart/2005/8/layout/vList2"/>
    <dgm:cxn modelId="{3DB19963-3E7D-4D0C-B66E-9F08504F3E1A}" srcId="{35F34A30-C46F-478E-A0EF-C420C03D0DFF}" destId="{B2D7BA16-9CFB-477F-9B20-EB6D94FFE6DF}" srcOrd="0" destOrd="0" parTransId="{D21E3914-E716-4869-B5AA-BD56746B20A7}" sibTransId="{CA560AEE-FEFB-4709-8290-441628EC8031}"/>
    <dgm:cxn modelId="{C2B29054-78F6-495C-B448-53EBB594E59B}" type="presOf" srcId="{A81A3826-D8CA-428E-B77F-5A89272478C7}" destId="{AB3DD48A-D7A4-4430-ADCF-D7CF7F55CABB}" srcOrd="0" destOrd="0" presId="urn:microsoft.com/office/officeart/2005/8/layout/vList2"/>
    <dgm:cxn modelId="{31BEE678-F9B2-47CB-9531-2F62841F72B7}" srcId="{A81A3826-D8CA-428E-B77F-5A89272478C7}" destId="{A0B060A4-C4BE-45AF-93A7-028A5BD40590}" srcOrd="0" destOrd="0" parTransId="{8852FFC8-0E14-4184-89F2-A750C4197581}" sibTransId="{CB3E7851-296D-43D5-89B2-2ABB9EB13EAC}"/>
    <dgm:cxn modelId="{906C5D93-D684-4EEF-B2C6-CFF27C407EA0}" srcId="{A81A3826-D8CA-428E-B77F-5A89272478C7}" destId="{CC56BB9B-8D95-4C26-A81C-0292691AB9C9}" srcOrd="3" destOrd="0" parTransId="{27FEB8D1-0FF1-4ECD-ABBA-EA621799D5FA}" sibTransId="{E8E6A449-7404-41E5-9AA6-B18F0439779D}"/>
    <dgm:cxn modelId="{D903A7A2-59C8-4C5E-B13F-EDAF667696DC}" srcId="{A81A3826-D8CA-428E-B77F-5A89272478C7}" destId="{C5EAEBAA-A88E-41DF-8B69-AD4D72F344FA}" srcOrd="4" destOrd="0" parTransId="{89833710-1886-45C3-A8AF-6FCE07B4376F}" sibTransId="{A28BDF1B-6B82-4E6E-B067-06BD21613310}"/>
    <dgm:cxn modelId="{7B393FCE-3B4D-4F5B-88CF-73C3967C4A49}" srcId="{A81A3826-D8CA-428E-B77F-5A89272478C7}" destId="{35F34A30-C46F-478E-A0EF-C420C03D0DFF}" srcOrd="2" destOrd="0" parTransId="{40C637F5-F3A6-426F-A9F2-3671FA4B0C65}" sibTransId="{0B4E8C85-7B1D-41B9-A390-10AAE5BA2D37}"/>
    <dgm:cxn modelId="{CDEFBBE4-8A3D-457A-8251-A7C74DC9886F}" type="presOf" srcId="{35F34A30-C46F-478E-A0EF-C420C03D0DFF}" destId="{FC34C6BC-4C57-4DD1-9A37-E1D96BD6E365}" srcOrd="0" destOrd="0" presId="urn:microsoft.com/office/officeart/2005/8/layout/vList2"/>
    <dgm:cxn modelId="{6BFDF7E5-1798-4DC3-8A6A-623209883556}" type="presOf" srcId="{CC56BB9B-8D95-4C26-A81C-0292691AB9C9}" destId="{16340B3D-1029-4D55-A4EB-4C1529775212}" srcOrd="0" destOrd="0" presId="urn:microsoft.com/office/officeart/2005/8/layout/vList2"/>
    <dgm:cxn modelId="{856632EA-222C-4DD3-9A93-2A4A9C3EFB45}" type="presOf" srcId="{B2D7BA16-9CFB-477F-9B20-EB6D94FFE6DF}" destId="{092DE254-2FB0-405F-8145-01C298B1EC4C}" srcOrd="0" destOrd="0" presId="urn:microsoft.com/office/officeart/2005/8/layout/vList2"/>
    <dgm:cxn modelId="{476E2BFA-4362-4D4D-8F89-6B42BA7583E1}" srcId="{A0B060A4-C4BE-45AF-93A7-028A5BD40590}" destId="{77BCA4FF-B8A5-47F9-9279-3ECB7AB75F19}" srcOrd="0" destOrd="0" parTransId="{244D2A66-3376-477A-833A-DB3101BC6D33}" sibTransId="{65D99201-D84E-4B6E-BC6D-238B3550A7CD}"/>
    <dgm:cxn modelId="{403303FB-A202-4F8B-BEBB-910AF00BA3C6}" srcId="{A81A3826-D8CA-428E-B77F-5A89272478C7}" destId="{2B342E6D-C0DA-41C6-884C-DC0FE836E20E}" srcOrd="1" destOrd="0" parTransId="{B2A9F979-A0CE-40F6-A711-57B26617AAD1}" sibTransId="{4715A8A6-C6CC-4612-A93F-CE63E7827969}"/>
    <dgm:cxn modelId="{A7D6B0DB-C0DC-41A5-B902-9A90AD357C06}" type="presParOf" srcId="{AB3DD48A-D7A4-4430-ADCF-D7CF7F55CABB}" destId="{C987A743-EDBE-4CEF-A1CC-0FB5EC3791EC}" srcOrd="0" destOrd="0" presId="urn:microsoft.com/office/officeart/2005/8/layout/vList2"/>
    <dgm:cxn modelId="{7B0719AB-D5CA-4771-8E5E-2A4377EE28C8}" type="presParOf" srcId="{AB3DD48A-D7A4-4430-ADCF-D7CF7F55CABB}" destId="{B89BB388-7EA5-4694-82EF-0995DFFD9FC1}" srcOrd="1" destOrd="0" presId="urn:microsoft.com/office/officeart/2005/8/layout/vList2"/>
    <dgm:cxn modelId="{27968460-ABD7-4F7D-910C-24494B77A3A7}" type="presParOf" srcId="{AB3DD48A-D7A4-4430-ADCF-D7CF7F55CABB}" destId="{545CA2FD-1A4C-468D-9B26-14D39AC6FF53}" srcOrd="2" destOrd="0" presId="urn:microsoft.com/office/officeart/2005/8/layout/vList2"/>
    <dgm:cxn modelId="{821FB3A5-8A92-4FDF-AE11-A67F4A3913D3}" type="presParOf" srcId="{AB3DD48A-D7A4-4430-ADCF-D7CF7F55CABB}" destId="{7064950B-4898-42A9-9319-B16AEA7E6440}" srcOrd="3" destOrd="0" presId="urn:microsoft.com/office/officeart/2005/8/layout/vList2"/>
    <dgm:cxn modelId="{A93F3187-4269-45AF-AB7B-32963BB5663A}" type="presParOf" srcId="{AB3DD48A-D7A4-4430-ADCF-D7CF7F55CABB}" destId="{FC34C6BC-4C57-4DD1-9A37-E1D96BD6E365}" srcOrd="4" destOrd="0" presId="urn:microsoft.com/office/officeart/2005/8/layout/vList2"/>
    <dgm:cxn modelId="{95D9699E-C7CD-435E-8506-6AD6630F6F54}" type="presParOf" srcId="{AB3DD48A-D7A4-4430-ADCF-D7CF7F55CABB}" destId="{092DE254-2FB0-405F-8145-01C298B1EC4C}" srcOrd="5" destOrd="0" presId="urn:microsoft.com/office/officeart/2005/8/layout/vList2"/>
    <dgm:cxn modelId="{99D22EFB-390B-458A-8F55-0F462B3C0797}" type="presParOf" srcId="{AB3DD48A-D7A4-4430-ADCF-D7CF7F55CABB}" destId="{16340B3D-1029-4D55-A4EB-4C1529775212}" srcOrd="6" destOrd="0" presId="urn:microsoft.com/office/officeart/2005/8/layout/vList2"/>
    <dgm:cxn modelId="{5657B0A4-063C-4753-B87B-6D2214E324D1}" type="presParOf" srcId="{AB3DD48A-D7A4-4430-ADCF-D7CF7F55CABB}" destId="{D14ECC91-6476-4C5C-83F3-40B907195DB4}" srcOrd="7" destOrd="0" presId="urn:microsoft.com/office/officeart/2005/8/layout/vList2"/>
    <dgm:cxn modelId="{C07FF854-F1E7-488B-A576-A48E2FB88B7E}" type="presParOf" srcId="{AB3DD48A-D7A4-4430-ADCF-D7CF7F55CABB}" destId="{96E373FF-BE67-407F-9166-D282BB50B9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C4C64-0713-4729-8B87-735697F2F81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DE"/>
        </a:p>
      </dgm:t>
    </dgm:pt>
    <dgm:pt modelId="{E362EA94-4815-4529-9C8B-E61417F8E6D5}">
      <dgm:prSet phldrT="[Text]"/>
      <dgm:spPr>
        <a:solidFill>
          <a:schemeClr val="accent3">
            <a:lumMod val="50000"/>
          </a:schemeClr>
        </a:solidFill>
        <a:ln w="28575">
          <a:solidFill>
            <a:schemeClr val="bg1">
              <a:lumMod val="85000"/>
            </a:schemeClr>
          </a:solidFill>
        </a:ln>
      </dgm:spPr>
      <dgm:t>
        <a:bodyPr/>
        <a:lstStyle/>
        <a:p>
          <a:r>
            <a:rPr lang="en-GB" dirty="0"/>
            <a:t>Naïve Bayes Classifiers</a:t>
          </a:r>
          <a:endParaRPr lang="en-DE" dirty="0"/>
        </a:p>
      </dgm:t>
    </dgm:pt>
    <dgm:pt modelId="{7389A5D5-9FC9-4BBD-92C8-8EB1975ED972}" type="parTrans" cxnId="{0B8CC316-4C38-4F8B-BEE1-709DDE66C6C3}">
      <dgm:prSet/>
      <dgm:spPr/>
      <dgm:t>
        <a:bodyPr/>
        <a:lstStyle/>
        <a:p>
          <a:endParaRPr lang="en-DE"/>
        </a:p>
      </dgm:t>
    </dgm:pt>
    <dgm:pt modelId="{925F8B04-4D88-4854-AC5A-7B21A2D25393}" type="sibTrans" cxnId="{0B8CC316-4C38-4F8B-BEE1-709DDE66C6C3}">
      <dgm:prSet/>
      <dgm:spPr/>
      <dgm:t>
        <a:bodyPr/>
        <a:lstStyle/>
        <a:p>
          <a:endParaRPr lang="en-DE"/>
        </a:p>
      </dgm:t>
    </dgm:pt>
    <dgm:pt modelId="{34C0463A-2981-440C-9CB2-7742C809D943}">
      <dgm:prSet phldrT="[Text]"/>
      <dgm:spPr>
        <a:solidFill>
          <a:schemeClr val="accent3">
            <a:lumMod val="50000"/>
          </a:schemeClr>
        </a:solidFill>
        <a:ln w="28575">
          <a:solidFill>
            <a:schemeClr val="bg1">
              <a:lumMod val="85000"/>
            </a:schemeClr>
          </a:solidFill>
        </a:ln>
      </dgm:spPr>
      <dgm:t>
        <a:bodyPr/>
        <a:lstStyle/>
        <a:p>
          <a:r>
            <a:rPr lang="en-GB" dirty="0"/>
            <a:t>Gaussian</a:t>
          </a:r>
          <a:endParaRPr lang="en-DE" dirty="0"/>
        </a:p>
      </dgm:t>
    </dgm:pt>
    <dgm:pt modelId="{BC908D6D-B80A-47C9-984B-F550DD7BD8D3}" type="parTrans" cxnId="{70CFA910-C6F2-4F82-B703-0E8BEA872E1E}">
      <dgm:prSet/>
      <dgm:spPr>
        <a:ln w="28575">
          <a:solidFill>
            <a:schemeClr val="bg1">
              <a:lumMod val="85000"/>
            </a:schemeClr>
          </a:solidFill>
        </a:ln>
      </dgm:spPr>
      <dgm:t>
        <a:bodyPr/>
        <a:lstStyle/>
        <a:p>
          <a:endParaRPr lang="en-DE"/>
        </a:p>
      </dgm:t>
    </dgm:pt>
    <dgm:pt modelId="{9BF015F2-C4DD-44D7-A4A6-917E729B74CB}" type="sibTrans" cxnId="{70CFA910-C6F2-4F82-B703-0E8BEA872E1E}">
      <dgm:prSet/>
      <dgm:spPr/>
      <dgm:t>
        <a:bodyPr/>
        <a:lstStyle/>
        <a:p>
          <a:endParaRPr lang="en-DE"/>
        </a:p>
      </dgm:t>
    </dgm:pt>
    <dgm:pt modelId="{423D862E-7BA8-4766-9808-887201495FB9}">
      <dgm:prSet phldrT="[Text]"/>
      <dgm:spPr>
        <a:solidFill>
          <a:schemeClr val="accent3">
            <a:lumMod val="50000"/>
          </a:schemeClr>
        </a:solidFill>
        <a:ln w="28575">
          <a:solidFill>
            <a:schemeClr val="bg1">
              <a:lumMod val="85000"/>
            </a:schemeClr>
          </a:solidFill>
        </a:ln>
      </dgm:spPr>
      <dgm:t>
        <a:bodyPr/>
        <a:lstStyle/>
        <a:p>
          <a:r>
            <a:rPr lang="en-GB" dirty="0"/>
            <a:t>Multinomial</a:t>
          </a:r>
          <a:endParaRPr lang="en-DE" dirty="0"/>
        </a:p>
      </dgm:t>
    </dgm:pt>
    <dgm:pt modelId="{4982D66F-5EF4-4E8D-9C80-A421DBE734BD}" type="parTrans" cxnId="{CB5FB690-61F3-42EE-83C1-B2A962AC4A86}">
      <dgm:prSet/>
      <dgm:spPr>
        <a:ln w="28575">
          <a:solidFill>
            <a:schemeClr val="bg1">
              <a:lumMod val="85000"/>
            </a:schemeClr>
          </a:solidFill>
        </a:ln>
      </dgm:spPr>
      <dgm:t>
        <a:bodyPr/>
        <a:lstStyle/>
        <a:p>
          <a:endParaRPr lang="en-DE"/>
        </a:p>
      </dgm:t>
    </dgm:pt>
    <dgm:pt modelId="{B73EC9FE-8AFD-47C3-822C-4DC3106C4A6B}" type="sibTrans" cxnId="{CB5FB690-61F3-42EE-83C1-B2A962AC4A86}">
      <dgm:prSet/>
      <dgm:spPr/>
      <dgm:t>
        <a:bodyPr/>
        <a:lstStyle/>
        <a:p>
          <a:endParaRPr lang="en-DE"/>
        </a:p>
      </dgm:t>
    </dgm:pt>
    <dgm:pt modelId="{5AD653D4-4EF6-43F7-BE45-73B4D35C2DA6}">
      <dgm:prSet phldrT="[Text]"/>
      <dgm:spPr>
        <a:solidFill>
          <a:schemeClr val="accent3">
            <a:lumMod val="50000"/>
          </a:schemeClr>
        </a:solidFill>
        <a:ln w="28575">
          <a:solidFill>
            <a:schemeClr val="bg1">
              <a:lumMod val="85000"/>
            </a:schemeClr>
          </a:solidFill>
        </a:ln>
      </dgm:spPr>
      <dgm:t>
        <a:bodyPr/>
        <a:lstStyle/>
        <a:p>
          <a:r>
            <a:rPr lang="en-GB" dirty="0"/>
            <a:t>Bernoulli</a:t>
          </a:r>
          <a:endParaRPr lang="en-DE" dirty="0"/>
        </a:p>
      </dgm:t>
    </dgm:pt>
    <dgm:pt modelId="{4E99AF80-C864-488E-BF2E-CD81E4A59A34}" type="parTrans" cxnId="{FE3ABE05-B9A9-4088-86FF-3E89BAC91209}">
      <dgm:prSet/>
      <dgm:spPr>
        <a:ln w="28575">
          <a:solidFill>
            <a:schemeClr val="bg1">
              <a:lumMod val="85000"/>
            </a:schemeClr>
          </a:solidFill>
        </a:ln>
      </dgm:spPr>
      <dgm:t>
        <a:bodyPr/>
        <a:lstStyle/>
        <a:p>
          <a:endParaRPr lang="en-DE"/>
        </a:p>
      </dgm:t>
    </dgm:pt>
    <dgm:pt modelId="{F9261199-3F80-4A43-99BC-8FBFB58C661C}" type="sibTrans" cxnId="{FE3ABE05-B9A9-4088-86FF-3E89BAC91209}">
      <dgm:prSet/>
      <dgm:spPr/>
      <dgm:t>
        <a:bodyPr/>
        <a:lstStyle/>
        <a:p>
          <a:endParaRPr lang="en-DE"/>
        </a:p>
      </dgm:t>
    </dgm:pt>
    <dgm:pt modelId="{41DC79E9-2A73-45F2-8A1D-97D36570CF61}" type="pres">
      <dgm:prSet presAssocID="{2D5C4C64-0713-4729-8B87-735697F2F819}" presName="Name0" presStyleCnt="0">
        <dgm:presLayoutVars>
          <dgm:chPref val="1"/>
          <dgm:dir/>
          <dgm:animOne val="branch"/>
          <dgm:animLvl val="lvl"/>
          <dgm:resizeHandles val="exact"/>
        </dgm:presLayoutVars>
      </dgm:prSet>
      <dgm:spPr/>
    </dgm:pt>
    <dgm:pt modelId="{C24150B4-B9B9-4566-BAE8-02D7910FC57E}" type="pres">
      <dgm:prSet presAssocID="{E362EA94-4815-4529-9C8B-E61417F8E6D5}" presName="root1" presStyleCnt="0"/>
      <dgm:spPr/>
    </dgm:pt>
    <dgm:pt modelId="{4B64D4CD-EA7C-4C6C-B789-DCF36092A4CA}" type="pres">
      <dgm:prSet presAssocID="{E362EA94-4815-4529-9C8B-E61417F8E6D5}" presName="LevelOneTextNode" presStyleLbl="node0" presStyleIdx="0" presStyleCnt="1" custAng="5400000" custScaleY="51159" custLinFactX="24096" custLinFactNeighborX="100000" custLinFactNeighborY="-271">
        <dgm:presLayoutVars>
          <dgm:chPref val="3"/>
        </dgm:presLayoutVars>
      </dgm:prSet>
      <dgm:spPr/>
    </dgm:pt>
    <dgm:pt modelId="{5EF214F7-1606-482D-B1D8-61E370E84657}" type="pres">
      <dgm:prSet presAssocID="{E362EA94-4815-4529-9C8B-E61417F8E6D5}" presName="level2hierChild" presStyleCnt="0"/>
      <dgm:spPr/>
    </dgm:pt>
    <dgm:pt modelId="{87C82851-21BD-4D71-B2C6-A919DA570D27}" type="pres">
      <dgm:prSet presAssocID="{BC908D6D-B80A-47C9-984B-F550DD7BD8D3}" presName="conn2-1" presStyleLbl="parChTrans1D2" presStyleIdx="0" presStyleCnt="3"/>
      <dgm:spPr/>
    </dgm:pt>
    <dgm:pt modelId="{E45FAC76-1F78-4DB5-8BFA-574B3AF395A6}" type="pres">
      <dgm:prSet presAssocID="{BC908D6D-B80A-47C9-984B-F550DD7BD8D3}" presName="connTx" presStyleLbl="parChTrans1D2" presStyleIdx="0" presStyleCnt="3"/>
      <dgm:spPr/>
    </dgm:pt>
    <dgm:pt modelId="{F20F28E2-6FD5-4E60-A8BE-6D00694D0DF3}" type="pres">
      <dgm:prSet presAssocID="{34C0463A-2981-440C-9CB2-7742C809D943}" presName="root2" presStyleCnt="0"/>
      <dgm:spPr/>
    </dgm:pt>
    <dgm:pt modelId="{8560617F-4115-4D0C-8ABB-FD8BC7DD2373}" type="pres">
      <dgm:prSet presAssocID="{34C0463A-2981-440C-9CB2-7742C809D943}" presName="LevelTwoTextNode" presStyleLbl="node2" presStyleIdx="0" presStyleCnt="3" custScaleX="72572" custLinFactNeighborX="36009" custLinFactNeighborY="-29605">
        <dgm:presLayoutVars>
          <dgm:chPref val="3"/>
        </dgm:presLayoutVars>
      </dgm:prSet>
      <dgm:spPr/>
    </dgm:pt>
    <dgm:pt modelId="{FF7E7741-B6F5-45A6-82C3-2026387A6607}" type="pres">
      <dgm:prSet presAssocID="{34C0463A-2981-440C-9CB2-7742C809D943}" presName="level3hierChild" presStyleCnt="0"/>
      <dgm:spPr/>
    </dgm:pt>
    <dgm:pt modelId="{9548896B-6ED2-46DB-A969-3A03C78A5D37}" type="pres">
      <dgm:prSet presAssocID="{4982D66F-5EF4-4E8D-9C80-A421DBE734BD}" presName="conn2-1" presStyleLbl="parChTrans1D2" presStyleIdx="1" presStyleCnt="3"/>
      <dgm:spPr/>
    </dgm:pt>
    <dgm:pt modelId="{0E7FCD1E-FB62-4477-8105-4F518C2C02BE}" type="pres">
      <dgm:prSet presAssocID="{4982D66F-5EF4-4E8D-9C80-A421DBE734BD}" presName="connTx" presStyleLbl="parChTrans1D2" presStyleIdx="1" presStyleCnt="3"/>
      <dgm:spPr/>
    </dgm:pt>
    <dgm:pt modelId="{D6F9AB45-75DB-4697-AE8F-AA9E7966D72D}" type="pres">
      <dgm:prSet presAssocID="{423D862E-7BA8-4766-9808-887201495FB9}" presName="root2" presStyleCnt="0"/>
      <dgm:spPr/>
    </dgm:pt>
    <dgm:pt modelId="{7B89549B-24CC-4315-9596-7AAC2043F614}" type="pres">
      <dgm:prSet presAssocID="{423D862E-7BA8-4766-9808-887201495FB9}" presName="LevelTwoTextNode" presStyleLbl="node2" presStyleIdx="1" presStyleCnt="3" custScaleX="70487" custLinFactNeighborX="59938" custLinFactNeighborY="-13488">
        <dgm:presLayoutVars>
          <dgm:chPref val="3"/>
        </dgm:presLayoutVars>
      </dgm:prSet>
      <dgm:spPr/>
    </dgm:pt>
    <dgm:pt modelId="{D255BF0F-5804-4BC5-8480-B9B187F842B1}" type="pres">
      <dgm:prSet presAssocID="{423D862E-7BA8-4766-9808-887201495FB9}" presName="level3hierChild" presStyleCnt="0"/>
      <dgm:spPr/>
    </dgm:pt>
    <dgm:pt modelId="{DD6B3B04-A9DD-4F48-9ADC-F42E2D49D4F3}" type="pres">
      <dgm:prSet presAssocID="{4E99AF80-C864-488E-BF2E-CD81E4A59A34}" presName="conn2-1" presStyleLbl="parChTrans1D2" presStyleIdx="2" presStyleCnt="3"/>
      <dgm:spPr/>
    </dgm:pt>
    <dgm:pt modelId="{B8D63E82-F543-4DC7-89F0-CCA19738C358}" type="pres">
      <dgm:prSet presAssocID="{4E99AF80-C864-488E-BF2E-CD81E4A59A34}" presName="connTx" presStyleLbl="parChTrans1D2" presStyleIdx="2" presStyleCnt="3"/>
      <dgm:spPr/>
    </dgm:pt>
    <dgm:pt modelId="{C760A53D-7BFA-4778-A70C-3467C85B0FEC}" type="pres">
      <dgm:prSet presAssocID="{5AD653D4-4EF6-43F7-BE45-73B4D35C2DA6}" presName="root2" presStyleCnt="0"/>
      <dgm:spPr/>
    </dgm:pt>
    <dgm:pt modelId="{B75C4C65-3FFA-4D07-A0E7-8C289BB634BD}" type="pres">
      <dgm:prSet presAssocID="{5AD653D4-4EF6-43F7-BE45-73B4D35C2DA6}" presName="LevelTwoTextNode" presStyleLbl="node2" presStyleIdx="2" presStyleCnt="3" custScaleX="71116" custLinFactNeighborX="36009" custLinFactNeighborY="-3820">
        <dgm:presLayoutVars>
          <dgm:chPref val="3"/>
        </dgm:presLayoutVars>
      </dgm:prSet>
      <dgm:spPr/>
    </dgm:pt>
    <dgm:pt modelId="{A400B773-5A51-4C2C-B880-B5674B506536}" type="pres">
      <dgm:prSet presAssocID="{5AD653D4-4EF6-43F7-BE45-73B4D35C2DA6}" presName="level3hierChild" presStyleCnt="0"/>
      <dgm:spPr/>
    </dgm:pt>
  </dgm:ptLst>
  <dgm:cxnLst>
    <dgm:cxn modelId="{28D7A400-827A-47C8-9B25-5B0910DEB45E}" type="presOf" srcId="{4982D66F-5EF4-4E8D-9C80-A421DBE734BD}" destId="{0E7FCD1E-FB62-4477-8105-4F518C2C02BE}" srcOrd="1" destOrd="0" presId="urn:microsoft.com/office/officeart/2008/layout/HorizontalMultiLevelHierarchy"/>
    <dgm:cxn modelId="{FE3ABE05-B9A9-4088-86FF-3E89BAC91209}" srcId="{E362EA94-4815-4529-9C8B-E61417F8E6D5}" destId="{5AD653D4-4EF6-43F7-BE45-73B4D35C2DA6}" srcOrd="2" destOrd="0" parTransId="{4E99AF80-C864-488E-BF2E-CD81E4A59A34}" sibTransId="{F9261199-3F80-4A43-99BC-8FBFB58C661C}"/>
    <dgm:cxn modelId="{7982AA0A-8450-46D7-8335-12BB26DA5B75}" type="presOf" srcId="{423D862E-7BA8-4766-9808-887201495FB9}" destId="{7B89549B-24CC-4315-9596-7AAC2043F614}" srcOrd="0" destOrd="0" presId="urn:microsoft.com/office/officeart/2008/layout/HorizontalMultiLevelHierarchy"/>
    <dgm:cxn modelId="{70CFA910-C6F2-4F82-B703-0E8BEA872E1E}" srcId="{E362EA94-4815-4529-9C8B-E61417F8E6D5}" destId="{34C0463A-2981-440C-9CB2-7742C809D943}" srcOrd="0" destOrd="0" parTransId="{BC908D6D-B80A-47C9-984B-F550DD7BD8D3}" sibTransId="{9BF015F2-C4DD-44D7-A4A6-917E729B74CB}"/>
    <dgm:cxn modelId="{0B8CC316-4C38-4F8B-BEE1-709DDE66C6C3}" srcId="{2D5C4C64-0713-4729-8B87-735697F2F819}" destId="{E362EA94-4815-4529-9C8B-E61417F8E6D5}" srcOrd="0" destOrd="0" parTransId="{7389A5D5-9FC9-4BBD-92C8-8EB1975ED972}" sibTransId="{925F8B04-4D88-4854-AC5A-7B21A2D25393}"/>
    <dgm:cxn modelId="{2689A429-EBEB-4DA0-ACE1-7E3221823CD9}" type="presOf" srcId="{BC908D6D-B80A-47C9-984B-F550DD7BD8D3}" destId="{87C82851-21BD-4D71-B2C6-A919DA570D27}" srcOrd="0" destOrd="0" presId="urn:microsoft.com/office/officeart/2008/layout/HorizontalMultiLevelHierarchy"/>
    <dgm:cxn modelId="{4AB6252F-1E3E-403A-8C6B-F83A8BB9A0C7}" type="presOf" srcId="{5AD653D4-4EF6-43F7-BE45-73B4D35C2DA6}" destId="{B75C4C65-3FFA-4D07-A0E7-8C289BB634BD}" srcOrd="0" destOrd="0" presId="urn:microsoft.com/office/officeart/2008/layout/HorizontalMultiLevelHierarchy"/>
    <dgm:cxn modelId="{190C2765-D641-490D-B22E-18852543E1A1}" type="presOf" srcId="{E362EA94-4815-4529-9C8B-E61417F8E6D5}" destId="{4B64D4CD-EA7C-4C6C-B789-DCF36092A4CA}" srcOrd="0" destOrd="0" presId="urn:microsoft.com/office/officeart/2008/layout/HorizontalMultiLevelHierarchy"/>
    <dgm:cxn modelId="{0050267D-7C70-4B3B-BC1D-AF403B94A1EB}" type="presOf" srcId="{34C0463A-2981-440C-9CB2-7742C809D943}" destId="{8560617F-4115-4D0C-8ABB-FD8BC7DD2373}" srcOrd="0" destOrd="0" presId="urn:microsoft.com/office/officeart/2008/layout/HorizontalMultiLevelHierarchy"/>
    <dgm:cxn modelId="{CB5FB690-61F3-42EE-83C1-B2A962AC4A86}" srcId="{E362EA94-4815-4529-9C8B-E61417F8E6D5}" destId="{423D862E-7BA8-4766-9808-887201495FB9}" srcOrd="1" destOrd="0" parTransId="{4982D66F-5EF4-4E8D-9C80-A421DBE734BD}" sibTransId="{B73EC9FE-8AFD-47C3-822C-4DC3106C4A6B}"/>
    <dgm:cxn modelId="{ADE7409D-ABE3-45AB-B733-35792FED78A0}" type="presOf" srcId="{BC908D6D-B80A-47C9-984B-F550DD7BD8D3}" destId="{E45FAC76-1F78-4DB5-8BFA-574B3AF395A6}" srcOrd="1" destOrd="0" presId="urn:microsoft.com/office/officeart/2008/layout/HorizontalMultiLevelHierarchy"/>
    <dgm:cxn modelId="{B5207EA9-C4F9-445C-AC35-A45DCBF025D4}" type="presOf" srcId="{4E99AF80-C864-488E-BF2E-CD81E4A59A34}" destId="{DD6B3B04-A9DD-4F48-9ADC-F42E2D49D4F3}" srcOrd="0" destOrd="0" presId="urn:microsoft.com/office/officeart/2008/layout/HorizontalMultiLevelHierarchy"/>
    <dgm:cxn modelId="{367C25B1-5D5A-482D-910E-9F38F046976A}" type="presOf" srcId="{4982D66F-5EF4-4E8D-9C80-A421DBE734BD}" destId="{9548896B-6ED2-46DB-A969-3A03C78A5D37}" srcOrd="0" destOrd="0" presId="urn:microsoft.com/office/officeart/2008/layout/HorizontalMultiLevelHierarchy"/>
    <dgm:cxn modelId="{2D19B8E0-D823-4298-B2EA-CCACD19C12F7}" type="presOf" srcId="{2D5C4C64-0713-4729-8B87-735697F2F819}" destId="{41DC79E9-2A73-45F2-8A1D-97D36570CF61}" srcOrd="0" destOrd="0" presId="urn:microsoft.com/office/officeart/2008/layout/HorizontalMultiLevelHierarchy"/>
    <dgm:cxn modelId="{316C4CE4-AC4D-4765-AC00-2ACD37E799B9}" type="presOf" srcId="{4E99AF80-C864-488E-BF2E-CD81E4A59A34}" destId="{B8D63E82-F543-4DC7-89F0-CCA19738C358}" srcOrd="1" destOrd="0" presId="urn:microsoft.com/office/officeart/2008/layout/HorizontalMultiLevelHierarchy"/>
    <dgm:cxn modelId="{DB428434-84E3-4D2B-A5C1-75B826404609}" type="presParOf" srcId="{41DC79E9-2A73-45F2-8A1D-97D36570CF61}" destId="{C24150B4-B9B9-4566-BAE8-02D7910FC57E}" srcOrd="0" destOrd="0" presId="urn:microsoft.com/office/officeart/2008/layout/HorizontalMultiLevelHierarchy"/>
    <dgm:cxn modelId="{7AED82A9-AC22-461E-8C27-0F6C2792E58E}" type="presParOf" srcId="{C24150B4-B9B9-4566-BAE8-02D7910FC57E}" destId="{4B64D4CD-EA7C-4C6C-B789-DCF36092A4CA}" srcOrd="0" destOrd="0" presId="urn:microsoft.com/office/officeart/2008/layout/HorizontalMultiLevelHierarchy"/>
    <dgm:cxn modelId="{0E5854A2-46E9-43B8-9464-19BFDDAA4F97}" type="presParOf" srcId="{C24150B4-B9B9-4566-BAE8-02D7910FC57E}" destId="{5EF214F7-1606-482D-B1D8-61E370E84657}" srcOrd="1" destOrd="0" presId="urn:microsoft.com/office/officeart/2008/layout/HorizontalMultiLevelHierarchy"/>
    <dgm:cxn modelId="{B20A8BC1-4DF7-42D9-A27A-2865F8ECA1BF}" type="presParOf" srcId="{5EF214F7-1606-482D-B1D8-61E370E84657}" destId="{87C82851-21BD-4D71-B2C6-A919DA570D27}" srcOrd="0" destOrd="0" presId="urn:microsoft.com/office/officeart/2008/layout/HorizontalMultiLevelHierarchy"/>
    <dgm:cxn modelId="{524BE831-A3EE-4CD6-8712-717F050CE7B2}" type="presParOf" srcId="{87C82851-21BD-4D71-B2C6-A919DA570D27}" destId="{E45FAC76-1F78-4DB5-8BFA-574B3AF395A6}" srcOrd="0" destOrd="0" presId="urn:microsoft.com/office/officeart/2008/layout/HorizontalMultiLevelHierarchy"/>
    <dgm:cxn modelId="{D458ED48-E68C-4997-9BE9-15DC91C8AB8B}" type="presParOf" srcId="{5EF214F7-1606-482D-B1D8-61E370E84657}" destId="{F20F28E2-6FD5-4E60-A8BE-6D00694D0DF3}" srcOrd="1" destOrd="0" presId="urn:microsoft.com/office/officeart/2008/layout/HorizontalMultiLevelHierarchy"/>
    <dgm:cxn modelId="{91EA344F-B842-4BAA-81A0-87AFC094B4B6}" type="presParOf" srcId="{F20F28E2-6FD5-4E60-A8BE-6D00694D0DF3}" destId="{8560617F-4115-4D0C-8ABB-FD8BC7DD2373}" srcOrd="0" destOrd="0" presId="urn:microsoft.com/office/officeart/2008/layout/HorizontalMultiLevelHierarchy"/>
    <dgm:cxn modelId="{8DB89FDF-BE38-428A-A368-090D29574593}" type="presParOf" srcId="{F20F28E2-6FD5-4E60-A8BE-6D00694D0DF3}" destId="{FF7E7741-B6F5-45A6-82C3-2026387A6607}" srcOrd="1" destOrd="0" presId="urn:microsoft.com/office/officeart/2008/layout/HorizontalMultiLevelHierarchy"/>
    <dgm:cxn modelId="{78251286-A155-4E69-AC40-9C0F785C5145}" type="presParOf" srcId="{5EF214F7-1606-482D-B1D8-61E370E84657}" destId="{9548896B-6ED2-46DB-A969-3A03C78A5D37}" srcOrd="2" destOrd="0" presId="urn:microsoft.com/office/officeart/2008/layout/HorizontalMultiLevelHierarchy"/>
    <dgm:cxn modelId="{9CC21400-C587-4895-9A63-BD0E6870C013}" type="presParOf" srcId="{9548896B-6ED2-46DB-A969-3A03C78A5D37}" destId="{0E7FCD1E-FB62-4477-8105-4F518C2C02BE}" srcOrd="0" destOrd="0" presId="urn:microsoft.com/office/officeart/2008/layout/HorizontalMultiLevelHierarchy"/>
    <dgm:cxn modelId="{BE4F4A51-D64F-4D66-9C86-53863A7DFB39}" type="presParOf" srcId="{5EF214F7-1606-482D-B1D8-61E370E84657}" destId="{D6F9AB45-75DB-4697-AE8F-AA9E7966D72D}" srcOrd="3" destOrd="0" presId="urn:microsoft.com/office/officeart/2008/layout/HorizontalMultiLevelHierarchy"/>
    <dgm:cxn modelId="{BFF839D1-D5F6-4A13-8B16-620C11ABEE6D}" type="presParOf" srcId="{D6F9AB45-75DB-4697-AE8F-AA9E7966D72D}" destId="{7B89549B-24CC-4315-9596-7AAC2043F614}" srcOrd="0" destOrd="0" presId="urn:microsoft.com/office/officeart/2008/layout/HorizontalMultiLevelHierarchy"/>
    <dgm:cxn modelId="{4FA3D693-8B1F-44D9-BE5F-C9BD6A432817}" type="presParOf" srcId="{D6F9AB45-75DB-4697-AE8F-AA9E7966D72D}" destId="{D255BF0F-5804-4BC5-8480-B9B187F842B1}" srcOrd="1" destOrd="0" presId="urn:microsoft.com/office/officeart/2008/layout/HorizontalMultiLevelHierarchy"/>
    <dgm:cxn modelId="{57F9753D-5C58-4A69-A1C3-8B0578F126D4}" type="presParOf" srcId="{5EF214F7-1606-482D-B1D8-61E370E84657}" destId="{DD6B3B04-A9DD-4F48-9ADC-F42E2D49D4F3}" srcOrd="4" destOrd="0" presId="urn:microsoft.com/office/officeart/2008/layout/HorizontalMultiLevelHierarchy"/>
    <dgm:cxn modelId="{A1C0AA51-4A68-42D8-A7CA-F7F6A14337C5}" type="presParOf" srcId="{DD6B3B04-A9DD-4F48-9ADC-F42E2D49D4F3}" destId="{B8D63E82-F543-4DC7-89F0-CCA19738C358}" srcOrd="0" destOrd="0" presId="urn:microsoft.com/office/officeart/2008/layout/HorizontalMultiLevelHierarchy"/>
    <dgm:cxn modelId="{2445773E-B436-409A-8943-5E72A079B827}" type="presParOf" srcId="{5EF214F7-1606-482D-B1D8-61E370E84657}" destId="{C760A53D-7BFA-4778-A70C-3467C85B0FEC}" srcOrd="5" destOrd="0" presId="urn:microsoft.com/office/officeart/2008/layout/HorizontalMultiLevelHierarchy"/>
    <dgm:cxn modelId="{04EF3A2A-39F6-49A7-AF72-4AF519461DAC}" type="presParOf" srcId="{C760A53D-7BFA-4778-A70C-3467C85B0FEC}" destId="{B75C4C65-3FFA-4D07-A0E7-8C289BB634BD}" srcOrd="0" destOrd="0" presId="urn:microsoft.com/office/officeart/2008/layout/HorizontalMultiLevelHierarchy"/>
    <dgm:cxn modelId="{7C8E350F-4037-4848-A2B9-1A8DC597C5BA}" type="presParOf" srcId="{C760A53D-7BFA-4778-A70C-3467C85B0FEC}" destId="{A400B773-5A51-4C2C-B880-B5674B50653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7A743-EDBE-4CEF-A1CC-0FB5EC3791EC}">
      <dsp:nvSpPr>
        <dsp:cNvPr id="0" name=""/>
        <dsp:cNvSpPr/>
      </dsp:nvSpPr>
      <dsp:spPr>
        <a:xfrm>
          <a:off x="0" y="19606"/>
          <a:ext cx="10515600" cy="599625"/>
        </a:xfrm>
        <a:prstGeom prst="roundRect">
          <a:avLst/>
        </a:prstGeom>
        <a:solidFill>
          <a:schemeClr val="bg2">
            <a:lumMod val="75000"/>
          </a:schemeClr>
        </a:solidFill>
        <a:ln w="28575">
          <a:solidFill>
            <a:schemeClr val="accent6">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Introduction to Machine Learning</a:t>
          </a:r>
          <a:endParaRPr lang="en-US" sz="2500" b="1" kern="1200"/>
        </a:p>
      </dsp:txBody>
      <dsp:txXfrm>
        <a:off x="29271" y="48877"/>
        <a:ext cx="10457058" cy="541083"/>
      </dsp:txXfrm>
    </dsp:sp>
    <dsp:sp modelId="{B89BB388-7EA5-4694-82EF-0995DFFD9FC1}">
      <dsp:nvSpPr>
        <dsp:cNvPr id="0" name=""/>
        <dsp:cNvSpPr/>
      </dsp:nvSpPr>
      <dsp:spPr>
        <a:xfrm>
          <a:off x="0" y="61923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Machine learning Algorithms</a:t>
          </a:r>
          <a:endParaRPr lang="en-US" sz="2000" b="1" kern="1200"/>
        </a:p>
      </dsp:txBody>
      <dsp:txXfrm>
        <a:off x="0" y="619231"/>
        <a:ext cx="10515600" cy="414000"/>
      </dsp:txXfrm>
    </dsp:sp>
    <dsp:sp modelId="{545CA2FD-1A4C-468D-9B26-14D39AC6FF53}">
      <dsp:nvSpPr>
        <dsp:cNvPr id="0" name=""/>
        <dsp:cNvSpPr/>
      </dsp:nvSpPr>
      <dsp:spPr>
        <a:xfrm>
          <a:off x="0" y="1033231"/>
          <a:ext cx="10515600" cy="599625"/>
        </a:xfrm>
        <a:prstGeom prst="roundRect">
          <a:avLst/>
        </a:prstGeom>
        <a:solidFill>
          <a:schemeClr val="bg2">
            <a:lumMod val="75000"/>
          </a:schemeClr>
        </a:solidFill>
        <a:ln w="28575">
          <a:solidFill>
            <a:schemeClr val="accent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dirty="0"/>
            <a:t>Definition of Naïve Bayes</a:t>
          </a:r>
          <a:endParaRPr lang="en-US" sz="2500" b="1" kern="1200" dirty="0"/>
        </a:p>
      </dsp:txBody>
      <dsp:txXfrm>
        <a:off x="29271" y="1062502"/>
        <a:ext cx="10457058" cy="541083"/>
      </dsp:txXfrm>
    </dsp:sp>
    <dsp:sp modelId="{7064950B-4898-42A9-9319-B16AEA7E6440}">
      <dsp:nvSpPr>
        <dsp:cNvPr id="0" name=""/>
        <dsp:cNvSpPr/>
      </dsp:nvSpPr>
      <dsp:spPr>
        <a:xfrm>
          <a:off x="0" y="1632856"/>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Bayesian Theorem</a:t>
          </a:r>
        </a:p>
      </dsp:txBody>
      <dsp:txXfrm>
        <a:off x="0" y="1632856"/>
        <a:ext cx="10515600" cy="414000"/>
      </dsp:txXfrm>
    </dsp:sp>
    <dsp:sp modelId="{FC34C6BC-4C57-4DD1-9A37-E1D96BD6E365}">
      <dsp:nvSpPr>
        <dsp:cNvPr id="0" name=""/>
        <dsp:cNvSpPr/>
      </dsp:nvSpPr>
      <dsp:spPr>
        <a:xfrm>
          <a:off x="0" y="2046856"/>
          <a:ext cx="10515600" cy="599625"/>
        </a:xfrm>
        <a:prstGeom prst="roundRect">
          <a:avLst/>
        </a:prstGeom>
        <a:solidFill>
          <a:schemeClr val="bg2">
            <a:lumMod val="75000"/>
          </a:schemeClr>
        </a:solidFill>
        <a:ln w="28575">
          <a:solidFill>
            <a:schemeClr val="bg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Naïve bayes Classifications</a:t>
          </a:r>
          <a:endParaRPr lang="en-US" sz="2500" b="1" kern="1200"/>
        </a:p>
      </dsp:txBody>
      <dsp:txXfrm>
        <a:off x="29271" y="2076127"/>
        <a:ext cx="10457058" cy="541083"/>
      </dsp:txXfrm>
    </dsp:sp>
    <dsp:sp modelId="{092DE254-2FB0-405F-8145-01C298B1EC4C}">
      <dsp:nvSpPr>
        <dsp:cNvPr id="0" name=""/>
        <dsp:cNvSpPr/>
      </dsp:nvSpPr>
      <dsp:spPr>
        <a:xfrm>
          <a:off x="0" y="264648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dirty="0"/>
            <a:t>Use case implementation</a:t>
          </a:r>
          <a:endParaRPr lang="en-US" sz="2000" b="1" kern="1200" dirty="0"/>
        </a:p>
      </dsp:txBody>
      <dsp:txXfrm>
        <a:off x="0" y="2646481"/>
        <a:ext cx="10515600" cy="414000"/>
      </dsp:txXfrm>
    </dsp:sp>
    <dsp:sp modelId="{16340B3D-1029-4D55-A4EB-4C1529775212}">
      <dsp:nvSpPr>
        <dsp:cNvPr id="0" name=""/>
        <dsp:cNvSpPr/>
      </dsp:nvSpPr>
      <dsp:spPr>
        <a:xfrm>
          <a:off x="0" y="3060481"/>
          <a:ext cx="10515600" cy="599625"/>
        </a:xfrm>
        <a:prstGeom prst="roundRect">
          <a:avLst/>
        </a:prstGeom>
        <a:solidFill>
          <a:schemeClr val="bg2">
            <a:lumMod val="75000"/>
          </a:schemeClr>
        </a:solidFill>
        <a:ln w="28575">
          <a:solidFill>
            <a:schemeClr val="accent6">
              <a:lumMod val="40000"/>
              <a:lumOff val="6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Advantages  &amp; Disadvantages</a:t>
          </a:r>
          <a:endParaRPr lang="en-US" sz="2500" b="1" kern="1200" dirty="0"/>
        </a:p>
      </dsp:txBody>
      <dsp:txXfrm>
        <a:off x="29271" y="3089752"/>
        <a:ext cx="10457058" cy="541083"/>
      </dsp:txXfrm>
    </dsp:sp>
    <dsp:sp modelId="{96E373FF-BE67-407F-9166-D282BB50B936}">
      <dsp:nvSpPr>
        <dsp:cNvPr id="0" name=""/>
        <dsp:cNvSpPr/>
      </dsp:nvSpPr>
      <dsp:spPr>
        <a:xfrm>
          <a:off x="0" y="3732106"/>
          <a:ext cx="10515600" cy="599625"/>
        </a:xfrm>
        <a:prstGeom prst="roundRect">
          <a:avLst/>
        </a:prstGeom>
        <a:solidFill>
          <a:schemeClr val="bg2">
            <a:lumMod val="75000"/>
          </a:schemeClr>
        </a:solidFill>
        <a:ln w="28575">
          <a:solidFill>
            <a:schemeClr val="accent1">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Summary</a:t>
          </a:r>
        </a:p>
      </dsp:txBody>
      <dsp:txXfrm>
        <a:off x="29271" y="3761377"/>
        <a:ext cx="10457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B04-A9DD-4F48-9ADC-F42E2D49D4F3}">
      <dsp:nvSpPr>
        <dsp:cNvPr id="0" name=""/>
        <dsp:cNvSpPr/>
      </dsp:nvSpPr>
      <dsp:spPr>
        <a:xfrm>
          <a:off x="4293361" y="2694648"/>
          <a:ext cx="613749" cy="1262289"/>
        </a:xfrm>
        <a:custGeom>
          <a:avLst/>
          <a:gdLst/>
          <a:ahLst/>
          <a:cxnLst/>
          <a:rect l="0" t="0" r="0" b="0"/>
          <a:pathLst>
            <a:path>
              <a:moveTo>
                <a:pt x="0" y="0"/>
              </a:moveTo>
              <a:lnTo>
                <a:pt x="306874" y="0"/>
              </a:lnTo>
              <a:lnTo>
                <a:pt x="306874" y="1262289"/>
              </a:lnTo>
              <a:lnTo>
                <a:pt x="613749" y="1262289"/>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565146" y="3290703"/>
        <a:ext cx="70179" cy="70179"/>
      </dsp:txXfrm>
    </dsp:sp>
    <dsp:sp modelId="{9548896B-6ED2-46DB-A969-3A03C78A5D37}">
      <dsp:nvSpPr>
        <dsp:cNvPr id="0" name=""/>
        <dsp:cNvSpPr/>
      </dsp:nvSpPr>
      <dsp:spPr>
        <a:xfrm>
          <a:off x="4293361" y="2570468"/>
          <a:ext cx="1421810" cy="124180"/>
        </a:xfrm>
        <a:custGeom>
          <a:avLst/>
          <a:gdLst/>
          <a:ahLst/>
          <a:cxnLst/>
          <a:rect l="0" t="0" r="0" b="0"/>
          <a:pathLst>
            <a:path>
              <a:moveTo>
                <a:pt x="0" y="124180"/>
              </a:moveTo>
              <a:lnTo>
                <a:pt x="710905" y="124180"/>
              </a:lnTo>
              <a:lnTo>
                <a:pt x="710905" y="0"/>
              </a:lnTo>
              <a:lnTo>
                <a:pt x="1421810"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968586" y="2596877"/>
        <a:ext cx="71361" cy="71361"/>
      </dsp:txXfrm>
    </dsp:sp>
    <dsp:sp modelId="{87C82851-21BD-4D71-B2C6-A919DA570D27}">
      <dsp:nvSpPr>
        <dsp:cNvPr id="0" name=""/>
        <dsp:cNvSpPr/>
      </dsp:nvSpPr>
      <dsp:spPr>
        <a:xfrm>
          <a:off x="4293361" y="1117602"/>
          <a:ext cx="613749" cy="1577046"/>
        </a:xfrm>
        <a:custGeom>
          <a:avLst/>
          <a:gdLst/>
          <a:ahLst/>
          <a:cxnLst/>
          <a:rect l="0" t="0" r="0" b="0"/>
          <a:pathLst>
            <a:path>
              <a:moveTo>
                <a:pt x="0" y="1577046"/>
              </a:moveTo>
              <a:lnTo>
                <a:pt x="306874" y="1577046"/>
              </a:lnTo>
              <a:lnTo>
                <a:pt x="306874" y="0"/>
              </a:lnTo>
              <a:lnTo>
                <a:pt x="613749"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DE" sz="600" kern="1200"/>
        </a:p>
      </dsp:txBody>
      <dsp:txXfrm>
        <a:off x="4557929" y="1863819"/>
        <a:ext cx="84613" cy="84613"/>
      </dsp:txXfrm>
    </dsp:sp>
    <dsp:sp modelId="{4B64D4CD-EA7C-4C6C-B789-DCF36092A4CA}">
      <dsp:nvSpPr>
        <dsp:cNvPr id="0" name=""/>
        <dsp:cNvSpPr/>
      </dsp:nvSpPr>
      <dsp:spPr>
        <a:xfrm>
          <a:off x="2392520" y="2179875"/>
          <a:ext cx="277213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Naïve Bayes Classifiers</a:t>
          </a:r>
          <a:endParaRPr lang="en-DE" sz="3500" kern="1200" dirty="0"/>
        </a:p>
      </dsp:txBody>
      <dsp:txXfrm>
        <a:off x="2392520" y="2179875"/>
        <a:ext cx="2772135" cy="1029546"/>
      </dsp:txXfrm>
    </dsp:sp>
    <dsp:sp modelId="{8560617F-4115-4D0C-8ABB-FD8BC7DD2373}">
      <dsp:nvSpPr>
        <dsp:cNvPr id="0" name=""/>
        <dsp:cNvSpPr/>
      </dsp:nvSpPr>
      <dsp:spPr>
        <a:xfrm>
          <a:off x="4907110" y="602829"/>
          <a:ext cx="2450693"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Gaussian</a:t>
          </a:r>
          <a:endParaRPr lang="en-DE" sz="3500" kern="1200" dirty="0"/>
        </a:p>
      </dsp:txBody>
      <dsp:txXfrm>
        <a:off x="4907110" y="602829"/>
        <a:ext cx="2450693" cy="1029546"/>
      </dsp:txXfrm>
    </dsp:sp>
    <dsp:sp modelId="{7B89549B-24CC-4315-9596-7AAC2043F614}">
      <dsp:nvSpPr>
        <dsp:cNvPr id="0" name=""/>
        <dsp:cNvSpPr/>
      </dsp:nvSpPr>
      <dsp:spPr>
        <a:xfrm>
          <a:off x="5715172" y="2055694"/>
          <a:ext cx="2380284"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Multinomial</a:t>
          </a:r>
          <a:endParaRPr lang="en-DE" sz="3500" kern="1200" dirty="0"/>
        </a:p>
      </dsp:txBody>
      <dsp:txXfrm>
        <a:off x="5715172" y="2055694"/>
        <a:ext cx="2380284" cy="1029546"/>
      </dsp:txXfrm>
    </dsp:sp>
    <dsp:sp modelId="{B75C4C65-3FFA-4D07-A0E7-8C289BB634BD}">
      <dsp:nvSpPr>
        <dsp:cNvPr id="0" name=""/>
        <dsp:cNvSpPr/>
      </dsp:nvSpPr>
      <dsp:spPr>
        <a:xfrm>
          <a:off x="4907110" y="3442164"/>
          <a:ext cx="240152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Bernoulli</a:t>
          </a:r>
          <a:endParaRPr lang="en-DE" sz="3500" kern="1200" dirty="0"/>
        </a:p>
      </dsp:txBody>
      <dsp:txXfrm>
        <a:off x="4907110" y="3442164"/>
        <a:ext cx="2401525"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2211-52D0-4B85-A478-AB8408D75973}" type="datetimeFigureOut">
              <a:rPr lang="en-DE" smtClean="0"/>
              <a:t>08/06/2023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775C-8C96-4BD1-ABF1-80130B631F8F}" type="slidenum">
              <a:rPr lang="en-DE" smtClean="0"/>
              <a:t>‹#›</a:t>
            </a:fld>
            <a:endParaRPr lang="en-DE"/>
          </a:p>
        </p:txBody>
      </p:sp>
    </p:spTree>
    <p:extLst>
      <p:ext uri="{BB962C8B-B14F-4D97-AF65-F5344CB8AC3E}">
        <p14:creationId xmlns:p14="http://schemas.microsoft.com/office/powerpoint/2010/main" val="23829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diagram displays the different types of probability. </a:t>
            </a:r>
          </a:p>
          <a:p>
            <a:pPr marL="171450" indent="-171450">
              <a:buFontTx/>
              <a:buChar char="-"/>
            </a:pPr>
            <a:r>
              <a:rPr lang="en-GB" dirty="0"/>
              <a:t>-N/B it is a </a:t>
            </a:r>
            <a:r>
              <a:rPr lang="en-GB" b="0" i="1" dirty="0">
                <a:solidFill>
                  <a:schemeClr val="bg1"/>
                </a:solidFill>
                <a:effectLst/>
                <a:latin typeface="Noto serif" panose="020B0604020202020204" pitchFamily="18" charset="0"/>
              </a:rPr>
              <a:t>supervised learning technique </a:t>
            </a:r>
            <a:endParaRPr lang="en-GB" dirty="0"/>
          </a:p>
          <a:p>
            <a:pPr marL="171450" indent="-171450">
              <a:buFontTx/>
              <a:buChar char="-"/>
            </a:pPr>
            <a:r>
              <a:rPr lang="en-GB" dirty="0"/>
              <a:t>Applying Bayes theorem, </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4</a:t>
            </a:fld>
            <a:endParaRPr lang="en-DE"/>
          </a:p>
        </p:txBody>
      </p:sp>
    </p:spTree>
    <p:extLst>
      <p:ext uri="{BB962C8B-B14F-4D97-AF65-F5344CB8AC3E}">
        <p14:creationId xmlns:p14="http://schemas.microsoft.com/office/powerpoint/2010/main" val="171030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15</a:t>
            </a:fld>
            <a:endParaRPr lang="en-DE"/>
          </a:p>
        </p:txBody>
      </p:sp>
    </p:spTree>
    <p:extLst>
      <p:ext uri="{BB962C8B-B14F-4D97-AF65-F5344CB8AC3E}">
        <p14:creationId xmlns:p14="http://schemas.microsoft.com/office/powerpoint/2010/main" val="230383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16</a:t>
            </a:fld>
            <a:endParaRPr lang="en-DE"/>
          </a:p>
        </p:txBody>
      </p:sp>
    </p:spTree>
    <p:extLst>
      <p:ext uri="{BB962C8B-B14F-4D97-AF65-F5344CB8AC3E}">
        <p14:creationId xmlns:p14="http://schemas.microsoft.com/office/powerpoint/2010/main" val="381955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order to apply Naïve Bayes to predict an overall outcome, we would run the formula for every outcome</a:t>
            </a:r>
          </a:p>
          <a:p>
            <a:r>
              <a:rPr lang="en-GB" b="0" i="0" dirty="0">
                <a:solidFill>
                  <a:srgbClr val="3D3B49"/>
                </a:solidFill>
                <a:effectLst/>
                <a:latin typeface="Noto serif" panose="02020600060500020200" pitchFamily="18" charset="0"/>
              </a:rPr>
              <a:t>-I</a:t>
            </a:r>
            <a:r>
              <a:rPr lang="en-GB" b="0" i="0" dirty="0">
                <a:solidFill>
                  <a:srgbClr val="161616"/>
                </a:solidFill>
                <a:effectLst/>
                <a:latin typeface="IBM Plex Sans" panose="020B0604020202020204" pitchFamily="34" charset="0"/>
              </a:rPr>
              <a:t>t also assumes that all features contribute equally to the outcome</a:t>
            </a:r>
          </a:p>
          <a:p>
            <a:pPr marL="171450" indent="-171450">
              <a:buFontTx/>
              <a:buChar char="-"/>
            </a:pPr>
            <a:r>
              <a:rPr lang="en-GB" b="0" i="0" dirty="0">
                <a:solidFill>
                  <a:srgbClr val="161616"/>
                </a:solidFill>
                <a:effectLst/>
                <a:latin typeface="IBM Plex Sans" panose="020B0604020202020204" pitchFamily="34" charset="0"/>
              </a:rPr>
              <a:t>The </a:t>
            </a:r>
            <a:r>
              <a:rPr lang="en-GB" b="0" i="0" dirty="0">
                <a:solidFill>
                  <a:srgbClr val="161616"/>
                </a:solidFill>
                <a:effectLst/>
                <a:latin typeface="IBM Plex Sans" panose="020B0503050203000203" pitchFamily="34" charset="0"/>
              </a:rPr>
              <a:t>algorithm performs well, particularly with small sample sizes</a:t>
            </a:r>
          </a:p>
          <a:p>
            <a:pPr marL="171450" indent="-171450">
              <a:buFontTx/>
              <a:buChar char="-"/>
            </a:pPr>
            <a:r>
              <a:rPr lang="en-GB" b="0" i="0" dirty="0">
                <a:solidFill>
                  <a:srgbClr val="161616"/>
                </a:solidFill>
                <a:effectLst/>
                <a:latin typeface="IBM Plex Sans" panose="020B0503050203000203" pitchFamily="34" charset="0"/>
              </a:rPr>
              <a:t>There are different types of classifiers based on the distributions of the feature values.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6</a:t>
            </a:fld>
            <a:endParaRPr lang="en-DE"/>
          </a:p>
        </p:txBody>
      </p:sp>
    </p:spTree>
    <p:extLst>
      <p:ext uri="{BB962C8B-B14F-4D97-AF65-F5344CB8AC3E}">
        <p14:creationId xmlns:p14="http://schemas.microsoft.com/office/powerpoint/2010/main" val="173339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8</a:t>
            </a:fld>
            <a:endParaRPr lang="en-DE"/>
          </a:p>
        </p:txBody>
      </p:sp>
    </p:spTree>
    <p:extLst>
      <p:ext uri="{BB962C8B-B14F-4D97-AF65-F5344CB8AC3E}">
        <p14:creationId xmlns:p14="http://schemas.microsoft.com/office/powerpoint/2010/main" val="200477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p>
          <a:p>
            <a:pPr fontAlgn="base"/>
            <a:r>
              <a:rPr lang="en-GB" b="0" i="0" dirty="0">
                <a:solidFill>
                  <a:srgbClr val="3D3B49"/>
                </a:solidFill>
                <a:effectLst/>
                <a:latin typeface="Noto serif" panose="02020600060500020200" pitchFamily="18" charset="0"/>
              </a:rPr>
              <a:t>-</a:t>
            </a:r>
            <a:r>
              <a:rPr lang="en-GB" dirty="0">
                <a:effectLst/>
                <a:latin typeface="inherit"/>
              </a:rPr>
              <a:t>The accuracy of the learning algorithm based on the training dataset is then evaluated based on the performance of the test dataset.  </a:t>
            </a:r>
          </a:p>
        </p:txBody>
      </p:sp>
      <p:sp>
        <p:nvSpPr>
          <p:cNvPr id="4" name="Slide Number Placeholder 3"/>
          <p:cNvSpPr>
            <a:spLocks noGrp="1"/>
          </p:cNvSpPr>
          <p:nvPr>
            <p:ph type="sldNum" sz="quarter" idx="5"/>
          </p:nvPr>
        </p:nvSpPr>
        <p:spPr/>
        <p:txBody>
          <a:bodyPr/>
          <a:lstStyle/>
          <a:p>
            <a:fld id="{3DA2775C-8C96-4BD1-ABF1-80130B631F8F}" type="slidenum">
              <a:rPr lang="en-DE" smtClean="0"/>
              <a:t>9</a:t>
            </a:fld>
            <a:endParaRPr lang="en-DE"/>
          </a:p>
        </p:txBody>
      </p:sp>
    </p:spTree>
    <p:extLst>
      <p:ext uri="{BB962C8B-B14F-4D97-AF65-F5344CB8AC3E}">
        <p14:creationId xmlns:p14="http://schemas.microsoft.com/office/powerpoint/2010/main" val="147327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10</a:t>
            </a:fld>
            <a:endParaRPr lang="en-DE"/>
          </a:p>
        </p:txBody>
      </p:sp>
    </p:spTree>
    <p:extLst>
      <p:ext uri="{BB962C8B-B14F-4D97-AF65-F5344CB8AC3E}">
        <p14:creationId xmlns:p14="http://schemas.microsoft.com/office/powerpoint/2010/main" val="139279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11</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12</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13</a:t>
            </a:fld>
            <a:endParaRPr lang="en-DE"/>
          </a:p>
        </p:txBody>
      </p:sp>
    </p:spTree>
    <p:extLst>
      <p:ext uri="{BB962C8B-B14F-4D97-AF65-F5344CB8AC3E}">
        <p14:creationId xmlns:p14="http://schemas.microsoft.com/office/powerpoint/2010/main" val="141291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latin typeface="+mj-lt"/>
                <a:ea typeface="+mj-ea"/>
                <a:cs typeface="+mj-cs"/>
              </a:rPr>
              <a:t>BernNB_GausNB_MultNB_Comparison</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14</a:t>
            </a:fld>
            <a:endParaRPr lang="en-DE"/>
          </a:p>
        </p:txBody>
      </p:sp>
    </p:spTree>
    <p:extLst>
      <p:ext uri="{BB962C8B-B14F-4D97-AF65-F5344CB8AC3E}">
        <p14:creationId xmlns:p14="http://schemas.microsoft.com/office/powerpoint/2010/main" val="189310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691-3090-D65B-8C5B-394E9A559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D0FA540-5D8A-5AE1-D6F4-E9994947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A59DE65-D20E-2C81-6BF7-7F8926481C10}"/>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58B85A89-DD95-7DA6-1EC6-B7D2E2239D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CD3D72C-A9F4-8B9E-4EED-84CCF56827B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825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06-45A5-5158-B01F-3E34DDA9469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F925744-F6D8-68EE-6A91-06FAF946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92122FA-AE69-B437-A5C6-E3D6D8058A2E}"/>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D17C2B3C-25A2-C99A-60B6-6A1478FEC8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8C8ADF-3EA4-6489-27D5-32383AFCADA4}"/>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4160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179BE-F628-1794-2C93-DF39EB750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28F1577-AE0E-9377-DC01-74B08F23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244A9D2-8D93-8ED2-A047-5A403F97D062}"/>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B9A2A55B-394C-5362-60A5-C40C73E113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4CF78-7C18-A772-0FF5-123448F2A396}"/>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3471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2B-8110-93CF-2011-46CF032852C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D36F1E6-246C-1FE1-99A5-B6F5744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AD6CD1-AEE4-414E-CD1E-C063A3E454D1}"/>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713A1994-D66B-4B70-89D0-41C6818EE1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D8DB17-803B-2489-8609-9C79BD76A349}"/>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769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FDB-5F16-6D7B-A060-36FEF45F5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AB8BA6C-EA34-FF81-3B07-AB3A10AD6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9F324-A509-9B1D-8FCA-E43DB611CFE4}"/>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A7DB6E8D-C0A7-2372-25D5-9B2A580C92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16AF46-1881-3A30-F6E3-846F6162AB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4396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208E-8F8B-3A46-4767-7C4D2CA24B5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09AE438-61A9-0C87-3B5B-B7029625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9BA87C3-F3FB-2F7A-4BBF-2FF3E959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1F0A362-4181-C258-14FA-99C62CF1F405}"/>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993AF853-F4C5-58C5-0C06-B8FE0E99DA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FFA496B-66E0-F3EC-6FB2-BE193669648C}"/>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42507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CF1A-1717-1A33-627A-38B18F575FC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7E94258F-67D8-2BB6-B307-924C2F0F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E1E5-E214-D7C6-16C2-DFD1C123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32B1218-BAA6-CB4C-6408-FA8EC79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2CE1-25B3-DF5A-608A-9F8D1760B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6EFBBCC-1FD4-2CD8-A8BC-483FEB28D25D}"/>
              </a:ext>
            </a:extLst>
          </p:cNvPr>
          <p:cNvSpPr>
            <a:spLocks noGrp="1"/>
          </p:cNvSpPr>
          <p:nvPr>
            <p:ph type="dt" sz="half" idx="10"/>
          </p:nvPr>
        </p:nvSpPr>
        <p:spPr/>
        <p:txBody>
          <a:bodyPr/>
          <a:lstStyle/>
          <a:p>
            <a:r>
              <a:rPr lang="en-DE"/>
              <a:t>09/06/2023</a:t>
            </a:r>
          </a:p>
        </p:txBody>
      </p:sp>
      <p:sp>
        <p:nvSpPr>
          <p:cNvPr id="8" name="Footer Placeholder 7">
            <a:extLst>
              <a:ext uri="{FF2B5EF4-FFF2-40B4-BE49-F238E27FC236}">
                <a16:creationId xmlns:a16="http://schemas.microsoft.com/office/drawing/2014/main" id="{C2425FBB-257F-6B0E-C584-D34204C0EDA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8953BFF-8884-7A96-7E58-EADA10D67C15}"/>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600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B641-FFF9-B740-2A56-522553E0C8C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8B72FD-DF2C-BA34-FE3C-901ED831CC80}"/>
              </a:ext>
            </a:extLst>
          </p:cNvPr>
          <p:cNvSpPr>
            <a:spLocks noGrp="1"/>
          </p:cNvSpPr>
          <p:nvPr>
            <p:ph type="dt" sz="half" idx="10"/>
          </p:nvPr>
        </p:nvSpPr>
        <p:spPr/>
        <p:txBody>
          <a:bodyPr/>
          <a:lstStyle/>
          <a:p>
            <a:r>
              <a:rPr lang="en-DE"/>
              <a:t>09/06/2023</a:t>
            </a:r>
          </a:p>
        </p:txBody>
      </p:sp>
      <p:sp>
        <p:nvSpPr>
          <p:cNvPr id="4" name="Footer Placeholder 3">
            <a:extLst>
              <a:ext uri="{FF2B5EF4-FFF2-40B4-BE49-F238E27FC236}">
                <a16:creationId xmlns:a16="http://schemas.microsoft.com/office/drawing/2014/main" id="{720832A6-A6A0-F5A4-ABDE-7423AC9C1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DD708F8-C252-FD7F-946D-F3E1811F62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3265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FA7A1-F144-AAD6-BFFC-EFF0529DF62B}"/>
              </a:ext>
            </a:extLst>
          </p:cNvPr>
          <p:cNvSpPr>
            <a:spLocks noGrp="1"/>
          </p:cNvSpPr>
          <p:nvPr>
            <p:ph type="dt" sz="half" idx="10"/>
          </p:nvPr>
        </p:nvSpPr>
        <p:spPr/>
        <p:txBody>
          <a:bodyPr/>
          <a:lstStyle/>
          <a:p>
            <a:r>
              <a:rPr lang="en-DE"/>
              <a:t>09/06/2023</a:t>
            </a:r>
          </a:p>
        </p:txBody>
      </p:sp>
      <p:sp>
        <p:nvSpPr>
          <p:cNvPr id="3" name="Footer Placeholder 2">
            <a:extLst>
              <a:ext uri="{FF2B5EF4-FFF2-40B4-BE49-F238E27FC236}">
                <a16:creationId xmlns:a16="http://schemas.microsoft.com/office/drawing/2014/main" id="{43FFEFEA-5657-DEEB-6576-BF7F90D27BA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EC9A2DF-AC18-0DEB-B590-8B6D9A8CA0A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99008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9B2-BA57-B538-CEF4-5675A2456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0C14793-1089-619E-0A49-74B2DC05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FAC1BFC-C136-1DE6-3E2C-86A77655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CBC0-7259-0A3C-17DC-4E1175F73E83}"/>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3376F8DB-EF62-457B-D766-248A42299A7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6923EF-173B-1457-5FAC-67B423BE4D3B}"/>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710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F5B4-F3F8-0F17-A09A-7D4ED9D3B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9FAD48E-B9F2-B277-9891-C1DB3A958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5A53B99-C7F0-755A-2163-7DCD74EC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1823-6799-5FEF-7B2D-126CE7C039DB}"/>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148E20EB-C3BE-43B2-E36F-4E537EA6A9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2FCC96D-E292-3D01-FB20-02A1933AB7E8}"/>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045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ACD64-9088-2B75-1B3B-8DDAFAE75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C2071BC-A025-F488-BDEF-3752B3317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4AD95C-4CB2-3D28-1A89-FB9B5340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09/06/2023</a:t>
            </a:r>
          </a:p>
        </p:txBody>
      </p:sp>
      <p:sp>
        <p:nvSpPr>
          <p:cNvPr id="5" name="Footer Placeholder 4">
            <a:extLst>
              <a:ext uri="{FF2B5EF4-FFF2-40B4-BE49-F238E27FC236}">
                <a16:creationId xmlns:a16="http://schemas.microsoft.com/office/drawing/2014/main" id="{7FC9977E-6E01-1B31-4FA0-B0B02E0D7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8DBBA77-74A0-3283-126E-3BA863FA5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90D-D43D-4637-8AB1-318B5662A3A0}" type="slidenum">
              <a:rPr lang="en-DE" smtClean="0"/>
              <a:t>‹#›</a:t>
            </a:fld>
            <a:endParaRPr lang="en-DE"/>
          </a:p>
        </p:txBody>
      </p:sp>
    </p:spTree>
    <p:extLst>
      <p:ext uri="{BB962C8B-B14F-4D97-AF65-F5344CB8AC3E}">
        <p14:creationId xmlns:p14="http://schemas.microsoft.com/office/powerpoint/2010/main" val="269895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learning.oreilly.com/library/view/python-data-science/9781098121211/" TargetMode="External"/><Relationship Id="rId5" Type="http://schemas.openxmlformats.org/officeDocument/2006/relationships/hyperlink" Target="https://www.datacamp.com/tutorial/naive-bayes-scikit-learn" TargetMode="External"/><Relationship Id="rId4" Type="http://schemas.openxmlformats.org/officeDocument/2006/relationships/hyperlink" Target="Sunila%20Gollapudi%20(2016):%20Practical%20Machine%20Learning%20(9781784399689).%20Available%20online%20at%20https:/learning.oreilly.com/library/view/practical-machine-learning/9781784399689/ch01s05.html."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1524000" y="1122363"/>
            <a:ext cx="9144000" cy="3063240"/>
          </a:xfrm>
        </p:spPr>
        <p:txBody>
          <a:bodyPr anchor="ctr">
            <a:normAutofit/>
          </a:bodyPr>
          <a:lstStyle/>
          <a:p>
            <a:r>
              <a:rPr lang="en-GB" sz="9600" b="1" dirty="0">
                <a:solidFill>
                  <a:srgbClr val="FFFFFF"/>
                </a:solidFill>
              </a:rPr>
              <a:t>Naïve Bayes</a:t>
            </a:r>
            <a:endParaRPr lang="en-DE" sz="9600" b="1" dirty="0">
              <a:solidFill>
                <a:srgbClr val="FFFFFF"/>
              </a:solidFill>
            </a:endParaRPr>
          </a:p>
        </p:txBody>
      </p:sp>
      <p:sp>
        <p:nvSpPr>
          <p:cNvPr id="3" name="Subtitle 2">
            <a:extLst>
              <a:ext uri="{FF2B5EF4-FFF2-40B4-BE49-F238E27FC236}">
                <a16:creationId xmlns:a16="http://schemas.microsoft.com/office/drawing/2014/main" id="{536EA762-1569-9275-4F02-CFD4020A8FBF}"/>
              </a:ext>
            </a:extLst>
          </p:cNvPr>
          <p:cNvSpPr>
            <a:spLocks noGrp="1"/>
          </p:cNvSpPr>
          <p:nvPr>
            <p:ph type="subTitle" idx="1"/>
          </p:nvPr>
        </p:nvSpPr>
        <p:spPr>
          <a:xfrm>
            <a:off x="1527048" y="4599432"/>
            <a:ext cx="9144000" cy="1536192"/>
          </a:xfrm>
        </p:spPr>
        <p:txBody>
          <a:bodyPr>
            <a:normAutofit/>
          </a:bodyPr>
          <a:lstStyle/>
          <a:p>
            <a:r>
              <a:rPr lang="en-GB" b="1" dirty="0">
                <a:solidFill>
                  <a:srgbClr val="FFFFFF"/>
                </a:solidFill>
              </a:rPr>
              <a:t>By</a:t>
            </a:r>
          </a:p>
          <a:p>
            <a:r>
              <a:rPr lang="en-GB" b="1" dirty="0">
                <a:solidFill>
                  <a:srgbClr val="FFFFFF"/>
                </a:solidFill>
              </a:rPr>
              <a:t>Stephanie C. Okosa</a:t>
            </a:r>
            <a:endParaRPr lang="en-DE" b="1" dirty="0">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3637803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10</a:t>
            </a:fld>
            <a:endParaRPr lang="en-DE"/>
          </a:p>
        </p:txBody>
      </p:sp>
      <p:sp>
        <p:nvSpPr>
          <p:cNvPr id="14" name="TextBox 13">
            <a:extLst>
              <a:ext uri="{FF2B5EF4-FFF2-40B4-BE49-F238E27FC236}">
                <a16:creationId xmlns:a16="http://schemas.microsoft.com/office/drawing/2014/main" id="{008C542D-55AB-AB75-7D4E-E022E1DD07F9}"/>
              </a:ext>
            </a:extLst>
          </p:cNvPr>
          <p:cNvSpPr txBox="1"/>
          <p:nvPr/>
        </p:nvSpPr>
        <p:spPr>
          <a:xfrm>
            <a:off x="324691" y="1427696"/>
            <a:ext cx="4030019" cy="333873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in Boolean variables.</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It attaches a Boolean indicator to a word when it belongs to a document.</a:t>
            </a:r>
          </a:p>
          <a:p>
            <a:pPr marL="285750" indent="-285750" algn="just">
              <a:lnSpc>
                <a:spcPct val="200000"/>
              </a:lnSpc>
              <a:buFont typeface="Wingdings" panose="05000000000000000000" pitchFamily="2" charset="2"/>
              <a:buChar char="Ø"/>
            </a:pPr>
            <a:endParaRPr lang="en-DE" i="1" dirty="0">
              <a:solidFill>
                <a:schemeClr val="bg1"/>
              </a:solidFill>
            </a:endParaRPr>
          </a:p>
        </p:txBody>
      </p:sp>
      <p:grpSp>
        <p:nvGrpSpPr>
          <p:cNvPr id="19" name="Group 18">
            <a:extLst>
              <a:ext uri="{FF2B5EF4-FFF2-40B4-BE49-F238E27FC236}">
                <a16:creationId xmlns:a16="http://schemas.microsoft.com/office/drawing/2014/main" id="{ADA35FF4-7502-734B-6C7F-F15390E73B6B}"/>
              </a:ext>
            </a:extLst>
          </p:cNvPr>
          <p:cNvGrpSpPr/>
          <p:nvPr/>
        </p:nvGrpSpPr>
        <p:grpSpPr>
          <a:xfrm>
            <a:off x="4550730" y="1809654"/>
            <a:ext cx="7814766" cy="3720609"/>
            <a:chOff x="4446061" y="2155837"/>
            <a:chExt cx="7753722" cy="3720609"/>
          </a:xfrm>
        </p:grpSpPr>
        <p:grpSp>
          <p:nvGrpSpPr>
            <p:cNvPr id="17" name="Group 16">
              <a:extLst>
                <a:ext uri="{FF2B5EF4-FFF2-40B4-BE49-F238E27FC236}">
                  <a16:creationId xmlns:a16="http://schemas.microsoft.com/office/drawing/2014/main" id="{44FBB89A-CE38-46AD-961F-C34CEB135A2A}"/>
                </a:ext>
              </a:extLst>
            </p:cNvPr>
            <p:cNvGrpSpPr/>
            <p:nvPr/>
          </p:nvGrpSpPr>
          <p:grpSpPr>
            <a:xfrm>
              <a:off x="4446061" y="2155837"/>
              <a:ext cx="7490300" cy="3720609"/>
              <a:chOff x="4446061" y="2155837"/>
              <a:chExt cx="7490300" cy="3720609"/>
            </a:xfrm>
          </p:grpSpPr>
          <p:pic>
            <p:nvPicPr>
              <p:cNvPr id="10" name="Picture 9">
                <a:extLst>
                  <a:ext uri="{FF2B5EF4-FFF2-40B4-BE49-F238E27FC236}">
                    <a16:creationId xmlns:a16="http://schemas.microsoft.com/office/drawing/2014/main" id="{57FEEEE2-76A9-988C-75F0-4D1AEFB21B40}"/>
                  </a:ext>
                </a:extLst>
              </p:cNvPr>
              <p:cNvPicPr>
                <a:picLocks noChangeAspect="1"/>
              </p:cNvPicPr>
              <p:nvPr/>
            </p:nvPicPr>
            <p:blipFill rotWithShape="1">
              <a:blip r:embed="rId5"/>
              <a:srcRect l="7662" r="127"/>
              <a:stretch/>
            </p:blipFill>
            <p:spPr>
              <a:xfrm>
                <a:off x="4446061" y="3123464"/>
                <a:ext cx="7490300" cy="2752982"/>
              </a:xfrm>
              <a:prstGeom prst="rect">
                <a:avLst/>
              </a:prstGeom>
            </p:spPr>
          </p:pic>
          <p:pic>
            <p:nvPicPr>
              <p:cNvPr id="16" name="Picture 15">
                <a:extLst>
                  <a:ext uri="{FF2B5EF4-FFF2-40B4-BE49-F238E27FC236}">
                    <a16:creationId xmlns:a16="http://schemas.microsoft.com/office/drawing/2014/main" id="{CE8E054E-E7E8-DD80-A88A-BAFE52BA7AF5}"/>
                  </a:ext>
                </a:extLst>
              </p:cNvPr>
              <p:cNvPicPr>
                <a:picLocks noChangeAspect="1"/>
              </p:cNvPicPr>
              <p:nvPr/>
            </p:nvPicPr>
            <p:blipFill>
              <a:blip r:embed="rId6"/>
              <a:stretch>
                <a:fillRect/>
              </a:stretch>
            </p:blipFill>
            <p:spPr>
              <a:xfrm>
                <a:off x="4446061" y="2155837"/>
                <a:ext cx="7490300" cy="975445"/>
              </a:xfrm>
              <a:prstGeom prst="rect">
                <a:avLst/>
              </a:prstGeom>
            </p:spPr>
          </p:pic>
        </p:grpSp>
        <p:sp>
          <p:nvSpPr>
            <p:cNvPr id="18" name="TextBox 17">
              <a:extLst>
                <a:ext uri="{FF2B5EF4-FFF2-40B4-BE49-F238E27FC236}">
                  <a16:creationId xmlns:a16="http://schemas.microsoft.com/office/drawing/2014/main" id="{4F18F455-3056-4B36-50C7-556A02552BA3}"/>
                </a:ext>
              </a:extLst>
            </p:cNvPr>
            <p:cNvSpPr txBox="1"/>
            <p:nvPr/>
          </p:nvSpPr>
          <p:spPr>
            <a:xfrm>
              <a:off x="8662011" y="5476336"/>
              <a:ext cx="3537772" cy="400110"/>
            </a:xfrm>
            <a:prstGeom prst="rect">
              <a:avLst/>
            </a:prstGeom>
            <a:noFill/>
          </p:spPr>
          <p:txBody>
            <a:bodyPr wrap="square" rtlCol="0" anchor="ctr">
              <a:spAutoFit/>
            </a:bodyPr>
            <a:lstStyle/>
            <a:p>
              <a:r>
                <a:rPr lang="en-GB" sz="2000" b="1" dirty="0">
                  <a:highlight>
                    <a:srgbClr val="800000"/>
                  </a:highlight>
                </a:rPr>
                <a:t>EXAMPLE: Weather Prediction</a:t>
              </a:r>
              <a:endParaRPr lang="en-DE" sz="2000" b="1" dirty="0">
                <a:highlight>
                  <a:srgbClr val="800000"/>
                </a:highlight>
              </a:endParaRPr>
            </a:p>
          </p:txBody>
        </p:sp>
      </p:grpSp>
    </p:spTree>
    <p:extLst>
      <p:ext uri="{BB962C8B-B14F-4D97-AF65-F5344CB8AC3E}">
        <p14:creationId xmlns:p14="http://schemas.microsoft.com/office/powerpoint/2010/main" val="255751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11</a:t>
            </a:fld>
            <a:endParaRPr lang="en-DE"/>
          </a:p>
        </p:txBody>
      </p:sp>
      <p:pic>
        <p:nvPicPr>
          <p:cNvPr id="7" name="Picture 6">
            <a:extLst>
              <a:ext uri="{FF2B5EF4-FFF2-40B4-BE49-F238E27FC236}">
                <a16:creationId xmlns:a16="http://schemas.microsoft.com/office/drawing/2014/main" id="{9BF1030C-95F2-9F15-579C-117975B87BA5}"/>
              </a:ext>
            </a:extLst>
          </p:cNvPr>
          <p:cNvPicPr>
            <a:picLocks noChangeAspect="1"/>
          </p:cNvPicPr>
          <p:nvPr/>
        </p:nvPicPr>
        <p:blipFill rotWithShape="1">
          <a:blip r:embed="rId5"/>
          <a:srcRect r="16398"/>
          <a:stretch/>
        </p:blipFill>
        <p:spPr>
          <a:xfrm>
            <a:off x="6812238" y="1371680"/>
            <a:ext cx="5331863" cy="3549365"/>
          </a:xfrm>
          <a:prstGeom prst="rect">
            <a:avLst/>
          </a:prstGeom>
        </p:spPr>
      </p:pic>
      <p:pic>
        <p:nvPicPr>
          <p:cNvPr id="9" name="Picture 8">
            <a:extLst>
              <a:ext uri="{FF2B5EF4-FFF2-40B4-BE49-F238E27FC236}">
                <a16:creationId xmlns:a16="http://schemas.microsoft.com/office/drawing/2014/main" id="{5C3C6B0D-DED0-8183-F4E6-2B1B3E9F7836}"/>
              </a:ext>
            </a:extLst>
          </p:cNvPr>
          <p:cNvPicPr>
            <a:picLocks noChangeAspect="1"/>
          </p:cNvPicPr>
          <p:nvPr/>
        </p:nvPicPr>
        <p:blipFill>
          <a:blip r:embed="rId6"/>
          <a:stretch>
            <a:fillRect/>
          </a:stretch>
        </p:blipFill>
        <p:spPr>
          <a:xfrm>
            <a:off x="89663" y="1371680"/>
            <a:ext cx="6674676" cy="4743985"/>
          </a:xfrm>
          <a:prstGeom prst="rect">
            <a:avLst/>
          </a:prstGeom>
        </p:spPr>
      </p:pic>
    </p:spTree>
    <p:extLst>
      <p:ext uri="{BB962C8B-B14F-4D97-AF65-F5344CB8AC3E}">
        <p14:creationId xmlns:p14="http://schemas.microsoft.com/office/powerpoint/2010/main" val="61961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12</a:t>
            </a:fld>
            <a:endParaRPr lang="en-DE"/>
          </a:p>
        </p:txBody>
      </p:sp>
      <p:sp>
        <p:nvSpPr>
          <p:cNvPr id="9" name="TextBox 8">
            <a:extLst>
              <a:ext uri="{FF2B5EF4-FFF2-40B4-BE49-F238E27FC236}">
                <a16:creationId xmlns:a16="http://schemas.microsoft.com/office/drawing/2014/main" id="{F0102A48-B336-F060-E8D6-87EF1D572549}"/>
              </a:ext>
            </a:extLst>
          </p:cNvPr>
          <p:cNvSpPr txBox="1"/>
          <p:nvPr/>
        </p:nvSpPr>
        <p:spPr>
          <a:xfrm>
            <a:off x="191487" y="1915048"/>
            <a:ext cx="4262751" cy="278448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Assumes multinomial distri</a:t>
            </a:r>
            <a:r>
              <a:rPr lang="en-GB" i="1" dirty="0">
                <a:solidFill>
                  <a:schemeClr val="bg1"/>
                </a:solidFill>
                <a:latin typeface="Noto serif" panose="02020600060500020200" pitchFamily="18" charset="0"/>
              </a:rPr>
              <a:t>butions for each of </a:t>
            </a:r>
            <a:r>
              <a:rPr lang="en-GB" b="0" i="1" dirty="0">
                <a:solidFill>
                  <a:schemeClr val="bg1"/>
                </a:solidFill>
                <a:effectLst/>
                <a:latin typeface="Noto serif" panose="02020600060500020200" pitchFamily="18" charset="0"/>
              </a:rPr>
              <a:t>the features</a:t>
            </a:r>
            <a:r>
              <a:rPr lang="en-GB" i="1" dirty="0">
                <a:solidFill>
                  <a:schemeClr val="bg1"/>
                </a:solidFill>
                <a:latin typeface="Noto serif" panose="02020600060500020200" pitchFamily="18" charset="0"/>
              </a:rPr>
              <a:t>.</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Useful  when employing discrete data e.g., frequency counts</a:t>
            </a:r>
            <a:endParaRPr lang="en-DE" i="1" dirty="0">
              <a:solidFill>
                <a:schemeClr val="bg1"/>
              </a:solidFill>
            </a:endParaRPr>
          </a:p>
        </p:txBody>
      </p:sp>
      <p:grpSp>
        <p:nvGrpSpPr>
          <p:cNvPr id="11" name="Group 10">
            <a:extLst>
              <a:ext uri="{FF2B5EF4-FFF2-40B4-BE49-F238E27FC236}">
                <a16:creationId xmlns:a16="http://schemas.microsoft.com/office/drawing/2014/main" id="{5FCA2395-BBCC-C408-B3F8-ECFA234C6444}"/>
              </a:ext>
            </a:extLst>
          </p:cNvPr>
          <p:cNvGrpSpPr/>
          <p:nvPr/>
        </p:nvGrpSpPr>
        <p:grpSpPr>
          <a:xfrm>
            <a:off x="4454238" y="1427696"/>
            <a:ext cx="7727325" cy="4399490"/>
            <a:chOff x="4014229" y="1460536"/>
            <a:chExt cx="7913618" cy="4418846"/>
          </a:xfrm>
        </p:grpSpPr>
        <p:pic>
          <p:nvPicPr>
            <p:cNvPr id="7" name="Picture 6">
              <a:extLst>
                <a:ext uri="{FF2B5EF4-FFF2-40B4-BE49-F238E27FC236}">
                  <a16:creationId xmlns:a16="http://schemas.microsoft.com/office/drawing/2014/main" id="{4E0E74E3-330E-3078-22FA-B68CC5925C21}"/>
                </a:ext>
              </a:extLst>
            </p:cNvPr>
            <p:cNvPicPr>
              <a:picLocks noChangeAspect="1"/>
            </p:cNvPicPr>
            <p:nvPr/>
          </p:nvPicPr>
          <p:blipFill>
            <a:blip r:embed="rId5"/>
            <a:stretch>
              <a:fillRect/>
            </a:stretch>
          </p:blipFill>
          <p:spPr>
            <a:xfrm>
              <a:off x="4014229" y="1460536"/>
              <a:ext cx="7822379" cy="4418846"/>
            </a:xfrm>
            <a:prstGeom prst="rect">
              <a:avLst/>
            </a:prstGeom>
          </p:spPr>
        </p:pic>
        <p:sp>
          <p:nvSpPr>
            <p:cNvPr id="10" name="TextBox 9">
              <a:extLst>
                <a:ext uri="{FF2B5EF4-FFF2-40B4-BE49-F238E27FC236}">
                  <a16:creationId xmlns:a16="http://schemas.microsoft.com/office/drawing/2014/main" id="{D8B7E35F-F3FF-43B8-B580-BDA01E5944D8}"/>
                </a:ext>
              </a:extLst>
            </p:cNvPr>
            <p:cNvSpPr txBox="1"/>
            <p:nvPr/>
          </p:nvSpPr>
          <p:spPr>
            <a:xfrm>
              <a:off x="8504286" y="5477512"/>
              <a:ext cx="3423561" cy="401870"/>
            </a:xfrm>
            <a:prstGeom prst="rect">
              <a:avLst/>
            </a:prstGeom>
            <a:noFill/>
          </p:spPr>
          <p:txBody>
            <a:bodyPr wrap="square" rtlCol="0" anchor="ctr">
              <a:spAutoFit/>
            </a:bodyPr>
            <a:lstStyle/>
            <a:p>
              <a:r>
                <a:rPr lang="en-GB" sz="2000" b="1" dirty="0">
                  <a:highlight>
                    <a:srgbClr val="800000"/>
                  </a:highlight>
                </a:rPr>
                <a:t>EXAMPLE: Sentiment Analysis</a:t>
              </a:r>
              <a:endParaRPr lang="en-DE" sz="2000" b="1" dirty="0">
                <a:highlight>
                  <a:srgbClr val="800000"/>
                </a:highlight>
              </a:endParaRPr>
            </a:p>
          </p:txBody>
        </p:sp>
      </p:grpSp>
    </p:spTree>
    <p:extLst>
      <p:ext uri="{BB962C8B-B14F-4D97-AF65-F5344CB8AC3E}">
        <p14:creationId xmlns:p14="http://schemas.microsoft.com/office/powerpoint/2010/main" val="304241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9029" y="111898"/>
            <a:ext cx="7152936" cy="895184"/>
          </a:xfrm>
        </p:spPr>
        <p:txBody>
          <a:bodyPr vert="horz" lIns="91440" tIns="45720" rIns="91440" bIns="45720" rtlCol="0" anchor="ctr">
            <a:noAutofit/>
          </a:bodyPr>
          <a:lstStyle/>
          <a:p>
            <a:pPr algn="ctr"/>
            <a:r>
              <a:rPr lang="en-US" sz="4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13</a:t>
            </a:fld>
            <a:endParaRPr lang="en-DE"/>
          </a:p>
        </p:txBody>
      </p:sp>
      <p:pic>
        <p:nvPicPr>
          <p:cNvPr id="14" name="Picture 13">
            <a:extLst>
              <a:ext uri="{FF2B5EF4-FFF2-40B4-BE49-F238E27FC236}">
                <a16:creationId xmlns:a16="http://schemas.microsoft.com/office/drawing/2014/main" id="{1BAD9109-C722-8ACE-5501-B8BBBCB49539}"/>
              </a:ext>
            </a:extLst>
          </p:cNvPr>
          <p:cNvPicPr>
            <a:picLocks noChangeAspect="1"/>
          </p:cNvPicPr>
          <p:nvPr/>
        </p:nvPicPr>
        <p:blipFill rotWithShape="1">
          <a:blip r:embed="rId5"/>
          <a:srcRect b="3120"/>
          <a:stretch/>
        </p:blipFill>
        <p:spPr>
          <a:xfrm>
            <a:off x="6755868" y="881431"/>
            <a:ext cx="4419596" cy="5657481"/>
          </a:xfrm>
          <a:prstGeom prst="rect">
            <a:avLst/>
          </a:prstGeom>
        </p:spPr>
      </p:pic>
      <p:pic>
        <p:nvPicPr>
          <p:cNvPr id="16" name="Picture 15">
            <a:extLst>
              <a:ext uri="{FF2B5EF4-FFF2-40B4-BE49-F238E27FC236}">
                <a16:creationId xmlns:a16="http://schemas.microsoft.com/office/drawing/2014/main" id="{7E811BC3-0CBA-4B13-2584-CBDEF86658CF}"/>
              </a:ext>
            </a:extLst>
          </p:cNvPr>
          <p:cNvPicPr>
            <a:picLocks noChangeAspect="1"/>
          </p:cNvPicPr>
          <p:nvPr/>
        </p:nvPicPr>
        <p:blipFill>
          <a:blip r:embed="rId6"/>
          <a:stretch>
            <a:fillRect/>
          </a:stretch>
        </p:blipFill>
        <p:spPr>
          <a:xfrm>
            <a:off x="838200" y="1023430"/>
            <a:ext cx="4597934" cy="5196395"/>
          </a:xfrm>
          <a:prstGeom prst="rect">
            <a:avLst/>
          </a:prstGeom>
        </p:spPr>
      </p:pic>
    </p:spTree>
    <p:extLst>
      <p:ext uri="{BB962C8B-B14F-4D97-AF65-F5344CB8AC3E}">
        <p14:creationId xmlns:p14="http://schemas.microsoft.com/office/powerpoint/2010/main" val="36553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Naïve Bayes Classifier Comparison</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14</a:t>
            </a:fld>
            <a:endParaRPr lang="en-DE"/>
          </a:p>
        </p:txBody>
      </p:sp>
      <p:pic>
        <p:nvPicPr>
          <p:cNvPr id="6" name="Picture 5" descr="A screenshot of a computer&#10;&#10;Description automatically generated">
            <a:extLst>
              <a:ext uri="{FF2B5EF4-FFF2-40B4-BE49-F238E27FC236}">
                <a16:creationId xmlns:a16="http://schemas.microsoft.com/office/drawing/2014/main" id="{5F5B24C8-4D44-A624-6D29-019E8887D325}"/>
              </a:ext>
            </a:extLst>
          </p:cNvPr>
          <p:cNvPicPr>
            <a:picLocks noChangeAspect="1"/>
          </p:cNvPicPr>
          <p:nvPr/>
        </p:nvPicPr>
        <p:blipFill rotWithShape="1">
          <a:blip r:embed="rId5"/>
          <a:srcRect l="4903"/>
          <a:stretch/>
        </p:blipFill>
        <p:spPr>
          <a:xfrm>
            <a:off x="25239" y="1232799"/>
            <a:ext cx="5765961" cy="498702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F58BABF-1167-CC46-95C3-5DDBCAC9CD7E}"/>
              </a:ext>
            </a:extLst>
          </p:cNvPr>
          <p:cNvPicPr>
            <a:picLocks noChangeAspect="1"/>
          </p:cNvPicPr>
          <p:nvPr/>
        </p:nvPicPr>
        <p:blipFill rotWithShape="1">
          <a:blip r:embed="rId6"/>
          <a:srcRect l="4535"/>
          <a:stretch/>
        </p:blipFill>
        <p:spPr>
          <a:xfrm>
            <a:off x="5908554" y="1872079"/>
            <a:ext cx="6258207" cy="3113841"/>
          </a:xfrm>
          <a:prstGeom prst="rect">
            <a:avLst/>
          </a:prstGeom>
        </p:spPr>
      </p:pic>
    </p:spTree>
    <p:extLst>
      <p:ext uri="{BB962C8B-B14F-4D97-AF65-F5344CB8AC3E}">
        <p14:creationId xmlns:p14="http://schemas.microsoft.com/office/powerpoint/2010/main" val="123555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2143" y="-12159"/>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14960" y="321402"/>
            <a:ext cx="12284817" cy="1062459"/>
          </a:xfrm>
        </p:spPr>
        <p:txBody>
          <a:bodyPr vert="horz" lIns="91440" tIns="45720" rIns="91440" bIns="45720" rtlCol="0" anchor="ctr">
            <a:normAutofit fontScale="90000"/>
          </a:bodyPr>
          <a:lstStyle/>
          <a:p>
            <a:pPr algn="ctr"/>
            <a:r>
              <a:rPr lang="en-US" sz="6000" b="1" dirty="0">
                <a:solidFill>
                  <a:schemeClr val="bg1"/>
                </a:solidFill>
              </a:rPr>
              <a:t>Naïve Bayes Advantages and Disadvantages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15</a:t>
            </a:fld>
            <a:endParaRPr lang="en-DE"/>
          </a:p>
        </p:txBody>
      </p:sp>
      <p:sp>
        <p:nvSpPr>
          <p:cNvPr id="17" name="TextBox 16">
            <a:extLst>
              <a:ext uri="{FF2B5EF4-FFF2-40B4-BE49-F238E27FC236}">
                <a16:creationId xmlns:a16="http://schemas.microsoft.com/office/drawing/2014/main" id="{8791BCAF-04B6-1B30-968D-3013133A39B7}"/>
              </a:ext>
            </a:extLst>
          </p:cNvPr>
          <p:cNvSpPr txBox="1"/>
          <p:nvPr/>
        </p:nvSpPr>
        <p:spPr>
          <a:xfrm>
            <a:off x="414870" y="3834518"/>
            <a:ext cx="11362260" cy="212558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The assumption of independent features. In practice, it is almost impossible that model will get a set of predictors which are entirely independent. This can lead to incorrect classifications.</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If there is no training tuple of a particular class, this causes zero posterior probability. In this case, the model is unable to make predictions i.e., Zero frequency occurs when a categorical variable does not exist within the training set.</a:t>
            </a:r>
          </a:p>
        </p:txBody>
      </p:sp>
      <p:sp>
        <p:nvSpPr>
          <p:cNvPr id="7" name="TextBox 6">
            <a:extLst>
              <a:ext uri="{FF2B5EF4-FFF2-40B4-BE49-F238E27FC236}">
                <a16:creationId xmlns:a16="http://schemas.microsoft.com/office/drawing/2014/main" id="{B78417C6-EF38-8B0C-7DB6-B716259EAD4C}"/>
              </a:ext>
            </a:extLst>
          </p:cNvPr>
          <p:cNvSpPr txBox="1"/>
          <p:nvPr/>
        </p:nvSpPr>
        <p:spPr>
          <a:xfrm>
            <a:off x="559386" y="1551339"/>
            <a:ext cx="11217744" cy="1710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It can efficiently work on a high dimensional dataset</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Naive Bayes has a very low computation cost</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When the assumption of independence holds, a Naive Bayes classifier performs better compared to other models like logistic regression</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0" name="TextBox 9">
            <a:extLst>
              <a:ext uri="{FF2B5EF4-FFF2-40B4-BE49-F238E27FC236}">
                <a16:creationId xmlns:a16="http://schemas.microsoft.com/office/drawing/2014/main" id="{E08A90E8-8F70-AAB9-C5D1-5035405F87DD}"/>
              </a:ext>
            </a:extLst>
          </p:cNvPr>
          <p:cNvSpPr txBox="1"/>
          <p:nvPr/>
        </p:nvSpPr>
        <p:spPr>
          <a:xfrm>
            <a:off x="559386" y="1184620"/>
            <a:ext cx="1492716"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2" name="TextBox 11">
            <a:extLst>
              <a:ext uri="{FF2B5EF4-FFF2-40B4-BE49-F238E27FC236}">
                <a16:creationId xmlns:a16="http://schemas.microsoft.com/office/drawing/2014/main" id="{EA717B00-F0BA-42A5-4CB1-A780C9AFCF07}"/>
              </a:ext>
            </a:extLst>
          </p:cNvPr>
          <p:cNvSpPr txBox="1"/>
          <p:nvPr/>
        </p:nvSpPr>
        <p:spPr>
          <a:xfrm>
            <a:off x="559386" y="3525496"/>
            <a:ext cx="1840568"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Disadvantages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401689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40791" y="180994"/>
            <a:ext cx="10515600" cy="857934"/>
          </a:xfrm>
        </p:spPr>
        <p:txBody>
          <a:bodyPr vert="horz" lIns="91440" tIns="45720" rIns="91440" bIns="45720" rtlCol="0" anchor="ctr">
            <a:normAutofit fontScale="90000"/>
          </a:bodyPr>
          <a:lstStyle/>
          <a:p>
            <a:pPr algn="ctr"/>
            <a:r>
              <a:rPr lang="en-US" sz="6000" b="1" dirty="0">
                <a:solidFill>
                  <a:schemeClr val="bg1"/>
                </a:solidFill>
              </a:rPr>
              <a:t>Summary</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16</a:t>
            </a:fld>
            <a:endParaRPr lang="en-DE"/>
          </a:p>
        </p:txBody>
      </p:sp>
      <p:pic>
        <p:nvPicPr>
          <p:cNvPr id="6" name="Picture 2" descr="Bayes' theorem">
            <a:extLst>
              <a:ext uri="{FF2B5EF4-FFF2-40B4-BE49-F238E27FC236}">
                <a16:creationId xmlns:a16="http://schemas.microsoft.com/office/drawing/2014/main" id="{BB0CC3FD-4AB2-81C8-A5D0-D63B062AEF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36" y="3183839"/>
            <a:ext cx="4818914" cy="25070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C25E22-A9E4-F4C8-A53E-C478D8D8882B}"/>
              </a:ext>
            </a:extLst>
          </p:cNvPr>
          <p:cNvSpPr txBox="1"/>
          <p:nvPr/>
        </p:nvSpPr>
        <p:spPr>
          <a:xfrm>
            <a:off x="440791" y="1323037"/>
            <a:ext cx="4107216"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GB" b="0" i="1" dirty="0">
                <a:solidFill>
                  <a:schemeClr val="bg1"/>
                </a:solidFill>
                <a:effectLst/>
                <a:latin typeface="Noto serif" panose="02020600060500020200" pitchFamily="18" charset="0"/>
              </a:rPr>
              <a:t>Naïve Bayes Classification is mostly used as a baseline for classification problem </a:t>
            </a:r>
            <a:r>
              <a:rPr lang="en-GB" i="1" dirty="0">
                <a:solidFill>
                  <a:schemeClr val="bg1"/>
                </a:solidFill>
                <a:latin typeface="Noto serif" panose="02020600060500020200" pitchFamily="18" charset="0"/>
              </a:rPr>
              <a:t>based on  the principle of the Bayesian Theorem</a:t>
            </a:r>
          </a:p>
        </p:txBody>
      </p:sp>
      <p:sp>
        <p:nvSpPr>
          <p:cNvPr id="12" name="TextBox 11">
            <a:extLst>
              <a:ext uri="{FF2B5EF4-FFF2-40B4-BE49-F238E27FC236}">
                <a16:creationId xmlns:a16="http://schemas.microsoft.com/office/drawing/2014/main" id="{C57A0B40-DF26-20EE-F1E4-893E80712745}"/>
              </a:ext>
            </a:extLst>
          </p:cNvPr>
          <p:cNvSpPr txBox="1"/>
          <p:nvPr/>
        </p:nvSpPr>
        <p:spPr>
          <a:xfrm>
            <a:off x="6677138" y="1371680"/>
            <a:ext cx="4981462" cy="8790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BernoulliNB include better performance on some datasets.</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11" name="Picture 10">
            <a:extLst>
              <a:ext uri="{FF2B5EF4-FFF2-40B4-BE49-F238E27FC236}">
                <a16:creationId xmlns:a16="http://schemas.microsoft.com/office/drawing/2014/main" id="{D00676C4-5156-3C83-4610-EDF4847D312E}"/>
              </a:ext>
            </a:extLst>
          </p:cNvPr>
          <p:cNvPicPr>
            <a:picLocks noChangeAspect="1"/>
          </p:cNvPicPr>
          <p:nvPr/>
        </p:nvPicPr>
        <p:blipFill>
          <a:blip r:embed="rId6"/>
          <a:stretch>
            <a:fillRect/>
          </a:stretch>
        </p:blipFill>
        <p:spPr>
          <a:xfrm>
            <a:off x="7123152" y="2763523"/>
            <a:ext cx="4107216" cy="3099133"/>
          </a:xfrm>
          <a:prstGeom prst="rect">
            <a:avLst/>
          </a:prstGeom>
        </p:spPr>
      </p:pic>
    </p:spTree>
    <p:extLst>
      <p:ext uri="{BB962C8B-B14F-4D97-AF65-F5344CB8AC3E}">
        <p14:creationId xmlns:p14="http://schemas.microsoft.com/office/powerpoint/2010/main" val="27464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199" y="136525"/>
            <a:ext cx="10515600" cy="965716"/>
          </a:xfrm>
        </p:spPr>
        <p:txBody>
          <a:bodyPr vert="horz" lIns="91440" tIns="45720" rIns="91440" bIns="45720" rtlCol="0" anchor="ctr">
            <a:normAutofit/>
          </a:bodyPr>
          <a:lstStyle/>
          <a:p>
            <a:pPr algn="ctr"/>
            <a:r>
              <a:rPr lang="en-US" sz="6000" b="1" dirty="0">
                <a:solidFill>
                  <a:schemeClr val="bg1"/>
                </a:solidFill>
              </a:rPr>
              <a:t>References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p:txBody>
          <a:bodyPr/>
          <a:lstStyle/>
          <a:p>
            <a:r>
              <a:rPr lang="en-DE"/>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p:txBody>
          <a:bodyPr/>
          <a:lstStyle/>
          <a:p>
            <a:fld id="{4FEEC90D-D43D-4637-8AB1-318B5662A3A0}" type="slidenum">
              <a:rPr lang="en-DE" smtClean="0"/>
              <a:t>17</a:t>
            </a:fld>
            <a:endParaRPr lang="en-DE"/>
          </a:p>
        </p:txBody>
      </p:sp>
      <p:grpSp>
        <p:nvGrpSpPr>
          <p:cNvPr id="15" name="Group 14">
            <a:extLst>
              <a:ext uri="{FF2B5EF4-FFF2-40B4-BE49-F238E27FC236}">
                <a16:creationId xmlns:a16="http://schemas.microsoft.com/office/drawing/2014/main" id="{D4DD504A-01E0-C96F-B193-5992954D5B17}"/>
              </a:ext>
            </a:extLst>
          </p:cNvPr>
          <p:cNvGrpSpPr/>
          <p:nvPr/>
        </p:nvGrpSpPr>
        <p:grpSpPr>
          <a:xfrm>
            <a:off x="1043472" y="2409456"/>
            <a:ext cx="10105053" cy="2639679"/>
            <a:chOff x="394877" y="2577723"/>
            <a:chExt cx="10105053" cy="2639679"/>
          </a:xfrm>
        </p:grpSpPr>
        <p:sp>
          <p:nvSpPr>
            <p:cNvPr id="5" name="TextBox 4">
              <a:extLst>
                <a:ext uri="{FF2B5EF4-FFF2-40B4-BE49-F238E27FC236}">
                  <a16:creationId xmlns:a16="http://schemas.microsoft.com/office/drawing/2014/main" id="{DA02CC63-FE2D-700B-110D-E10D3AF2494A}"/>
                </a:ext>
              </a:extLst>
            </p:cNvPr>
            <p:cNvSpPr txBox="1"/>
            <p:nvPr/>
          </p:nvSpPr>
          <p:spPr>
            <a:xfrm>
              <a:off x="394877" y="2577723"/>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[1]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Sunila</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Gollapudi</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(2016): Practical Machine Learning (9781784399689).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4">
                    <a:extLst>
                      <a:ext uri="{A12FA001-AC4F-418D-AE19-62706E023703}">
                        <ahyp:hlinkClr xmlns:ahyp="http://schemas.microsoft.com/office/drawing/2018/hyperlinkcolor" val="tx"/>
                      </a:ext>
                    </a:extLst>
                  </a:hlinkClick>
                </a:rPr>
                <a:t>https://learning.oreilly.com/library/view/practical-machine-learning/9781784399689/ch01s05.html</a:t>
              </a:r>
              <a:r>
                <a:rPr lang="en-GB" sz="1800" b="0" i="0" u="none" strike="noStrike" baseline="0" dirty="0">
                  <a:latin typeface="Noto serif" panose="02020600060500020200" pitchFamily="18" charset="0"/>
                  <a:ea typeface="Noto serif" panose="02020600060500020200" pitchFamily="18" charset="0"/>
                  <a:cs typeface="Noto serif" panose="02020600060500020200" pitchFamily="18" charset="0"/>
                </a:rPr>
                <a:t>.</a:t>
              </a:r>
            </a:p>
          </p:txBody>
        </p:sp>
        <p:sp>
          <p:nvSpPr>
            <p:cNvPr id="7" name="TextBox 6">
              <a:extLst>
                <a:ext uri="{FF2B5EF4-FFF2-40B4-BE49-F238E27FC236}">
                  <a16:creationId xmlns:a16="http://schemas.microsoft.com/office/drawing/2014/main" id="{15282830-49FB-C997-CDF9-A87331933CDE}"/>
                </a:ext>
              </a:extLst>
            </p:cNvPr>
            <p:cNvSpPr txBox="1"/>
            <p:nvPr/>
          </p:nvSpPr>
          <p:spPr>
            <a:xfrm>
              <a:off x="394877" y="3716671"/>
              <a:ext cx="9836051" cy="369332"/>
            </a:xfrm>
            <a:prstGeom prst="rect">
              <a:avLst/>
            </a:prstGeom>
            <a:noFill/>
          </p:spPr>
          <p:txBody>
            <a:bodyPr wrap="square">
              <a:spAutoFit/>
            </a:bodyPr>
            <a:lstStyle/>
            <a:p>
              <a:r>
                <a:rPr lang="en-GB" dirty="0">
                  <a:solidFill>
                    <a:srgbClr val="FFFF00"/>
                  </a:solidFill>
                  <a:hlinkClick r:id="rId5">
                    <a:extLst>
                      <a:ext uri="{A12FA001-AC4F-418D-AE19-62706E023703}">
                        <ahyp:hlinkClr xmlns:ahyp="http://schemas.microsoft.com/office/drawing/2018/hyperlinkcolor" val="tx"/>
                      </a:ext>
                    </a:extLst>
                  </a:hlinkClick>
                </a:rPr>
                <a:t>[2] </a:t>
              </a:r>
              <a:r>
                <a:rPr lang="en-DE" dirty="0">
                  <a:solidFill>
                    <a:srgbClr val="FFFF00"/>
                  </a:solidFill>
                  <a:hlinkClick r:id="rId5">
                    <a:extLst>
                      <a:ext uri="{A12FA001-AC4F-418D-AE19-62706E023703}">
                        <ahyp:hlinkClr xmlns:ahyp="http://schemas.microsoft.com/office/drawing/2018/hyperlinkcolor" val="tx"/>
                      </a:ext>
                    </a:extLst>
                  </a:hlinkClick>
                </a:rPr>
                <a:t>https://www.datacamp.com/tutorial/naive-bayes-scikit-learn</a:t>
              </a:r>
              <a:endParaRPr lang="en-DE" dirty="0">
                <a:solidFill>
                  <a:srgbClr val="FFFF00"/>
                </a:solidFill>
              </a:endParaRPr>
            </a:p>
          </p:txBody>
        </p:sp>
        <p:sp>
          <p:nvSpPr>
            <p:cNvPr id="14" name="TextBox 13">
              <a:extLst>
                <a:ext uri="{FF2B5EF4-FFF2-40B4-BE49-F238E27FC236}">
                  <a16:creationId xmlns:a16="http://schemas.microsoft.com/office/drawing/2014/main" id="{EDD569F9-BC7B-3246-1192-E522CAE98CBE}"/>
                </a:ext>
              </a:extLst>
            </p:cNvPr>
            <p:cNvSpPr txBox="1"/>
            <p:nvPr/>
          </p:nvSpPr>
          <p:spPr>
            <a:xfrm>
              <a:off x="394877" y="4294072"/>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[3] Jake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VanderPlas</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(2022): Python Data Science Handbook, 2nd Edition (9781098121228).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6">
                    <a:extLst>
                      <a:ext uri="{A12FA001-AC4F-418D-AE19-62706E023703}">
                        <ahyp:hlinkClr xmlns:ahyp="http://schemas.microsoft.com/office/drawing/2018/hyperlinkcolor" val="tx"/>
                      </a:ext>
                    </a:extLst>
                  </a:hlinkClick>
                </a:rPr>
                <a:t>https://learning.oreilly.com/library/view/python-data-science/9781098121211/.</a:t>
              </a:r>
              <a:endPar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endParaRPr>
            </a:p>
          </p:txBody>
        </p:sp>
      </p:grpSp>
    </p:spTree>
    <p:extLst>
      <p:ext uri="{BB962C8B-B14F-4D97-AF65-F5344CB8AC3E}">
        <p14:creationId xmlns:p14="http://schemas.microsoft.com/office/powerpoint/2010/main" val="255222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463899" y="1082169"/>
            <a:ext cx="11264201" cy="3057752"/>
          </a:xfrm>
        </p:spPr>
        <p:txBody>
          <a:bodyPr>
            <a:normAutofit/>
          </a:bodyPr>
          <a:lstStyle/>
          <a:p>
            <a:r>
              <a:rPr lang="en-GB" sz="8800" b="1" dirty="0">
                <a:solidFill>
                  <a:srgbClr val="FFFFFF"/>
                </a:solidFill>
              </a:rPr>
              <a:t>THANKS FOR LISTENING</a:t>
            </a:r>
            <a:endParaRPr lang="en-DE" sz="8800" b="1" dirty="0">
              <a:solidFill>
                <a:srgbClr val="FFFFFF"/>
              </a:solidFill>
            </a:endParaRPr>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442213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a:xfrm>
            <a:off x="838200" y="6356350"/>
            <a:ext cx="2743200" cy="365125"/>
          </a:xfrm>
        </p:spPr>
        <p:txBody>
          <a:bodyPr>
            <a:normAutofit/>
          </a:bodyPr>
          <a:lstStyle/>
          <a:p>
            <a:pPr>
              <a:spcAft>
                <a:spcPts val="600"/>
              </a:spcAft>
            </a:pPr>
            <a:r>
              <a:rPr lang="en-DE">
                <a:solidFill>
                  <a:schemeClr val="tx1"/>
                </a:solidFill>
              </a:rPr>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a:xfrm>
            <a:off x="8610600" y="6356350"/>
            <a:ext cx="2743200" cy="365125"/>
          </a:xfrm>
        </p:spPr>
        <p:txBody>
          <a:bodyPr>
            <a:normAutofit/>
          </a:bodyPr>
          <a:lstStyle/>
          <a:p>
            <a:pPr>
              <a:spcAft>
                <a:spcPts val="600"/>
              </a:spcAft>
            </a:pPr>
            <a:fld id="{4FEEC90D-D43D-4637-8AB1-318B5662A3A0}" type="slidenum">
              <a:rPr lang="en-DE">
                <a:solidFill>
                  <a:schemeClr val="tx1"/>
                </a:solidFill>
              </a:rPr>
              <a:pPr>
                <a:spcAft>
                  <a:spcPts val="600"/>
                </a:spcAft>
              </a:pPr>
              <a:t>2</a:t>
            </a:fld>
            <a:endParaRPr lang="en-DE">
              <a:solidFill>
                <a:schemeClr val="tx1"/>
              </a:solidFill>
            </a:endParaRP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graphicFrame>
        <p:nvGraphicFramePr>
          <p:cNvPr id="7" name="TextBox 4">
            <a:extLst>
              <a:ext uri="{FF2B5EF4-FFF2-40B4-BE49-F238E27FC236}">
                <a16:creationId xmlns:a16="http://schemas.microsoft.com/office/drawing/2014/main" id="{0E58D8D7-A0B4-87B4-50C3-82AA8D631FCD}"/>
              </a:ext>
            </a:extLst>
          </p:cNvPr>
          <p:cNvGraphicFramePr/>
          <p:nvPr>
            <p:extLst>
              <p:ext uri="{D42A27DB-BD31-4B8C-83A1-F6EECF244321}">
                <p14:modId xmlns:p14="http://schemas.microsoft.com/office/powerpoint/2010/main" val="1342331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6619F328-EE08-1F00-35D4-6723A729742E}"/>
              </a:ext>
            </a:extLst>
          </p:cNvPr>
          <p:cNvSpPr txBox="1">
            <a:spLocks/>
          </p:cNvSpPr>
          <p:nvPr/>
        </p:nvSpPr>
        <p:spPr>
          <a:xfrm>
            <a:off x="166396" y="188830"/>
            <a:ext cx="10515600" cy="1062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Table of Content</a:t>
            </a:r>
            <a:endParaRPr lang="en-US" sz="6000" b="1" dirty="0">
              <a:solidFill>
                <a:schemeClr val="bg1"/>
              </a:solidFill>
            </a:endParaRPr>
          </a:p>
        </p:txBody>
      </p:sp>
    </p:spTree>
    <p:extLst>
      <p:ext uri="{BB962C8B-B14F-4D97-AF65-F5344CB8AC3E}">
        <p14:creationId xmlns:p14="http://schemas.microsoft.com/office/powerpoint/2010/main" val="88814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66396" y="188830"/>
            <a:ext cx="10515600" cy="1062459"/>
          </a:xfrm>
        </p:spPr>
        <p:txBody>
          <a:bodyPr vert="horz" lIns="91440" tIns="45720" rIns="91440" bIns="45720" rtlCol="0" anchor="ctr">
            <a:normAutofit/>
          </a:bodyPr>
          <a:lstStyle/>
          <a:p>
            <a:pPr algn="ctr"/>
            <a:r>
              <a:rPr lang="en-US" sz="6000" b="1" dirty="0">
                <a:solidFill>
                  <a:schemeClr val="bg1"/>
                </a:solidFill>
              </a:rPr>
              <a:t>What is Machine Learning ?</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3</a:t>
            </a:fld>
            <a:endParaRPr lang="en-DE"/>
          </a:p>
        </p:txBody>
      </p:sp>
      <p:sp>
        <p:nvSpPr>
          <p:cNvPr id="9" name="TextBox 8">
            <a:extLst>
              <a:ext uri="{FF2B5EF4-FFF2-40B4-BE49-F238E27FC236}">
                <a16:creationId xmlns:a16="http://schemas.microsoft.com/office/drawing/2014/main" id="{2656981E-B096-627C-14FC-029D5B518B4D}"/>
              </a:ext>
            </a:extLst>
          </p:cNvPr>
          <p:cNvSpPr txBox="1"/>
          <p:nvPr/>
        </p:nvSpPr>
        <p:spPr>
          <a:xfrm>
            <a:off x="464359" y="1680891"/>
            <a:ext cx="2695218" cy="3416320"/>
          </a:xfrm>
          <a:prstGeom prst="rect">
            <a:avLst/>
          </a:prstGeom>
          <a:noFill/>
        </p:spPr>
        <p:txBody>
          <a:bodyPr wrap="square" rtlCol="0">
            <a:spAutoFit/>
          </a:bodyPr>
          <a:lstStyle/>
          <a:p>
            <a:r>
              <a:rPr lang="en-GB" b="0" i="1" dirty="0">
                <a:solidFill>
                  <a:schemeClr val="bg1"/>
                </a:solidFill>
                <a:effectLst/>
                <a:latin typeface="Noto serif" panose="020B0604020202020204" pitchFamily="18" charset="0"/>
              </a:rPr>
              <a:t>Machine learning is a</a:t>
            </a:r>
            <a:r>
              <a:rPr lang="en-GB" b="0" i="1" dirty="0">
                <a:solidFill>
                  <a:schemeClr val="bg1"/>
                </a:solidFill>
                <a:effectLst/>
                <a:latin typeface="Noto serif" panose="02020600060500020200" pitchFamily="18" charset="0"/>
              </a:rPr>
              <a:t> branch of artificial intelligence</a:t>
            </a:r>
            <a:r>
              <a:rPr lang="en-GB" b="0" i="1" dirty="0">
                <a:solidFill>
                  <a:schemeClr val="bg1"/>
                </a:solidFill>
                <a:effectLst/>
                <a:latin typeface="Noto serif" panose="020B0604020202020204" pitchFamily="18" charset="0"/>
              </a:rPr>
              <a:t> that is concerned with the design and development of algorithms that allow computers to evolve behaviours based on empirical data such as,  from sensor data or databases.</a:t>
            </a:r>
            <a:endParaRPr lang="en-DE" dirty="0">
              <a:solidFill>
                <a:schemeClr val="bg1"/>
              </a:solidFill>
            </a:endParaRPr>
          </a:p>
        </p:txBody>
      </p:sp>
      <p:sp>
        <p:nvSpPr>
          <p:cNvPr id="10" name="TextBox 9">
            <a:extLst>
              <a:ext uri="{FF2B5EF4-FFF2-40B4-BE49-F238E27FC236}">
                <a16:creationId xmlns:a16="http://schemas.microsoft.com/office/drawing/2014/main" id="{AEEDD009-3C92-34CA-28C0-0F7C37DB1EEB}"/>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of a Machine learning implementation is to develop a general-purpose algorithm that solves a practical and focused problem.</a:t>
            </a:r>
            <a:endParaRPr lang="en-DE" dirty="0">
              <a:solidFill>
                <a:schemeClr val="bg1"/>
              </a:solidFill>
              <a:highlight>
                <a:srgbClr val="800000"/>
              </a:highlight>
            </a:endParaRPr>
          </a:p>
        </p:txBody>
      </p:sp>
      <p:grpSp>
        <p:nvGrpSpPr>
          <p:cNvPr id="13" name="Group 12">
            <a:extLst>
              <a:ext uri="{FF2B5EF4-FFF2-40B4-BE49-F238E27FC236}">
                <a16:creationId xmlns:a16="http://schemas.microsoft.com/office/drawing/2014/main" id="{DFA29C3E-36CE-C796-0CA5-8E3A185A7629}"/>
              </a:ext>
            </a:extLst>
          </p:cNvPr>
          <p:cNvGrpSpPr/>
          <p:nvPr/>
        </p:nvGrpSpPr>
        <p:grpSpPr>
          <a:xfrm>
            <a:off x="3419279" y="1680891"/>
            <a:ext cx="8673193" cy="3705225"/>
            <a:chOff x="3399063" y="1482185"/>
            <a:chExt cx="8673193" cy="3705225"/>
          </a:xfrm>
        </p:grpSpPr>
        <p:pic>
          <p:nvPicPr>
            <p:cNvPr id="3074" name="Picture 2" descr="Machine learning algorithms">
              <a:extLst>
                <a:ext uri="{FF2B5EF4-FFF2-40B4-BE49-F238E27FC236}">
                  <a16:creationId xmlns:a16="http://schemas.microsoft.com/office/drawing/2014/main" id="{61858A07-6AC4-5DAA-4C34-19B260958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063" y="1482185"/>
              <a:ext cx="8553450" cy="37052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5" action="ppaction://hlinksldjump"/>
              <a:extLst>
                <a:ext uri="{FF2B5EF4-FFF2-40B4-BE49-F238E27FC236}">
                  <a16:creationId xmlns:a16="http://schemas.microsoft.com/office/drawing/2014/main" id="{BF3CBD37-7F34-AD45-A5F0-1C28F440430D}"/>
                </a:ext>
              </a:extLst>
            </p:cNvPr>
            <p:cNvSpPr txBox="1"/>
            <p:nvPr/>
          </p:nvSpPr>
          <p:spPr>
            <a:xfrm>
              <a:off x="11459795" y="4781355"/>
              <a:ext cx="612461" cy="369332"/>
            </a:xfrm>
            <a:prstGeom prst="rect">
              <a:avLst/>
            </a:prstGeom>
            <a:noFill/>
          </p:spPr>
          <p:txBody>
            <a:bodyPr wrap="square">
              <a:spAutoFit/>
            </a:bodyPr>
            <a:lstStyle/>
            <a:p>
              <a:r>
                <a:rPr lang="en-GB" sz="1800" b="0" i="0" u="none" strike="noStrike" baseline="0" dirty="0">
                  <a:latin typeface="Segoe UI" panose="020B0502040204020203" pitchFamily="34" charset="0"/>
                  <a:hlinkClick r:id="rId5" action="ppaction://hlinksldjump"/>
                </a:rPr>
                <a:t>[1] </a:t>
              </a:r>
              <a:endParaRPr lang="en-DE" dirty="0"/>
            </a:p>
          </p:txBody>
        </p:sp>
      </p:grpSp>
      <p:sp>
        <p:nvSpPr>
          <p:cNvPr id="7" name="Flowchart: Alternate Process 6">
            <a:extLst>
              <a:ext uri="{FF2B5EF4-FFF2-40B4-BE49-F238E27FC236}">
                <a16:creationId xmlns:a16="http://schemas.microsoft.com/office/drawing/2014/main" id="{1C8D8931-50B0-8C2B-A665-B8DBCA8FE9F9}"/>
              </a:ext>
            </a:extLst>
          </p:cNvPr>
          <p:cNvSpPr>
            <a:spLocks noChangeAspect="1"/>
          </p:cNvSpPr>
          <p:nvPr/>
        </p:nvSpPr>
        <p:spPr>
          <a:xfrm>
            <a:off x="7846362" y="4016751"/>
            <a:ext cx="1922106" cy="569167"/>
          </a:xfrm>
          <a:prstGeom prst="flowChartAlternateProcess">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390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Bayesian Learning Algorithm</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4</a:t>
            </a:fld>
            <a:endParaRPr lang="en-DE"/>
          </a:p>
        </p:txBody>
      </p:sp>
      <p:pic>
        <p:nvPicPr>
          <p:cNvPr id="7" name="Picture 2" descr="Bayes' theorem">
            <a:extLst>
              <a:ext uri="{FF2B5EF4-FFF2-40B4-BE49-F238E27FC236}">
                <a16:creationId xmlns:a16="http://schemas.microsoft.com/office/drawing/2014/main" id="{A3364E9A-E99F-EB2F-9F87-095107728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54" y="1806204"/>
            <a:ext cx="6879279" cy="3578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880CAC-C506-2DD0-6A6E-E7EA37456B96}"/>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is to build a model of the distribution of class labels that have a concrete definition of the target attribute</a:t>
            </a:r>
            <a:endParaRPr lang="en-DE" dirty="0">
              <a:solidFill>
                <a:schemeClr val="bg1"/>
              </a:solidFill>
              <a:highlight>
                <a:srgbClr val="800000"/>
              </a:highlight>
            </a:endParaRPr>
          </a:p>
        </p:txBody>
      </p:sp>
      <p:sp>
        <p:nvSpPr>
          <p:cNvPr id="12" name="TextBox 11">
            <a:extLst>
              <a:ext uri="{FF2B5EF4-FFF2-40B4-BE49-F238E27FC236}">
                <a16:creationId xmlns:a16="http://schemas.microsoft.com/office/drawing/2014/main" id="{2FE5C0EB-BAB4-FD05-8615-FF06CF41686C}"/>
              </a:ext>
            </a:extLst>
          </p:cNvPr>
          <p:cNvSpPr txBox="1"/>
          <p:nvPr/>
        </p:nvSpPr>
        <p:spPr>
          <a:xfrm>
            <a:off x="534038" y="2054072"/>
            <a:ext cx="3881499" cy="2749855"/>
          </a:xfrm>
          <a:prstGeom prst="rect">
            <a:avLst/>
          </a:prstGeom>
          <a:noFill/>
        </p:spPr>
        <p:txBody>
          <a:bodyPr wrap="square" rtlCol="0">
            <a:spAutoFit/>
          </a:bodyPr>
          <a:lstStyle/>
          <a:p>
            <a:pPr>
              <a:lnSpc>
                <a:spcPct val="250000"/>
              </a:lnSpc>
            </a:pPr>
            <a:r>
              <a:rPr lang="en-GB" b="0" i="1" dirty="0">
                <a:solidFill>
                  <a:schemeClr val="bg1"/>
                </a:solidFill>
                <a:effectLst/>
                <a:latin typeface="Noto serif" panose="020B0604020202020204" pitchFamily="18" charset="0"/>
              </a:rPr>
              <a:t>A statistical based method which is established on the probabilistic concept of the assumption of conditional independence of events</a:t>
            </a:r>
            <a:endParaRPr lang="en-DE" dirty="0">
              <a:solidFill>
                <a:schemeClr val="bg1"/>
              </a:solidFill>
            </a:endParaRPr>
          </a:p>
        </p:txBody>
      </p:sp>
    </p:spTree>
    <p:extLst>
      <p:ext uri="{BB962C8B-B14F-4D97-AF65-F5344CB8AC3E}">
        <p14:creationId xmlns:p14="http://schemas.microsoft.com/office/powerpoint/2010/main" val="403694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a:ln>
            <a:noFill/>
          </a:ln>
        </p:spPr>
        <p:txBody>
          <a:bodyPr vert="horz" lIns="91440" tIns="45720" rIns="91440" bIns="45720" rtlCol="0" anchor="ctr">
            <a:normAutofit/>
          </a:bodyPr>
          <a:lstStyle/>
          <a:p>
            <a:pPr algn="ctr"/>
            <a:r>
              <a:rPr lang="en-US" sz="6000" b="1" dirty="0">
                <a:solidFill>
                  <a:schemeClr val="bg1"/>
                </a:solidFill>
              </a:rPr>
              <a:t>Bayes Theorem Example</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5</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75043" y="1159336"/>
            <a:ext cx="11294169" cy="2056332"/>
          </a:xfrm>
          <a:prstGeom prst="rect">
            <a:avLst/>
          </a:prstGeom>
          <a:noFill/>
        </p:spPr>
        <p:txBody>
          <a:bodyPr wrap="square" rtlCol="0">
            <a:spAutoFit/>
          </a:bodyPr>
          <a:lstStyle/>
          <a:p>
            <a:pPr algn="just">
              <a:lnSpc>
                <a:spcPct val="250000"/>
              </a:lnSpc>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Assume there are two bowls of nuts. The first bowl contains 30 cashew nuts, 10 pistachios and the second bowl contains 20 of each. What is the probability that a cashew nut is selected from the first bowl? </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9" name="Picture 8">
            <a:extLst>
              <a:ext uri="{FF2B5EF4-FFF2-40B4-BE49-F238E27FC236}">
                <a16:creationId xmlns:a16="http://schemas.microsoft.com/office/drawing/2014/main" id="{8CC63A51-8329-562E-A167-D73B15B48E9A}"/>
              </a:ext>
            </a:extLst>
          </p:cNvPr>
          <p:cNvPicPr>
            <a:picLocks noChangeAspect="1"/>
          </p:cNvPicPr>
          <p:nvPr/>
        </p:nvPicPr>
        <p:blipFill>
          <a:blip r:embed="rId4"/>
          <a:stretch>
            <a:fillRect/>
          </a:stretch>
        </p:blipFill>
        <p:spPr>
          <a:xfrm>
            <a:off x="2173271" y="3268427"/>
            <a:ext cx="7897712" cy="2407046"/>
          </a:xfrm>
          <a:prstGeom prst="rect">
            <a:avLst/>
          </a:prstGeom>
        </p:spPr>
      </p:pic>
      <p:sp>
        <p:nvSpPr>
          <p:cNvPr id="10" name="TextBox 9">
            <a:extLst>
              <a:ext uri="{FF2B5EF4-FFF2-40B4-BE49-F238E27FC236}">
                <a16:creationId xmlns:a16="http://schemas.microsoft.com/office/drawing/2014/main" id="{D4CB6B57-64AB-6F07-2C23-E14409DFD18B}"/>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This is the base theorem assumption applied in Naïve Bayes Classification</a:t>
            </a:r>
            <a:endParaRPr lang="en-DE" dirty="0">
              <a:solidFill>
                <a:schemeClr val="bg1"/>
              </a:solidFill>
              <a:highlight>
                <a:srgbClr val="800000"/>
              </a:highlight>
            </a:endParaRPr>
          </a:p>
        </p:txBody>
      </p:sp>
    </p:spTree>
    <p:extLst>
      <p:ext uri="{BB962C8B-B14F-4D97-AF65-F5344CB8AC3E}">
        <p14:creationId xmlns:p14="http://schemas.microsoft.com/office/powerpoint/2010/main" val="41001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85430" y="163077"/>
            <a:ext cx="8797628" cy="827301"/>
          </a:xfrm>
        </p:spPr>
        <p:txBody>
          <a:bodyPr vert="horz" lIns="91440" tIns="45720" rIns="91440" bIns="45720" rtlCol="0" anchor="ctr">
            <a:normAutofit fontScale="90000"/>
          </a:bodyPr>
          <a:lstStyle/>
          <a:p>
            <a:pPr algn="ctr"/>
            <a:r>
              <a:rPr lang="en-US" sz="6000" b="1" dirty="0">
                <a:solidFill>
                  <a:schemeClr val="bg1"/>
                </a:solidFill>
              </a:rPr>
              <a:t>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6</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45548" y="2038096"/>
            <a:ext cx="5168672"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Naïve Bayes is based on applying Bayes theorem with the ”naïve” assumption of independence between each and every pair of features i.e., knowing the value of one attribute does influence the value of any other attribute</a:t>
            </a:r>
            <a:endParaRPr lang="en-DE" i="1" dirty="0">
              <a:solidFill>
                <a:schemeClr val="bg1"/>
              </a:solidFill>
            </a:endParaRPr>
          </a:p>
        </p:txBody>
      </p:sp>
      <p:graphicFrame>
        <p:nvGraphicFramePr>
          <p:cNvPr id="9" name="Diagram 8">
            <a:extLst>
              <a:ext uri="{FF2B5EF4-FFF2-40B4-BE49-F238E27FC236}">
                <a16:creationId xmlns:a16="http://schemas.microsoft.com/office/drawing/2014/main" id="{FCF7ADC0-D712-5A3C-A152-1C13FBC6F23B}"/>
              </a:ext>
            </a:extLst>
          </p:cNvPr>
          <p:cNvGraphicFramePr/>
          <p:nvPr>
            <p:extLst>
              <p:ext uri="{D42A27DB-BD31-4B8C-83A1-F6EECF244321}">
                <p14:modId xmlns:p14="http://schemas.microsoft.com/office/powerpoint/2010/main" val="1655012996"/>
              </p:ext>
            </p:extLst>
          </p:nvPr>
        </p:nvGraphicFramePr>
        <p:xfrm>
          <a:off x="3762478" y="65461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2EABDA88-B2C9-766B-EA5F-73D8BF0B6ED9}"/>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The main aim of Naïve bayes is for classifying high dimensional data set.</a:t>
            </a:r>
            <a:endParaRPr lang="en-DE" dirty="0">
              <a:solidFill>
                <a:schemeClr val="bg1"/>
              </a:solidFill>
              <a:highlight>
                <a:srgbClr val="800000"/>
              </a:highlight>
            </a:endParaRPr>
          </a:p>
        </p:txBody>
      </p:sp>
    </p:spTree>
    <p:extLst>
      <p:ext uri="{BB962C8B-B14F-4D97-AF65-F5344CB8AC3E}">
        <p14:creationId xmlns:p14="http://schemas.microsoft.com/office/powerpoint/2010/main" val="247763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9332167" cy="1062459"/>
          </a:xfrm>
        </p:spPr>
        <p:txBody>
          <a:bodyPr vert="horz" lIns="91440" tIns="45720" rIns="91440" bIns="45720" rtlCol="0" anchor="ctr">
            <a:normAutofit fontScale="90000"/>
          </a:bodyPr>
          <a:lstStyle/>
          <a:p>
            <a:pPr algn="ctr"/>
            <a:r>
              <a:rPr lang="en-US" sz="6000" b="1" dirty="0">
                <a:solidFill>
                  <a:schemeClr val="bg1"/>
                </a:solidFill>
              </a:rPr>
              <a:t>How Learning is Applied to Predict a Behaviour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7</a:t>
            </a:fld>
            <a:endParaRPr lang="en-DE"/>
          </a:p>
        </p:txBody>
      </p:sp>
      <p:pic>
        <p:nvPicPr>
          <p:cNvPr id="2050" name="Picture 2" descr="What is learning?">
            <a:extLst>
              <a:ext uri="{FF2B5EF4-FFF2-40B4-BE49-F238E27FC236}">
                <a16:creationId xmlns:a16="http://schemas.microsoft.com/office/drawing/2014/main" id="{E7397A77-285C-6787-B3F0-41FBF55E8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265" y="1680900"/>
            <a:ext cx="5231954" cy="445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F0BA30-1050-21E9-31D9-C00B30D02658}"/>
              </a:ext>
            </a:extLst>
          </p:cNvPr>
          <p:cNvSpPr txBox="1"/>
          <p:nvPr/>
        </p:nvSpPr>
        <p:spPr>
          <a:xfrm>
            <a:off x="624370" y="2441311"/>
            <a:ext cx="4879913"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A Dataset consists of features and instances. Any given comprehensive dataset is split into three categories of datasets and is usually in the following proportions: 60% training, 30% testing, and 10% evaluation.</a:t>
            </a:r>
            <a:endParaRPr lang="en-DE" i="1" dirty="0">
              <a:solidFill>
                <a:schemeClr val="bg1"/>
              </a:solidFill>
            </a:endParaRPr>
          </a:p>
        </p:txBody>
      </p:sp>
    </p:spTree>
    <p:extLst>
      <p:ext uri="{BB962C8B-B14F-4D97-AF65-F5344CB8AC3E}">
        <p14:creationId xmlns:p14="http://schemas.microsoft.com/office/powerpoint/2010/main" val="32106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398169" y="136525"/>
            <a:ext cx="9816860" cy="820839"/>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8</a:t>
            </a:fld>
            <a:endParaRPr lang="en-DE"/>
          </a:p>
        </p:txBody>
      </p:sp>
      <p:sp>
        <p:nvSpPr>
          <p:cNvPr id="9" name="TextBox 8">
            <a:extLst>
              <a:ext uri="{FF2B5EF4-FFF2-40B4-BE49-F238E27FC236}">
                <a16:creationId xmlns:a16="http://schemas.microsoft.com/office/drawing/2014/main" id="{C3C3E63A-48FC-DCE3-8A37-F2390798A629}"/>
              </a:ext>
            </a:extLst>
          </p:cNvPr>
          <p:cNvSpPr txBox="1"/>
          <p:nvPr/>
        </p:nvSpPr>
        <p:spPr>
          <a:xfrm>
            <a:off x="398169" y="1682149"/>
            <a:ext cx="4030019" cy="389247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with Gaussian distributions i.e., normal distributions for each of the features</a:t>
            </a:r>
          </a:p>
          <a:p>
            <a:pPr marL="285750" indent="-285750" algn="just">
              <a:lnSpc>
                <a:spcPct val="200000"/>
              </a:lnSpc>
              <a:buFont typeface="Wingdings" panose="05000000000000000000" pitchFamily="2" charset="2"/>
              <a:buChar char="Ø"/>
            </a:pPr>
            <a:endParaRPr lang="en-GB" b="0" i="1" dirty="0">
              <a:solidFill>
                <a:schemeClr val="bg1"/>
              </a:solidFill>
              <a:effectLst/>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The model is fitted by finding the mean and standard deviation of each class</a:t>
            </a:r>
            <a:endParaRPr lang="en-DE" i="1" dirty="0">
              <a:solidFill>
                <a:schemeClr val="bg1"/>
              </a:solidFill>
            </a:endParaRPr>
          </a:p>
        </p:txBody>
      </p:sp>
      <p:grpSp>
        <p:nvGrpSpPr>
          <p:cNvPr id="11" name="Group 10">
            <a:extLst>
              <a:ext uri="{FF2B5EF4-FFF2-40B4-BE49-F238E27FC236}">
                <a16:creationId xmlns:a16="http://schemas.microsoft.com/office/drawing/2014/main" id="{C4650DF0-5474-03AE-9E3A-D318A64A90CA}"/>
              </a:ext>
            </a:extLst>
          </p:cNvPr>
          <p:cNvGrpSpPr/>
          <p:nvPr/>
        </p:nvGrpSpPr>
        <p:grpSpPr>
          <a:xfrm>
            <a:off x="5255304" y="1839472"/>
            <a:ext cx="6870466" cy="3391194"/>
            <a:chOff x="5255304" y="1839472"/>
            <a:chExt cx="6870466" cy="3391194"/>
          </a:xfrm>
        </p:grpSpPr>
        <p:pic>
          <p:nvPicPr>
            <p:cNvPr id="7" name="Picture 6">
              <a:extLst>
                <a:ext uri="{FF2B5EF4-FFF2-40B4-BE49-F238E27FC236}">
                  <a16:creationId xmlns:a16="http://schemas.microsoft.com/office/drawing/2014/main" id="{F84A4EED-595B-33B8-D5E0-866D48F7D756}"/>
                </a:ext>
              </a:extLst>
            </p:cNvPr>
            <p:cNvPicPr>
              <a:picLocks noChangeAspect="1"/>
            </p:cNvPicPr>
            <p:nvPr/>
          </p:nvPicPr>
          <p:blipFill>
            <a:blip r:embed="rId5"/>
            <a:stretch>
              <a:fillRect/>
            </a:stretch>
          </p:blipFill>
          <p:spPr>
            <a:xfrm>
              <a:off x="5255304" y="1839472"/>
              <a:ext cx="6538527" cy="3391194"/>
            </a:xfrm>
            <a:prstGeom prst="rect">
              <a:avLst/>
            </a:prstGeom>
          </p:spPr>
        </p:pic>
        <p:sp>
          <p:nvSpPr>
            <p:cNvPr id="10" name="TextBox 9">
              <a:extLst>
                <a:ext uri="{FF2B5EF4-FFF2-40B4-BE49-F238E27FC236}">
                  <a16:creationId xmlns:a16="http://schemas.microsoft.com/office/drawing/2014/main" id="{2D78D2CB-A65F-114B-FFE3-B15DDAF0BC5A}"/>
                </a:ext>
              </a:extLst>
            </p:cNvPr>
            <p:cNvSpPr txBox="1"/>
            <p:nvPr/>
          </p:nvSpPr>
          <p:spPr>
            <a:xfrm>
              <a:off x="8529603" y="4795490"/>
              <a:ext cx="3596167" cy="400110"/>
            </a:xfrm>
            <a:prstGeom prst="rect">
              <a:avLst/>
            </a:prstGeom>
            <a:noFill/>
          </p:spPr>
          <p:txBody>
            <a:bodyPr wrap="square" rtlCol="0" anchor="ctr">
              <a:spAutoFit/>
            </a:bodyPr>
            <a:lstStyle/>
            <a:p>
              <a:r>
                <a:rPr lang="en-GB" sz="2000" b="1" dirty="0">
                  <a:highlight>
                    <a:srgbClr val="800000"/>
                  </a:highlight>
                </a:rPr>
                <a:t>EXAMPLE: Spam Classification</a:t>
              </a:r>
              <a:endParaRPr lang="en-DE" sz="2000" b="1" dirty="0">
                <a:highlight>
                  <a:srgbClr val="800000"/>
                </a:highlight>
              </a:endParaRPr>
            </a:p>
          </p:txBody>
        </p:sp>
      </p:grpSp>
    </p:spTree>
    <p:extLst>
      <p:ext uri="{BB962C8B-B14F-4D97-AF65-F5344CB8AC3E}">
        <p14:creationId xmlns:p14="http://schemas.microsoft.com/office/powerpoint/2010/main" val="7011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61462"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245635" y="190139"/>
            <a:ext cx="9551807" cy="775747"/>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9</a:t>
            </a:fld>
            <a:endParaRPr lang="en-DE"/>
          </a:p>
        </p:txBody>
      </p:sp>
      <p:pic>
        <p:nvPicPr>
          <p:cNvPr id="10" name="Picture 9">
            <a:extLst>
              <a:ext uri="{FF2B5EF4-FFF2-40B4-BE49-F238E27FC236}">
                <a16:creationId xmlns:a16="http://schemas.microsoft.com/office/drawing/2014/main" id="{AF21D4A1-9C0B-37C1-1EEB-2C139A4486C0}"/>
              </a:ext>
            </a:extLst>
          </p:cNvPr>
          <p:cNvPicPr>
            <a:picLocks noChangeAspect="1"/>
          </p:cNvPicPr>
          <p:nvPr/>
        </p:nvPicPr>
        <p:blipFill rotWithShape="1">
          <a:blip r:embed="rId5"/>
          <a:srcRect r="20463"/>
          <a:stretch/>
        </p:blipFill>
        <p:spPr>
          <a:xfrm>
            <a:off x="245635" y="1048797"/>
            <a:ext cx="5911817" cy="5224642"/>
          </a:xfrm>
          <a:prstGeom prst="rect">
            <a:avLst/>
          </a:prstGeom>
        </p:spPr>
      </p:pic>
      <p:pic>
        <p:nvPicPr>
          <p:cNvPr id="12" name="Picture 11">
            <a:extLst>
              <a:ext uri="{FF2B5EF4-FFF2-40B4-BE49-F238E27FC236}">
                <a16:creationId xmlns:a16="http://schemas.microsoft.com/office/drawing/2014/main" id="{E5FDE56C-D9C0-7D82-4AE3-1FC6340E2B1D}"/>
              </a:ext>
            </a:extLst>
          </p:cNvPr>
          <p:cNvPicPr>
            <a:picLocks noChangeAspect="1"/>
          </p:cNvPicPr>
          <p:nvPr/>
        </p:nvPicPr>
        <p:blipFill>
          <a:blip r:embed="rId6"/>
          <a:stretch>
            <a:fillRect/>
          </a:stretch>
        </p:blipFill>
        <p:spPr>
          <a:xfrm>
            <a:off x="6302572" y="1048797"/>
            <a:ext cx="5789900" cy="2657964"/>
          </a:xfrm>
          <a:prstGeom prst="rect">
            <a:avLst/>
          </a:prstGeom>
        </p:spPr>
      </p:pic>
      <p:pic>
        <p:nvPicPr>
          <p:cNvPr id="2050" name="Picture 2" descr="confusion matrix">
            <a:extLst>
              <a:ext uri="{FF2B5EF4-FFF2-40B4-BE49-F238E27FC236}">
                <a16:creationId xmlns:a16="http://schemas.microsoft.com/office/drawing/2014/main" id="{4A7FD3B2-5F70-796C-7AA7-BD893A4D7C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3403" y="4423017"/>
            <a:ext cx="3055511" cy="171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2050"/>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2637</TotalTime>
  <Words>964</Words>
  <Application>Microsoft Office PowerPoint</Application>
  <PresentationFormat>Widescreen</PresentationFormat>
  <Paragraphs>126</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IBM Plex Sans</vt:lpstr>
      <vt:lpstr>inherit</vt:lpstr>
      <vt:lpstr>Noto serif</vt:lpstr>
      <vt:lpstr>Segoe UI</vt:lpstr>
      <vt:lpstr>Wingdings</vt:lpstr>
      <vt:lpstr>Office Theme</vt:lpstr>
      <vt:lpstr>Naïve Bayes</vt:lpstr>
      <vt:lpstr>PowerPoint Presentation</vt:lpstr>
      <vt:lpstr>What is Machine Learning ?</vt:lpstr>
      <vt:lpstr>Bayesian Learning Algorithm</vt:lpstr>
      <vt:lpstr>Bayes Theorem Example</vt:lpstr>
      <vt:lpstr>Naïve Bayes</vt:lpstr>
      <vt:lpstr>How Learning is Applied to Predict a Behaviour</vt:lpstr>
      <vt:lpstr>Gaussian Naïve Bayes Classifier</vt:lpstr>
      <vt:lpstr>Gaussian Naïve Bayes Classifier</vt:lpstr>
      <vt:lpstr>Bernoulli Naïve Bayes Classifier</vt:lpstr>
      <vt:lpstr>Bernoulli Naïve Bayes Classifier</vt:lpstr>
      <vt:lpstr>Multinomial Naïve Bayes Classifier</vt:lpstr>
      <vt:lpstr>Multinomial Naïve Bayes Classifier</vt:lpstr>
      <vt:lpstr>Naïve Bayes Classifier Comparison</vt:lpstr>
      <vt:lpstr>Naïve Bayes Advantages and Disadvantages</vt:lpstr>
      <vt:lpstr>Summary</vt:lpstr>
      <vt:lpstr>References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Okosa</dc:creator>
  <cp:lastModifiedBy>Stephanie Okosa</cp:lastModifiedBy>
  <cp:revision>19</cp:revision>
  <dcterms:created xsi:type="dcterms:W3CDTF">2023-05-29T10:48:34Z</dcterms:created>
  <dcterms:modified xsi:type="dcterms:W3CDTF">2023-06-08T03:01:42Z</dcterms:modified>
</cp:coreProperties>
</file>