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43"/>
  </p:notesMasterIdLst>
  <p:sldIdLst>
    <p:sldId id="272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295" r:id="rId4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99684A-E6B5-44F8-8C77-A89295990731}">
          <p14:sldIdLst>
            <p14:sldId id="272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A54"/>
    <a:srgbClr val="D0C7B4"/>
    <a:srgbClr val="CC9900"/>
    <a:srgbClr val="CC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1101" autoAdjust="0"/>
  </p:normalViewPr>
  <p:slideViewPr>
    <p:cSldViewPr>
      <p:cViewPr varScale="1">
        <p:scale>
          <a:sx n="124" d="100"/>
          <a:sy n="124" d="100"/>
        </p:scale>
        <p:origin x="1500" y="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BB9A7-0842-404F-98F0-3007877157F8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B3A40-259D-4EEE-A05A-60CFE084D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11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3A40-259D-4EEE-A05A-60CFE084DA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03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uerschM\Documents\template_title-slide-background-image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7"/>
          <a:stretch/>
        </p:blipFill>
        <p:spPr bwMode="auto">
          <a:xfrm>
            <a:off x="0" y="878400"/>
            <a:ext cx="9144000" cy="483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0" y="0"/>
            <a:ext cx="9144000" cy="87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600" y="2232000"/>
            <a:ext cx="7772400" cy="2808312"/>
          </a:xfrm>
          <a:solidFill>
            <a:schemeClr val="bg1">
              <a:alpha val="50000"/>
            </a:schemeClr>
          </a:solidFill>
        </p:spPr>
        <p:txBody>
          <a:bodyPr anchor="t" anchorCtr="0">
            <a:normAutofit/>
          </a:bodyPr>
          <a:lstStyle>
            <a:lvl1pPr algn="l">
              <a:defRPr sz="4000" b="0" baseline="0"/>
            </a:lvl1pPr>
          </a:lstStyle>
          <a:p>
            <a:r>
              <a:rPr lang="en-US" dirty="0"/>
              <a:t>Your short title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600" y="3073524"/>
            <a:ext cx="7754768" cy="792088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Your subtitle goes here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9600" y="4537074"/>
            <a:ext cx="6818664" cy="503238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Authors go here</a:t>
            </a:r>
            <a:endParaRPr lang="en-GB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9376C86-7296-4BCE-9B5C-3E872760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59738"/>
            <a:ext cx="1572768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8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7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51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41276"/>
            <a:ext cx="5486400" cy="30983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3829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91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373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DCC9-72E0-49E5-BD49-721C0E1B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F713-61EA-4244-9FDB-16F738D3F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ABCC9-36C7-4DA3-8ABE-B6E1EA69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119A-C0EE-4ECA-BE13-645C0EF949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88F3-2E70-4839-95D6-F020B281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F0DB7-D16A-4F53-A798-75A4114F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056-EEF8-45D3-A642-DE344AA49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3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5C10-0A4C-4661-81E3-4832A932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5575"/>
            <a:ext cx="7886700" cy="2376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DE2F8-338C-4414-8AD2-F2D260550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288"/>
            <a:ext cx="7886700" cy="12509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A783-F762-4B31-8995-8903C243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119A-C0EE-4ECA-BE13-645C0EF949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C4D03-65C2-4B43-831F-BB445B6C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D612A-22C7-4786-98BB-8C8349DC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056-EEF8-45D3-A642-DE344AA49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16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B630-22D8-4495-B662-A0FE5FAB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AA3FA-EE8C-4E8C-AC24-B4C2D8113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7150" cy="3627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9D82E-20F8-4917-A4D3-1357C777B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0825"/>
            <a:ext cx="3867150" cy="3627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0176E-480F-4F08-8EC4-2D3344E4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119A-C0EE-4ECA-BE13-645C0EF949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33A3B-87C6-42D3-976F-5360C679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EB8EF-5B7A-40B8-9EAD-C07FD0BE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056-EEF8-45D3-A642-DE344AA49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58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6017-D5F5-47BB-B38D-10C169F0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04800"/>
            <a:ext cx="78867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DF473-5E22-4AE2-BF6E-31E02EB6F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01763"/>
            <a:ext cx="3868737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E5CF7-F838-4FF5-98AC-681E8E855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087563"/>
            <a:ext cx="3868737" cy="307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60395-1DB6-4C96-9DBC-87959BAA8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1763"/>
            <a:ext cx="38877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30E57-3502-4292-9C14-80FA4D27E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788" cy="307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B5875-4DBD-4F4E-AAD7-BA0D3C84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119A-C0EE-4ECA-BE13-645C0EF949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8C050-F6BD-47D9-BB2D-C80DE6B7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342F6-DBD5-4790-8737-20D3C256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056-EEF8-45D3-A642-DE344AA49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15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4BA6-4731-47CE-A5E1-3EDD0962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9974-0478-439E-A8BB-45ED8505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119A-C0EE-4ECA-BE13-645C0EF949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DDA11-293F-419F-89D1-C156B7E7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CC70B-3BB3-424F-98CE-F1F868CA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056-EEF8-45D3-A642-DE344AA49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0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9144000" cy="87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600" y="2232000"/>
            <a:ext cx="7772400" cy="2808312"/>
          </a:xfrm>
          <a:solidFill>
            <a:schemeClr val="bg1">
              <a:alpha val="50000"/>
            </a:schemeClr>
          </a:solidFill>
        </p:spPr>
        <p:txBody>
          <a:bodyPr anchor="t" anchorCtr="0">
            <a:normAutofit/>
          </a:bodyPr>
          <a:lstStyle>
            <a:lvl1pPr algn="l">
              <a:defRPr sz="4000" b="0" baseline="0"/>
            </a:lvl1pPr>
          </a:lstStyle>
          <a:p>
            <a:r>
              <a:rPr lang="en-US" dirty="0"/>
              <a:t>Your very, very, very long title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600" y="3649588"/>
            <a:ext cx="7754768" cy="792088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Your subtitle goes here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30346" y="4729708"/>
            <a:ext cx="761324" cy="30427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13/04/2016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9600" y="4537074"/>
            <a:ext cx="6818664" cy="503238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Authors go here</a:t>
            </a:r>
            <a:endParaRPr lang="en-GB" dirty="0"/>
          </a:p>
        </p:txBody>
      </p:sp>
      <p:pic>
        <p:nvPicPr>
          <p:cNvPr id="9" name="Picture 3" descr="C:\Users\WuerschM\Documents\template_title-slide-background-image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7"/>
          <a:stretch/>
        </p:blipFill>
        <p:spPr bwMode="auto">
          <a:xfrm>
            <a:off x="1513" y="877544"/>
            <a:ext cx="9144000" cy="483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306B5DF-E69A-4409-838D-8C025E7927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58635"/>
            <a:ext cx="1572768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19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75FC8-55CA-4160-AFA4-1BA91B76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119A-C0EE-4ECA-BE13-645C0EF949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A6CD2-F230-4BC2-82BC-140444D1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19364-3B7F-4494-A604-4D729B4C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056-EEF8-45D3-A642-DE344AA49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91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2714-C374-476C-B09C-7D24BCA1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0EED2-C042-424D-9559-10BC740F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22325"/>
            <a:ext cx="4629150" cy="40624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B8E5A-FD16-44BB-B3A1-8154D89DD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734FD-9F8C-4240-BB3E-1497EE3A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119A-C0EE-4ECA-BE13-645C0EF949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762F3-C9E8-4E0D-86A6-2573DFCD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7D4C0-F6B2-4921-B255-DE8E41CE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056-EEF8-45D3-A642-DE344AA49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73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117E-8808-46F0-8EAE-889A7554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FD6A8-90B0-4AAE-B153-85DA3E2D6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22325"/>
            <a:ext cx="4629150" cy="40624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81586-F0F6-4DDA-9A06-FDD624A18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D4BCE-130F-4D8A-8191-AEA4B19F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119A-C0EE-4ECA-BE13-645C0EF949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94E36-8536-44D8-B8C7-2DA9DBE7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E59DA-747F-4562-AE14-46DF258E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056-EEF8-45D3-A642-DE344AA49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2851-BAC3-4A40-99ED-699453D6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79309-D091-4A75-B302-67974BABC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38C0C-9F5C-44F8-8041-199BED99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119A-C0EE-4ECA-BE13-645C0EF949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758FE-6F11-4B52-817D-1335E408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33D0E-1075-4228-9FBC-9B39CADB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056-EEF8-45D3-A642-DE344AA49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651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BB72F-45DE-4FFF-ACC1-306C6CC33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3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2FEFF-6077-425B-A64C-62EF9DC7D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762625" cy="4843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2DEA5-8258-44D3-80B7-5E527F2A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119A-C0EE-4ECA-BE13-645C0EF949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BD4DA-0920-4132-8657-DA82A123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AF2DE-819D-4D50-AD48-8408201E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056-EEF8-45D3-A642-DE344AA49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9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3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87624" y="49188"/>
            <a:ext cx="7499176" cy="57606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4" name="Picture 3" descr="A picture containing person, sitting, man, laptop&#10;&#10;Description automatically generated">
            <a:extLst>
              <a:ext uri="{FF2B5EF4-FFF2-40B4-BE49-F238E27FC236}">
                <a16:creationId xmlns:a16="http://schemas.microsoft.com/office/drawing/2014/main" id="{1A007B3E-E803-4598-9C51-E6B312498D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5319"/>
            <a:ext cx="999370" cy="62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WuerschM\Documents\template_title-slide-background-image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7"/>
          <a:stretch/>
        </p:blipFill>
        <p:spPr bwMode="auto">
          <a:xfrm>
            <a:off x="1513" y="869508"/>
            <a:ext cx="9144000" cy="483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600" y="2232000"/>
            <a:ext cx="7772400" cy="2808312"/>
          </a:xfr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GB" sz="3600" b="0" baseline="0" dirty="0">
                <a:latin typeface="Calibri Light" panose="020F0302020204030204" pitchFamily="34" charset="0"/>
              </a:defRPr>
            </a:lvl1pPr>
          </a:lstStyle>
          <a:p>
            <a:pPr marL="0" lvl="0"/>
            <a:r>
              <a:rPr lang="en-US" dirty="0"/>
              <a:t>Your short section title goes here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600" y="3073524"/>
            <a:ext cx="7772400" cy="125015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None/>
              <a:defRPr lang="en-US" sz="2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/>
            <a:r>
              <a:rPr lang="en-US" dirty="0"/>
              <a:t>Your section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2751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WuerschM\Documents\template_title-slide-background-image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7"/>
          <a:stretch/>
        </p:blipFill>
        <p:spPr bwMode="auto">
          <a:xfrm>
            <a:off x="1513" y="877544"/>
            <a:ext cx="9144000" cy="483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600" y="2232000"/>
            <a:ext cx="7772400" cy="2808312"/>
          </a:xfr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GB" sz="3600" b="0" baseline="0" dirty="0">
                <a:latin typeface="Calibri Light" panose="020F0302020204030204" pitchFamily="34" charset="0"/>
              </a:defRPr>
            </a:lvl1pPr>
          </a:lstStyle>
          <a:p>
            <a:pPr marL="0" lvl="0"/>
            <a:r>
              <a:rPr lang="en-US" dirty="0"/>
              <a:t>Your very, very long section title goes here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600" y="3649588"/>
            <a:ext cx="7772400" cy="125015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None/>
              <a:defRPr lang="en-US" sz="2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/>
            <a:r>
              <a:rPr lang="en-US" dirty="0"/>
              <a:t>Your section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1904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816" y="841276"/>
            <a:ext cx="8056984" cy="40324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30000" y="4873724"/>
            <a:ext cx="7848872" cy="450000"/>
          </a:xfrm>
          <a:prstGeom prst="callout1">
            <a:avLst>
              <a:gd name="adj1" fmla="val -957"/>
              <a:gd name="adj2" fmla="val -1685"/>
              <a:gd name="adj3" fmla="val 100875"/>
              <a:gd name="adj4" fmla="val -1674"/>
            </a:avLst>
          </a:prstGeom>
          <a:noFill/>
          <a:ln w="155575">
            <a:solidFill>
              <a:schemeClr val="bg1">
                <a:lumMod val="75000"/>
                <a:alpha val="48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>
              <a:spcBef>
                <a:spcPts val="468"/>
              </a:spcBef>
              <a:buFontTx/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References – just resize the field and the line will follow</a:t>
            </a:r>
          </a:p>
        </p:txBody>
      </p:sp>
    </p:spTree>
    <p:extLst>
      <p:ext uri="{BB962C8B-B14F-4D97-AF65-F5344CB8AC3E}">
        <p14:creationId xmlns:p14="http://schemas.microsoft.com/office/powerpoint/2010/main" val="288810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16" y="49188"/>
            <a:ext cx="8056984" cy="576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816" y="841276"/>
            <a:ext cx="39600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6800" y="841276"/>
            <a:ext cx="39600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69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16" y="49188"/>
            <a:ext cx="8056984" cy="5760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16" y="1279261"/>
            <a:ext cx="3960000" cy="533135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16" y="1812396"/>
            <a:ext cx="39600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6800" y="1279261"/>
            <a:ext cx="3960000" cy="533135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6800" y="1812396"/>
            <a:ext cx="39600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5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6" descr="UNIFR_Background_Titleslide_PPT.jpg"/>
          <p:cNvPicPr>
            <a:picLocks noChangeAspect="1"/>
          </p:cNvPicPr>
          <p:nvPr/>
        </p:nvPicPr>
        <p:blipFill rotWithShape="1">
          <a:blip r:embed="rId15" cstate="print"/>
          <a:srcRect b="18235"/>
          <a:stretch/>
        </p:blipFill>
        <p:spPr>
          <a:xfrm>
            <a:off x="0" y="697260"/>
            <a:ext cx="9144000" cy="47027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9816" y="49188"/>
            <a:ext cx="805698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16" y="841276"/>
            <a:ext cx="8056984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7946E45-5E52-4BB3-BB66-C862E3B4035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57083"/>
            <a:ext cx="1572768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4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50" r:id="rId3"/>
    <p:sldLayoutId id="2147483684" r:id="rId4"/>
    <p:sldLayoutId id="2147483651" r:id="rId5"/>
    <p:sldLayoutId id="2147483671" r:id="rId6"/>
    <p:sldLayoutId id="2147483669" r:id="rId7"/>
    <p:sldLayoutId id="2147483652" r:id="rId8"/>
    <p:sldLayoutId id="2147483653" r:id="rId9"/>
    <p:sldLayoutId id="2147483654" r:id="rId10"/>
    <p:sldLayoutId id="2147483655" r:id="rId11"/>
    <p:sldLayoutId id="2147483657" r:id="rId12"/>
    <p:sldLayoutId id="2147483658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345A5-A7F6-4247-9602-036FC106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BF634-02D5-4E87-BDC9-7AD23F9B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086C-9229-487F-BF32-B1F83947F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E119A-C0EE-4ECA-BE13-645C0EF949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9AC9D-FDA9-44D9-8416-781123F8A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1C9D-6725-44C5-9335-D216E370D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31056-EEF8-45D3-A642-DE344AA49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6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c94dvR6_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00" y="2232000"/>
            <a:ext cx="8474848" cy="2808312"/>
          </a:xfrm>
        </p:spPr>
        <p:txBody>
          <a:bodyPr>
            <a:normAutofit/>
          </a:bodyPr>
          <a:lstStyle/>
          <a:p>
            <a:r>
              <a:rPr lang="en-US" sz="4600" b="0" dirty="0"/>
              <a:t>Object Oriented Programming II</a:t>
            </a:r>
            <a:endParaRPr lang="en-GB" sz="46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29600" y="4369668"/>
            <a:ext cx="6818664" cy="670644"/>
          </a:xfrm>
        </p:spPr>
        <p:txBody>
          <a:bodyPr/>
          <a:lstStyle/>
          <a:p>
            <a:r>
              <a:rPr lang="en-US" altLang="en-US" b="1" dirty="0"/>
              <a:t>Marcel Gygli</a:t>
            </a:r>
            <a:endParaRPr lang="en-US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defRPr/>
            </a:pPr>
            <a:r>
              <a:rPr lang="en-US" dirty="0"/>
              <a:t>Implementation of Generic classes</a:t>
            </a:r>
          </a:p>
        </p:txBody>
      </p:sp>
    </p:spTree>
    <p:extLst>
      <p:ext uri="{BB962C8B-B14F-4D97-AF65-F5344CB8AC3E}">
        <p14:creationId xmlns:p14="http://schemas.microsoft.com/office/powerpoint/2010/main" val="239792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679866-4D74-4D07-9EF2-7961156D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WITHOUT Generics</a:t>
            </a:r>
            <a:endParaRPr lang="de-CH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4483C3-BA03-49B6-A932-3B5F2045C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350849"/>
            <a:ext cx="3600400" cy="3416320"/>
          </a:xfrm>
          <a:prstGeom prst="rect">
            <a:avLst/>
          </a:prstGeom>
          <a:solidFill>
            <a:srgbClr val="292D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lang="de-DE" altLang="de-DE" sz="1200" i="1" dirty="0">
                <a:solidFill>
                  <a:srgbClr val="FFCB6B"/>
                </a:solidFill>
                <a:latin typeface="Consolas" panose="020B0609020204030204" pitchFamily="49" charset="0"/>
              </a:rPr>
              <a:t>Paper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TrashCan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 </a:t>
            </a:r>
            <a:r>
              <a:rPr lang="de-DE" altLang="de-DE" sz="1200" i="1" dirty="0">
                <a:solidFill>
                  <a:srgbClr val="FFCB6B"/>
                </a:solidFill>
                <a:latin typeface="Consolas" panose="020B0609020204030204" pitchFamily="49" charset="0"/>
              </a:rPr>
              <a:t>Paper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EE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allTheWaste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trash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Paper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...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Paper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getLast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(){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Paper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purge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(){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de-DE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10FBD8-983A-4B73-A77B-29EA58A2C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30" y="2366511"/>
            <a:ext cx="4315750" cy="1384995"/>
          </a:xfrm>
          <a:prstGeom prst="rect">
            <a:avLst/>
          </a:prstGeom>
          <a:solidFill>
            <a:srgbClr val="292D3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PaperTrashCan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EEFFE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trashCan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PaperTrashCan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Paper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EEFFE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paper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Paper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EEFFE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trashCan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trash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EEFFE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paper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EEFFE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paper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EEFFE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trashCan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getLast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endParaRPr kumimoji="0" lang="de-DE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0327C808-3F0F-4B1C-B7B8-40FF9340A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017643"/>
            <a:ext cx="1192080" cy="11853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391A75-4FC8-4543-B71C-195FF8ACD3E4}"/>
              </a:ext>
            </a:extLst>
          </p:cNvPr>
          <p:cNvSpPr/>
          <p:nvPr/>
        </p:nvSpPr>
        <p:spPr>
          <a:xfrm rot="20977127">
            <a:off x="4064630" y="4189187"/>
            <a:ext cx="18266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rgbClr val="F3B423"/>
                </a:solidFill>
                <a:effectLst/>
                <a:uLnTx/>
                <a:uFillTx/>
                <a:latin typeface="Hand Of Sean (Demo)" pitchFamily="2" charset="0"/>
                <a:ea typeface="+mn-ea"/>
                <a:cs typeface="+mn-cs"/>
              </a:rPr>
              <a:t>TrashCan</a:t>
            </a:r>
            <a:b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rgbClr val="F3B423"/>
                </a:solidFill>
                <a:effectLst/>
                <a:uLnTx/>
                <a:uFillTx/>
                <a:latin typeface="Hand Of Sean (Demo)" pitchFamily="2" charset="0"/>
                <a:ea typeface="+mn-ea"/>
                <a:cs typeface="+mn-cs"/>
              </a:rPr>
            </a:b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rgbClr val="F3B423"/>
                </a:solidFill>
                <a:effectLst/>
                <a:uLnTx/>
                <a:uFillTx/>
                <a:latin typeface="Hand Of Sean (Demo)" pitchFamily="2" charset="0"/>
                <a:ea typeface="+mn-ea"/>
                <a:cs typeface="+mn-cs"/>
              </a:rPr>
              <a:t>only for</a:t>
            </a:r>
            <a:b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rgbClr val="F3B423"/>
                </a:solidFill>
                <a:effectLst/>
                <a:uLnTx/>
                <a:uFillTx/>
                <a:latin typeface="Hand Of Sean (Demo)" pitchFamily="2" charset="0"/>
                <a:ea typeface="+mn-ea"/>
                <a:cs typeface="+mn-cs"/>
              </a:rPr>
            </a:b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rgbClr val="F3B423"/>
                </a:solidFill>
                <a:effectLst/>
                <a:uLnTx/>
                <a:uFillTx/>
                <a:latin typeface="Hand Of Sean (Demo)" pitchFamily="2" charset="0"/>
                <a:ea typeface="+mn-ea"/>
                <a:cs typeface="+mn-cs"/>
              </a:rPr>
              <a:t>Paper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nd Of Sean (Demo)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32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7E14884-E635-4F5E-A7DF-270DFFBCF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93204"/>
            <a:ext cx="3600400" cy="3416320"/>
          </a:xfrm>
          <a:prstGeom prst="rect">
            <a:avLst/>
          </a:prstGeom>
          <a:solidFill>
            <a:srgbClr val="292D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BananaTrashCan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allTheWaste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trash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Banana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89DDFF"/>
                </a:solidFill>
                <a:latin typeface="Consolas" panose="020B0609020204030204" pitchFamily="49" charset="0"/>
              </a:rPr>
              <a:t>        ...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Banana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getLast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purge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EA7B2D-51FC-4EAE-8828-C6A78CA5C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716" y="913284"/>
            <a:ext cx="3600400" cy="3416320"/>
          </a:xfrm>
          <a:prstGeom prst="rect">
            <a:avLst/>
          </a:prstGeom>
          <a:solidFill>
            <a:srgbClr val="292D3E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lang="de-DE" altLang="de-DE" sz="1200" dirty="0">
                <a:solidFill>
                  <a:srgbClr val="FFCB6B"/>
                </a:solidFill>
                <a:latin typeface="Consolas" panose="020B0609020204030204" pitchFamily="49" charset="0"/>
              </a:rPr>
              <a:t>Salad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TrashCan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Salad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EE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allTheWaste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trash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Salad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...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Salad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getLast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(){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Salad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purge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(){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de-DE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31DD43-E8C0-49DA-9CC8-59BC4E475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1633364"/>
            <a:ext cx="3600400" cy="3416320"/>
          </a:xfrm>
          <a:prstGeom prst="rect">
            <a:avLst/>
          </a:prstGeom>
          <a:solidFill>
            <a:srgbClr val="292D3E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lang="de-DE" altLang="de-DE" sz="1200" i="1" dirty="0">
                <a:solidFill>
                  <a:srgbClr val="FFCB6B"/>
                </a:solidFill>
                <a:latin typeface="Consolas" panose="020B0609020204030204" pitchFamily="49" charset="0"/>
              </a:rPr>
              <a:t>Paper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TrashCan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 </a:t>
            </a:r>
            <a:r>
              <a:rPr lang="de-DE" altLang="de-DE" sz="1200" i="1" dirty="0">
                <a:solidFill>
                  <a:srgbClr val="FFCB6B"/>
                </a:solidFill>
                <a:latin typeface="Consolas" panose="020B0609020204030204" pitchFamily="49" charset="0"/>
              </a:rPr>
              <a:t>Paper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EE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allTheWaste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trash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Paper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...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Paper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getLast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(){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Paper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purge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(){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de-DE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16139-4495-45E4-AA61-BCCBC708B63D}"/>
              </a:ext>
            </a:extLst>
          </p:cNvPr>
          <p:cNvSpPr/>
          <p:nvPr/>
        </p:nvSpPr>
        <p:spPr>
          <a:xfrm>
            <a:off x="179513" y="4608482"/>
            <a:ext cx="36004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3B423"/>
                </a:solidFill>
                <a:effectLst/>
                <a:uLnTx/>
                <a:uFillTx/>
                <a:latin typeface="Hand Of Sean (Demo)" pitchFamily="2" charset="0"/>
                <a:ea typeface="+mn-ea"/>
                <a:cs typeface="+mn-cs"/>
              </a:rPr>
              <a:t>“Same” implementation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3B423"/>
                </a:solidFill>
                <a:effectLst/>
                <a:uLnTx/>
                <a:uFillTx/>
                <a:latin typeface="Hand Of Sean (Demo)" pitchFamily="2" charset="0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B423"/>
              </a:solidFill>
              <a:effectLst/>
              <a:uLnTx/>
              <a:uFillTx/>
              <a:latin typeface="Hand Of Sean (Demo)" pitchFamily="2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B423"/>
                </a:solidFill>
                <a:latin typeface="Hand Of Sean (Demo)" pitchFamily="2" charset="0"/>
              </a:rPr>
              <a:t>Only used Type is different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nd Of Sean (Demo)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01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53A0EC-64AB-40BB-8A16-D07B5550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</a:t>
            </a:r>
          </a:p>
          <a:p>
            <a:pPr marL="457200" lvl="1" indent="0">
              <a:buNone/>
            </a:pPr>
            <a:r>
              <a:rPr lang="en-US" dirty="0"/>
              <a:t>Flexible Class for use with any Type of elements</a:t>
            </a:r>
          </a:p>
          <a:p>
            <a:pPr marL="457200" lvl="1" indent="0">
              <a:buNone/>
            </a:pPr>
            <a:r>
              <a:rPr lang="en-US" dirty="0"/>
              <a:t>Ensure, it contains </a:t>
            </a:r>
            <a:r>
              <a:rPr lang="en-US" b="1" dirty="0"/>
              <a:t>only</a:t>
            </a:r>
            <a:r>
              <a:rPr lang="en-US" dirty="0"/>
              <a:t> elements of that type</a:t>
            </a:r>
          </a:p>
          <a:p>
            <a:pPr marL="914400" lvl="2" indent="0">
              <a:buNone/>
            </a:pPr>
            <a:r>
              <a:rPr lang="en-US" dirty="0"/>
              <a:t>At Compile Time</a:t>
            </a:r>
          </a:p>
          <a:p>
            <a:pPr marL="914400" lvl="2" indent="0">
              <a:buNone/>
            </a:pPr>
            <a:r>
              <a:rPr lang="en-US" dirty="0"/>
              <a:t>IDE Support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How does a class with Generics look like?</a:t>
            </a:r>
          </a:p>
          <a:p>
            <a:pPr marL="457200" lvl="1" indent="0">
              <a:buNone/>
            </a:pPr>
            <a:r>
              <a:rPr lang="de-CH" dirty="0"/>
              <a:t>Class defines a Type-parameter</a:t>
            </a:r>
          </a:p>
          <a:p>
            <a:pPr marL="914400" lvl="2" indent="0">
              <a:buNone/>
            </a:pPr>
            <a:r>
              <a:rPr lang="de-CH" sz="1800" dirty="0" err="1"/>
              <a:t>Defines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Type </a:t>
            </a:r>
            <a:r>
              <a:rPr lang="de-CH" sz="1800" dirty="0" err="1"/>
              <a:t>of</a:t>
            </a:r>
            <a:r>
              <a:rPr lang="de-CH" sz="1800" dirty="0"/>
              <a:t> internal </a:t>
            </a:r>
            <a:r>
              <a:rPr lang="de-CH" sz="1800" dirty="0" err="1"/>
              <a:t>managed</a:t>
            </a:r>
            <a:r>
              <a:rPr lang="de-CH" sz="1800" dirty="0"/>
              <a:t> </a:t>
            </a:r>
            <a:r>
              <a:rPr lang="de-CH" sz="1800" dirty="0" err="1"/>
              <a:t>elements</a:t>
            </a:r>
            <a:endParaRPr lang="de-CH" sz="1800" dirty="0"/>
          </a:p>
          <a:p>
            <a:pPr marL="457200" lvl="1" indent="0">
              <a:buNone/>
            </a:pPr>
            <a:r>
              <a:rPr lang="de-CH" dirty="0"/>
              <a:t>Use this Type parameter at typespecific places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7BE301-1104-4A28-BF87-E75B9DFF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Generics</a:t>
            </a:r>
            <a:endParaRPr lang="de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39877-5A50-4237-8EDF-102F1A8AB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137420"/>
            <a:ext cx="4257538" cy="80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5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D09CED6-F803-4F0C-804B-9B282E9E2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01" y="1195506"/>
            <a:ext cx="5715598" cy="3323987"/>
          </a:xfrm>
          <a:prstGeom prst="rect">
            <a:avLst/>
          </a:prstGeom>
          <a:solidFill>
            <a:srgbClr val="292D3E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RecyclingBin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allTheWaste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trash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T object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getLast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purge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F8A06D-2E6D-4AE2-BAD2-89B45798CF5C}"/>
              </a:ext>
            </a:extLst>
          </p:cNvPr>
          <p:cNvSpPr/>
          <p:nvPr/>
        </p:nvSpPr>
        <p:spPr>
          <a:xfrm>
            <a:off x="4932040" y="409228"/>
            <a:ext cx="20162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3B423"/>
                </a:solidFill>
                <a:effectLst/>
                <a:uLnTx/>
                <a:uFillTx/>
                <a:latin typeface="Hand Of Sean (Demo)" pitchFamily="2" charset="0"/>
                <a:ea typeface="+mn-ea"/>
                <a:cs typeface="+mn-cs"/>
              </a:rPr>
              <a:t>Type parameter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nd Of Sean (Demo)" pitchFamily="2" charset="0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DD1B0B-78AB-4C82-A024-8E46AA0A63CB}"/>
              </a:ext>
            </a:extLst>
          </p:cNvPr>
          <p:cNvCxnSpPr>
            <a:stCxn id="6" idx="2"/>
          </p:cNvCxnSpPr>
          <p:nvPr/>
        </p:nvCxnSpPr>
        <p:spPr>
          <a:xfrm flipH="1">
            <a:off x="4499992" y="778560"/>
            <a:ext cx="1440160" cy="56677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5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011C87-3FAE-46F6-9E25-096C9461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Compiler-”Output”</a:t>
            </a:r>
            <a:endParaRPr lang="de-CH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B209F3-F585-4146-B4EC-C21ADBFC4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777380"/>
            <a:ext cx="3361855" cy="2862322"/>
          </a:xfrm>
          <a:prstGeom prst="rect">
            <a:avLst/>
          </a:prstGeom>
          <a:solidFill>
            <a:srgbClr val="292D3E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RecyclingBin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lang="de-DE" altLang="de-DE" sz="1200" b="1" dirty="0">
                <a:solidFill>
                  <a:srgbClr val="F78C6C"/>
                </a:solidFill>
                <a:latin typeface="Consolas" panose="020B0609020204030204" pitchFamily="49" charset="0"/>
              </a:rPr>
              <a:t>Banana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allTheWaste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trash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F78C6C"/>
                </a:solidFill>
                <a:latin typeface="Consolas" panose="020B0609020204030204" pitchFamily="49" charset="0"/>
              </a:rPr>
              <a:t>Banana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 object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lang="de-DE" altLang="de-DE" sz="1200" b="1" dirty="0">
                <a:solidFill>
                  <a:srgbClr val="F78C6C"/>
                </a:solidFill>
                <a:latin typeface="Consolas" panose="020B0609020204030204" pitchFamily="49" charset="0"/>
              </a:rPr>
              <a:t>Banana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getLast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lang="de-DE" altLang="de-DE" sz="1200" b="1" dirty="0">
                <a:solidFill>
                  <a:srgbClr val="F78C6C"/>
                </a:solidFill>
                <a:latin typeface="Consolas" panose="020B0609020204030204" pitchFamily="49" charset="0"/>
              </a:rPr>
              <a:t>Banana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purge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E407192-DB74-4504-8A22-526B528E6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1777380"/>
            <a:ext cx="3361855" cy="2862322"/>
          </a:xfrm>
          <a:prstGeom prst="rect">
            <a:avLst/>
          </a:prstGeom>
          <a:solidFill>
            <a:srgbClr val="292D3E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RecyclingBin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Salad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lang="de-DE" altLang="de-DE" sz="1200" b="1" dirty="0">
                <a:solidFill>
                  <a:srgbClr val="F78C6C"/>
                </a:solidFill>
                <a:latin typeface="Consolas" panose="020B0609020204030204" pitchFamily="49" charset="0"/>
              </a:rPr>
              <a:t>Salad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allTheWaste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trash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F78C6C"/>
                </a:solidFill>
                <a:latin typeface="Consolas" panose="020B0609020204030204" pitchFamily="49" charset="0"/>
              </a:rPr>
              <a:t>Salad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 object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Salad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getLast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Salad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purge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AA4E2-7FE2-4FE3-8593-FB00ED1CD40E}"/>
              </a:ext>
            </a:extLst>
          </p:cNvPr>
          <p:cNvSpPr/>
          <p:nvPr/>
        </p:nvSpPr>
        <p:spPr>
          <a:xfrm>
            <a:off x="467543" y="985292"/>
            <a:ext cx="33618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RecyclingBin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Banana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4D20DF-8EF4-4EA8-A658-BDAD7F73B8B0}"/>
              </a:ext>
            </a:extLst>
          </p:cNvPr>
          <p:cNvSpPr/>
          <p:nvPr/>
        </p:nvSpPr>
        <p:spPr>
          <a:xfrm>
            <a:off x="4932040" y="987048"/>
            <a:ext cx="33618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RecyclingBin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Salad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9CF836-B314-494C-BB90-DEA9667E1936}"/>
              </a:ext>
            </a:extLst>
          </p:cNvPr>
          <p:cNvSpPr/>
          <p:nvPr/>
        </p:nvSpPr>
        <p:spPr>
          <a:xfrm rot="20977127">
            <a:off x="2807630" y="4404786"/>
            <a:ext cx="273724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rgbClr val="F3B423"/>
                </a:solidFill>
                <a:effectLst/>
                <a:uLnTx/>
                <a:uFillTx/>
                <a:latin typeface="Hand Of Sean (Demo)" pitchFamily="2" charset="0"/>
                <a:ea typeface="+mn-ea"/>
                <a:cs typeface="+mn-cs"/>
              </a:rPr>
              <a:t>1 container class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rgbClr val="F3B423"/>
                </a:solidFill>
                <a:effectLst/>
                <a:uLnTx/>
                <a:uFillTx/>
                <a:latin typeface="Hand Of Sean (Demo)" pitchFamily="2" charset="0"/>
                <a:ea typeface="+mn-ea"/>
                <a:cs typeface="+mn-cs"/>
              </a:rPr>
              <a:t>n </a:t>
            </a:r>
            <a:r>
              <a:rPr lang="de-CH" dirty="0">
                <a:solidFill>
                  <a:srgbClr val="F3B423"/>
                </a:solidFill>
                <a:latin typeface="Hand Of Sean (Demo)" pitchFamily="2" charset="0"/>
              </a:rPr>
              <a:t>material types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nd Of Sean (Demo)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37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4DF5C9-B0B0-47CE-963B-616235DA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 and Drink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EE91A-8A8F-489A-9486-9AE263244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4218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9E6DEA-470C-4BE7-B1CB-5DCE97B0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16" y="2785492"/>
            <a:ext cx="8056984" cy="2448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Goal: Implementation of </a:t>
            </a:r>
            <a:r>
              <a:rPr lang="en-US" b="1" dirty="0"/>
              <a:t>one </a:t>
            </a:r>
            <a:r>
              <a:rPr lang="en-US" dirty="0"/>
              <a:t>generic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en-US" dirty="0"/>
              <a:t> class</a:t>
            </a:r>
          </a:p>
          <a:p>
            <a:pPr marL="457200" lvl="1" indent="0">
              <a:buNone/>
            </a:pPr>
            <a:r>
              <a:rPr lang="en-US" dirty="0"/>
              <a:t>Can be specialized for Wine bottles, Water bottles, … </a:t>
            </a:r>
          </a:p>
          <a:p>
            <a:pPr marL="0" indent="0">
              <a:buNone/>
            </a:pPr>
            <a:r>
              <a:rPr lang="en-US" dirty="0"/>
              <a:t>Two operations</a:t>
            </a:r>
          </a:p>
          <a:p>
            <a:pPr marL="457200" lvl="1" indent="0">
              <a:buNone/>
            </a:pPr>
            <a:r>
              <a:rPr lang="en-US" dirty="0"/>
              <a:t>“fill”		fills a Bottle with a specific Drink</a:t>
            </a:r>
          </a:p>
          <a:p>
            <a:pPr marL="457200" lvl="1" indent="0">
              <a:buNone/>
            </a:pPr>
            <a:r>
              <a:rPr lang="en-US" dirty="0"/>
              <a:t>“empty”		clears the content of a bottle</a:t>
            </a:r>
            <a:endParaRPr lang="de-C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E9B740-5833-4A60-AD65-524DBF8D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en-US" dirty="0"/>
              <a:t> 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Drink</a:t>
            </a:r>
            <a:endParaRPr lang="de-CH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27A430C-3089-45C6-BEFE-8DF0A18E93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841276"/>
            <a:ext cx="44005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95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5D1A70-1E53-4E46-B381-9A8536F8D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All wines use a “normal” wine bottle</a:t>
            </a:r>
          </a:p>
          <a:p>
            <a:pPr marL="457200" lvl="1" indent="0">
              <a:buNone/>
            </a:pPr>
            <a:r>
              <a:rPr lang="en-US" dirty="0"/>
              <a:t>Instantiate a Bottle of Type Wine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Bottle&lt;Wine&gt;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wineBottle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rgbClr val="04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Bottle&lt;&gt;();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/>
              <a:t>Fill it with Rufus</a:t>
            </a:r>
          </a:p>
          <a:p>
            <a:pPr marL="914400" lvl="2" indent="0">
              <a:buNone/>
            </a:pPr>
            <a:r>
              <a:rPr lang="de-CH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wineBottle.fill(</a:t>
            </a:r>
            <a:r>
              <a:rPr lang="de-CH" sz="1800" dirty="0">
                <a:solidFill>
                  <a:srgbClr val="04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de-CH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Rufus());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de-CH" dirty="0"/>
              <a:t>What won’t work is</a:t>
            </a:r>
          </a:p>
          <a:p>
            <a:pPr marL="914400" lvl="2" indent="0">
              <a:buNone/>
            </a:pPr>
            <a:r>
              <a:rPr lang="de-CH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wineBottle.fill(</a:t>
            </a:r>
            <a:r>
              <a:rPr lang="de-CH" sz="1900" dirty="0">
                <a:solidFill>
                  <a:srgbClr val="04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de-CH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Beer());</a:t>
            </a:r>
          </a:p>
          <a:p>
            <a:pPr lvl="2"/>
            <a:endParaRPr lang="de-CH" dirty="0"/>
          </a:p>
          <a:p>
            <a:pPr marL="0" indent="0">
              <a:buNone/>
            </a:pPr>
            <a:r>
              <a:rPr lang="de-CH" dirty="0"/>
              <a:t>For wine specialised bottles:</a:t>
            </a:r>
          </a:p>
          <a:p>
            <a:pPr marL="457200" lvl="1" indent="0">
              <a:buNone/>
            </a:pPr>
            <a:r>
              <a:rPr lang="de-CH" dirty="0"/>
              <a:t>Instantiate a special Bottle for Rufus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  <a:latin typeface="CourierNewPSMT"/>
              </a:rPr>
              <a:t>Bottle&lt;Rufus&gt; special = </a:t>
            </a:r>
            <a:r>
              <a:rPr lang="en-US" dirty="0">
                <a:solidFill>
                  <a:srgbClr val="0433FF"/>
                </a:solidFill>
                <a:latin typeface="CourierNewPSMT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Bottle&lt;&gt;();</a:t>
            </a:r>
            <a:br>
              <a:rPr lang="en-US" dirty="0">
                <a:solidFill>
                  <a:srgbClr val="000000"/>
                </a:solidFill>
                <a:latin typeface="CourierNewPSMT"/>
              </a:rPr>
            </a:br>
            <a:r>
              <a:rPr lang="en-US" dirty="0" err="1">
                <a:solidFill>
                  <a:srgbClr val="000000"/>
                </a:solidFill>
                <a:latin typeface="CourierNewPSMT"/>
              </a:rPr>
              <a:t>special.fill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0433FF"/>
                </a:solidFill>
                <a:latin typeface="CourierNewPSMT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Rufus());</a:t>
            </a:r>
            <a:br>
              <a:rPr lang="en-US" dirty="0">
                <a:solidFill>
                  <a:srgbClr val="000000"/>
                </a:solidFill>
                <a:latin typeface="CourierNewPSMT"/>
              </a:rPr>
            </a:br>
            <a:r>
              <a:rPr lang="en-US" dirty="0" err="1">
                <a:solidFill>
                  <a:srgbClr val="000000"/>
                </a:solidFill>
                <a:latin typeface="CourierNewPSMT"/>
              </a:rPr>
              <a:t>special.fill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0433FF"/>
                </a:solidFill>
                <a:latin typeface="CourierNewPSMT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Wine()); </a:t>
            </a:r>
            <a:r>
              <a:rPr lang="en-US" dirty="0">
                <a:solidFill>
                  <a:srgbClr val="941100"/>
                </a:solidFill>
                <a:latin typeface="CourierNewPSMT"/>
              </a:rPr>
              <a:t>//???</a:t>
            </a:r>
            <a:r>
              <a:rPr lang="en-US" dirty="0"/>
              <a:t> </a:t>
            </a:r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E1297-B593-4E10-BF87-B35A4AC8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en-US" dirty="0"/>
              <a:t> usage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2917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A8B119-9492-4471-A354-FEACC534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en-US" dirty="0"/>
              <a:t> Implementation</a:t>
            </a:r>
            <a:endParaRPr lang="de-C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A9CE6A-AD91-4A18-B70E-D2BE9BD92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150" y="1057300"/>
            <a:ext cx="4557700" cy="3970318"/>
          </a:xfrm>
          <a:prstGeom prst="rect">
            <a:avLst/>
          </a:prstGeom>
          <a:solidFill>
            <a:srgbClr val="292D3E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Bottle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Bottle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T content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content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content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229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BB076E-7B03-4F7E-8AAD-80627C7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15" y="841276"/>
            <a:ext cx="3622855" cy="43924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Cage</a:t>
            </a:r>
          </a:p>
          <a:p>
            <a:pPr marL="457200" lvl="1" indent="0">
              <a:buNone/>
            </a:pPr>
            <a:r>
              <a:rPr lang="de-CH" dirty="0">
                <a:latin typeface="+mj-lt"/>
                <a:cs typeface="Courier New" panose="02070309020205020404" pitchFamily="49" charset="0"/>
              </a:rPr>
              <a:t>On Type of animal per cage</a:t>
            </a:r>
          </a:p>
          <a:p>
            <a:pPr marL="457200" lvl="1" indent="0">
              <a:buNone/>
            </a:pPr>
            <a:r>
              <a:rPr lang="de-CH" dirty="0">
                <a:latin typeface="+mj-lt"/>
                <a:cs typeface="Courier New" panose="02070309020205020404" pitchFamily="49" charset="0"/>
              </a:rPr>
              <a:t>Unlimited amount of animals per cage</a:t>
            </a:r>
          </a:p>
          <a:p>
            <a:pPr marL="457200" lvl="1" indent="0">
              <a:buNone/>
            </a:pPr>
            <a:r>
              <a:rPr lang="de-CH" dirty="0">
                <a:latin typeface="+mj-lt"/>
                <a:cs typeface="Courier New" panose="02070309020205020404" pitchFamily="49" charset="0"/>
              </a:rPr>
              <a:t>Animals can be released</a:t>
            </a:r>
          </a:p>
          <a:p>
            <a:pPr lvl="1"/>
            <a:endParaRPr lang="de-CH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>
                <a:latin typeface="+mj-lt"/>
                <a:cs typeface="Courier New" panose="02070309020205020404" pitchFamily="49" charset="0"/>
              </a:rPr>
              <a:t>Start with the test class 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CageTest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975D0F-299E-4985-AE2B-87B186CD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Generic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Cage</a:t>
            </a: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B4D693-F909-496D-8652-1FB347F44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201316"/>
            <a:ext cx="4449575" cy="136815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CFD229-892A-4D71-8815-630E0B42BED8}"/>
              </a:ext>
            </a:extLst>
          </p:cNvPr>
          <p:cNvCxnSpPr/>
          <p:nvPr/>
        </p:nvCxnSpPr>
        <p:spPr>
          <a:xfrm flipH="1">
            <a:off x="5004048" y="91328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56DC3E-BD02-4CE7-AA5D-409C2477691A}"/>
              </a:ext>
            </a:extLst>
          </p:cNvPr>
          <p:cNvCxnSpPr/>
          <p:nvPr/>
        </p:nvCxnSpPr>
        <p:spPr>
          <a:xfrm>
            <a:off x="5004048" y="2641476"/>
            <a:ext cx="0" cy="39604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5F626D-EA47-4DF5-973D-13D7DCBCAE05}"/>
              </a:ext>
            </a:extLst>
          </p:cNvPr>
          <p:cNvCxnSpPr/>
          <p:nvPr/>
        </p:nvCxnSpPr>
        <p:spPr>
          <a:xfrm>
            <a:off x="8388424" y="2659478"/>
            <a:ext cx="0" cy="39604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59B640-6DC2-422E-8E70-08BF427E4645}"/>
              </a:ext>
            </a:extLst>
          </p:cNvPr>
          <p:cNvCxnSpPr>
            <a:cxnSpLocks/>
          </p:cNvCxnSpPr>
          <p:nvPr/>
        </p:nvCxnSpPr>
        <p:spPr>
          <a:xfrm>
            <a:off x="5009623" y="2835672"/>
            <a:ext cx="336945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45164DE-6C96-4BD4-81D1-CAE5E6062741}"/>
              </a:ext>
            </a:extLst>
          </p:cNvPr>
          <p:cNvSpPr/>
          <p:nvPr/>
        </p:nvSpPr>
        <p:spPr>
          <a:xfrm>
            <a:off x="5325726" y="2929508"/>
            <a:ext cx="273724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rgbClr val="F3B423"/>
                </a:solidFill>
                <a:effectLst/>
                <a:uLnTx/>
                <a:uFillTx/>
                <a:latin typeface="Hand Of Sean (Demo)" pitchFamily="2" charset="0"/>
                <a:ea typeface="+mn-ea"/>
                <a:cs typeface="+mn-cs"/>
              </a:rPr>
              <a:t>on AD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nd Of Sean (Demo)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31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EA67AB-B6DB-4C4D-86FB-D6D3D06F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 of Generics</a:t>
            </a:r>
          </a:p>
          <a:p>
            <a:r>
              <a:rPr lang="de-CH" dirty="0"/>
              <a:t>Introductory Example: </a:t>
            </a:r>
            <a:r>
              <a:rPr lang="de-CH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TrashCan &amp; RecyclingBin</a:t>
            </a:r>
          </a:p>
          <a:p>
            <a:r>
              <a:rPr lang="de-CH" dirty="0"/>
              <a:t>Example:	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Bottle &amp; Drink</a:t>
            </a:r>
          </a:p>
          <a:p>
            <a:r>
              <a:rPr lang="de-CH" dirty="0"/>
              <a:t>Exercise</a:t>
            </a:r>
          </a:p>
          <a:p>
            <a:r>
              <a:rPr lang="de-CH" dirty="0"/>
              <a:t>Advanced Generics</a:t>
            </a:r>
          </a:p>
          <a:p>
            <a:r>
              <a:rPr lang="de-CH" dirty="0"/>
              <a:t>Generic Methods</a:t>
            </a:r>
          </a:p>
          <a:p>
            <a:r>
              <a:rPr lang="de-CH" dirty="0"/>
              <a:t>Recap</a:t>
            </a:r>
          </a:p>
          <a:p>
            <a:r>
              <a:rPr lang="de-CH" dirty="0"/>
              <a:t>Exercises</a:t>
            </a:r>
          </a:p>
          <a:p>
            <a:r>
              <a:rPr lang="de-CH" dirty="0"/>
              <a:t>Assignment 1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6B9F2A-A24D-48A8-864B-E9B0185D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807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7FA6DD-A90F-4595-ADD9-2956FE82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Generics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ED395-9AD9-439F-8EA9-1C0298E3DE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3724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4B2FD0-F944-4BC2-83A8-A165872A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Multiple Type-Parameters</a:t>
            </a:r>
          </a:p>
          <a:p>
            <a:endParaRPr lang="en-US" dirty="0"/>
          </a:p>
          <a:p>
            <a:pPr marL="0" indent="0">
              <a:buNone/>
            </a:pPr>
            <a:r>
              <a:rPr lang="de-CH" dirty="0"/>
              <a:t>Nested Type-Parameters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Generics with Limitations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Subclasses of generic classes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Wildcards &lt;?&gt;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9B440C-BB64-491A-B884-4CB2F048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Generic Concepts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7054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25AF16-2881-4AAC-83AF-E51829920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A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dirty="0"/>
              <a:t> requires a Type for Key and Value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HashMap&lt;Integer, Person&gt;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HashMap&lt;&gt;()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Implementation of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4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&lt;K,V&gt; </a:t>
            </a:r>
            <a:r>
              <a:rPr lang="en-US" sz="1800" dirty="0">
                <a:solidFill>
                  <a:srgbClr val="04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AbstractMap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&lt;K,V&gt;</a:t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4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&lt;K,V&gt;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Cloneable, Serializable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K, V </a:t>
            </a:r>
            <a:r>
              <a:rPr lang="en-US" dirty="0"/>
              <a:t>are the Type parameters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generic class can have unlimited Type parameters</a:t>
            </a:r>
            <a:br>
              <a:rPr lang="en-US" dirty="0"/>
            </a:br>
            <a:r>
              <a:rPr lang="en-US" dirty="0"/>
              <a:t> </a:t>
            </a:r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7EAA40-8E42-4FFA-AA29-96853395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Type-Parameters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2883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65409C-5BD9-4AF7-B7B8-0020C10EC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Situation: A generic class contains a second generic class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 Product Categories</a:t>
            </a:r>
          </a:p>
          <a:p>
            <a:pPr marL="457200" lvl="1" indent="0">
              <a:buNone/>
            </a:pPr>
            <a:r>
              <a:rPr lang="en-US" dirty="0"/>
              <a:t>Manage multiple elements of type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US" dirty="0"/>
              <a:t> are aggregated to categories</a:t>
            </a:r>
          </a:p>
          <a:p>
            <a:pPr marL="457200" lvl="1" indent="0">
              <a:buNone/>
            </a:pPr>
            <a:r>
              <a:rPr lang="en-US" dirty="0"/>
              <a:t>The assignment of categories can change</a:t>
            </a:r>
          </a:p>
          <a:p>
            <a:pPr marL="457200" lvl="1" indent="0">
              <a:buNone/>
            </a:pPr>
            <a:r>
              <a:rPr lang="en-US" dirty="0"/>
              <a:t>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/>
              <a:t> can belong to multiple categories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Each application contains</a:t>
            </a:r>
          </a:p>
          <a:p>
            <a:pPr marL="457200" lvl="1" indent="0">
              <a:buNone/>
            </a:pPr>
            <a:r>
              <a:rPr lang="en-US" dirty="0"/>
              <a:t>List of categories</a:t>
            </a:r>
          </a:p>
          <a:p>
            <a:pPr marL="457200" lvl="1" indent="0">
              <a:buNone/>
            </a:pPr>
            <a:r>
              <a:rPr lang="en-US" dirty="0"/>
              <a:t>Each category consists of multiple lists of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</a:p>
          <a:p>
            <a:pPr lvl="1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&lt;Product&gt;&gt; 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 = </a:t>
            </a:r>
            <a:r>
              <a:rPr lang="en-US" sz="1700" dirty="0">
                <a:solidFill>
                  <a:srgbClr val="04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F0E203-5704-479A-9876-71B7ECC6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Nested T</a:t>
            </a:r>
            <a:r>
              <a:rPr lang="en-US" dirty="0" err="1"/>
              <a:t>ype</a:t>
            </a:r>
            <a:r>
              <a:rPr lang="en-US" dirty="0"/>
              <a:t>-Parameters</a:t>
            </a:r>
            <a:endParaRPr lang="de-CH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EC7A55-866E-4C14-844C-69196A6DF15B}"/>
              </a:ext>
            </a:extLst>
          </p:cNvPr>
          <p:cNvCxnSpPr/>
          <p:nvPr/>
        </p:nvCxnSpPr>
        <p:spPr>
          <a:xfrm>
            <a:off x="1902601" y="4971022"/>
            <a:ext cx="0" cy="39604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E3FA29-EED8-4EFC-ADA6-6AEBCA79ADA5}"/>
              </a:ext>
            </a:extLst>
          </p:cNvPr>
          <p:cNvCxnSpPr/>
          <p:nvPr/>
        </p:nvCxnSpPr>
        <p:spPr>
          <a:xfrm>
            <a:off x="4200806" y="4963734"/>
            <a:ext cx="0" cy="39604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390275-E726-4DEA-9E89-E7006B77C4DC}"/>
              </a:ext>
            </a:extLst>
          </p:cNvPr>
          <p:cNvCxnSpPr>
            <a:cxnSpLocks/>
          </p:cNvCxnSpPr>
          <p:nvPr/>
        </p:nvCxnSpPr>
        <p:spPr>
          <a:xfrm>
            <a:off x="1908176" y="5165218"/>
            <a:ext cx="230425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528D64C-7181-4550-BD9B-016EE9E62D78}"/>
              </a:ext>
            </a:extLst>
          </p:cNvPr>
          <p:cNvSpPr/>
          <p:nvPr/>
        </p:nvSpPr>
        <p:spPr>
          <a:xfrm>
            <a:off x="1691680" y="5161756"/>
            <a:ext cx="273724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rgbClr val="F3B423"/>
                </a:solidFill>
                <a:effectLst/>
                <a:uLnTx/>
                <a:uFillTx/>
                <a:latin typeface="Hand Of Sean (Demo)" pitchFamily="2" charset="0"/>
                <a:ea typeface="+mn-ea"/>
                <a:cs typeface="+mn-cs"/>
              </a:rPr>
              <a:t>Category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nd Of Sean (Demo)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501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DF8F83-8EE3-4886-A377-E0211405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Bottle should be used for Drinks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But the following works too!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Bottle&lt;Djinn&gt;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magicBottle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04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Bottle&lt;Djinn&gt;();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Bottle&lt;Dog&gt;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dogBottle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04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Bottle&lt;Dog&gt;();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Bottle&lt;Student&gt;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studentBottle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04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Bottle&lt;Student&gt;();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de-CH" dirty="0"/>
              <a:t>With bounded Generics we can restrict the Type parameter to a specific class hierarchy</a:t>
            </a:r>
          </a:p>
          <a:p>
            <a:pPr marL="457200" lvl="1" indent="0">
              <a:buNone/>
            </a:pPr>
            <a:r>
              <a:rPr lang="de-CH" dirty="0"/>
              <a:t>Instead of</a:t>
            </a:r>
          </a:p>
          <a:p>
            <a:pPr marL="914400" lvl="2" indent="0">
              <a:buNone/>
            </a:pPr>
            <a:r>
              <a:rPr lang="de-CH" dirty="0">
                <a:solidFill>
                  <a:srgbClr val="0433FF"/>
                </a:solidFill>
                <a:latin typeface="Courier"/>
              </a:rPr>
              <a:t>public class </a:t>
            </a:r>
            <a:r>
              <a:rPr lang="de-CH" dirty="0">
                <a:solidFill>
                  <a:srgbClr val="000000"/>
                </a:solidFill>
                <a:latin typeface="Courier"/>
              </a:rPr>
              <a:t>Bottle</a:t>
            </a:r>
            <a:r>
              <a:rPr lang="de-CH" b="1" dirty="0">
                <a:solidFill>
                  <a:srgbClr val="000000"/>
                </a:solidFill>
                <a:latin typeface="Courier-Bold"/>
              </a:rPr>
              <a:t>&lt;T&gt; </a:t>
            </a:r>
            <a:r>
              <a:rPr lang="de-CH" dirty="0">
                <a:solidFill>
                  <a:srgbClr val="000000"/>
                </a:solidFill>
                <a:latin typeface="Courier"/>
              </a:rPr>
              <a:t>{</a:t>
            </a:r>
            <a:r>
              <a:rPr lang="de-CH" dirty="0"/>
              <a:t> </a:t>
            </a:r>
          </a:p>
          <a:p>
            <a:pPr marL="457200" lvl="1" indent="0">
              <a:buNone/>
            </a:pPr>
            <a:r>
              <a:rPr lang="de-CH" dirty="0"/>
              <a:t>We do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433FF"/>
                </a:solidFill>
                <a:latin typeface="Courier"/>
              </a:rPr>
              <a:t>public class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Bottle</a:t>
            </a:r>
            <a:r>
              <a:rPr lang="en-US" b="1" dirty="0">
                <a:solidFill>
                  <a:srgbClr val="000000"/>
                </a:solidFill>
                <a:latin typeface="Courier-Bold"/>
              </a:rPr>
              <a:t>&lt;T extends Drink&gt;</a:t>
            </a:r>
            <a:r>
              <a:rPr lang="en-US" dirty="0"/>
              <a:t> {</a:t>
            </a:r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8D6E7-9E35-48AA-9F27-A760AC84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Bounded Generics</a:t>
            </a:r>
          </a:p>
        </p:txBody>
      </p:sp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34C497C8-E28F-4526-A886-3518F08B8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33650"/>
            <a:ext cx="1259632" cy="943508"/>
          </a:xfrm>
          <a:prstGeom prst="rect">
            <a:avLst/>
          </a:prstGeom>
        </p:spPr>
      </p:pic>
      <p:pic>
        <p:nvPicPr>
          <p:cNvPr id="7" name="Picture 6" descr="A picture containing person, man, outdoor, holding&#10;&#10;Description automatically generated">
            <a:extLst>
              <a:ext uri="{FF2B5EF4-FFF2-40B4-BE49-F238E27FC236}">
                <a16:creationId xmlns:a16="http://schemas.microsoft.com/office/drawing/2014/main" id="{792615BB-4FC2-488D-8501-2C95943A27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96" y="4288961"/>
            <a:ext cx="1502296" cy="94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79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01CF31-81C7-4E51-A4CE-A6260318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classes that implement an Interface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Bottle&lt;D </a:t>
            </a:r>
            <a:r>
              <a:rPr lang="en-US" b="1" dirty="0">
                <a:solidFill>
                  <a:srgbClr val="04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Comparable&gt;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“extends” not “implements”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Drinks</a:t>
            </a:r>
            <a:r>
              <a:rPr lang="en-US" dirty="0"/>
              <a:t> that implement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4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Bottle&lt;D </a:t>
            </a:r>
            <a:r>
              <a:rPr lang="en-US" sz="1800" dirty="0">
                <a:solidFill>
                  <a:srgbClr val="04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Drink &amp; Comparable&gt;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Class first, then Interface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Multiple Interfaces (but only a single class)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4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Bottle&lt;D </a:t>
            </a:r>
            <a:r>
              <a:rPr lang="en-US" sz="1800" dirty="0">
                <a:solidFill>
                  <a:srgbClr val="04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Drink &amp; I &amp; J &amp; K&gt;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/>
            </a:br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D85B8F-671C-49AC-B58C-0FCDB3C0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Bounded Generics – More Possibilities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3620852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F6BDB-F8EC-4E88-A866-D3A4D45DA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Ensure that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Cage</a:t>
            </a:r>
            <a:r>
              <a:rPr lang="en-US" dirty="0"/>
              <a:t>, only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en-US" dirty="0"/>
              <a:t> and subclasses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dirty="0"/>
              <a:t> can be “stored”</a:t>
            </a:r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EF8F6-5E4B-4B49-A200-482C6F4F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Cage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1035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3E1A54-216F-4E3F-8301-9D87DEC17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Situation: Need a Method that prints the content of an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/>
              <a:t> </a:t>
            </a:r>
            <a:r>
              <a:rPr lang="en-US" b="1" dirty="0"/>
              <a:t>no matter</a:t>
            </a:r>
            <a:r>
              <a:rPr lang="en-US" dirty="0"/>
              <a:t> the element type.</a:t>
            </a:r>
            <a:endParaRPr lang="de-C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265987-7FD9-4E8E-A792-D38BFC71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  <a:endParaRPr lang="de-CH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D874306-D879-4308-82CD-B8CB06BE4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988" y="2281436"/>
            <a:ext cx="4788024" cy="2123658"/>
          </a:xfrm>
          <a:prstGeom prst="rect">
            <a:avLst/>
          </a:prstGeom>
          <a:solidFill>
            <a:srgbClr val="292D3E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1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static void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list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&lt;&gt;();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de-DE" altLang="de-DE" sz="12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printElements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1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static void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printElements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&lt;?&gt;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de-DE" altLang="de-DE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o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200" b="0" i="1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 }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9ECD4F-F68D-4469-B791-0B668AA2FBA9}"/>
              </a:ext>
            </a:extLst>
          </p:cNvPr>
          <p:cNvCxnSpPr>
            <a:cxnSpLocks/>
          </p:cNvCxnSpPr>
          <p:nvPr/>
        </p:nvCxnSpPr>
        <p:spPr>
          <a:xfrm flipH="1">
            <a:off x="6012160" y="3001516"/>
            <a:ext cx="648072" cy="452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50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D31570-CA74-4CD6-8171-200007B5E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Restrictions with wildcards</a:t>
            </a:r>
          </a:p>
          <a:p>
            <a:pPr marL="457200" lvl="1" indent="0">
              <a:buNone/>
            </a:pPr>
            <a:r>
              <a:rPr lang="de-CH" dirty="0"/>
              <a:t>Read</a:t>
            </a:r>
            <a:r>
              <a:rPr lang="en-US" dirty="0"/>
              <a:t>-Only</a:t>
            </a:r>
          </a:p>
          <a:p>
            <a:pPr marL="914400" lvl="2" indent="0">
              <a:buNone/>
            </a:pPr>
            <a:r>
              <a:rPr lang="de-CH" dirty="0"/>
              <a:t>Adding elements to the ArrayList&lt;?&gt; is </a:t>
            </a:r>
            <a:r>
              <a:rPr lang="de-CH" b="1" dirty="0"/>
              <a:t>not </a:t>
            </a:r>
            <a:r>
              <a:rPr lang="de-CH" dirty="0"/>
              <a:t>allowed</a:t>
            </a:r>
          </a:p>
          <a:p>
            <a:pPr lvl="2"/>
            <a:endParaRPr lang="de-CH" dirty="0"/>
          </a:p>
          <a:p>
            <a:pPr marL="0" indent="0">
              <a:buNone/>
            </a:pPr>
            <a:r>
              <a:rPr lang="de-CH" dirty="0"/>
              <a:t>Example to empty 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Bottles</a:t>
            </a:r>
            <a:r>
              <a:rPr lang="de-CH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1256E3-1EF6-467C-AA48-2C1D4F52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  <a:endParaRPr lang="de-C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AE992A-3626-49A5-8503-68ABFC8C1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988" y="3721596"/>
            <a:ext cx="5760640" cy="1015663"/>
          </a:xfrm>
          <a:prstGeom prst="rect">
            <a:avLst/>
          </a:prstGeom>
          <a:solidFill>
            <a:srgbClr val="292D3E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emptyBottles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Bottle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Bottle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bottle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bottle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DD29B-ADDF-4A8C-A537-74AF1621F1D4}"/>
              </a:ext>
            </a:extLst>
          </p:cNvPr>
          <p:cNvSpPr/>
          <p:nvPr/>
        </p:nvSpPr>
        <p:spPr>
          <a:xfrm>
            <a:off x="5325726" y="2929508"/>
            <a:ext cx="273724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rgbClr val="F3B423"/>
                </a:solidFill>
                <a:effectLst/>
                <a:uLnTx/>
                <a:uFillTx/>
                <a:latin typeface="Hand Of Sean (Demo)" pitchFamily="2" charset="0"/>
                <a:ea typeface="+mn-ea"/>
                <a:cs typeface="+mn-cs"/>
              </a:rPr>
              <a:t>bounded Wildcard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nd Of Sean (Demo)" pitchFamily="2" charset="0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36DF32-8E26-4F34-85F3-344AA76F5A4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580112" y="3298840"/>
            <a:ext cx="1114238" cy="494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F29ECF-968B-416D-95A4-4E7925E3EBF6}"/>
              </a:ext>
            </a:extLst>
          </p:cNvPr>
          <p:cNvCxnSpPr/>
          <p:nvPr/>
        </p:nvCxnSpPr>
        <p:spPr>
          <a:xfrm>
            <a:off x="2411760" y="4153644"/>
            <a:ext cx="7200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90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2DF419-664E-4208-9B41-8D08157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E7B5E4-AC7E-411A-AC8C-16BFE0B75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492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E10D63-9FB0-4D0F-8A7B-530A58382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Type Safety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/>
              <a:t>vs.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get(int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vs.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get(int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2400" dirty="0">
                <a:cs typeface="Courier New" panose="02070309020205020404" pitchFamily="49" charset="0"/>
              </a:rPr>
              <a:t>Compiller takes care of some of your tests</a:t>
            </a:r>
          </a:p>
          <a:p>
            <a:pPr marL="457200" lvl="1" indent="0">
              <a:buNone/>
            </a:pPr>
            <a:r>
              <a:rPr lang="de-CH" sz="2000" dirty="0">
                <a:cs typeface="Courier New" panose="02070309020205020404" pitchFamily="49" charset="0"/>
              </a:rPr>
              <a:t>You need less Unit-Tests</a:t>
            </a:r>
          </a:p>
          <a:p>
            <a:pPr lvl="1"/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2400" dirty="0">
                <a:cs typeface="Courier New" panose="02070309020205020404" pitchFamily="49" charset="0"/>
              </a:rPr>
              <a:t>Prevents Runtime-Errors</a:t>
            </a:r>
          </a:p>
          <a:p>
            <a:endParaRPr lang="de-CH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2400" dirty="0">
                <a:cs typeface="Courier New" panose="02070309020205020404" pitchFamily="49" charset="0"/>
              </a:rPr>
              <a:t>Prevents multiple, similar (Sub-)Classes through parametrisation of a class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B69DB-8699-4097-A653-B939AC86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Generics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5744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91A06D-6C4E-4140-B5C7-0E4B4AB8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 parameters can be defined on methods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 generic method which copies elements from an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into an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Method should work with any type</a:t>
            </a:r>
            <a:endParaRPr lang="de-CH" sz="16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de-CH" dirty="0">
                <a:cs typeface="Courier New" panose="02070309020205020404" pitchFamily="49" charset="0"/>
              </a:rPr>
              <a:t> can not be generic</a:t>
            </a:r>
            <a:endParaRPr lang="en-US" sz="2800" dirty="0"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cs typeface="Courier New" panose="02070309020205020404" pitchFamily="49" charset="0"/>
              </a:rPr>
              <a:t>Always defined for a specific type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String[]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Integer[]</a:t>
            </a:r>
            <a:r>
              <a:rPr lang="en-US" dirty="0">
                <a:cs typeface="Courier New" panose="02070309020205020404" pitchFamily="49" charset="0"/>
              </a:rPr>
              <a:t>, …</a:t>
            </a:r>
            <a:endParaRPr lang="de-CH" dirty="0">
              <a:cs typeface="Courier New" panose="020703090202050204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7C95B72-DF7D-4578-9FD7-7DA01DE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0530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6D3DA94-B413-4A6F-BC19-D22FDFD7A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790" y="769268"/>
            <a:ext cx="6066420" cy="1169551"/>
          </a:xfrm>
          <a:prstGeom prst="rect">
            <a:avLst/>
          </a:prstGeom>
          <a:solidFill>
            <a:srgbClr val="292D3E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static void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fromArrayToCollection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59DC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&lt;?&gt;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59DCB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o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//compile-time error</a:t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676E95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691CDC-FE21-4543-9B9C-9138A2A01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790" y="3191406"/>
            <a:ext cx="6066420" cy="1169551"/>
          </a:xfrm>
          <a:prstGeom prst="rect">
            <a:avLst/>
          </a:prstGeom>
          <a:solidFill>
            <a:srgbClr val="292D3E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static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fromArrayToCollection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o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//compile-time error</a:t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676E95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09FEDC-94F9-4620-BD01-EE842013B91A}"/>
              </a:ext>
            </a:extLst>
          </p:cNvPr>
          <p:cNvSpPr/>
          <p:nvPr/>
        </p:nvSpPr>
        <p:spPr>
          <a:xfrm rot="20977127">
            <a:off x="3203377" y="1802687"/>
            <a:ext cx="2737247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rgbClr val="F3B423"/>
                </a:solidFill>
                <a:effectLst/>
                <a:uLnTx/>
                <a:uFillTx/>
                <a:latin typeface="Hand Of Sean (Demo)" pitchFamily="2" charset="0"/>
                <a:ea typeface="+mn-ea"/>
                <a:cs typeface="+mn-cs"/>
              </a:rPr>
              <a:t>First try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>
                <a:solidFill>
                  <a:srgbClr val="F3B423"/>
                </a:solidFill>
                <a:latin typeface="Hand Of Sean (Demo)" pitchFamily="2" charset="0"/>
              </a:rPr>
              <a:t>With Wildcard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nd Of Sean (Demo)" pitchFamily="2" charset="0"/>
              <a:ea typeface="+mn-ea"/>
              <a:cs typeface="+mn-cs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47D32E6-BEDE-4726-8F26-277233FCF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29308"/>
            <a:ext cx="1057300" cy="1057300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306554-9FE7-4668-A1A5-33DB775746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770990"/>
            <a:ext cx="589967" cy="58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28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FEEFB0-E554-4446-A5B1-638F4D5BE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Extend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Cage</a:t>
            </a:r>
            <a:r>
              <a:rPr lang="en-US" dirty="0"/>
              <a:t> with a static method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jailAll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8FD89-CA79-464B-8F83-B04EDC7B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</a:t>
            </a:r>
            <a:endParaRPr lang="de-CH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1AB66B7-7500-48EA-8775-A4BB0BE0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705372"/>
            <a:ext cx="5072608" cy="3231654"/>
          </a:xfrm>
          <a:prstGeom prst="rect">
            <a:avLst/>
          </a:prstGeom>
          <a:solidFill>
            <a:srgbClr val="292D3E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@Test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testJailAll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//given</a:t>
            </a:r>
            <a:b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676E95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Cage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 	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c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Cage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&lt;&gt;();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Bird        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b1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Bird        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b2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      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birds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 {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//when</a:t>
            </a:r>
            <a:b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676E95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Cage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jailAll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birds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//then</a:t>
            </a:r>
            <a:b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676E95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assertEquals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numberOfAnimals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assertTrue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shelters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assertTrue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shelters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9B8EF-8D0B-4D73-84E8-2CA3F7DC9E8D}"/>
              </a:ext>
            </a:extLst>
          </p:cNvPr>
          <p:cNvSpPr/>
          <p:nvPr/>
        </p:nvSpPr>
        <p:spPr>
          <a:xfrm rot="20548717">
            <a:off x="5073552" y="4097338"/>
            <a:ext cx="3422738" cy="64633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rgbClr val="F3B423"/>
                </a:solidFill>
                <a:effectLst/>
                <a:uLnTx/>
                <a:uFillTx/>
                <a:latin typeface="Hand Of Sean (Demo)" pitchFamily="2" charset="0"/>
                <a:ea typeface="+mn-ea"/>
                <a:cs typeface="+mn-cs"/>
              </a:rPr>
              <a:t>Your methods might be named differently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nd Of Sean (Demo)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161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57BB8-6DB5-4BE3-8CEF-85E17732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0CB84-495D-4EF9-980C-043B7D3BA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9335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BCBF6A-F0C0-4E46-B1FB-5697819C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Generics can become very complex</a:t>
            </a:r>
          </a:p>
          <a:p>
            <a:pPr marL="457200" lvl="1" indent="0">
              <a:buNone/>
            </a:pPr>
            <a:r>
              <a:rPr lang="en-US" dirty="0"/>
              <a:t>Basic principles are simple and practical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Use with caution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When creating a class</a:t>
            </a:r>
          </a:p>
          <a:p>
            <a:pPr marL="457200" lvl="1" indent="0">
              <a:buNone/>
            </a:pPr>
            <a:r>
              <a:rPr lang="en-US" dirty="0"/>
              <a:t>Does this class manage objects of other classes?</a:t>
            </a:r>
          </a:p>
          <a:p>
            <a:pPr marL="457200" lvl="1" indent="0">
              <a:buNone/>
            </a:pPr>
            <a:r>
              <a:rPr lang="de-CH" dirty="0"/>
              <a:t>Does it make sense to create a generic class?</a:t>
            </a:r>
          </a:p>
          <a:p>
            <a:pPr lvl="1"/>
            <a:endParaRPr lang="de-CH" dirty="0"/>
          </a:p>
          <a:p>
            <a:pPr marL="0" indent="0">
              <a:buNone/>
            </a:pPr>
            <a:r>
              <a:rPr lang="de-CH" dirty="0"/>
              <a:t>When creating a method</a:t>
            </a:r>
          </a:p>
          <a:p>
            <a:pPr marL="457200" lvl="1" indent="0">
              <a:buNone/>
            </a:pPr>
            <a:r>
              <a:rPr lang="de-CH" dirty="0"/>
              <a:t>Does the method word on 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CH" dirty="0"/>
              <a:t>?</a:t>
            </a:r>
          </a:p>
          <a:p>
            <a:pPr marL="457200" lvl="1" indent="0">
              <a:buNone/>
            </a:pPr>
            <a:r>
              <a:rPr lang="de-CH" dirty="0"/>
              <a:t>Does it make sense to create a generic method?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1FCA82-C8C6-4E63-BB5A-F0E2FE6C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6652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6817FD-139D-4789-8E1C-CDC5B3A45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084575"/>
              </p:ext>
            </p:extLst>
          </p:nvPr>
        </p:nvGraphicFramePr>
        <p:xfrm>
          <a:off x="630238" y="841375"/>
          <a:ext cx="80565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538">
                  <a:extLst>
                    <a:ext uri="{9D8B030D-6E8A-4147-A177-3AD203B41FA5}">
                      <a16:colId xmlns:a16="http://schemas.microsoft.com/office/drawing/2014/main" val="2567390684"/>
                    </a:ext>
                  </a:extLst>
                </a:gridCol>
                <a:gridCol w="6131024">
                  <a:extLst>
                    <a:ext uri="{9D8B030D-6E8A-4147-A177-3AD203B41FA5}">
                      <a16:colId xmlns:a16="http://schemas.microsoft.com/office/drawing/2014/main" val="302157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Parameter-Type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1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&lt;T&gt;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Unbounded generic type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61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&lt;A,B&gt;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unbounded generic types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77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&lt;T extends B&gt;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Bounded generic type (class or interface)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6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&lt;T extends B &amp; C&gt;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Bounded generic type (multiple bases)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18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&lt;?&gt;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Wildcard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1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&lt;? extends B&gt;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Bounded wildcard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2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&lt;? extends B &amp; C&gt;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Bounded wildcard (multiple bases)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0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&lt;? super B&gt;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bounded wildcard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069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D574410-7502-4BBD-9B68-21B63974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e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C8284-850F-4611-BC78-69C7D5EAF3D9}"/>
              </a:ext>
            </a:extLst>
          </p:cNvPr>
          <p:cNvSpPr txBox="1"/>
          <p:nvPr/>
        </p:nvSpPr>
        <p:spPr>
          <a:xfrm>
            <a:off x="1423413" y="4801716"/>
            <a:ext cx="629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https://docs.oracle.com/javase/tutorial/java/generics/index.html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89711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659B93-0ED5-4BCD-A3C8-DDF5C536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029B9-6137-4D94-8B01-1FAA83FB0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5223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1925A4-098A-4F6A-A0E1-5956EF6F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03_Uebung.pdf </a:t>
            </a:r>
            <a:r>
              <a:rPr lang="en-US" dirty="0"/>
              <a:t>of Barbara </a:t>
            </a:r>
            <a:r>
              <a:rPr lang="en-US" dirty="0" err="1"/>
              <a:t>Scheuner</a:t>
            </a:r>
            <a:endParaRPr lang="de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89F406-5217-4F44-8317-61DCD7296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98" y="841276"/>
            <a:ext cx="5148420" cy="439386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4234894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C7F5C5-948E-4E5F-9749-BBBFC1D6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C4800-52AF-4554-8011-A6EDD3C6C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7647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617FC9-5B07-4E58-8463-041CEA6A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 a Generic Portfolio</a:t>
            </a:r>
          </a:p>
          <a:p>
            <a:pPr marL="457200" lvl="1" indent="0">
              <a:buNone/>
            </a:pPr>
            <a:r>
              <a:rPr lang="en-US" dirty="0"/>
              <a:t>Buy and Sell different Investments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the tests in </a:t>
            </a:r>
            <a:r>
              <a:rPr lang="en-US" dirty="0" err="1"/>
              <a:t>PortfolioTest</a:t>
            </a:r>
            <a:r>
              <a:rPr lang="en-US" dirty="0"/>
              <a:t> succeed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https://classroom.github.com/a/c94dvR6_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Commit &amp; Push until 16.03 – 23:00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06F66-C75B-41E2-A4D2-04CCE583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Portfolio </a:t>
            </a:r>
          </a:p>
        </p:txBody>
      </p:sp>
    </p:spTree>
    <p:extLst>
      <p:ext uri="{BB962C8B-B14F-4D97-AF65-F5344CB8AC3E}">
        <p14:creationId xmlns:p14="http://schemas.microsoft.com/office/powerpoint/2010/main" val="8910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765B0B-EEFF-4BA2-91DF-9A8CBF4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TrashCan</a:t>
            </a:r>
            <a:r>
              <a:rPr lang="en-US" dirty="0"/>
              <a:t> vs. </a:t>
            </a:r>
            <a:r>
              <a:rPr lang="en-US" dirty="0" err="1"/>
              <a:t>RecyclingBin</a:t>
            </a:r>
            <a:endParaRPr lang="de-C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E30547-824B-4909-97B9-2DE959706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5041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slampfr.com/wp-content/uploads/2015/04/qa.png">
            <a:extLst>
              <a:ext uri="{FF2B5EF4-FFF2-40B4-BE49-F238E27FC236}">
                <a16:creationId xmlns:a16="http://schemas.microsoft.com/office/drawing/2014/main" id="{BE4A15EF-9FD4-40FD-894C-14A8D8E57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1273324"/>
            <a:ext cx="408622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49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A50BAF-F9C8-4384-8048-38C201A0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WITHOUT Generics</a:t>
            </a:r>
            <a:endParaRPr lang="de-CH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FEEA260-EEC4-476D-B36D-FE268CBD7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350849"/>
            <a:ext cx="3600400" cy="3416320"/>
          </a:xfrm>
          <a:prstGeom prst="rect">
            <a:avLst/>
          </a:prstGeom>
          <a:solidFill>
            <a:srgbClr val="292D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TrashCan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allTheWaste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trash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89DDFF"/>
                </a:solidFill>
                <a:latin typeface="Consolas" panose="020B0609020204030204" pitchFamily="49" charset="0"/>
              </a:rPr>
              <a:t>        ...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getLast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purge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2C11C62-3B45-48CC-A8AE-6950D53B5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30" y="2089513"/>
            <a:ext cx="3600400" cy="1938992"/>
          </a:xfrm>
          <a:prstGeom prst="rect">
            <a:avLst/>
          </a:prstGeom>
          <a:solidFill>
            <a:srgbClr val="292D3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TrashCan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trashCan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TrashCan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Banana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banana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trashCan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trash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trashCan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getLast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o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banana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14F018-A08F-4EFF-B55D-39EDF0AAC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34" y="3090913"/>
            <a:ext cx="937592" cy="9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4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CCD78C-278A-4180-88CC-1B432F50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Complete Implementation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Mainly: the parameters are of Type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pPr marL="457200" lvl="1" indent="0">
              <a:buNone/>
            </a:pPr>
            <a:r>
              <a:rPr lang="de-CH" dirty="0"/>
              <a:t>All different Types can be put into the 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TrashCan</a:t>
            </a:r>
          </a:p>
          <a:p>
            <a:pPr marL="457200" lvl="1" indent="0">
              <a:buNone/>
            </a:pPr>
            <a:r>
              <a:rPr lang="de-CH" dirty="0"/>
              <a:t>Conflicts with good «separation of waste»</a:t>
            </a:r>
          </a:p>
          <a:p>
            <a:pPr marL="457200" lvl="1" indent="0">
              <a:buNone/>
            </a:pPr>
            <a:r>
              <a:rPr lang="de-CH" dirty="0"/>
              <a:t>No Type safety</a:t>
            </a:r>
          </a:p>
          <a:p>
            <a:pPr marL="457200" lvl="1" indent="0">
              <a:buNone/>
            </a:pPr>
            <a:r>
              <a:rPr lang="de-CH" dirty="0"/>
              <a:t>No compiler-checks</a:t>
            </a:r>
          </a:p>
          <a:p>
            <a:pPr marL="457200" lvl="1" indent="0">
              <a:buNone/>
            </a:pPr>
            <a:r>
              <a:rPr lang="de-CH" dirty="0"/>
              <a:t>Potential runtime errors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6963C-ACBD-4B67-89F2-42780231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What is missing</a:t>
            </a:r>
            <a:r>
              <a:rPr lang="en-US" dirty="0"/>
              <a:t>?</a:t>
            </a:r>
            <a:endParaRPr lang="de-CH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EE84390-3BEB-40D4-BBC6-D802B7922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913284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8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679866-4D74-4D07-9EF2-7961156D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WITHOUT Generics</a:t>
            </a:r>
            <a:endParaRPr lang="de-CH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4483C3-BA03-49B6-A932-3B5F2045C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350849"/>
            <a:ext cx="3600400" cy="3416320"/>
          </a:xfrm>
          <a:prstGeom prst="rect">
            <a:avLst/>
          </a:prstGeom>
          <a:solidFill>
            <a:srgbClr val="292D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BananaTrashCan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allTheWaste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trash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Banana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89DDFF"/>
                </a:solidFill>
                <a:latin typeface="Consolas" panose="020B0609020204030204" pitchFamily="49" charset="0"/>
              </a:rPr>
              <a:t>        ...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Banana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getLast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purge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10FBD8-983A-4B73-A77B-29EA58A2C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30" y="2366511"/>
            <a:ext cx="4315750" cy="1384995"/>
          </a:xfrm>
          <a:prstGeom prst="rect">
            <a:avLst/>
          </a:prstGeom>
          <a:solidFill>
            <a:srgbClr val="292D3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BananaTrashCan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trashCan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BananaTrashCan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Banana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banana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trashCan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trash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banana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trashCan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getLast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0327C808-3F0F-4B1C-B7B8-40FF9340A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017643"/>
            <a:ext cx="1192080" cy="11853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391A75-4FC8-4543-B71C-195FF8ACD3E4}"/>
              </a:ext>
            </a:extLst>
          </p:cNvPr>
          <p:cNvSpPr/>
          <p:nvPr/>
        </p:nvSpPr>
        <p:spPr>
          <a:xfrm rot="20977127">
            <a:off x="4064630" y="4189187"/>
            <a:ext cx="18266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>
                <a:solidFill>
                  <a:srgbClr val="F3B423"/>
                </a:solidFill>
                <a:latin typeface="Hand Of Sean (Demo)" pitchFamily="2" charset="0"/>
              </a:rPr>
              <a:t>TrashCan</a:t>
            </a:r>
            <a:br>
              <a:rPr lang="de-CH" dirty="0">
                <a:solidFill>
                  <a:srgbClr val="F3B423"/>
                </a:solidFill>
                <a:latin typeface="Hand Of Sean (Demo)" pitchFamily="2" charset="0"/>
              </a:rPr>
            </a:br>
            <a:r>
              <a:rPr lang="de-CH" dirty="0">
                <a:solidFill>
                  <a:srgbClr val="F3B423"/>
                </a:solidFill>
                <a:latin typeface="Hand Of Sean (Demo)" pitchFamily="2" charset="0"/>
              </a:rPr>
              <a:t>only for</a:t>
            </a:r>
            <a:br>
              <a:rPr lang="de-CH" dirty="0">
                <a:solidFill>
                  <a:srgbClr val="F3B423"/>
                </a:solidFill>
                <a:latin typeface="Hand Of Sean (Demo)" pitchFamily="2" charset="0"/>
              </a:rPr>
            </a:br>
            <a:r>
              <a:rPr lang="de-CH" dirty="0">
                <a:solidFill>
                  <a:srgbClr val="F3B423"/>
                </a:solidFill>
                <a:latin typeface="Hand Of Sean (Demo)" pitchFamily="2" charset="0"/>
              </a:rPr>
              <a:t>Bananas</a:t>
            </a:r>
            <a:endParaRPr lang="de-CH" dirty="0">
              <a:latin typeface="Hand Of Sean (Demo)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45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18D913-5CB2-4AB1-9603-E06A4A8F5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7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679866-4D74-4D07-9EF2-7961156D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WITHOUT Generics</a:t>
            </a:r>
            <a:endParaRPr lang="de-CH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4483C3-BA03-49B6-A932-3B5F2045C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350849"/>
            <a:ext cx="3600400" cy="3416320"/>
          </a:xfrm>
          <a:prstGeom prst="rect">
            <a:avLst/>
          </a:prstGeom>
          <a:solidFill>
            <a:srgbClr val="292D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lang="de-DE" altLang="de-DE" sz="1200" dirty="0">
                <a:solidFill>
                  <a:srgbClr val="FFCB6B"/>
                </a:solidFill>
                <a:latin typeface="Consolas" panose="020B0609020204030204" pitchFamily="49" charset="0"/>
              </a:rPr>
              <a:t>Salad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TrashCan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Salad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EE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allTheWaste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trash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Salad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...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Salad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getLast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(){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F78C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Salad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purge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(){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de-DE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10FBD8-983A-4B73-A77B-29EA58A2C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30" y="2366511"/>
            <a:ext cx="4315750" cy="1384995"/>
          </a:xfrm>
          <a:prstGeom prst="rect">
            <a:avLst/>
          </a:prstGeom>
          <a:solidFill>
            <a:srgbClr val="292D3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1200" dirty="0">
                <a:solidFill>
                  <a:srgbClr val="FFCB6B"/>
                </a:solidFill>
                <a:latin typeface="Consolas" panose="020B0609020204030204" pitchFamily="49" charset="0"/>
              </a:rPr>
              <a:t>Salad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TrashCan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EEFFE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trashCan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SaladTrashCan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Salad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EEFFE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salad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de-DE" alt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Salad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EEFFE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trashCan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trash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EEFFE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salad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EEFFE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salad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EEFFE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trashCan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getLast</a:t>
            </a: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89DD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endParaRPr kumimoji="0" lang="de-DE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0327C808-3F0F-4B1C-B7B8-40FF9340A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017643"/>
            <a:ext cx="1192080" cy="11853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391A75-4FC8-4543-B71C-195FF8ACD3E4}"/>
              </a:ext>
            </a:extLst>
          </p:cNvPr>
          <p:cNvSpPr/>
          <p:nvPr/>
        </p:nvSpPr>
        <p:spPr>
          <a:xfrm rot="20977127">
            <a:off x="4064630" y="4189187"/>
            <a:ext cx="18266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rgbClr val="F3B423"/>
                </a:solidFill>
                <a:effectLst/>
                <a:uLnTx/>
                <a:uFillTx/>
                <a:latin typeface="Hand Of Sean (Demo)" pitchFamily="2" charset="0"/>
                <a:ea typeface="+mn-ea"/>
                <a:cs typeface="+mn-cs"/>
              </a:rPr>
              <a:t>TrashCan</a:t>
            </a:r>
            <a:b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rgbClr val="F3B423"/>
                </a:solidFill>
                <a:effectLst/>
                <a:uLnTx/>
                <a:uFillTx/>
                <a:latin typeface="Hand Of Sean (Demo)" pitchFamily="2" charset="0"/>
                <a:ea typeface="+mn-ea"/>
                <a:cs typeface="+mn-cs"/>
              </a:rPr>
            </a:b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rgbClr val="F3B423"/>
                </a:solidFill>
                <a:effectLst/>
                <a:uLnTx/>
                <a:uFillTx/>
                <a:latin typeface="Hand Of Sean (Demo)" pitchFamily="2" charset="0"/>
                <a:ea typeface="+mn-ea"/>
                <a:cs typeface="+mn-cs"/>
              </a:rPr>
              <a:t>only for</a:t>
            </a:r>
            <a:b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rgbClr val="F3B423"/>
                </a:solidFill>
                <a:effectLst/>
                <a:uLnTx/>
                <a:uFillTx/>
                <a:latin typeface="Hand Of Sean (Demo)" pitchFamily="2" charset="0"/>
                <a:ea typeface="+mn-ea"/>
                <a:cs typeface="+mn-cs"/>
              </a:rPr>
            </a:b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rgbClr val="F3B423"/>
                </a:solidFill>
                <a:effectLst/>
                <a:uLnTx/>
                <a:uFillTx/>
                <a:latin typeface="Hand Of Sean (Demo)" pitchFamily="2" charset="0"/>
                <a:ea typeface="+mn-ea"/>
                <a:cs typeface="+mn-cs"/>
              </a:rPr>
              <a:t>Salad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nd Of Sean (Demo)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694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Unifr-corporate-style-Angie-Gar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template_Unifr-corporate-style-Angie-Garz</Template>
  <TotalTime>134</TotalTime>
  <Words>2128</Words>
  <Application>Microsoft Office PowerPoint</Application>
  <PresentationFormat>On-screen Show (16:10)</PresentationFormat>
  <Paragraphs>242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Courier</vt:lpstr>
      <vt:lpstr>Courier New</vt:lpstr>
      <vt:lpstr>Courier-Bold</vt:lpstr>
      <vt:lpstr>CourierNewPSMT</vt:lpstr>
      <vt:lpstr>Hand Of Sean (Demo)</vt:lpstr>
      <vt:lpstr>template_Unifr-corporate-style-Angie-Garz</vt:lpstr>
      <vt:lpstr>Custom Design</vt:lpstr>
      <vt:lpstr>Object Oriented Programming II</vt:lpstr>
      <vt:lpstr>Overview</vt:lpstr>
      <vt:lpstr>Goals of Generics</vt:lpstr>
      <vt:lpstr>TrashCan vs. RecyclingBin</vt:lpstr>
      <vt:lpstr>Implementation WITHOUT Generics</vt:lpstr>
      <vt:lpstr>What is missing?</vt:lpstr>
      <vt:lpstr>Approach WITHOUT Generics</vt:lpstr>
      <vt:lpstr>PowerPoint Presentation</vt:lpstr>
      <vt:lpstr>Approach WITHOUT Generics</vt:lpstr>
      <vt:lpstr>Approach WITHOUT Generics</vt:lpstr>
      <vt:lpstr>PowerPoint Presentation</vt:lpstr>
      <vt:lpstr>Solution: Generics</vt:lpstr>
      <vt:lpstr>PowerPoint Presentation</vt:lpstr>
      <vt:lpstr>Compiler-”Output”</vt:lpstr>
      <vt:lpstr>Bottle and Drink</vt:lpstr>
      <vt:lpstr>Bottle and Drink</vt:lpstr>
      <vt:lpstr>Bottle usage</vt:lpstr>
      <vt:lpstr>Bottle Implementation</vt:lpstr>
      <vt:lpstr>Simple Generic Class Cage</vt:lpstr>
      <vt:lpstr>Advanced Generics</vt:lpstr>
      <vt:lpstr>Further Generic Concepts</vt:lpstr>
      <vt:lpstr>Multiple Type-Parameters</vt:lpstr>
      <vt:lpstr>Nested Type-Parameters</vt:lpstr>
      <vt:lpstr>Bounded Generics</vt:lpstr>
      <vt:lpstr>Bounded Generics – More Possibilities</vt:lpstr>
      <vt:lpstr>Extension to Cage</vt:lpstr>
      <vt:lpstr>Wildcards</vt:lpstr>
      <vt:lpstr>Wildcards</vt:lpstr>
      <vt:lpstr>Generic Methods</vt:lpstr>
      <vt:lpstr>Generic Methods</vt:lpstr>
      <vt:lpstr>PowerPoint Presentation</vt:lpstr>
      <vt:lpstr>Generic Method</vt:lpstr>
      <vt:lpstr>Recap</vt:lpstr>
      <vt:lpstr>Remarks</vt:lpstr>
      <vt:lpstr>Overview</vt:lpstr>
      <vt:lpstr>Exercises</vt:lpstr>
      <vt:lpstr>03_Uebung.pdf of Barbara Scheuner</vt:lpstr>
      <vt:lpstr>Assignment 1</vt:lpstr>
      <vt:lpstr>Generic Portfolio </vt:lpstr>
      <vt:lpstr>PowerPoint Presentation</vt:lpstr>
    </vt:vector>
  </TitlesOfParts>
  <Company>UniversitÃ© de Fribourg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DIVAServices</dc:title>
  <dc:creator>Würsch Marcel</dc:creator>
  <cp:keywords>Unifr</cp:keywords>
  <cp:lastModifiedBy>Marcel Würsch</cp:lastModifiedBy>
  <cp:revision>928</cp:revision>
  <dcterms:created xsi:type="dcterms:W3CDTF">2015-06-17T14:38:16Z</dcterms:created>
  <dcterms:modified xsi:type="dcterms:W3CDTF">2021-03-03T10:21:06Z</dcterms:modified>
</cp:coreProperties>
</file>