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9" r:id="rId14"/>
    <p:sldId id="286" r:id="rId15"/>
    <p:sldId id="287" r:id="rId16"/>
    <p:sldId id="290" r:id="rId17"/>
    <p:sldId id="288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an heirbaut" initials="sh" lastIdx="1" clrIdx="0">
    <p:extLst>
      <p:ext uri="{19B8F6BF-5375-455C-9EA6-DF929625EA0E}">
        <p15:presenceInfo xmlns:p15="http://schemas.microsoft.com/office/powerpoint/2012/main" userId="918569b53b9e08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>
      <p:cViewPr varScale="1">
        <p:scale>
          <a:sx n="110" d="100"/>
          <a:sy n="110" d="100"/>
        </p:scale>
        <p:origin x="51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5/15/2017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820400" cy="1711037"/>
          </a:xfrm>
        </p:spPr>
        <p:txBody>
          <a:bodyPr>
            <a:normAutofit fontScale="90000"/>
          </a:bodyPr>
          <a:lstStyle/>
          <a:p>
            <a:r>
              <a:rPr lang="nl-BE" b="1" dirty="0"/>
              <a:t>Opdracht</a:t>
            </a:r>
            <a:r>
              <a:rPr lang="en-US" b="1" dirty="0"/>
              <a:t> 3:</a:t>
            </a:r>
            <a:br>
              <a:rPr lang="en-US" b="1" dirty="0"/>
            </a:br>
            <a:r>
              <a:rPr lang="nl-BE" b="1" dirty="0"/>
              <a:t>Analyse</a:t>
            </a:r>
            <a:r>
              <a:rPr lang="en-US" b="1" dirty="0"/>
              <a:t> </a:t>
            </a:r>
            <a:r>
              <a:rPr lang="nl-BE" b="1" dirty="0"/>
              <a:t>netwerkinfrastructuur</a:t>
            </a:r>
            <a:r>
              <a:rPr lang="en-US" b="1" dirty="0"/>
              <a:t/>
            </a:r>
            <a:br>
              <a:rPr lang="en-US" b="1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Offerte – Extra materiaal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Kabelgoten</a:t>
            </a:r>
          </a:p>
          <a:p>
            <a:r>
              <a:rPr lang="nl-BE" dirty="0" smtClean="0"/>
              <a:t>Cable </a:t>
            </a:r>
            <a:r>
              <a:rPr lang="nl-BE" dirty="0" err="1" smtClean="0"/>
              <a:t>ties</a:t>
            </a:r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66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r>
              <a:rPr lang="en-US" dirty="0" err="1"/>
              <a:t>Offerte</a:t>
            </a:r>
            <a:r>
              <a:rPr lang="en-US" dirty="0"/>
              <a:t> – </a:t>
            </a:r>
            <a:r>
              <a:rPr lang="en-US" dirty="0" err="1"/>
              <a:t>prijsberekening</a:t>
            </a:r>
            <a:r>
              <a:rPr lang="en-US" dirty="0"/>
              <a:t>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143000"/>
            <a:ext cx="9144000" cy="4953000"/>
          </a:xfrm>
        </p:spPr>
        <p:txBody>
          <a:bodyPr>
            <a:normAutofit/>
          </a:bodyPr>
          <a:lstStyle/>
          <a:p>
            <a:r>
              <a:rPr lang="nl-NL" dirty="0"/>
              <a:t>8 * CCNA STANDARD CORE (6 </a:t>
            </a:r>
            <a:r>
              <a:rPr lang="nl-NL" dirty="0" err="1"/>
              <a:t>devices</a:t>
            </a:r>
            <a:r>
              <a:rPr lang="nl-NL" dirty="0"/>
              <a:t>, software, </a:t>
            </a:r>
            <a:r>
              <a:rPr lang="nl-NL" dirty="0" err="1"/>
              <a:t>cabling</a:t>
            </a:r>
            <a:r>
              <a:rPr lang="nl-NL" dirty="0"/>
              <a:t>, </a:t>
            </a:r>
            <a:r>
              <a:rPr lang="nl-NL" dirty="0" err="1"/>
              <a:t>licenses</a:t>
            </a:r>
            <a:r>
              <a:rPr lang="nl-NL" dirty="0"/>
              <a:t>) </a:t>
            </a:r>
          </a:p>
          <a:p>
            <a:pPr lvl="1"/>
            <a:r>
              <a:rPr lang="nl-NL" dirty="0"/>
              <a:t>3395,40 EURO per </a:t>
            </a:r>
            <a:r>
              <a:rPr lang="nl-NL" dirty="0" err="1"/>
              <a:t>packet</a:t>
            </a:r>
            <a:r>
              <a:rPr lang="nl-NL" dirty="0"/>
              <a:t> </a:t>
            </a:r>
          </a:p>
          <a:p>
            <a:r>
              <a:rPr lang="en-US" dirty="0"/>
              <a:t>3 Switches (Layer 2, 24 ports) </a:t>
            </a:r>
          </a:p>
          <a:p>
            <a:pPr lvl="1"/>
            <a:r>
              <a:rPr lang="en-US" dirty="0"/>
              <a:t>1438,69 euro per switch </a:t>
            </a:r>
          </a:p>
          <a:p>
            <a:r>
              <a:rPr lang="en-US" dirty="0"/>
              <a:t>2 routers (Base router 2901 k9) </a:t>
            </a:r>
          </a:p>
          <a:p>
            <a:pPr lvl="1"/>
            <a:r>
              <a:rPr lang="en-US" dirty="0"/>
              <a:t>2099,53 euro per router</a:t>
            </a:r>
          </a:p>
          <a:p>
            <a:r>
              <a:rPr lang="en-US" dirty="0"/>
              <a:t>1200 meter solid </a:t>
            </a:r>
            <a:r>
              <a:rPr lang="en-US" dirty="0" err="1"/>
              <a:t>kabel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471.76 euro</a:t>
            </a:r>
          </a:p>
          <a:p>
            <a:r>
              <a:rPr lang="en-US" dirty="0"/>
              <a:t>30 meter stranded </a:t>
            </a:r>
            <a:r>
              <a:rPr lang="en-US" dirty="0" err="1"/>
              <a:t>kabel</a:t>
            </a:r>
            <a:endParaRPr lang="en-US" dirty="0"/>
          </a:p>
          <a:p>
            <a:pPr lvl="1"/>
            <a:r>
              <a:rPr lang="en-US" dirty="0"/>
              <a:t>0.65 euro per meter 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nl-NL" dirty="0"/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22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Offerte</a:t>
            </a:r>
            <a:r>
              <a:rPr lang="en-US" dirty="0"/>
              <a:t> – </a:t>
            </a:r>
            <a:r>
              <a:rPr lang="en-US" dirty="0" err="1"/>
              <a:t>prijsberekening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24000" y="12192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/>
              <a:t>300 </a:t>
            </a:r>
            <a:r>
              <a:rPr lang="en-US" dirty="0" err="1"/>
              <a:t>connectoren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0.40 euro per connector </a:t>
            </a:r>
          </a:p>
          <a:p>
            <a:r>
              <a:rPr lang="en-US" dirty="0"/>
              <a:t>4 * </a:t>
            </a:r>
            <a:r>
              <a:rPr lang="en-US" dirty="0" err="1"/>
              <a:t>patchpaneel</a:t>
            </a:r>
            <a:r>
              <a:rPr lang="en-US" dirty="0"/>
              <a:t> 24 ports </a:t>
            </a:r>
          </a:p>
          <a:p>
            <a:pPr lvl="1"/>
            <a:r>
              <a:rPr lang="en-US" dirty="0"/>
              <a:t>29.95 euro per </a:t>
            </a:r>
            <a:r>
              <a:rPr lang="en-US" dirty="0" err="1"/>
              <a:t>paneel</a:t>
            </a:r>
            <a:r>
              <a:rPr lang="en-US" dirty="0"/>
              <a:t> </a:t>
            </a:r>
          </a:p>
          <a:p>
            <a:r>
              <a:rPr lang="en-US" dirty="0"/>
              <a:t>4 * </a:t>
            </a:r>
            <a:r>
              <a:rPr lang="en-US" dirty="0" err="1"/>
              <a:t>serverkast</a:t>
            </a:r>
            <a:r>
              <a:rPr lang="en-US" dirty="0"/>
              <a:t> 22 U </a:t>
            </a:r>
          </a:p>
          <a:p>
            <a:pPr lvl="1"/>
            <a:r>
              <a:rPr lang="en-US" dirty="0"/>
              <a:t>484 euro per </a:t>
            </a:r>
            <a:r>
              <a:rPr lang="en-US" dirty="0" err="1"/>
              <a:t>kast</a:t>
            </a:r>
            <a:r>
              <a:rPr lang="en-US" dirty="0"/>
              <a:t> </a:t>
            </a:r>
          </a:p>
          <a:p>
            <a:r>
              <a:rPr lang="en-US" dirty="0" smtClean="0"/>
              <a:t>2 UPS (</a:t>
            </a:r>
            <a:r>
              <a:rPr lang="en-US" dirty="0" err="1" smtClean="0"/>
              <a:t>indien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80 euro per UPS </a:t>
            </a:r>
          </a:p>
          <a:p>
            <a:r>
              <a:rPr lang="en-US" dirty="0" smtClean="0"/>
              <a:t>2 </a:t>
            </a:r>
            <a:r>
              <a:rPr lang="en-US" dirty="0"/>
              <a:t>Access Points </a:t>
            </a:r>
          </a:p>
          <a:p>
            <a:pPr lvl="1"/>
            <a:r>
              <a:rPr lang="en-US" dirty="0"/>
              <a:t>39.99 euro per access </a:t>
            </a:r>
            <a:r>
              <a:rPr lang="en-US" dirty="0" smtClean="0"/>
              <a:t>point </a:t>
            </a:r>
            <a:endParaRPr lang="en-US" dirty="0"/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7367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Offerte</a:t>
            </a:r>
            <a:r>
              <a:rPr lang="en-US" dirty="0"/>
              <a:t> – </a:t>
            </a:r>
            <a:r>
              <a:rPr lang="en-US" dirty="0" err="1"/>
              <a:t>prijsberekening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4 Dubbele </a:t>
            </a:r>
            <a:r>
              <a:rPr lang="nl-BE" dirty="0" err="1"/>
              <a:t>gereedsschapshaak</a:t>
            </a:r>
            <a:r>
              <a:rPr lang="nl-BE" dirty="0"/>
              <a:t> met </a:t>
            </a:r>
            <a:r>
              <a:rPr lang="nl-BE" dirty="0" err="1"/>
              <a:t>muursbevestiging</a:t>
            </a:r>
            <a:endParaRPr lang="nl-BE" dirty="0"/>
          </a:p>
          <a:p>
            <a:pPr lvl="1"/>
            <a:r>
              <a:rPr lang="nl-BE" dirty="0"/>
              <a:t>6,65 euro per haak</a:t>
            </a:r>
          </a:p>
          <a:p>
            <a:r>
              <a:rPr lang="nl-BE" dirty="0"/>
              <a:t>12 Kabelgoten</a:t>
            </a:r>
          </a:p>
          <a:p>
            <a:pPr lvl="1"/>
            <a:r>
              <a:rPr lang="nl-BE" dirty="0"/>
              <a:t>17,95 per kabelgoot</a:t>
            </a:r>
          </a:p>
          <a:p>
            <a:r>
              <a:rPr lang="nl-BE" dirty="0"/>
              <a:t>2 zakjes met </a:t>
            </a:r>
            <a:r>
              <a:rPr lang="nl-BE" dirty="0" err="1"/>
              <a:t>cable</a:t>
            </a:r>
            <a:r>
              <a:rPr lang="nl-BE" dirty="0"/>
              <a:t> </a:t>
            </a:r>
            <a:r>
              <a:rPr lang="nl-BE" dirty="0" err="1"/>
              <a:t>ties</a:t>
            </a:r>
            <a:endParaRPr lang="nl-BE" dirty="0"/>
          </a:p>
          <a:p>
            <a:pPr lvl="1"/>
            <a:r>
              <a:rPr lang="nl-BE" dirty="0"/>
              <a:t>4,95 euro per zakje van </a:t>
            </a:r>
            <a:r>
              <a:rPr lang="nl-BE" dirty="0" smtClean="0"/>
              <a:t>100</a:t>
            </a:r>
          </a:p>
          <a:p>
            <a:pPr lvl="1"/>
            <a:endParaRPr lang="nl-BE" dirty="0"/>
          </a:p>
          <a:p>
            <a:pPr marL="365760" lvl="1" indent="0">
              <a:buNone/>
            </a:pPr>
            <a:r>
              <a:rPr lang="nl-BE" sz="2800" dirty="0" smtClean="0"/>
              <a:t>TOTALE PRIJS:  38.585,37 euro</a:t>
            </a:r>
            <a:endParaRPr lang="nl-BE" sz="28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621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09600"/>
          </a:xfrm>
        </p:spPr>
        <p:txBody>
          <a:bodyPr/>
          <a:lstStyle/>
          <a:p>
            <a:r>
              <a:rPr lang="nl-BE" dirty="0"/>
              <a:t>Geschatte tijd om alles te realiseren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Testopstelling: 8u</a:t>
            </a:r>
          </a:p>
          <a:p>
            <a:r>
              <a:rPr lang="nl-BE" dirty="0"/>
              <a:t>Racks installeren: 6-8u</a:t>
            </a:r>
          </a:p>
          <a:p>
            <a:r>
              <a:rPr lang="nl-BE" dirty="0"/>
              <a:t>Kabelgoten leggen: 8-10u</a:t>
            </a:r>
          </a:p>
          <a:p>
            <a:r>
              <a:rPr lang="nl-BE" dirty="0"/>
              <a:t>Connectoren aan kabels hangen: 24u</a:t>
            </a:r>
          </a:p>
          <a:p>
            <a:r>
              <a:rPr lang="nl-BE" dirty="0"/>
              <a:t>Kabels leggen: 20u</a:t>
            </a:r>
          </a:p>
          <a:p>
            <a:r>
              <a:rPr lang="nl-BE" dirty="0"/>
              <a:t>Netwerkapparaten </a:t>
            </a:r>
          </a:p>
          <a:p>
            <a:pPr lvl="1"/>
            <a:r>
              <a:rPr lang="nl-BE" dirty="0"/>
              <a:t>Switch installeren en configureren: 1-2u</a:t>
            </a:r>
          </a:p>
          <a:p>
            <a:pPr lvl="1"/>
            <a:r>
              <a:rPr lang="nl-BE" dirty="0"/>
              <a:t> access points installeren en configureren: 1-2u</a:t>
            </a:r>
          </a:p>
          <a:p>
            <a:pPr marL="365760" lvl="1" indent="0">
              <a:buNone/>
            </a:pPr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14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nog </a:t>
            </a:r>
            <a:r>
              <a:rPr lang="en-US" dirty="0" err="1"/>
              <a:t>vragen</a:t>
            </a:r>
            <a:r>
              <a:rPr lang="en-US" dirty="0"/>
              <a:t>?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aandacht</a:t>
            </a:r>
            <a:r>
              <a:rPr lang="en-US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50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Inhoudstafel</a:t>
            </a:r>
            <a:r>
              <a:rPr lang="en-US" dirty="0"/>
              <a:t>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Fysiek</a:t>
            </a:r>
            <a:r>
              <a:rPr lang="en-US" dirty="0"/>
              <a:t> plan </a:t>
            </a:r>
          </a:p>
          <a:p>
            <a:r>
              <a:rPr lang="en-US" dirty="0" err="1"/>
              <a:t>Logische</a:t>
            </a:r>
            <a:r>
              <a:rPr lang="en-US" dirty="0"/>
              <a:t> </a:t>
            </a:r>
            <a:r>
              <a:rPr lang="en-US" dirty="0" err="1"/>
              <a:t>topologie</a:t>
            </a:r>
            <a:r>
              <a:rPr lang="en-US" dirty="0"/>
              <a:t> </a:t>
            </a:r>
          </a:p>
          <a:p>
            <a:r>
              <a:rPr lang="en-US" dirty="0" err="1"/>
              <a:t>Opstelling</a:t>
            </a:r>
            <a:r>
              <a:rPr lang="en-US" dirty="0"/>
              <a:t> racks </a:t>
            </a:r>
          </a:p>
          <a:p>
            <a:r>
              <a:rPr lang="en-US" dirty="0" err="1"/>
              <a:t>Offerte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34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762000"/>
          </a:xfrm>
        </p:spPr>
        <p:txBody>
          <a:bodyPr/>
          <a:lstStyle/>
          <a:p>
            <a:r>
              <a:rPr lang="en-US" dirty="0" err="1"/>
              <a:t>Fysiek</a:t>
            </a:r>
            <a:r>
              <a:rPr lang="en-US" dirty="0"/>
              <a:t> plan – </a:t>
            </a:r>
            <a:r>
              <a:rPr lang="en-US" dirty="0" err="1"/>
              <a:t>Lokaal</a:t>
            </a:r>
            <a:r>
              <a:rPr lang="en-US" dirty="0"/>
              <a:t> B4.038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67"/>
          <a:stretch/>
        </p:blipFill>
        <p:spPr>
          <a:xfrm>
            <a:off x="2133600" y="1600200"/>
            <a:ext cx="7289379" cy="4184073"/>
          </a:xfrm>
        </p:spPr>
      </p:pic>
    </p:spTree>
    <p:extLst>
      <p:ext uri="{BB962C8B-B14F-4D97-AF65-F5344CB8AC3E}">
        <p14:creationId xmlns:p14="http://schemas.microsoft.com/office/powerpoint/2010/main" val="40720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09600"/>
          </a:xfrm>
        </p:spPr>
        <p:txBody>
          <a:bodyPr/>
          <a:lstStyle/>
          <a:p>
            <a:r>
              <a:rPr lang="en-US" dirty="0" err="1"/>
              <a:t>Fysiek</a:t>
            </a:r>
            <a:r>
              <a:rPr lang="en-US" dirty="0"/>
              <a:t> plan – </a:t>
            </a:r>
            <a:r>
              <a:rPr lang="en-US" dirty="0" err="1"/>
              <a:t>Lokaal</a:t>
            </a:r>
            <a:r>
              <a:rPr lang="en-US" dirty="0"/>
              <a:t> B4.037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43"/>
          <a:stretch/>
        </p:blipFill>
        <p:spPr>
          <a:xfrm>
            <a:off x="2438400" y="1752600"/>
            <a:ext cx="7086600" cy="4707527"/>
          </a:xfrm>
        </p:spPr>
      </p:pic>
    </p:spTree>
    <p:extLst>
      <p:ext uri="{BB962C8B-B14F-4D97-AF65-F5344CB8AC3E}">
        <p14:creationId xmlns:p14="http://schemas.microsoft.com/office/powerpoint/2010/main" val="31287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9144000" cy="685800"/>
          </a:xfrm>
        </p:spPr>
        <p:txBody>
          <a:bodyPr/>
          <a:lstStyle/>
          <a:p>
            <a:r>
              <a:rPr lang="en-US" dirty="0" err="1"/>
              <a:t>Fysiek</a:t>
            </a:r>
            <a:r>
              <a:rPr lang="en-US" dirty="0"/>
              <a:t> plan – </a:t>
            </a:r>
            <a:r>
              <a:rPr lang="en-US" dirty="0" err="1"/>
              <a:t>Labo</a:t>
            </a:r>
            <a:r>
              <a:rPr lang="en-US" dirty="0"/>
              <a:t> </a:t>
            </a:r>
            <a:r>
              <a:rPr lang="en-US" dirty="0" err="1"/>
              <a:t>omgeving</a:t>
            </a:r>
            <a:r>
              <a:rPr lang="en-US" dirty="0"/>
              <a:t> 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66800"/>
            <a:ext cx="6910059" cy="4980969"/>
          </a:xfrm>
        </p:spPr>
      </p:pic>
    </p:spTree>
    <p:extLst>
      <p:ext uri="{BB962C8B-B14F-4D97-AF65-F5344CB8AC3E}">
        <p14:creationId xmlns:p14="http://schemas.microsoft.com/office/powerpoint/2010/main" val="35367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r>
              <a:rPr lang="en-US" dirty="0" err="1"/>
              <a:t>Logische</a:t>
            </a:r>
            <a:r>
              <a:rPr lang="en-US" dirty="0"/>
              <a:t> </a:t>
            </a:r>
            <a:r>
              <a:rPr lang="en-US" dirty="0" err="1"/>
              <a:t>topologie</a:t>
            </a:r>
            <a:r>
              <a:rPr lang="en-US" dirty="0"/>
              <a:t> 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19200"/>
            <a:ext cx="6816016" cy="5096218"/>
          </a:xfrm>
        </p:spPr>
      </p:pic>
    </p:spTree>
    <p:extLst>
      <p:ext uri="{BB962C8B-B14F-4D97-AF65-F5344CB8AC3E}">
        <p14:creationId xmlns:p14="http://schemas.microsoft.com/office/powerpoint/2010/main" val="5549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Opstelling</a:t>
            </a:r>
            <a:r>
              <a:rPr lang="en-US" dirty="0"/>
              <a:t> racks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Pakketten</a:t>
            </a:r>
            <a:r>
              <a:rPr lang="en-US" dirty="0"/>
              <a:t> per rack </a:t>
            </a:r>
          </a:p>
          <a:p>
            <a:r>
              <a:rPr lang="en-US" dirty="0"/>
              <a:t>1 Patch </a:t>
            </a:r>
            <a:r>
              <a:rPr lang="en-US" dirty="0" err="1"/>
              <a:t>paneel</a:t>
            </a:r>
            <a:r>
              <a:rPr lang="en-US" dirty="0"/>
              <a:t> per rack </a:t>
            </a:r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771333"/>
            <a:ext cx="2743200" cy="4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3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Offerte</a:t>
            </a:r>
            <a:r>
              <a:rPr lang="en-US" dirty="0"/>
              <a:t> – cisco </a:t>
            </a:r>
            <a:r>
              <a:rPr lang="en-US" dirty="0" err="1"/>
              <a:t>packetten</a:t>
            </a:r>
            <a:r>
              <a:rPr lang="en-US" dirty="0"/>
              <a:t>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Standard core </a:t>
            </a:r>
            <a:r>
              <a:rPr lang="en-US" dirty="0" err="1"/>
              <a:t>packetten</a:t>
            </a:r>
            <a:endParaRPr lang="en-US" dirty="0"/>
          </a:p>
          <a:p>
            <a:r>
              <a:rPr lang="en-US" dirty="0"/>
              <a:t>1 Switch (layer 2 switch (24 ports)) </a:t>
            </a:r>
          </a:p>
          <a:p>
            <a:r>
              <a:rPr lang="en-US" dirty="0"/>
              <a:t>Reserve:</a:t>
            </a:r>
          </a:p>
          <a:p>
            <a:pPr lvl="1"/>
            <a:r>
              <a:rPr lang="en-US" dirty="0"/>
              <a:t> 2 routers (Base router 2901 k9) </a:t>
            </a:r>
          </a:p>
          <a:p>
            <a:pPr lvl="1"/>
            <a:r>
              <a:rPr lang="en-US" dirty="0"/>
              <a:t> 2 </a:t>
            </a:r>
            <a:r>
              <a:rPr lang="en-US" dirty="0" err="1"/>
              <a:t>switchen</a:t>
            </a:r>
            <a:r>
              <a:rPr lang="en-US" dirty="0"/>
              <a:t>  (Layer 2 switch for </a:t>
            </a:r>
            <a:r>
              <a:rPr lang="en-US" dirty="0" err="1"/>
              <a:t>NetLab</a:t>
            </a:r>
            <a:r>
              <a:rPr lang="en-US" dirty="0"/>
              <a:t> (48 ports))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7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Offerte</a:t>
            </a:r>
            <a:r>
              <a:rPr lang="en-US" dirty="0"/>
              <a:t> – Los </a:t>
            </a:r>
            <a:r>
              <a:rPr lang="en-US" dirty="0" err="1"/>
              <a:t>materiaal</a:t>
            </a:r>
            <a:r>
              <a:rPr lang="en-US" dirty="0"/>
              <a:t>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UTP cat5e </a:t>
            </a:r>
            <a:r>
              <a:rPr lang="en-US" dirty="0" err="1"/>
              <a:t>kabels</a:t>
            </a:r>
            <a:r>
              <a:rPr lang="en-US" dirty="0"/>
              <a:t> per meter </a:t>
            </a:r>
            <a:r>
              <a:rPr lang="en-US" dirty="0" err="1"/>
              <a:t>kopen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30m stranded</a:t>
            </a:r>
          </a:p>
          <a:p>
            <a:pPr lvl="1"/>
            <a:r>
              <a:rPr lang="en-US" dirty="0"/>
              <a:t>1200m solid </a:t>
            </a:r>
          </a:p>
          <a:p>
            <a:r>
              <a:rPr lang="en-US" dirty="0"/>
              <a:t>300 Rj45 </a:t>
            </a:r>
            <a:r>
              <a:rPr lang="en-US" dirty="0" err="1"/>
              <a:t>connectoren</a:t>
            </a:r>
            <a:endParaRPr lang="en-US" dirty="0"/>
          </a:p>
          <a:p>
            <a:r>
              <a:rPr lang="en-US" dirty="0"/>
              <a:t>2 Access points </a:t>
            </a:r>
          </a:p>
          <a:p>
            <a:r>
              <a:rPr lang="en-US" dirty="0"/>
              <a:t>4 patch </a:t>
            </a:r>
            <a:r>
              <a:rPr lang="en-US" dirty="0" err="1"/>
              <a:t>panelen</a:t>
            </a:r>
            <a:r>
              <a:rPr lang="en-US" dirty="0"/>
              <a:t> van 24 ports </a:t>
            </a:r>
          </a:p>
          <a:p>
            <a:r>
              <a:rPr lang="en-US" dirty="0"/>
              <a:t>4 server </a:t>
            </a:r>
            <a:r>
              <a:rPr lang="en-US" dirty="0" err="1"/>
              <a:t>kasten</a:t>
            </a:r>
            <a:r>
              <a:rPr lang="en-US" dirty="0"/>
              <a:t> van 22 U </a:t>
            </a:r>
            <a:endParaRPr lang="en-US" dirty="0" smtClean="0"/>
          </a:p>
          <a:p>
            <a:r>
              <a:rPr lang="en-US" dirty="0" err="1" smtClean="0"/>
              <a:t>Indien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r>
              <a:rPr lang="en-US" dirty="0" smtClean="0"/>
              <a:t> UPS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05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384</TotalTime>
  <Words>314</Words>
  <Application>Microsoft Office PowerPoint</Application>
  <PresentationFormat>Breedbeeld</PresentationFormat>
  <Paragraphs>76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Candara</vt:lpstr>
      <vt:lpstr>Consolas</vt:lpstr>
      <vt:lpstr>Tech Computer 16x9</vt:lpstr>
      <vt:lpstr>Opdracht 3: Analyse netwerkinfrastructuur </vt:lpstr>
      <vt:lpstr>Inhoudstafel </vt:lpstr>
      <vt:lpstr>Fysiek plan – Lokaal B4.038</vt:lpstr>
      <vt:lpstr>Fysiek plan – Lokaal B4.037</vt:lpstr>
      <vt:lpstr>Fysiek plan – Labo omgeving </vt:lpstr>
      <vt:lpstr>Logische topologie </vt:lpstr>
      <vt:lpstr>Opstelling racks </vt:lpstr>
      <vt:lpstr>Offerte – cisco packetten </vt:lpstr>
      <vt:lpstr>Offerte – Los materiaal </vt:lpstr>
      <vt:lpstr>Offerte – Extra materiaal</vt:lpstr>
      <vt:lpstr>Offerte – prijsberekening </vt:lpstr>
      <vt:lpstr>Offerte – prijsberekening </vt:lpstr>
      <vt:lpstr>Offerte – prijsberekening </vt:lpstr>
      <vt:lpstr>Geschatte tijd om alles te realiseren</vt:lpstr>
      <vt:lpstr>Zijn er nog vragen?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netwerkinfrastructuur</dc:title>
  <dc:creator>Sweet Sorrow</dc:creator>
  <cp:lastModifiedBy>stephan heirbaut</cp:lastModifiedBy>
  <cp:revision>42</cp:revision>
  <dcterms:created xsi:type="dcterms:W3CDTF">2017-04-18T12:24:45Z</dcterms:created>
  <dcterms:modified xsi:type="dcterms:W3CDTF">2017-05-15T09:53:52Z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