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254-D535-472B-A83D-490CDE8A10C6}" type="datetimeFigureOut">
              <a:rPr lang="es-ES" smtClean="0"/>
              <a:t>29/10/2018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1E-40F5-4A95-9BB2-5C882590D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47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254-D535-472B-A83D-490CDE8A10C6}" type="datetimeFigureOut">
              <a:rPr lang="es-ES" smtClean="0"/>
              <a:t>29/10/2018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1E-40F5-4A95-9BB2-5C882590D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2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254-D535-472B-A83D-490CDE8A10C6}" type="datetimeFigureOut">
              <a:rPr lang="es-ES" smtClean="0"/>
              <a:t>29/10/2018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1E-40F5-4A95-9BB2-5C882590D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4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254-D535-472B-A83D-490CDE8A10C6}" type="datetimeFigureOut">
              <a:rPr lang="es-ES" smtClean="0"/>
              <a:t>29/10/2018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1E-40F5-4A95-9BB2-5C882590D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70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254-D535-472B-A83D-490CDE8A10C6}" type="datetimeFigureOut">
              <a:rPr lang="es-ES" smtClean="0"/>
              <a:t>29/10/2018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1E-40F5-4A95-9BB2-5C882590D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5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254-D535-472B-A83D-490CDE8A10C6}" type="datetimeFigureOut">
              <a:rPr lang="es-ES" smtClean="0"/>
              <a:t>29/10/2018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1E-40F5-4A95-9BB2-5C882590D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31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254-D535-472B-A83D-490CDE8A10C6}" type="datetimeFigureOut">
              <a:rPr lang="es-ES" smtClean="0"/>
              <a:t>29/10/2018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1E-40F5-4A95-9BB2-5C882590D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1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254-D535-472B-A83D-490CDE8A10C6}" type="datetimeFigureOut">
              <a:rPr lang="es-ES" smtClean="0"/>
              <a:t>29/10/2018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1E-40F5-4A95-9BB2-5C882590D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60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254-D535-472B-A83D-490CDE8A10C6}" type="datetimeFigureOut">
              <a:rPr lang="es-ES" smtClean="0"/>
              <a:t>29/10/2018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1E-40F5-4A95-9BB2-5C882590D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254-D535-472B-A83D-490CDE8A10C6}" type="datetimeFigureOut">
              <a:rPr lang="es-ES" smtClean="0"/>
              <a:t>29/10/2018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1E-40F5-4A95-9BB2-5C882590D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49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254-D535-472B-A83D-490CDE8A10C6}" type="datetimeFigureOut">
              <a:rPr lang="es-ES" smtClean="0"/>
              <a:t>29/10/2018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1E-40F5-4A95-9BB2-5C882590D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22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8254-D535-472B-A83D-490CDE8A10C6}" type="datetimeFigureOut">
              <a:rPr lang="es-ES" smtClean="0"/>
              <a:t>29/10/2018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671E-40F5-4A95-9BB2-5C882590D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74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s-ES" dirty="0" smtClean="0"/>
              <a:t>Describir </a:t>
            </a:r>
            <a:r>
              <a:rPr lang="es-ES" dirty="0"/>
              <a:t>los pasos que sigue el sistema gestor de bases de datos para resolver la siguiente consulta</a:t>
            </a:r>
          </a:p>
          <a:p>
            <a:pPr marL="0" indent="0">
              <a:buNone/>
            </a:pPr>
            <a:r>
              <a:rPr lang="en-GB" dirty="0" smtClean="0"/>
              <a:t>	SELECT </a:t>
            </a:r>
            <a:r>
              <a:rPr lang="en-GB" i="1" dirty="0" err="1"/>
              <a:t>E.dno</a:t>
            </a:r>
            <a:r>
              <a:rPr lang="en-GB" i="1" dirty="0"/>
              <a:t>, </a:t>
            </a:r>
            <a:r>
              <a:rPr lang="en-GB" dirty="0"/>
              <a:t>COUNT(*)</a:t>
            </a:r>
            <a:endParaRPr lang="es-ES" dirty="0"/>
          </a:p>
          <a:p>
            <a:pPr marL="0" indent="0">
              <a:buNone/>
            </a:pPr>
            <a:r>
              <a:rPr lang="en-GB" dirty="0" smtClean="0"/>
              <a:t>	FROM </a:t>
            </a:r>
            <a:r>
              <a:rPr lang="en-GB" i="1" dirty="0"/>
              <a:t>EMP E</a:t>
            </a:r>
            <a:endParaRPr lang="es-ES" dirty="0"/>
          </a:p>
          <a:p>
            <a:pPr marL="0" indent="0">
              <a:buNone/>
            </a:pPr>
            <a:r>
              <a:rPr lang="en-GB" dirty="0" smtClean="0"/>
              <a:t>	WHERE </a:t>
            </a:r>
            <a:r>
              <a:rPr lang="en-GB" i="1" dirty="0" err="1"/>
              <a:t>E.age</a:t>
            </a:r>
            <a:r>
              <a:rPr lang="en-GB" i="1" dirty="0"/>
              <a:t> &gt; 50</a:t>
            </a:r>
            <a:endParaRPr lang="es-ES" dirty="0"/>
          </a:p>
          <a:p>
            <a:pPr marL="0" indent="0">
              <a:buNone/>
            </a:pPr>
            <a:r>
              <a:rPr lang="en-GB" dirty="0" smtClean="0"/>
              <a:t>	GROUP </a:t>
            </a:r>
            <a:r>
              <a:rPr lang="en-GB" dirty="0"/>
              <a:t>BY </a:t>
            </a:r>
            <a:r>
              <a:rPr lang="en-GB" i="1" dirty="0" err="1"/>
              <a:t>E.dno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considerando los siguientes supuestos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dirty="0" smtClean="0"/>
              <a:t> </a:t>
            </a:r>
          </a:p>
          <a:p>
            <a:pPr marL="514350" lvl="0" indent="-514350">
              <a:buFont typeface="+mj-lt"/>
              <a:buAutoNum type="alphaLcParenR"/>
            </a:pPr>
            <a:r>
              <a:rPr lang="es-ES" dirty="0" smtClean="0"/>
              <a:t>Existen </a:t>
            </a:r>
            <a:r>
              <a:rPr lang="es-ES" dirty="0"/>
              <a:t>pocos empleados con edad mayor de 50, por lo que se ha definido un índice </a:t>
            </a:r>
            <a:r>
              <a:rPr lang="es-ES" i="1" dirty="0" err="1"/>
              <a:t>E.age</a:t>
            </a:r>
            <a:r>
              <a:rPr lang="es-ES" i="1" dirty="0"/>
              <a:t> </a:t>
            </a:r>
            <a:r>
              <a:rPr lang="es-ES" dirty="0"/>
              <a:t>de tipo B+ agrupado disperso</a:t>
            </a:r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Existen </a:t>
            </a:r>
            <a:r>
              <a:rPr lang="es-ES" dirty="0"/>
              <a:t>muchos empleados con edad mayor de 50, y se ha definido un índice </a:t>
            </a:r>
            <a:r>
              <a:rPr lang="es-ES" i="1" dirty="0" err="1"/>
              <a:t>E.dno</a:t>
            </a:r>
            <a:r>
              <a:rPr lang="es-ES" i="1" dirty="0"/>
              <a:t> </a:t>
            </a:r>
            <a:r>
              <a:rPr lang="es-ES" dirty="0"/>
              <a:t>de tipo Hash agrupado denso</a:t>
            </a:r>
          </a:p>
          <a:p>
            <a:pPr marL="514350" lvl="0" indent="-514350">
              <a:buFont typeface="+mj-lt"/>
              <a:buAutoNum type="alphaLcParenR"/>
            </a:pPr>
            <a:r>
              <a:rPr lang="es-ES" dirty="0" smtClean="0"/>
              <a:t>Existen </a:t>
            </a:r>
            <a:r>
              <a:rPr lang="es-ES" dirty="0"/>
              <a:t>muchos empleados con edad mayor de 50, y se ha definido un índice </a:t>
            </a:r>
            <a:r>
              <a:rPr lang="es-ES" i="1" dirty="0" err="1"/>
              <a:t>E.dno</a:t>
            </a:r>
            <a:r>
              <a:rPr lang="es-ES" i="1" dirty="0"/>
              <a:t> </a:t>
            </a:r>
            <a:r>
              <a:rPr lang="es-ES" dirty="0"/>
              <a:t>de tipo B+ agrupado denso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9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43423"/>
              </p:ext>
            </p:extLst>
          </p:nvPr>
        </p:nvGraphicFramePr>
        <p:xfrm>
          <a:off x="8893477" y="450938"/>
          <a:ext cx="313150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  <a:gridCol w="782877"/>
                <a:gridCol w="782877"/>
              </a:tblGrid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chemeClr val="tx1"/>
                          </a:solidFill>
                        </a:rPr>
                        <a:t>E.age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chemeClr val="tx1"/>
                          </a:solidFill>
                        </a:rPr>
                        <a:t>E.dno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.............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13774" y="81606"/>
            <a:ext cx="344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Indice</a:t>
            </a:r>
            <a:r>
              <a:rPr lang="es-ES" b="1" dirty="0" smtClean="0"/>
              <a:t> </a:t>
            </a:r>
            <a:r>
              <a:rPr lang="es-ES" b="1" dirty="0" err="1" smtClean="0"/>
              <a:t>E.age</a:t>
            </a:r>
            <a:r>
              <a:rPr lang="es-ES" b="1" dirty="0" smtClean="0"/>
              <a:t> B+ agrupado disperso</a:t>
            </a:r>
            <a:endParaRPr lang="es-ES" b="1" dirty="0"/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733562" y="3183907"/>
            <a:ext cx="5884346" cy="3674093"/>
          </a:xfrm>
          <a:prstGeom prst="can">
            <a:avLst>
              <a:gd name="adj" fmla="val 1102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 altLang="es-ES_tradnl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79541"/>
              </p:ext>
            </p:extLst>
          </p:nvPr>
        </p:nvGraphicFramePr>
        <p:xfrm>
          <a:off x="2750399" y="5415837"/>
          <a:ext cx="156575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</a:tblGrid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41299"/>
              </p:ext>
            </p:extLst>
          </p:nvPr>
        </p:nvGraphicFramePr>
        <p:xfrm>
          <a:off x="5883002" y="3841734"/>
          <a:ext cx="156575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</a:tblGrid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79823"/>
              </p:ext>
            </p:extLst>
          </p:nvPr>
        </p:nvGraphicFramePr>
        <p:xfrm>
          <a:off x="4325546" y="4627996"/>
          <a:ext cx="1565754" cy="787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</a:tblGrid>
              <a:tr h="269681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75363"/>
              </p:ext>
            </p:extLst>
          </p:nvPr>
        </p:nvGraphicFramePr>
        <p:xfrm>
          <a:off x="5891300" y="4615188"/>
          <a:ext cx="1565754" cy="80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</a:tblGrid>
              <a:tr h="266883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6883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6883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13650"/>
              </p:ext>
            </p:extLst>
          </p:nvPr>
        </p:nvGraphicFramePr>
        <p:xfrm>
          <a:off x="2750399" y="3841734"/>
          <a:ext cx="156575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</a:tblGrid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5252"/>
              </p:ext>
            </p:extLst>
          </p:nvPr>
        </p:nvGraphicFramePr>
        <p:xfrm>
          <a:off x="4325546" y="3841734"/>
          <a:ext cx="156575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riángulo isósceles 26"/>
          <p:cNvSpPr/>
          <p:nvPr/>
        </p:nvSpPr>
        <p:spPr>
          <a:xfrm rot="16200000">
            <a:off x="-789136" y="3995796"/>
            <a:ext cx="3507288" cy="72650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1704350" y="3494134"/>
            <a:ext cx="0" cy="3344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08984"/>
              </p:ext>
            </p:extLst>
          </p:nvPr>
        </p:nvGraphicFramePr>
        <p:xfrm>
          <a:off x="1455784" y="2540700"/>
          <a:ext cx="579834" cy="939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34"/>
              </a:tblGrid>
              <a:tr h="229387">
                <a:tc>
                  <a:txBody>
                    <a:bodyPr/>
                    <a:lstStyle/>
                    <a:p>
                      <a:pPr algn="ctr"/>
                      <a:endParaRPr lang="es-E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387">
                <a:tc>
                  <a:txBody>
                    <a:bodyPr/>
                    <a:lstStyle/>
                    <a:p>
                      <a:pPr algn="ctr"/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387">
                <a:tc>
                  <a:txBody>
                    <a:bodyPr/>
                    <a:lstStyle/>
                    <a:p>
                      <a:pPr algn="ctr"/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0241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87200"/>
              </p:ext>
            </p:extLst>
          </p:nvPr>
        </p:nvGraphicFramePr>
        <p:xfrm>
          <a:off x="1445346" y="3832966"/>
          <a:ext cx="57983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34"/>
              </a:tblGrid>
              <a:tr h="229387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387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387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0241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39606"/>
              </p:ext>
            </p:extLst>
          </p:nvPr>
        </p:nvGraphicFramePr>
        <p:xfrm>
          <a:off x="1434908" y="5250492"/>
          <a:ext cx="57983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34"/>
              </a:tblGrid>
              <a:tr h="229387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387"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387"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0241"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0" name="Conector recto de flecha 69"/>
          <p:cNvCxnSpPr/>
          <p:nvPr/>
        </p:nvCxnSpPr>
        <p:spPr>
          <a:xfrm flipV="1">
            <a:off x="1706438" y="4861556"/>
            <a:ext cx="0" cy="3344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upo 121"/>
          <p:cNvGrpSpPr/>
          <p:nvPr/>
        </p:nvGrpSpPr>
        <p:grpSpPr>
          <a:xfrm>
            <a:off x="1967394" y="826720"/>
            <a:ext cx="6926083" cy="3346870"/>
            <a:chOff x="1967394" y="826720"/>
            <a:chExt cx="6926083" cy="3346870"/>
          </a:xfrm>
        </p:grpSpPr>
        <p:cxnSp>
          <p:nvCxnSpPr>
            <p:cNvPr id="61" name="Conector recto de flecha 60"/>
            <p:cNvCxnSpPr/>
            <p:nvPr/>
          </p:nvCxnSpPr>
          <p:spPr>
            <a:xfrm flipV="1">
              <a:off x="1967394" y="3905377"/>
              <a:ext cx="3932204" cy="268213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de flecha 97"/>
            <p:cNvCxnSpPr/>
            <p:nvPr/>
          </p:nvCxnSpPr>
          <p:spPr>
            <a:xfrm flipV="1">
              <a:off x="7456200" y="826720"/>
              <a:ext cx="1437277" cy="3015014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upo 122"/>
          <p:cNvGrpSpPr/>
          <p:nvPr/>
        </p:nvGrpSpPr>
        <p:grpSpPr>
          <a:xfrm>
            <a:off x="2041776" y="1590805"/>
            <a:ext cx="6851701" cy="3202341"/>
            <a:chOff x="2041776" y="1590805"/>
            <a:chExt cx="6851701" cy="3202341"/>
          </a:xfrm>
        </p:grpSpPr>
        <p:cxnSp>
          <p:nvCxnSpPr>
            <p:cNvPr id="35" name="Conector recto de flecha 34"/>
            <p:cNvCxnSpPr/>
            <p:nvPr/>
          </p:nvCxnSpPr>
          <p:spPr>
            <a:xfrm>
              <a:off x="2041776" y="4491017"/>
              <a:ext cx="2283770" cy="302129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V="1">
              <a:off x="5872514" y="1590805"/>
              <a:ext cx="3020963" cy="314008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o 123"/>
          <p:cNvGrpSpPr/>
          <p:nvPr/>
        </p:nvGrpSpPr>
        <p:grpSpPr>
          <a:xfrm>
            <a:off x="2006444" y="2379945"/>
            <a:ext cx="6887033" cy="2635567"/>
            <a:chOff x="2006444" y="2379945"/>
            <a:chExt cx="6887033" cy="2635567"/>
          </a:xfrm>
        </p:grpSpPr>
        <p:cxnSp>
          <p:nvCxnSpPr>
            <p:cNvPr id="84" name="Conector recto de flecha 83"/>
            <p:cNvCxnSpPr>
              <a:endCxn id="24" idx="1"/>
            </p:cNvCxnSpPr>
            <p:nvPr/>
          </p:nvCxnSpPr>
          <p:spPr>
            <a:xfrm>
              <a:off x="2006444" y="4730886"/>
              <a:ext cx="3884856" cy="2846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de flecha 106"/>
            <p:cNvCxnSpPr/>
            <p:nvPr/>
          </p:nvCxnSpPr>
          <p:spPr>
            <a:xfrm flipV="1">
              <a:off x="7455105" y="2379945"/>
              <a:ext cx="1438372" cy="2262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o 124"/>
          <p:cNvGrpSpPr/>
          <p:nvPr/>
        </p:nvGrpSpPr>
        <p:grpSpPr>
          <a:xfrm>
            <a:off x="2031338" y="3661338"/>
            <a:ext cx="6862139" cy="1977074"/>
            <a:chOff x="2031338" y="3661338"/>
            <a:chExt cx="6862139" cy="1977074"/>
          </a:xfrm>
        </p:grpSpPr>
        <p:cxnSp>
          <p:nvCxnSpPr>
            <p:cNvPr id="86" name="Conector recto de flecha 85"/>
            <p:cNvCxnSpPr/>
            <p:nvPr/>
          </p:nvCxnSpPr>
          <p:spPr>
            <a:xfrm>
              <a:off x="2031338" y="5423828"/>
              <a:ext cx="709668" cy="136448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de flecha 109"/>
            <p:cNvCxnSpPr/>
            <p:nvPr/>
          </p:nvCxnSpPr>
          <p:spPr>
            <a:xfrm flipV="1">
              <a:off x="4316153" y="3661338"/>
              <a:ext cx="4577324" cy="1977074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CuadroTexto 125"/>
          <p:cNvSpPr txBox="1"/>
          <p:nvPr/>
        </p:nvSpPr>
        <p:spPr>
          <a:xfrm>
            <a:off x="2120313" y="533222"/>
            <a:ext cx="55592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Traer índice a memoria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Recorrer secuencialmente las entradas con </a:t>
            </a:r>
            <a:r>
              <a:rPr lang="es-ES" dirty="0" err="1" smtClean="0"/>
              <a:t>E.age</a:t>
            </a:r>
            <a:r>
              <a:rPr lang="es-ES" dirty="0" smtClean="0"/>
              <a:t> &gt; 50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Para cada entrada del índice</a:t>
            </a:r>
          </a:p>
          <a:p>
            <a:pPr lvl="1"/>
            <a:r>
              <a:rPr lang="es-ES" dirty="0" smtClean="0"/>
              <a:t>Si el bloque de datos no está en memoria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recuperar de disco y traer a memoria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Ordenar las </a:t>
            </a:r>
            <a:r>
              <a:rPr lang="es-ES" dirty="0" err="1" smtClean="0"/>
              <a:t>tuplas</a:t>
            </a:r>
            <a:r>
              <a:rPr lang="es-ES" dirty="0" smtClean="0"/>
              <a:t> recuperadas por el campo </a:t>
            </a:r>
            <a:r>
              <a:rPr lang="es-ES" dirty="0" err="1" smtClean="0"/>
              <a:t>E.dno</a:t>
            </a: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Contar las </a:t>
            </a:r>
            <a:r>
              <a:rPr lang="es-ES" dirty="0" err="1" smtClean="0"/>
              <a:t>tuplas</a:t>
            </a:r>
            <a:r>
              <a:rPr lang="es-ES" dirty="0" smtClean="0"/>
              <a:t> para cada valor diferente de </a:t>
            </a:r>
            <a:r>
              <a:rPr lang="es-ES" dirty="0" err="1" smtClean="0"/>
              <a:t>E.dno</a:t>
            </a:r>
            <a:endParaRPr lang="es-ES" dirty="0" smtClean="0"/>
          </a:p>
        </p:txBody>
      </p:sp>
      <p:sp>
        <p:nvSpPr>
          <p:cNvPr id="127" name="CuadroTexto 126"/>
          <p:cNvSpPr txBox="1"/>
          <p:nvPr/>
        </p:nvSpPr>
        <p:spPr>
          <a:xfrm>
            <a:off x="8929935" y="4277205"/>
            <a:ext cx="3102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COUNT (</a:t>
            </a:r>
            <a:r>
              <a:rPr lang="es-ES" sz="1400" dirty="0" err="1" smtClean="0"/>
              <a:t>E.dno</a:t>
            </a:r>
            <a:r>
              <a:rPr lang="es-ES" sz="1400" dirty="0" smtClean="0"/>
              <a:t> = 8 AND </a:t>
            </a:r>
            <a:r>
              <a:rPr lang="es-ES" sz="1400" dirty="0" err="1" smtClean="0"/>
              <a:t>E.age</a:t>
            </a:r>
            <a:r>
              <a:rPr lang="es-ES" sz="1400" dirty="0" smtClean="0"/>
              <a:t> &gt; 50) = 4</a:t>
            </a:r>
          </a:p>
          <a:p>
            <a:r>
              <a:rPr lang="es-ES" sz="1400" dirty="0" smtClean="0"/>
              <a:t>COUNT (</a:t>
            </a:r>
            <a:r>
              <a:rPr lang="es-ES" sz="1400" dirty="0" err="1" smtClean="0"/>
              <a:t>E.dno</a:t>
            </a:r>
            <a:r>
              <a:rPr lang="es-ES" sz="1400" dirty="0" smtClean="0"/>
              <a:t> = 10 AND </a:t>
            </a:r>
            <a:r>
              <a:rPr lang="es-ES" sz="1400" dirty="0" err="1" smtClean="0"/>
              <a:t>E.age</a:t>
            </a:r>
            <a:r>
              <a:rPr lang="es-ES" sz="1400" dirty="0" smtClean="0"/>
              <a:t> &gt; 50) = 2</a:t>
            </a:r>
          </a:p>
          <a:p>
            <a:r>
              <a:rPr lang="es-ES" sz="1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395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02035"/>
              </p:ext>
            </p:extLst>
          </p:nvPr>
        </p:nvGraphicFramePr>
        <p:xfrm>
          <a:off x="8893477" y="450938"/>
          <a:ext cx="313150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  <a:gridCol w="782877"/>
                <a:gridCol w="782877"/>
              </a:tblGrid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chemeClr val="tx1"/>
                          </a:solidFill>
                        </a:rPr>
                        <a:t>E.Dno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chemeClr val="tx1"/>
                          </a:solidFill>
                        </a:rPr>
                        <a:t>E.age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.............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13774" y="81606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Indice</a:t>
            </a:r>
            <a:r>
              <a:rPr lang="es-ES" b="1" dirty="0" smtClean="0"/>
              <a:t> </a:t>
            </a:r>
            <a:r>
              <a:rPr lang="es-ES" b="1" dirty="0" err="1" smtClean="0"/>
              <a:t>E.dno</a:t>
            </a:r>
            <a:r>
              <a:rPr lang="es-ES" b="1" dirty="0" smtClean="0"/>
              <a:t> Hash agrupado denso</a:t>
            </a:r>
            <a:endParaRPr lang="es-ES" b="1" dirty="0"/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733562" y="3183907"/>
            <a:ext cx="5884346" cy="3674093"/>
          </a:xfrm>
          <a:prstGeom prst="can">
            <a:avLst>
              <a:gd name="adj" fmla="val 1102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 altLang="es-ES_tradnl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80624"/>
              </p:ext>
            </p:extLst>
          </p:nvPr>
        </p:nvGraphicFramePr>
        <p:xfrm>
          <a:off x="2750399" y="5415837"/>
          <a:ext cx="156575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</a:tblGrid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38136"/>
              </p:ext>
            </p:extLst>
          </p:nvPr>
        </p:nvGraphicFramePr>
        <p:xfrm>
          <a:off x="5883002" y="4633467"/>
          <a:ext cx="156575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</a:tblGrid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95304"/>
              </p:ext>
            </p:extLst>
          </p:nvPr>
        </p:nvGraphicFramePr>
        <p:xfrm>
          <a:off x="2750399" y="3841734"/>
          <a:ext cx="156575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</a:tblGrid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34322"/>
              </p:ext>
            </p:extLst>
          </p:nvPr>
        </p:nvGraphicFramePr>
        <p:xfrm>
          <a:off x="4325546" y="3841734"/>
          <a:ext cx="156575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88924"/>
              </p:ext>
            </p:extLst>
          </p:nvPr>
        </p:nvGraphicFramePr>
        <p:xfrm>
          <a:off x="283158" y="3830676"/>
          <a:ext cx="2259318" cy="175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53"/>
                <a:gridCol w="376553"/>
                <a:gridCol w="376553"/>
                <a:gridCol w="376553"/>
                <a:gridCol w="376553"/>
                <a:gridCol w="376553"/>
              </a:tblGrid>
              <a:tr h="439021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9021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39021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9021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6" name="CuadroTexto 125"/>
          <p:cNvSpPr txBox="1"/>
          <p:nvPr/>
        </p:nvSpPr>
        <p:spPr>
          <a:xfrm>
            <a:off x="380721" y="533222"/>
            <a:ext cx="55851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Traer índice a memoria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Recorrer secuencialmente los </a:t>
            </a:r>
            <a:r>
              <a:rPr lang="es-ES" dirty="0" err="1" smtClean="0"/>
              <a:t>buckets</a:t>
            </a: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Para cada </a:t>
            </a:r>
            <a:r>
              <a:rPr lang="es-ES" dirty="0" err="1" smtClean="0"/>
              <a:t>bucket</a:t>
            </a:r>
            <a:endParaRPr lang="es-ES" dirty="0" smtClean="0"/>
          </a:p>
          <a:p>
            <a:pPr lvl="1"/>
            <a:r>
              <a:rPr lang="es-ES" dirty="0" smtClean="0"/>
              <a:t>Extraer un valor X </a:t>
            </a:r>
            <a:r>
              <a:rPr lang="es-ES" dirty="0"/>
              <a:t>D</a:t>
            </a:r>
            <a:r>
              <a:rPr lang="es-ES" dirty="0" smtClean="0"/>
              <a:t>IFERENTE de </a:t>
            </a:r>
            <a:r>
              <a:rPr lang="es-ES" dirty="0" err="1" smtClean="0"/>
              <a:t>E.dno</a:t>
            </a:r>
            <a:endParaRPr lang="es-ES" dirty="0" smtClean="0"/>
          </a:p>
          <a:p>
            <a:pPr lvl="1"/>
            <a:r>
              <a:rPr lang="es-ES" dirty="0" smtClean="0"/>
              <a:t>Si el registro de datos no está en memoria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recuperar de disco su bloque y traer a memoria</a:t>
            </a:r>
          </a:p>
          <a:p>
            <a:pPr lvl="1"/>
            <a:r>
              <a:rPr lang="es-ES" dirty="0" smtClean="0"/>
              <a:t>Repetir para todas la entradas en el </a:t>
            </a:r>
            <a:r>
              <a:rPr lang="es-ES" dirty="0" err="1" smtClean="0"/>
              <a:t>bucket</a:t>
            </a:r>
            <a:r>
              <a:rPr lang="es-ES" dirty="0" smtClean="0"/>
              <a:t> con valor de </a:t>
            </a:r>
            <a:r>
              <a:rPr lang="es-ES" dirty="0" err="1" smtClean="0"/>
              <a:t>E.dno</a:t>
            </a:r>
            <a:r>
              <a:rPr lang="es-ES" dirty="0" smtClean="0"/>
              <a:t>=X</a:t>
            </a:r>
          </a:p>
          <a:p>
            <a:pPr lvl="1"/>
            <a:r>
              <a:rPr lang="es-ES" dirty="0" smtClean="0"/>
              <a:t>Contar las </a:t>
            </a:r>
            <a:r>
              <a:rPr lang="es-ES" dirty="0" err="1" smtClean="0"/>
              <a:t>tuplas</a:t>
            </a:r>
            <a:r>
              <a:rPr lang="es-ES" dirty="0" smtClean="0"/>
              <a:t> con </a:t>
            </a:r>
            <a:r>
              <a:rPr lang="es-ES" dirty="0" err="1" smtClean="0"/>
              <a:t>E.dno</a:t>
            </a:r>
            <a:r>
              <a:rPr lang="es-ES" dirty="0" smtClean="0"/>
              <a:t> = X y </a:t>
            </a:r>
            <a:r>
              <a:rPr lang="es-ES" dirty="0" err="1" smtClean="0"/>
              <a:t>E.age</a:t>
            </a:r>
            <a:r>
              <a:rPr lang="es-ES" dirty="0" smtClean="0"/>
              <a:t> &gt; 50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936702" y="836341"/>
            <a:ext cx="8078903" cy="3914573"/>
            <a:chOff x="936702" y="836341"/>
            <a:chExt cx="8078903" cy="3914573"/>
          </a:xfrm>
        </p:grpSpPr>
        <p:cxnSp>
          <p:nvCxnSpPr>
            <p:cNvPr id="110" name="Conector recto de flecha 109"/>
            <p:cNvCxnSpPr/>
            <p:nvPr/>
          </p:nvCxnSpPr>
          <p:spPr>
            <a:xfrm>
              <a:off x="936702" y="4304371"/>
              <a:ext cx="5073805" cy="446543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 flipV="1">
              <a:off x="7315200" y="836341"/>
              <a:ext cx="1700405" cy="3914573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>
            <a:off x="1996068" y="2219094"/>
            <a:ext cx="7019537" cy="2249836"/>
            <a:chOff x="1996068" y="2219094"/>
            <a:chExt cx="7019537" cy="2249836"/>
          </a:xfrm>
        </p:grpSpPr>
        <p:cxnSp>
          <p:nvCxnSpPr>
            <p:cNvPr id="37" name="Conector recto de flecha 36"/>
            <p:cNvCxnSpPr/>
            <p:nvPr/>
          </p:nvCxnSpPr>
          <p:spPr>
            <a:xfrm>
              <a:off x="1996068" y="4230354"/>
              <a:ext cx="2542478" cy="2189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V="1">
              <a:off x="5737682" y="2219094"/>
              <a:ext cx="3277923" cy="224983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ector recto de flecha 43"/>
          <p:cNvCxnSpPr/>
          <p:nvPr/>
        </p:nvCxnSpPr>
        <p:spPr>
          <a:xfrm flipV="1">
            <a:off x="2335865" y="2031315"/>
            <a:ext cx="6689133" cy="208717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8929935" y="4277205"/>
            <a:ext cx="3102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COUNT (</a:t>
            </a:r>
            <a:r>
              <a:rPr lang="es-ES" sz="1400" dirty="0" err="1" smtClean="0"/>
              <a:t>E.dno</a:t>
            </a:r>
            <a:r>
              <a:rPr lang="es-ES" sz="1400" dirty="0" smtClean="0"/>
              <a:t> = 10 AND </a:t>
            </a:r>
            <a:r>
              <a:rPr lang="es-ES" sz="1400" dirty="0" err="1" smtClean="0"/>
              <a:t>E.age</a:t>
            </a:r>
            <a:r>
              <a:rPr lang="es-ES" sz="1400" dirty="0" smtClean="0"/>
              <a:t> &gt; 50) = 2</a:t>
            </a:r>
          </a:p>
          <a:p>
            <a:r>
              <a:rPr lang="es-ES" sz="1400" dirty="0" smtClean="0"/>
              <a:t>COUNT (</a:t>
            </a:r>
            <a:r>
              <a:rPr lang="es-ES" sz="1400" dirty="0" err="1" smtClean="0"/>
              <a:t>E.dno</a:t>
            </a:r>
            <a:r>
              <a:rPr lang="es-ES" sz="1400" dirty="0" smtClean="0"/>
              <a:t> = 8 AND </a:t>
            </a:r>
            <a:r>
              <a:rPr lang="es-ES" sz="1400" dirty="0" err="1" smtClean="0"/>
              <a:t>E.age</a:t>
            </a:r>
            <a:r>
              <a:rPr lang="es-ES" sz="1400" dirty="0" smtClean="0"/>
              <a:t> &gt; 50) = 2</a:t>
            </a:r>
          </a:p>
          <a:p>
            <a:r>
              <a:rPr lang="es-ES" sz="1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563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93980"/>
              </p:ext>
            </p:extLst>
          </p:nvPr>
        </p:nvGraphicFramePr>
        <p:xfrm>
          <a:off x="8893477" y="450938"/>
          <a:ext cx="313150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  <a:gridCol w="782877"/>
                <a:gridCol w="782877"/>
              </a:tblGrid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chemeClr val="tx1"/>
                          </a:solidFill>
                        </a:rPr>
                        <a:t>E.Dno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>
                          <a:solidFill>
                            <a:schemeClr val="tx1"/>
                          </a:solidFill>
                        </a:rPr>
                        <a:t>E.age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.............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13774" y="81606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Indice</a:t>
            </a:r>
            <a:r>
              <a:rPr lang="es-ES" b="1" dirty="0" smtClean="0"/>
              <a:t> </a:t>
            </a:r>
            <a:r>
              <a:rPr lang="es-ES" b="1" dirty="0" err="1" smtClean="0"/>
              <a:t>E.dno</a:t>
            </a:r>
            <a:r>
              <a:rPr lang="es-ES" b="1" dirty="0" smtClean="0"/>
              <a:t> B+ agrupado denso</a:t>
            </a:r>
            <a:endParaRPr lang="es-ES" b="1" dirty="0"/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733562" y="3183907"/>
            <a:ext cx="5884346" cy="3674093"/>
          </a:xfrm>
          <a:prstGeom prst="can">
            <a:avLst>
              <a:gd name="adj" fmla="val 1102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 altLang="es-ES_tradnl"/>
          </a:p>
        </p:txBody>
      </p:sp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2750399" y="5415837"/>
          <a:ext cx="156575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</a:tblGrid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5883002" y="4633467"/>
          <a:ext cx="156575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</a:tblGrid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/>
        </p:nvGraphicFramePr>
        <p:xfrm>
          <a:off x="2750399" y="3841734"/>
          <a:ext cx="156575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</a:tblGrid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/>
        </p:nvGraphicFramePr>
        <p:xfrm>
          <a:off x="4325546" y="3841734"/>
          <a:ext cx="156575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77"/>
                <a:gridCol w="78287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052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s-E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CuadroTexto 47"/>
          <p:cNvSpPr txBox="1"/>
          <p:nvPr/>
        </p:nvSpPr>
        <p:spPr>
          <a:xfrm>
            <a:off x="8929935" y="4277205"/>
            <a:ext cx="310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COUNT (</a:t>
            </a:r>
            <a:r>
              <a:rPr lang="es-ES" sz="1400" dirty="0" err="1" smtClean="0"/>
              <a:t>E.dno</a:t>
            </a:r>
            <a:r>
              <a:rPr lang="es-ES" sz="1400" dirty="0" smtClean="0"/>
              <a:t> = 4 AND </a:t>
            </a:r>
            <a:r>
              <a:rPr lang="es-ES" sz="1400" dirty="0" err="1" smtClean="0"/>
              <a:t>E.age</a:t>
            </a:r>
            <a:r>
              <a:rPr lang="es-ES" sz="1400" dirty="0" smtClean="0"/>
              <a:t> &gt; 50) = 0</a:t>
            </a:r>
          </a:p>
          <a:p>
            <a:r>
              <a:rPr lang="es-ES" sz="1400" dirty="0" smtClean="0"/>
              <a:t>COUNT (</a:t>
            </a:r>
            <a:r>
              <a:rPr lang="es-ES" sz="1400" dirty="0" err="1" smtClean="0"/>
              <a:t>E.dno</a:t>
            </a:r>
            <a:r>
              <a:rPr lang="es-ES" sz="1400" dirty="0" smtClean="0"/>
              <a:t> = 6 AND </a:t>
            </a:r>
            <a:r>
              <a:rPr lang="es-ES" sz="1400" dirty="0" err="1" smtClean="0"/>
              <a:t>E.age</a:t>
            </a:r>
            <a:r>
              <a:rPr lang="es-ES" sz="1400" dirty="0" smtClean="0"/>
              <a:t> &gt; 50) = 1</a:t>
            </a:r>
          </a:p>
          <a:p>
            <a:r>
              <a:rPr lang="es-ES" sz="1400" dirty="0" smtClean="0"/>
              <a:t>COUNT (</a:t>
            </a:r>
            <a:r>
              <a:rPr lang="es-ES" sz="1400" dirty="0" err="1" smtClean="0"/>
              <a:t>E.dno</a:t>
            </a:r>
            <a:r>
              <a:rPr lang="es-ES" sz="1400" dirty="0" smtClean="0"/>
              <a:t> = 8 AND </a:t>
            </a:r>
            <a:r>
              <a:rPr lang="es-ES" sz="1400" dirty="0" err="1" smtClean="0"/>
              <a:t>E.age</a:t>
            </a:r>
            <a:r>
              <a:rPr lang="es-ES" sz="1400" dirty="0" smtClean="0"/>
              <a:t> &gt; 50) = 2</a:t>
            </a:r>
          </a:p>
          <a:p>
            <a:r>
              <a:rPr lang="es-ES" sz="1400" dirty="0" smtClean="0"/>
              <a:t>…</a:t>
            </a:r>
          </a:p>
        </p:txBody>
      </p:sp>
      <p:sp>
        <p:nvSpPr>
          <p:cNvPr id="19" name="Triángulo isósceles 18"/>
          <p:cNvSpPr/>
          <p:nvPr/>
        </p:nvSpPr>
        <p:spPr>
          <a:xfrm rot="16200000">
            <a:off x="-860517" y="4437367"/>
            <a:ext cx="3650052" cy="72650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/>
          <p:nvPr/>
        </p:nvCxnSpPr>
        <p:spPr>
          <a:xfrm flipV="1">
            <a:off x="1704350" y="3929030"/>
            <a:ext cx="0" cy="3344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95534"/>
              </p:ext>
            </p:extLst>
          </p:nvPr>
        </p:nvGraphicFramePr>
        <p:xfrm>
          <a:off x="1455784" y="2897539"/>
          <a:ext cx="57983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34"/>
              </a:tblGrid>
              <a:tr h="229387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387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387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0241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77748"/>
              </p:ext>
            </p:extLst>
          </p:nvPr>
        </p:nvGraphicFramePr>
        <p:xfrm>
          <a:off x="1445346" y="4267862"/>
          <a:ext cx="57983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34"/>
              </a:tblGrid>
              <a:tr h="229387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387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387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0241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89749"/>
              </p:ext>
            </p:extLst>
          </p:nvPr>
        </p:nvGraphicFramePr>
        <p:xfrm>
          <a:off x="1434908" y="5685388"/>
          <a:ext cx="57983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34"/>
              </a:tblGrid>
              <a:tr h="229387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387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9387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0241"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Conector recto de flecha 27"/>
          <p:cNvCxnSpPr/>
          <p:nvPr/>
        </p:nvCxnSpPr>
        <p:spPr>
          <a:xfrm flipV="1">
            <a:off x="1706438" y="5296452"/>
            <a:ext cx="0" cy="3344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1963355" y="892098"/>
            <a:ext cx="7046830" cy="3133492"/>
            <a:chOff x="1963355" y="892098"/>
            <a:chExt cx="7046830" cy="3133492"/>
          </a:xfrm>
        </p:grpSpPr>
        <p:cxnSp>
          <p:nvCxnSpPr>
            <p:cNvPr id="44" name="Conector recto de flecha 43"/>
            <p:cNvCxnSpPr/>
            <p:nvPr/>
          </p:nvCxnSpPr>
          <p:spPr>
            <a:xfrm>
              <a:off x="1963355" y="3031350"/>
              <a:ext cx="958265" cy="99424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4047893" y="892098"/>
              <a:ext cx="4962292" cy="313349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/>
          <p:cNvCxnSpPr/>
          <p:nvPr/>
        </p:nvCxnSpPr>
        <p:spPr>
          <a:xfrm flipV="1">
            <a:off x="1963355" y="1115122"/>
            <a:ext cx="7063667" cy="2174488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/>
          <p:cNvSpPr txBox="1"/>
          <p:nvPr/>
        </p:nvSpPr>
        <p:spPr>
          <a:xfrm>
            <a:off x="313815" y="533222"/>
            <a:ext cx="5585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Traer índice a memoria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Recorrer secuencialmente las entradas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Para cada Entrada X del índice</a:t>
            </a:r>
          </a:p>
          <a:p>
            <a:pPr lvl="1"/>
            <a:r>
              <a:rPr lang="es-ES" dirty="0" smtClean="0"/>
              <a:t>Si el registro de datos no está en memoria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recuperar de disco su bloque y traer a memoria</a:t>
            </a:r>
          </a:p>
          <a:p>
            <a:pPr lvl="1"/>
            <a:r>
              <a:rPr lang="es-ES" dirty="0" smtClean="0"/>
              <a:t>Repetir para todas la entradas del índice con valor de </a:t>
            </a:r>
            <a:r>
              <a:rPr lang="es-ES" dirty="0" err="1" smtClean="0"/>
              <a:t>E.dno</a:t>
            </a:r>
            <a:r>
              <a:rPr lang="es-ES" dirty="0" smtClean="0"/>
              <a:t>=X</a:t>
            </a:r>
          </a:p>
          <a:p>
            <a:pPr lvl="1"/>
            <a:r>
              <a:rPr lang="es-ES" dirty="0" smtClean="0"/>
              <a:t>Contar las </a:t>
            </a:r>
            <a:r>
              <a:rPr lang="es-ES" dirty="0" err="1" smtClean="0"/>
              <a:t>tuplas</a:t>
            </a:r>
            <a:r>
              <a:rPr lang="es-ES" dirty="0" smtClean="0"/>
              <a:t> con </a:t>
            </a:r>
            <a:r>
              <a:rPr lang="es-ES" dirty="0" err="1" smtClean="0"/>
              <a:t>E.dno</a:t>
            </a:r>
            <a:r>
              <a:rPr lang="es-ES" dirty="0" smtClean="0"/>
              <a:t> = X y </a:t>
            </a:r>
            <a:r>
              <a:rPr lang="es-ES" dirty="0" err="1" smtClean="0"/>
              <a:t>E.age</a:t>
            </a:r>
            <a:r>
              <a:rPr lang="es-ES" dirty="0" smtClean="0"/>
              <a:t> &gt; 50</a:t>
            </a:r>
          </a:p>
        </p:txBody>
      </p:sp>
      <p:cxnSp>
        <p:nvCxnSpPr>
          <p:cNvPr id="35" name="Conector recto de flecha 34"/>
          <p:cNvCxnSpPr/>
          <p:nvPr/>
        </p:nvCxnSpPr>
        <p:spPr>
          <a:xfrm flipV="1">
            <a:off x="1959641" y="1356730"/>
            <a:ext cx="7063667" cy="2174488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1926188" y="1694985"/>
            <a:ext cx="7093390" cy="2330605"/>
            <a:chOff x="1926188" y="1694985"/>
            <a:chExt cx="7093390" cy="2330605"/>
          </a:xfrm>
        </p:grpSpPr>
        <p:cxnSp>
          <p:nvCxnSpPr>
            <p:cNvPr id="36" name="Conector recto de flecha 35"/>
            <p:cNvCxnSpPr/>
            <p:nvPr/>
          </p:nvCxnSpPr>
          <p:spPr>
            <a:xfrm>
              <a:off x="1926188" y="3765394"/>
              <a:ext cx="2578905" cy="26019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/>
            <p:nvPr/>
          </p:nvCxnSpPr>
          <p:spPr>
            <a:xfrm flipV="1">
              <a:off x="5787483" y="1694985"/>
              <a:ext cx="3232095" cy="233060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925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381</Words>
  <Application>Microsoft Office PowerPoint</Application>
  <PresentationFormat>Panorámica</PresentationFormat>
  <Paragraphs>231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</dc:creator>
  <cp:lastModifiedBy>eva</cp:lastModifiedBy>
  <cp:revision>22</cp:revision>
  <dcterms:created xsi:type="dcterms:W3CDTF">2018-10-29T11:24:01Z</dcterms:created>
  <dcterms:modified xsi:type="dcterms:W3CDTF">2018-10-29T16:01:36Z</dcterms:modified>
</cp:coreProperties>
</file>