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23"/>
  </p:notesMasterIdLst>
  <p:sldIdLst>
    <p:sldId id="256" r:id="rId3"/>
    <p:sldId id="257" r:id="rId4"/>
    <p:sldId id="270" r:id="rId5"/>
    <p:sldId id="263" r:id="rId6"/>
    <p:sldId id="259" r:id="rId7"/>
    <p:sldId id="258" r:id="rId8"/>
    <p:sldId id="260" r:id="rId9"/>
    <p:sldId id="261" r:id="rId10"/>
    <p:sldId id="266" r:id="rId11"/>
    <p:sldId id="271" r:id="rId12"/>
    <p:sldId id="272" r:id="rId13"/>
    <p:sldId id="273" r:id="rId14"/>
    <p:sldId id="274" r:id="rId15"/>
    <p:sldId id="275" r:id="rId16"/>
    <p:sldId id="277" r:id="rId17"/>
    <p:sldId id="278" r:id="rId18"/>
    <p:sldId id="279" r:id="rId19"/>
    <p:sldId id="276" r:id="rId20"/>
    <p:sldId id="264" r:id="rId21"/>
    <p:sldId id="26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2" autoAdjust="0"/>
    <p:restoredTop sz="94680" autoAdjust="0"/>
  </p:normalViewPr>
  <p:slideViewPr>
    <p:cSldViewPr>
      <p:cViewPr varScale="1">
        <p:scale>
          <a:sx n="88" d="100"/>
          <a:sy n="88" d="100"/>
        </p:scale>
        <p:origin x="-2002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3168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073037-F34A-4D67-A4C9-DA0EEAE1EA99}" type="datetimeFigureOut">
              <a:rPr lang="en-ZA" smtClean="0"/>
              <a:t>2018/11/19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02579-E702-4045-8877-56E73AD7FAE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72221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447800"/>
            <a:ext cx="3352800" cy="5410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C:\Documents and Settings\PresPRO\Desktop\June 2007 temps\PPP_XBUSI_TLE_TECHNO_TILES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1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09553"/>
            <a:ext cx="8686800" cy="1162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905000"/>
            <a:ext cx="2438400" cy="4572000"/>
          </a:xfrm>
        </p:spPr>
        <p:txBody>
          <a:bodyPr anchor="ctr" anchorCtr="0"/>
          <a:lstStyle>
            <a:lvl1pPr marL="0" indent="0" algn="ctr">
              <a:buNone/>
              <a:defRPr b="1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C9E1-6621-4182-8902-0F26D3A31514}" type="datetimeFigureOut">
              <a:rPr lang="en-US" smtClean="0"/>
              <a:pPr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2A718-4B6A-426C-87B0-EDD8B353F2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C9E1-6621-4182-8902-0F26D3A31514}" type="datetimeFigureOut">
              <a:rPr lang="en-US" smtClean="0"/>
              <a:pPr/>
              <a:t>11/19/2018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2A718-4B6A-426C-87B0-EDD8B353F2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C9E1-6621-4182-8902-0F26D3A31514}" type="datetimeFigureOut">
              <a:rPr lang="en-US" smtClean="0"/>
              <a:pPr/>
              <a:t>11/19/2018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2A718-4B6A-426C-87B0-EDD8B353F2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C9E1-6621-4182-8902-0F26D3A31514}" type="datetimeFigureOut">
              <a:rPr lang="en-US" smtClean="0"/>
              <a:pPr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2A718-4B6A-426C-87B0-EDD8B353F2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C9E1-6621-4182-8902-0F26D3A31514}" type="datetimeFigureOut">
              <a:rPr lang="en-US" smtClean="0"/>
              <a:pPr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2A718-4B6A-426C-87B0-EDD8B353F2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C9E1-6621-4182-8902-0F26D3A31514}" type="datetimeFigureOut">
              <a:rPr lang="en-US" smtClean="0"/>
              <a:pPr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2A718-4B6A-426C-87B0-EDD8B353F2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C9E1-6621-4182-8902-0F26D3A31514}" type="datetimeFigureOut">
              <a:rPr lang="en-US" smtClean="0"/>
              <a:pPr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2A718-4B6A-426C-87B0-EDD8B353F2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447800"/>
            <a:ext cx="1524000" cy="5410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C:\Documents and Settings\PresPRO\Desktop\June 2007 temps\PPP_XBUSI_TXT_TECHNO_TILES2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C9E1-6621-4182-8902-0F26D3A31514}" type="datetimeFigureOut">
              <a:rPr lang="en-US" smtClean="0"/>
              <a:pPr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2A718-4B6A-426C-87B0-EDD8B353F2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447800"/>
            <a:ext cx="1524000" cy="5410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C:\Documents and Settings\PresPRO\Desktop\June 2007 temps\PPP_XBUSI_TXT_TECHNO_TILES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C9E1-6621-4182-8902-0F26D3A31514}" type="datetimeFigureOut">
              <a:rPr lang="en-US" smtClean="0"/>
              <a:pPr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2A718-4B6A-426C-87B0-EDD8B353F2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447800"/>
            <a:ext cx="1524000" cy="5410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C:\Documents and Settings\PresPRO\Desktop\June 2007 temps\PPP_XBUSI_TXT_TECHNO_TILES3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C9E1-6621-4182-8902-0F26D3A31514}" type="datetimeFigureOut">
              <a:rPr lang="en-US" smtClean="0"/>
              <a:pPr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2A718-4B6A-426C-87B0-EDD8B353F2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447800"/>
            <a:ext cx="1524000" cy="5410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3" descr="C:\Documents and Settings\PresPRO\Desktop\June 2007 temps\PPP_XBUSI_TXT_TECHNO_TILES4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"/>
            <a:ext cx="9144000" cy="6857999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C9E1-6621-4182-8902-0F26D3A31514}" type="datetimeFigureOut">
              <a:rPr lang="en-US" smtClean="0"/>
              <a:pPr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2A718-4B6A-426C-87B0-EDD8B353F2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C9E1-6621-4182-8902-0F26D3A31514}" type="datetimeFigureOut">
              <a:rPr lang="en-US" smtClean="0"/>
              <a:pPr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2A718-4B6A-426C-87B0-EDD8B353F2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C9E1-6621-4182-8902-0F26D3A31514}" type="datetimeFigureOut">
              <a:rPr lang="en-US" smtClean="0"/>
              <a:pPr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2A718-4B6A-426C-87B0-EDD8B353F2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C9E1-6621-4182-8902-0F26D3A31514}" type="datetimeFigureOut">
              <a:rPr lang="en-US" smtClean="0"/>
              <a:pPr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2A718-4B6A-426C-87B0-EDD8B353F2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C9E1-6621-4182-8902-0F26D3A31514}" type="datetimeFigureOut">
              <a:rPr lang="en-US" smtClean="0"/>
              <a:pPr/>
              <a:t>11/19/2018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2A718-4B6A-426C-87B0-EDD8B353F2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447800"/>
            <a:ext cx="1524000" cy="5410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3" descr="C:\Documents and Settings\PresPRO\Desktop\June 2007 temps\PPP_XBUSI_TXT_TECHNO_TILES4.png"/>
          <p:cNvPicPr>
            <a:picLocks noChangeAspect="1" noChangeArrowheads="1"/>
          </p:cNvPicPr>
          <p:nvPr/>
        </p:nvPicPr>
        <p:blipFill>
          <a:blip r:embed="rId17" cstate="print"/>
          <a:stretch>
            <a:fillRect/>
          </a:stretch>
        </p:blipFill>
        <p:spPr bwMode="auto">
          <a:xfrm>
            <a:off x="2" y="2"/>
            <a:ext cx="9143997" cy="6857999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1466848" y="1447800"/>
            <a:ext cx="152400" cy="541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676401"/>
            <a:ext cx="7162800" cy="4449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E365C9E1-6621-4182-8902-0F26D3A31514}" type="datetimeFigureOut">
              <a:rPr lang="en-US" smtClean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242A718-4B6A-426C-87B0-EDD8B353F2B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  <p:sldLayoutId id="2147483663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effectLst>
            <a:reflection blurRad="6350" stA="55000" endA="300" endPos="45500" dir="5400000" sy="-100000" algn="bl" rotWithShape="0"/>
          </a:effectLst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effectLst/>
              </a:rPr>
              <a:t>RESTFUL WEB SERVICE BASED ‘SMART PARKING SYSTEM’ USING RASPBERRY PI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905000"/>
            <a:ext cx="2543200" cy="4572000"/>
          </a:xfrm>
        </p:spPr>
        <p:txBody>
          <a:bodyPr>
            <a:normAutofit/>
          </a:bodyPr>
          <a:lstStyle/>
          <a:p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ZA" sz="1200" dirty="0" smtClean="0"/>
              <a:t>By: Elvis </a:t>
            </a:r>
            <a:r>
              <a:rPr lang="en-ZA" sz="1200" dirty="0" err="1" smtClean="0"/>
              <a:t>Hlongwane</a:t>
            </a:r>
            <a:endParaRPr lang="en-ZA" sz="1200" dirty="0" smtClean="0"/>
          </a:p>
          <a:p>
            <a:r>
              <a:rPr lang="en-ZA" sz="1200" dirty="0" smtClean="0"/>
              <a:t>Student Number: 202007970</a:t>
            </a:r>
          </a:p>
          <a:p>
            <a:r>
              <a:rPr lang="en-ZA" sz="1200" dirty="0" smtClean="0"/>
              <a:t>IPR410B – Industrial Project IV</a:t>
            </a:r>
            <a:endParaRPr lang="en-US" sz="1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Layers: </a:t>
            </a:r>
            <a:r>
              <a:rPr lang="en-US" sz="2000" dirty="0">
                <a:effectLst/>
              </a:rPr>
              <a:t>Web service layer</a:t>
            </a:r>
            <a:endParaRPr lang="en-ZA" sz="2000" dirty="0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1524000" y="1676401"/>
            <a:ext cx="7162800" cy="44497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 Web service layer resides in RWSSPS web server. It receives the HTTP requests from the      Client layer and sends HTTP responses back in the form of JSON messages. </a:t>
            </a:r>
          </a:p>
        </p:txBody>
      </p:sp>
      <p:pic>
        <p:nvPicPr>
          <p:cNvPr id="11" name="Picture 1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630" y="2996953"/>
            <a:ext cx="5142623" cy="20162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1636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28600"/>
            <a:ext cx="8229600" cy="762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2000" dirty="0" smtClean="0"/>
              <a:t>Layers: </a:t>
            </a:r>
            <a:r>
              <a:rPr lang="en-US" sz="2000" dirty="0">
                <a:effectLst/>
              </a:rPr>
              <a:t>Application </a:t>
            </a:r>
            <a:r>
              <a:rPr lang="en-US" sz="2000" dirty="0" smtClean="0">
                <a:effectLst/>
              </a:rPr>
              <a:t>layer</a:t>
            </a:r>
            <a:endParaRPr lang="en-ZA" sz="2000" dirty="0">
              <a:effectLst/>
            </a:endParaRP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1524000" y="1676401"/>
            <a:ext cx="7162800" cy="44497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Application layer interfaces to EIS layer through database connectivity </a:t>
            </a:r>
            <a:r>
              <a:rPr lang="en-US" sz="2000" dirty="0" smtClean="0"/>
              <a:t>mechanism and </a:t>
            </a:r>
            <a:r>
              <a:rPr lang="en-US" sz="2000" dirty="0"/>
              <a:t>Hardware </a:t>
            </a:r>
            <a:r>
              <a:rPr lang="en-US" sz="2000" dirty="0" smtClean="0"/>
              <a:t>layer </a:t>
            </a:r>
            <a:r>
              <a:rPr lang="en-US" sz="2000" dirty="0"/>
              <a:t>through HTTP </a:t>
            </a:r>
            <a:r>
              <a:rPr lang="en-US" sz="2000" dirty="0" smtClean="0"/>
              <a:t>protocol</a:t>
            </a:r>
          </a:p>
          <a:p>
            <a:r>
              <a:rPr lang="en-US" sz="2000" dirty="0" smtClean="0"/>
              <a:t>This layer is implemented using Java and JEE technologies</a:t>
            </a:r>
            <a:endParaRPr lang="en-US" sz="2000" dirty="0"/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225" y="3356992"/>
            <a:ext cx="5142623" cy="20162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6318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228600"/>
            <a:ext cx="8229600" cy="762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2000" dirty="0" smtClean="0"/>
              <a:t>Layers: </a:t>
            </a:r>
            <a:r>
              <a:rPr lang="en-US" sz="2000" dirty="0" smtClean="0">
                <a:effectLst/>
              </a:rPr>
              <a:t>Enterprise Information System layer</a:t>
            </a:r>
            <a:endParaRPr lang="en-ZA" sz="2000" dirty="0">
              <a:effectLst/>
            </a:endParaRPr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1524000" y="1676401"/>
            <a:ext cx="7162800" cy="44497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This layer makes use of SQL Database to store </a:t>
            </a:r>
            <a:r>
              <a:rPr lang="en-US" sz="2000" dirty="0" smtClean="0"/>
              <a:t>data.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database is secured behind the firewall, and use the roles based mechanism to authenticate and authorize users. This layer integrates with the application layer through JDBC.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3" y="3356992"/>
            <a:ext cx="5142623" cy="20162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3223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28600"/>
            <a:ext cx="8229600" cy="762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2000" dirty="0" smtClean="0"/>
              <a:t>Layers: </a:t>
            </a:r>
            <a:r>
              <a:rPr lang="en-US" sz="2000" dirty="0">
                <a:effectLst/>
              </a:rPr>
              <a:t>Hardware </a:t>
            </a:r>
            <a:r>
              <a:rPr lang="en-US" sz="2000" dirty="0" smtClean="0">
                <a:effectLst/>
              </a:rPr>
              <a:t>layer</a:t>
            </a:r>
            <a:endParaRPr lang="en-ZA" sz="2000" dirty="0">
              <a:effectLst/>
            </a:endParaRPr>
          </a:p>
        </p:txBody>
      </p:sp>
      <p:sp>
        <p:nvSpPr>
          <p:cNvPr id="3" name="Content Placeholder 4"/>
          <p:cNvSpPr txBox="1">
            <a:spLocks/>
          </p:cNvSpPr>
          <p:nvPr/>
        </p:nvSpPr>
        <p:spPr>
          <a:xfrm>
            <a:off x="1524000" y="1676401"/>
            <a:ext cx="7162800" cy="44497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This layer represents the hardware components of RWSSPS. Hardware layer comprises of Raspberry Pi3 microprocessor, Ultrasonic sensors, Liquid Crystal Display, and a Potentiometer.  </a:t>
            </a:r>
            <a:endParaRPr lang="en-ZA" sz="2000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3" y="3068961"/>
            <a:ext cx="5142623" cy="20162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4490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467544" y="228600"/>
            <a:ext cx="8229600" cy="762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2000" dirty="0"/>
              <a:t>Technologies</a:t>
            </a:r>
          </a:p>
        </p:txBody>
      </p:sp>
      <p:sp>
        <p:nvSpPr>
          <p:cNvPr id="3" name="Content Placeholder 4"/>
          <p:cNvSpPr txBox="1">
            <a:spLocks/>
          </p:cNvSpPr>
          <p:nvPr/>
        </p:nvSpPr>
        <p:spPr>
          <a:xfrm>
            <a:off x="1534344" y="1676401"/>
            <a:ext cx="7162800" cy="4449763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0" dirty="0" smtClean="0"/>
              <a:t>JAVA </a:t>
            </a:r>
            <a:r>
              <a:rPr lang="en-US" sz="8000" dirty="0" smtClean="0"/>
              <a:t> 8</a:t>
            </a:r>
          </a:p>
          <a:p>
            <a:pPr lvl="1">
              <a:buFont typeface="Courier New" pitchFamily="49" charset="0"/>
              <a:buChar char="o"/>
            </a:pPr>
            <a:r>
              <a:rPr lang="en-US" sz="5600" dirty="0" smtClean="0"/>
              <a:t>Java </a:t>
            </a:r>
            <a:r>
              <a:rPr lang="en-US" sz="5600" dirty="0"/>
              <a:t>Platform, Standard Edition (Java SE) is a computing platform for development and deployment of portable code for desktop and server environments</a:t>
            </a:r>
            <a:r>
              <a:rPr lang="en-US" sz="5600" dirty="0" smtClean="0"/>
              <a:t>.</a:t>
            </a:r>
          </a:p>
          <a:p>
            <a:pPr marL="0" indent="0">
              <a:buNone/>
            </a:pPr>
            <a:endParaRPr lang="en-US" sz="8000" dirty="0" smtClean="0"/>
          </a:p>
          <a:p>
            <a:r>
              <a:rPr lang="en-US" sz="8000" dirty="0" smtClean="0"/>
              <a:t>JEE</a:t>
            </a:r>
          </a:p>
          <a:p>
            <a:pPr lvl="1">
              <a:buFont typeface="Courier New" pitchFamily="49" charset="0"/>
              <a:buChar char="o"/>
            </a:pPr>
            <a:r>
              <a:rPr lang="en-US" sz="5600" dirty="0" smtClean="0"/>
              <a:t>Jakarta </a:t>
            </a:r>
            <a:r>
              <a:rPr lang="en-US" sz="5600" dirty="0"/>
              <a:t>EE, is a set of specifications, extending Java SE </a:t>
            </a:r>
            <a:r>
              <a:rPr lang="en-US" sz="5600" dirty="0" smtClean="0"/>
              <a:t>8</a:t>
            </a:r>
          </a:p>
          <a:p>
            <a:pPr marL="0" indent="0">
              <a:buNone/>
            </a:pPr>
            <a:endParaRPr lang="en-US" sz="8000" dirty="0" smtClean="0"/>
          </a:p>
          <a:p>
            <a:r>
              <a:rPr lang="en-US" sz="8000" dirty="0" smtClean="0"/>
              <a:t>JPA</a:t>
            </a:r>
          </a:p>
          <a:p>
            <a:pPr lvl="1">
              <a:buFont typeface="Courier New" pitchFamily="49" charset="0"/>
              <a:buChar char="o"/>
            </a:pPr>
            <a:r>
              <a:rPr lang="en-US" sz="5200" dirty="0" smtClean="0"/>
              <a:t>The </a:t>
            </a:r>
            <a:r>
              <a:rPr lang="en-US" sz="5200" dirty="0"/>
              <a:t>Java Persistence API (JPA) is a Java application programming interface specification that describes the management of relational data in applications using Java Platform, Standard Edition and Java Platform, Enterprise Edition</a:t>
            </a:r>
            <a:r>
              <a:rPr lang="en-US" sz="5200" dirty="0" smtClean="0"/>
              <a:t>.</a:t>
            </a:r>
          </a:p>
          <a:p>
            <a:pPr marL="400050" lvl="1" indent="0">
              <a:buNone/>
            </a:pPr>
            <a:endParaRPr lang="en-US" sz="8000" dirty="0" smtClean="0"/>
          </a:p>
          <a:p>
            <a:r>
              <a:rPr lang="en-US" sz="8000" dirty="0"/>
              <a:t>Spring </a:t>
            </a:r>
            <a:r>
              <a:rPr lang="en-US" sz="8000" dirty="0" smtClean="0"/>
              <a:t>Framework</a:t>
            </a:r>
          </a:p>
          <a:p>
            <a:pPr lvl="1">
              <a:buFont typeface="Courier New" pitchFamily="49" charset="0"/>
              <a:buChar char="o"/>
            </a:pPr>
            <a:r>
              <a:rPr lang="en-US" sz="5200" dirty="0" smtClean="0"/>
              <a:t>The </a:t>
            </a:r>
            <a:r>
              <a:rPr lang="en-US" sz="5200" dirty="0"/>
              <a:t>Spring Framework is an application framework and inversion of </a:t>
            </a:r>
            <a:r>
              <a:rPr lang="en-US" sz="5200" dirty="0" smtClean="0"/>
              <a:t>control container </a:t>
            </a:r>
            <a:r>
              <a:rPr lang="en-US" sz="5200" dirty="0"/>
              <a:t>for the Java platform. The framework's core features can be </a:t>
            </a:r>
            <a:r>
              <a:rPr lang="en-US" sz="5200" dirty="0" smtClean="0"/>
              <a:t>used by </a:t>
            </a:r>
            <a:r>
              <a:rPr lang="en-US" sz="5200" dirty="0"/>
              <a:t>any Java application, but there are extensions for building web </a:t>
            </a:r>
            <a:r>
              <a:rPr lang="en-US" sz="5200" dirty="0" smtClean="0"/>
              <a:t>applications </a:t>
            </a:r>
            <a:r>
              <a:rPr lang="en-US" sz="5200" dirty="0"/>
              <a:t>on top of the Java EE (Enterprise Edition) platform</a:t>
            </a:r>
            <a:r>
              <a:rPr lang="en-US" sz="5200" dirty="0" smtClean="0"/>
              <a:t>.</a:t>
            </a:r>
            <a:endParaRPr lang="en-US" sz="5200" dirty="0"/>
          </a:p>
          <a:p>
            <a:pPr marL="1543050" lvl="1" indent="-1143000">
              <a:buFont typeface="Courier New" pitchFamily="49" charset="0"/>
              <a:buChar char="o"/>
            </a:pPr>
            <a:endParaRPr lang="en-US" sz="8000" dirty="0" smtClean="0"/>
          </a:p>
          <a:p>
            <a:pPr marL="1543050" lvl="1" indent="-1143000">
              <a:buFont typeface="Courier New" pitchFamily="49" charset="0"/>
              <a:buChar char="o"/>
            </a:pPr>
            <a:endParaRPr lang="en-US" sz="8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79716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457200" y="228600"/>
            <a:ext cx="8229600" cy="762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2000" dirty="0" smtClean="0"/>
              <a:t>Technologies …continued.</a:t>
            </a:r>
            <a:endParaRPr lang="en-US" sz="2000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1524000" y="1676401"/>
            <a:ext cx="7162800" cy="4449763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5200" dirty="0" smtClean="0"/>
          </a:p>
          <a:p>
            <a:r>
              <a:rPr lang="en-US" sz="8000" dirty="0"/>
              <a:t>SPRINGBOOT</a:t>
            </a:r>
          </a:p>
          <a:p>
            <a:pPr lvl="1">
              <a:buFont typeface="Courier New" pitchFamily="49" charset="0"/>
              <a:buChar char="o"/>
            </a:pPr>
            <a:r>
              <a:rPr lang="en-US" sz="5600" dirty="0"/>
              <a:t>Spring Boot is a Spring framework module which provides RAD (Rapid Application Development) feature to the Spring framework. It is highly dependent on the starter templates feature which is very powerful and works flawlessly</a:t>
            </a:r>
          </a:p>
          <a:p>
            <a:pPr>
              <a:buFontTx/>
              <a:buChar char="-"/>
            </a:pPr>
            <a:endParaRPr lang="en-US" sz="8000" dirty="0"/>
          </a:p>
          <a:p>
            <a:r>
              <a:rPr lang="en-US" sz="8000" dirty="0"/>
              <a:t>SQL</a:t>
            </a:r>
          </a:p>
          <a:p>
            <a:pPr lvl="1">
              <a:buFont typeface="Courier New" pitchFamily="49" charset="0"/>
              <a:buChar char="o"/>
            </a:pPr>
            <a:r>
              <a:rPr lang="en-US" sz="5200" dirty="0" smtClean="0"/>
              <a:t>SQL </a:t>
            </a:r>
            <a:r>
              <a:rPr lang="en-US" sz="5200" dirty="0"/>
              <a:t>is a domain-specific language used in programming and designed for managing data held in a relational database management system (RDBMS</a:t>
            </a:r>
            <a:r>
              <a:rPr lang="en-US" sz="5200" dirty="0" smtClean="0"/>
              <a:t>)</a:t>
            </a:r>
            <a:endParaRPr lang="en-US" sz="5200" dirty="0"/>
          </a:p>
          <a:p>
            <a:pPr marL="0" indent="0">
              <a:buNone/>
            </a:pPr>
            <a:endParaRPr lang="en-US" sz="8000" dirty="0"/>
          </a:p>
          <a:p>
            <a:r>
              <a:rPr lang="en-US" sz="8000" dirty="0"/>
              <a:t>DERBY DB</a:t>
            </a:r>
          </a:p>
          <a:p>
            <a:pPr lvl="1">
              <a:buFont typeface="Courier New" pitchFamily="49" charset="0"/>
              <a:buChar char="o"/>
            </a:pPr>
            <a:r>
              <a:rPr lang="en-US" sz="5200" dirty="0"/>
              <a:t>Apache Derby (previously distributed as IBM Cloudscape) is a relational database management system (RDBMS) developed by the Apache Software Foundation that can be embedded in Java programs and used for online transaction processing</a:t>
            </a:r>
            <a:r>
              <a:rPr lang="en-US" sz="5200" dirty="0" smtClean="0"/>
              <a:t>.</a:t>
            </a:r>
            <a:endParaRPr lang="en-US" sz="8000" dirty="0" smtClean="0"/>
          </a:p>
          <a:p>
            <a:pPr marL="1543050" lvl="1" indent="-1143000">
              <a:buFont typeface="Courier New" pitchFamily="49" charset="0"/>
              <a:buChar char="o"/>
            </a:pPr>
            <a:endParaRPr lang="en-US" sz="8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70797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457200" y="228600"/>
            <a:ext cx="8229600" cy="762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2000" dirty="0" smtClean="0"/>
              <a:t>Technologies …continued.</a:t>
            </a:r>
            <a:endParaRPr lang="en-US" sz="2000" dirty="0"/>
          </a:p>
        </p:txBody>
      </p:sp>
      <p:sp>
        <p:nvSpPr>
          <p:cNvPr id="3" name="Content Placeholder 4"/>
          <p:cNvSpPr txBox="1">
            <a:spLocks/>
          </p:cNvSpPr>
          <p:nvPr/>
        </p:nvSpPr>
        <p:spPr>
          <a:xfrm>
            <a:off x="1524000" y="1676401"/>
            <a:ext cx="7162800" cy="5064967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5200" dirty="0" smtClean="0"/>
          </a:p>
          <a:p>
            <a:r>
              <a:rPr lang="en-US" sz="8000" dirty="0" smtClean="0"/>
              <a:t>MAVEN </a:t>
            </a:r>
            <a:endParaRPr lang="en-US" sz="8000" dirty="0"/>
          </a:p>
          <a:p>
            <a:pPr lvl="1">
              <a:buFont typeface="Courier New" pitchFamily="49" charset="0"/>
              <a:buChar char="o"/>
            </a:pPr>
            <a:r>
              <a:rPr lang="en-US" sz="6400" dirty="0" smtClean="0"/>
              <a:t>Maven </a:t>
            </a:r>
            <a:r>
              <a:rPr lang="en-US" sz="6400" dirty="0"/>
              <a:t>is a build automation tool</a:t>
            </a:r>
          </a:p>
          <a:p>
            <a:pPr marL="0" indent="0">
              <a:buNone/>
            </a:pPr>
            <a:endParaRPr lang="en-US" sz="8000" dirty="0"/>
          </a:p>
          <a:p>
            <a:r>
              <a:rPr lang="en-US" sz="8000" dirty="0"/>
              <a:t>GLASSFISH</a:t>
            </a:r>
          </a:p>
          <a:p>
            <a:pPr lvl="1">
              <a:buFont typeface="Courier New" pitchFamily="49" charset="0"/>
              <a:buChar char="o"/>
            </a:pPr>
            <a:r>
              <a:rPr lang="en-US" sz="6400" dirty="0" smtClean="0"/>
              <a:t>Glassfish </a:t>
            </a:r>
            <a:r>
              <a:rPr lang="en-US" sz="6400" dirty="0"/>
              <a:t>is an open-source application server project started by Sun Microsystems for the Java EE </a:t>
            </a:r>
            <a:r>
              <a:rPr lang="en-US" sz="6400" dirty="0" smtClean="0"/>
              <a:t>platform</a:t>
            </a:r>
            <a:endParaRPr lang="en-US" sz="6400" dirty="0"/>
          </a:p>
          <a:p>
            <a:pPr marL="0" indent="0">
              <a:buNone/>
            </a:pPr>
            <a:endParaRPr lang="en-US" sz="5600" dirty="0"/>
          </a:p>
          <a:p>
            <a:r>
              <a:rPr lang="en-US" sz="8000" dirty="0"/>
              <a:t>PYTHON</a:t>
            </a:r>
          </a:p>
          <a:p>
            <a:pPr lvl="1">
              <a:buFont typeface="Courier New" pitchFamily="49" charset="0"/>
              <a:buChar char="o"/>
            </a:pPr>
            <a:r>
              <a:rPr lang="en-US" sz="6400" dirty="0"/>
              <a:t>Python is an interpreted high-level programming language for general-purpose programming.</a:t>
            </a:r>
          </a:p>
          <a:p>
            <a:pPr>
              <a:buFontTx/>
              <a:buChar char="-"/>
            </a:pPr>
            <a:endParaRPr lang="en-US" sz="5600" dirty="0"/>
          </a:p>
          <a:p>
            <a:r>
              <a:rPr lang="en-US" sz="8000" dirty="0"/>
              <a:t>Pi4J</a:t>
            </a:r>
          </a:p>
          <a:p>
            <a:pPr lvl="1">
              <a:buFont typeface="Courier New" pitchFamily="49" charset="0"/>
              <a:buChar char="o"/>
            </a:pPr>
            <a:r>
              <a:rPr lang="en-US" sz="6400" dirty="0" smtClean="0"/>
              <a:t>Pi4J Provides </a:t>
            </a:r>
            <a:r>
              <a:rPr lang="en-US" sz="6400" dirty="0"/>
              <a:t>friendly object-oriented I/O API and implementation libraries for Java Programmers to access the full I/O capabilities of the Raspberry Pi </a:t>
            </a:r>
            <a:r>
              <a:rPr lang="en-US" sz="6400" dirty="0" smtClean="0"/>
              <a:t>platform</a:t>
            </a:r>
          </a:p>
          <a:p>
            <a:pPr marL="457200" lvl="1" indent="0">
              <a:buNone/>
            </a:pPr>
            <a:endParaRPr lang="en-US" sz="5600" dirty="0"/>
          </a:p>
          <a:p>
            <a:r>
              <a:rPr lang="en-US" sz="8000" dirty="0"/>
              <a:t>ANGULAR</a:t>
            </a:r>
          </a:p>
          <a:p>
            <a:pPr lvl="1">
              <a:buFont typeface="Courier New" pitchFamily="49" charset="0"/>
              <a:buChar char="o"/>
            </a:pPr>
            <a:r>
              <a:rPr lang="en-US" sz="6400" dirty="0"/>
              <a:t>Angular is a Typescript-based open-source front-end web application platform led by the Angular Team at Google and by a community of individuals and corporations.</a:t>
            </a:r>
          </a:p>
          <a:p>
            <a:pPr>
              <a:buFontTx/>
              <a:buChar char="-"/>
            </a:pPr>
            <a:endParaRPr lang="en-US" sz="5500" dirty="0"/>
          </a:p>
          <a:p>
            <a:endParaRPr lang="en-US" sz="2000" dirty="0"/>
          </a:p>
          <a:p>
            <a:endParaRPr lang="en-US" sz="8000" dirty="0"/>
          </a:p>
          <a:p>
            <a:pPr lvl="1">
              <a:buFont typeface="Courier New" pitchFamily="49" charset="0"/>
              <a:buChar char="o"/>
            </a:pPr>
            <a:endParaRPr lang="en-US" sz="5200" dirty="0"/>
          </a:p>
          <a:p>
            <a:pPr marL="1543050" lvl="1" indent="-1143000">
              <a:buFont typeface="Courier New" pitchFamily="49" charset="0"/>
              <a:buChar char="o"/>
            </a:pPr>
            <a:endParaRPr lang="en-US" sz="8000" dirty="0" smtClean="0"/>
          </a:p>
          <a:p>
            <a:pPr marL="1543050" lvl="1" indent="-1143000">
              <a:buFont typeface="Courier New" pitchFamily="49" charset="0"/>
              <a:buChar char="o"/>
            </a:pPr>
            <a:endParaRPr lang="en-US" sz="8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31967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>
            <a:spLocks/>
          </p:cNvSpPr>
          <p:nvPr/>
        </p:nvSpPr>
        <p:spPr>
          <a:xfrm>
            <a:off x="457200" y="228600"/>
            <a:ext cx="8229600" cy="762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2000" dirty="0" smtClean="0"/>
              <a:t>Technologies …continued.</a:t>
            </a:r>
            <a:endParaRPr lang="en-US" sz="2000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1524000" y="1676401"/>
            <a:ext cx="7162800" cy="5181599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4000" dirty="0" smtClean="0"/>
          </a:p>
          <a:p>
            <a:r>
              <a:rPr lang="en-US" sz="8000" dirty="0"/>
              <a:t>RASPBERRY PI </a:t>
            </a:r>
            <a:r>
              <a:rPr lang="en-US" sz="8000" dirty="0" smtClean="0"/>
              <a:t>3B</a:t>
            </a:r>
          </a:p>
          <a:p>
            <a:pPr lvl="1">
              <a:buFont typeface="Courier New" pitchFamily="49" charset="0"/>
              <a:buChar char="o"/>
            </a:pPr>
            <a:r>
              <a:rPr lang="en-US" sz="6400" dirty="0" smtClean="0"/>
              <a:t>Is </a:t>
            </a:r>
            <a:r>
              <a:rPr lang="en-US" sz="6400" dirty="0"/>
              <a:t>Broadcom </a:t>
            </a:r>
            <a:r>
              <a:rPr lang="en-US" sz="6400" dirty="0" smtClean="0"/>
              <a:t>BCM2837 empowered </a:t>
            </a:r>
            <a:r>
              <a:rPr lang="en-US" sz="6400" dirty="0"/>
              <a:t>single-board computers </a:t>
            </a:r>
            <a:r>
              <a:rPr lang="en-US" sz="6400" dirty="0" smtClean="0"/>
              <a:t>with 1.4GHz, </a:t>
            </a:r>
            <a:r>
              <a:rPr lang="en-US" sz="6400" dirty="0"/>
              <a:t>64-bit quad-core </a:t>
            </a:r>
            <a:r>
              <a:rPr lang="en-US" sz="6400" dirty="0" smtClean="0"/>
              <a:t>processor. </a:t>
            </a:r>
          </a:p>
          <a:p>
            <a:pPr lvl="1">
              <a:buFont typeface="Courier New" pitchFamily="49" charset="0"/>
              <a:buChar char="o"/>
            </a:pPr>
            <a:r>
              <a:rPr lang="en-US" sz="6400" dirty="0" smtClean="0"/>
              <a:t>Powers up using 5V, 2,5 A </a:t>
            </a:r>
          </a:p>
          <a:p>
            <a:pPr lvl="1">
              <a:buFont typeface="Courier New" pitchFamily="49" charset="0"/>
              <a:buChar char="o"/>
            </a:pPr>
            <a:r>
              <a:rPr lang="en-US" sz="6400" dirty="0" smtClean="0"/>
              <a:t>It has a built in: </a:t>
            </a:r>
          </a:p>
          <a:p>
            <a:pPr lvl="2">
              <a:buFont typeface="Courier New" pitchFamily="49" charset="0"/>
              <a:buChar char="o"/>
            </a:pPr>
            <a:r>
              <a:rPr lang="en-US" sz="6400" dirty="0" smtClean="0"/>
              <a:t>CPU: 4× ARM Cortex-A53, 1.2GHz</a:t>
            </a:r>
          </a:p>
          <a:p>
            <a:pPr lvl="2">
              <a:buFont typeface="Courier New" pitchFamily="49" charset="0"/>
              <a:buChar char="o"/>
            </a:pPr>
            <a:r>
              <a:rPr lang="en-US" sz="6400" dirty="0" smtClean="0"/>
              <a:t>GPU</a:t>
            </a:r>
            <a:r>
              <a:rPr lang="en-US" sz="6400" dirty="0"/>
              <a:t>: Broadcom </a:t>
            </a:r>
            <a:r>
              <a:rPr lang="en-US" sz="6400" dirty="0" err="1"/>
              <a:t>VideoCore</a:t>
            </a:r>
            <a:r>
              <a:rPr lang="en-US" sz="6400" dirty="0"/>
              <a:t> IV</a:t>
            </a:r>
          </a:p>
          <a:p>
            <a:pPr lvl="2">
              <a:buFont typeface="Courier New" pitchFamily="49" charset="0"/>
              <a:buChar char="o"/>
            </a:pPr>
            <a:r>
              <a:rPr lang="en-US" sz="6400" dirty="0"/>
              <a:t>RAM: 1GB LPDDR2 (900 MHz)</a:t>
            </a:r>
          </a:p>
          <a:p>
            <a:pPr lvl="2">
              <a:buFont typeface="Courier New" pitchFamily="49" charset="0"/>
              <a:buChar char="o"/>
            </a:pPr>
            <a:r>
              <a:rPr lang="en-US" sz="6400" dirty="0"/>
              <a:t>Networking: 10/100 Ethernet, 2.4GHz 802.11n wireless</a:t>
            </a:r>
          </a:p>
          <a:p>
            <a:pPr lvl="2">
              <a:buFont typeface="Courier New" pitchFamily="49" charset="0"/>
              <a:buChar char="o"/>
            </a:pPr>
            <a:r>
              <a:rPr lang="en-US" sz="6400" dirty="0"/>
              <a:t>Bluetooth: Bluetooth 4.1 Classic, Bluetooth Low Energy</a:t>
            </a:r>
          </a:p>
          <a:p>
            <a:pPr lvl="2">
              <a:buFont typeface="Courier New" pitchFamily="49" charset="0"/>
              <a:buChar char="o"/>
            </a:pPr>
            <a:r>
              <a:rPr lang="en-US" sz="6400" dirty="0"/>
              <a:t>Storage: </a:t>
            </a:r>
            <a:r>
              <a:rPr lang="en-US" sz="6400" dirty="0" err="1"/>
              <a:t>microSD</a:t>
            </a:r>
            <a:endParaRPr lang="en-US" sz="6400" dirty="0"/>
          </a:p>
          <a:p>
            <a:pPr lvl="2">
              <a:buFont typeface="Courier New" pitchFamily="49" charset="0"/>
              <a:buChar char="o"/>
            </a:pPr>
            <a:r>
              <a:rPr lang="en-US" sz="6400" dirty="0"/>
              <a:t>GPIO: 40-pin </a:t>
            </a:r>
            <a:r>
              <a:rPr lang="en-US" sz="6400" dirty="0" smtClean="0"/>
              <a:t>header</a:t>
            </a:r>
            <a:endParaRPr lang="en-US" sz="6400" dirty="0"/>
          </a:p>
          <a:p>
            <a:pPr lvl="2">
              <a:buFont typeface="Courier New" pitchFamily="49" charset="0"/>
              <a:buChar char="o"/>
            </a:pPr>
            <a:r>
              <a:rPr lang="en-US" sz="6400" dirty="0"/>
              <a:t>Ports: HDMI, 3.5mm analogue audio-video jack, 4× USB 2.0, Ethernet, Camera Serial Interface (CSI), Display Serial Interface (DSI</a:t>
            </a:r>
            <a:r>
              <a:rPr lang="en-US" sz="6400" dirty="0" smtClean="0"/>
              <a:t>)</a:t>
            </a:r>
          </a:p>
          <a:p>
            <a:r>
              <a:rPr lang="en-US" sz="8000" dirty="0" err="1"/>
              <a:t>PiCAM</a:t>
            </a:r>
            <a:r>
              <a:rPr lang="en-US" sz="8000" dirty="0"/>
              <a:t> 2.1</a:t>
            </a:r>
          </a:p>
          <a:p>
            <a:pPr lvl="1">
              <a:buFont typeface="Courier New" pitchFamily="49" charset="0"/>
              <a:buChar char="o"/>
            </a:pPr>
            <a:r>
              <a:rPr lang="en-US" sz="6400" dirty="0"/>
              <a:t>Raspberry Pi Camera Board plugs directly into the CSI connector on the Raspberry Pi. </a:t>
            </a:r>
          </a:p>
          <a:p>
            <a:pPr lvl="1">
              <a:buFont typeface="Courier New" pitchFamily="49" charset="0"/>
              <a:buChar char="o"/>
            </a:pPr>
            <a:r>
              <a:rPr lang="en-US" sz="6400" dirty="0"/>
              <a:t>It's able to deliver a crystal clear 8MP resolution image, or 1080p HD video recording at 30fps</a:t>
            </a:r>
          </a:p>
          <a:p>
            <a:pPr marL="914400" lvl="2" indent="0">
              <a:buNone/>
            </a:pPr>
            <a:endParaRPr lang="en-US" sz="8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67646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457200" y="228600"/>
            <a:ext cx="8229600" cy="762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2000" dirty="0" smtClean="0"/>
              <a:t>Technologies…continued</a:t>
            </a:r>
            <a:endParaRPr lang="en-US" sz="2000" dirty="0"/>
          </a:p>
        </p:txBody>
      </p:sp>
      <p:sp>
        <p:nvSpPr>
          <p:cNvPr id="3" name="Content Placeholder 4"/>
          <p:cNvSpPr txBox="1">
            <a:spLocks/>
          </p:cNvSpPr>
          <p:nvPr/>
        </p:nvSpPr>
        <p:spPr>
          <a:xfrm>
            <a:off x="1524000" y="1676401"/>
            <a:ext cx="7162800" cy="44497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ULTRASON SENSORS</a:t>
            </a:r>
          </a:p>
          <a:p>
            <a:pPr lvl="1">
              <a:buFont typeface="Courier New" pitchFamily="49" charset="0"/>
              <a:buChar char="o"/>
            </a:pPr>
            <a:r>
              <a:rPr lang="en-US" sz="1600" dirty="0" smtClean="0"/>
              <a:t>Ultrasonic transducers (or sensors) </a:t>
            </a:r>
            <a:r>
              <a:rPr lang="en-US" sz="1600" dirty="0"/>
              <a:t>are a type of acoustic sensor divided into three broad categories: transmitters, receivers and </a:t>
            </a:r>
            <a:r>
              <a:rPr lang="en-US" sz="1600" dirty="0" smtClean="0"/>
              <a:t>transceivers</a:t>
            </a:r>
          </a:p>
          <a:p>
            <a:pPr lvl="1">
              <a:buFont typeface="Courier New" pitchFamily="49" charset="0"/>
              <a:buChar char="o"/>
            </a:pPr>
            <a:r>
              <a:rPr lang="en-US" sz="1600" dirty="0"/>
              <a:t>Supply voltage </a:t>
            </a:r>
            <a:r>
              <a:rPr lang="en-US" sz="1600" dirty="0" smtClean="0"/>
              <a:t>5V, 15 mA, Ultrasonic </a:t>
            </a:r>
            <a:r>
              <a:rPr lang="en-US" sz="1600" dirty="0"/>
              <a:t>f</a:t>
            </a:r>
            <a:r>
              <a:rPr lang="en-US" sz="1600" dirty="0" smtClean="0"/>
              <a:t>requency of 40k Hz, and a </a:t>
            </a:r>
            <a:r>
              <a:rPr lang="en-ZA" sz="1600" dirty="0" smtClean="0"/>
              <a:t>detection range of 3cm - 4m. </a:t>
            </a:r>
            <a:endParaRPr lang="en-US" sz="16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LIQUID CRYSTAL DISPLAY(LCD</a:t>
            </a:r>
            <a:r>
              <a:rPr lang="en-US" sz="2000" dirty="0" smtClean="0"/>
              <a:t>)</a:t>
            </a:r>
          </a:p>
          <a:p>
            <a:pPr lvl="1">
              <a:buFont typeface="Courier New" pitchFamily="49" charset="0"/>
              <a:buChar char="o"/>
            </a:pPr>
            <a:r>
              <a:rPr lang="en-US" sz="1600" dirty="0"/>
              <a:t>A liquid-crystal display is a flat-panel display or other electronically modulated optical device that uses the light-modulating properties of liquid crystals. Liquid crystals do not emit light directly, instead using a backlight or reflector to produce images in color or monochrome</a:t>
            </a:r>
            <a:r>
              <a:rPr lang="en-US" sz="1600" dirty="0" smtClean="0"/>
              <a:t>.</a:t>
            </a:r>
          </a:p>
          <a:p>
            <a:pPr lvl="1">
              <a:buFont typeface="Courier New" pitchFamily="49" charset="0"/>
              <a:buChar char="o"/>
            </a:pPr>
            <a:r>
              <a:rPr lang="en-US" sz="1600" dirty="0"/>
              <a:t>Supply voltage; 5V (4.7V – 5.3V)</a:t>
            </a:r>
            <a:endParaRPr lang="en-US" sz="16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2312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Summary</a:t>
            </a:r>
            <a:endParaRPr lang="en-US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RWSSPS </a:t>
            </a:r>
            <a:r>
              <a:rPr lang="en-US" sz="1600" dirty="0"/>
              <a:t>is associated with high rapidly changing technology in these current times. 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RWSSPS is an </a:t>
            </a:r>
            <a:r>
              <a:rPr lang="en-US" sz="1600" dirty="0"/>
              <a:t>automated parking management system </a:t>
            </a:r>
            <a:r>
              <a:rPr lang="en-US" sz="1600" dirty="0" smtClean="0"/>
              <a:t>would </a:t>
            </a:r>
            <a:r>
              <a:rPr lang="en-US" sz="1600" dirty="0"/>
              <a:t>help the car drivers to save a lot of time, help shopping complexes management teams to monitor, and effectively manage parking areas. 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RWSSPS </a:t>
            </a:r>
            <a:r>
              <a:rPr lang="en-US" sz="1600" dirty="0"/>
              <a:t>is a flexible system without boundaries; it can be operated from anywhere, at any time, and at a lower cost. 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RWSSPS </a:t>
            </a:r>
            <a:r>
              <a:rPr lang="en-US" sz="1600" dirty="0"/>
              <a:t>is not limited to shopping complexes; it can be used in firms, companies, schools, churches, or any building with public parking areas.</a:t>
            </a:r>
            <a:endParaRPr lang="en-ZA" sz="16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58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Agenda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What is Home Smart Parking System(SPS)?</a:t>
            </a:r>
          </a:p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Objectives</a:t>
            </a:r>
          </a:p>
          <a:p>
            <a:r>
              <a:rPr lang="en-US" dirty="0" smtClean="0"/>
              <a:t>Specifications and limitations</a:t>
            </a:r>
            <a:endParaRPr lang="en-US" dirty="0" smtClean="0"/>
          </a:p>
          <a:p>
            <a:r>
              <a:rPr lang="en-US" dirty="0" smtClean="0"/>
              <a:t>Methodology</a:t>
            </a:r>
          </a:p>
          <a:p>
            <a:r>
              <a:rPr lang="en-US" dirty="0" smtClean="0"/>
              <a:t>Layers</a:t>
            </a:r>
            <a:endParaRPr lang="en-US" dirty="0" smtClean="0"/>
          </a:p>
          <a:p>
            <a:r>
              <a:rPr lang="en-US" dirty="0" smtClean="0"/>
              <a:t>Technologies</a:t>
            </a:r>
          </a:p>
          <a:p>
            <a:r>
              <a:rPr lang="en-US" dirty="0" smtClean="0"/>
              <a:t>Conclusions</a:t>
            </a:r>
            <a:endParaRPr lang="en-US" dirty="0" smtClean="0"/>
          </a:p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35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189" y="3429000"/>
            <a:ext cx="4826000" cy="3175000"/>
          </a:xfrm>
          <a:prstGeom prst="rect">
            <a:avLst/>
          </a:prstGeom>
        </p:spPr>
      </p:pic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55222" y1="88556" x2="55222" y2="88556"/>
                        <a14:foregroundMark x1="51556" y1="82889" x2="49556" y2="92222"/>
                        <a14:foregroundMark x1="56333" y1="82889" x2="56333" y2="92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484784"/>
            <a:ext cx="2736304" cy="2736304"/>
          </a:xfrm>
        </p:spPr>
      </p:pic>
    </p:spTree>
    <p:extLst>
      <p:ext uri="{BB962C8B-B14F-4D97-AF65-F5344CB8AC3E}">
        <p14:creationId xmlns:p14="http://schemas.microsoft.com/office/powerpoint/2010/main" val="354145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Smart Parking System(SPS)</a:t>
            </a:r>
            <a:br>
              <a:rPr lang="en-US" sz="2000" dirty="0"/>
            </a:br>
            <a:endParaRPr lang="en-ZA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Smart </a:t>
            </a:r>
            <a:r>
              <a:rPr lang="en-US" dirty="0" smtClean="0"/>
              <a:t>Parking </a:t>
            </a:r>
            <a:r>
              <a:rPr lang="en-US" dirty="0"/>
              <a:t>System(SPS</a:t>
            </a:r>
            <a:r>
              <a:rPr lang="en-US" dirty="0" smtClean="0"/>
              <a:t>)</a:t>
            </a:r>
          </a:p>
          <a:p>
            <a:r>
              <a:rPr lang="en-US" sz="1200" dirty="0"/>
              <a:t>C</a:t>
            </a:r>
            <a:r>
              <a:rPr lang="en-US" sz="1200" dirty="0" smtClean="0"/>
              <a:t>ollect </a:t>
            </a:r>
            <a:r>
              <a:rPr lang="en-US" sz="1200" dirty="0"/>
              <a:t>real time data about available parking spaces of an outlet or public </a:t>
            </a:r>
            <a:r>
              <a:rPr lang="en-US" sz="1200" dirty="0" smtClean="0"/>
              <a:t>areas, </a:t>
            </a:r>
            <a:r>
              <a:rPr lang="en-US" sz="1200" dirty="0"/>
              <a:t>process </a:t>
            </a:r>
            <a:r>
              <a:rPr lang="en-US" sz="1200" dirty="0" smtClean="0"/>
              <a:t>data, and presents data to the client(parking area user)</a:t>
            </a:r>
          </a:p>
          <a:p>
            <a:pPr marL="0" indent="0">
              <a:buNone/>
            </a:pPr>
            <a:endParaRPr lang="en-ZA" sz="1200" dirty="0"/>
          </a:p>
          <a:p>
            <a:r>
              <a:rPr lang="en-US" sz="1200" dirty="0" smtClean="0"/>
              <a:t>SPS Generic designs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790" y="3212977"/>
            <a:ext cx="4781551" cy="17170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171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064" y="2132856"/>
            <a:ext cx="5943600" cy="25241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sz="2000" dirty="0" smtClean="0"/>
              <a:t>GENERAL SPS LAYOUT</a:t>
            </a:r>
            <a:endParaRPr lang="en-ZA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sz="2000" dirty="0" smtClean="0"/>
              <a:t>General SPS Layout</a:t>
            </a:r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4476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Problem Statement</a:t>
            </a:r>
            <a:endParaRPr lang="en-US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Energy-Saving</a:t>
            </a:r>
          </a:p>
          <a:p>
            <a:pPr lvl="0"/>
            <a:r>
              <a:rPr lang="en-US" sz="2000" dirty="0"/>
              <a:t>Environmental </a:t>
            </a:r>
            <a:r>
              <a:rPr lang="en-US" sz="2000" dirty="0" smtClean="0"/>
              <a:t>issues</a:t>
            </a:r>
          </a:p>
          <a:p>
            <a:r>
              <a:rPr lang="en-US" sz="2000" dirty="0" smtClean="0"/>
              <a:t>Convenience, effort and time management</a:t>
            </a:r>
          </a:p>
          <a:p>
            <a:r>
              <a:rPr lang="en-US" sz="2000" dirty="0" smtClean="0"/>
              <a:t>Monitoring and Control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8326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528" y="1844824"/>
            <a:ext cx="4896544" cy="3672408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purpose of this project is </a:t>
            </a:r>
            <a:r>
              <a:rPr lang="en-US" dirty="0" smtClean="0"/>
              <a:t>to</a:t>
            </a:r>
          </a:p>
          <a:p>
            <a:r>
              <a:rPr lang="en-US" sz="2000" dirty="0" smtClean="0"/>
              <a:t>Allow </a:t>
            </a:r>
            <a:r>
              <a:rPr lang="en-US" sz="2000" dirty="0"/>
              <a:t>car owners or customers to remotely book public parking slots in shopping </a:t>
            </a:r>
            <a:r>
              <a:rPr lang="en-US" sz="2000" dirty="0" smtClean="0"/>
              <a:t>complexes, or any public space,</a:t>
            </a:r>
          </a:p>
          <a:p>
            <a:r>
              <a:rPr lang="en-US" sz="2000" dirty="0" smtClean="0"/>
              <a:t>Allow </a:t>
            </a:r>
            <a:r>
              <a:rPr lang="en-US" sz="2000" dirty="0"/>
              <a:t>shopping complexes maintenance team to </a:t>
            </a:r>
            <a:endParaRPr lang="en-US" sz="2000" dirty="0" smtClean="0"/>
          </a:p>
          <a:p>
            <a:pPr marL="857250" lvl="1" indent="-457200">
              <a:buAutoNum type="arabicPeriod"/>
            </a:pPr>
            <a:r>
              <a:rPr lang="en-ZA" sz="1600" dirty="0" smtClean="0"/>
              <a:t>C</a:t>
            </a:r>
            <a:r>
              <a:rPr lang="en-US" sz="1600" dirty="0" err="1" smtClean="0"/>
              <a:t>ontrol</a:t>
            </a:r>
            <a:r>
              <a:rPr lang="en-US" sz="1600" dirty="0" smtClean="0"/>
              <a:t> </a:t>
            </a:r>
            <a:r>
              <a:rPr lang="en-US" sz="1600" dirty="0"/>
              <a:t>parking </a:t>
            </a:r>
            <a:r>
              <a:rPr lang="en-US" sz="1600" dirty="0" smtClean="0"/>
              <a:t>areas</a:t>
            </a:r>
          </a:p>
          <a:p>
            <a:pPr marL="857250" lvl="1" indent="-457200">
              <a:buAutoNum type="arabicPeriod"/>
            </a:pPr>
            <a:r>
              <a:rPr lang="en-US" sz="1600" dirty="0" smtClean="0"/>
              <a:t>Monitor </a:t>
            </a:r>
            <a:r>
              <a:rPr lang="en-US" sz="1600" dirty="0"/>
              <a:t>parking </a:t>
            </a:r>
            <a:r>
              <a:rPr lang="en-US" sz="1600" dirty="0" smtClean="0"/>
              <a:t>areas</a:t>
            </a:r>
            <a:endParaRPr lang="en-US" sz="1600" dirty="0"/>
          </a:p>
          <a:p>
            <a:pPr marL="857250" lvl="1" indent="-457200">
              <a:buAutoNum type="arabicPeriod"/>
            </a:pPr>
            <a:r>
              <a:rPr lang="en-US" sz="1600" dirty="0" smtClean="0"/>
              <a:t>Manage </a:t>
            </a:r>
            <a:r>
              <a:rPr lang="en-US" sz="1600" dirty="0"/>
              <a:t>cars in car </a:t>
            </a:r>
            <a:r>
              <a:rPr lang="en-US" sz="1600" dirty="0" smtClean="0"/>
              <a:t>parking areas</a:t>
            </a:r>
            <a:endParaRPr lang="en-ZA" sz="1600" dirty="0"/>
          </a:p>
        </p:txBody>
      </p:sp>
    </p:spTree>
    <p:extLst>
      <p:ext uri="{BB962C8B-B14F-4D97-AF65-F5344CB8AC3E}">
        <p14:creationId xmlns:p14="http://schemas.microsoft.com/office/powerpoint/2010/main" val="207940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effectLst/>
              </a:rPr>
              <a:t>SPECIFICATIONS </a:t>
            </a:r>
            <a:r>
              <a:rPr lang="en-US" sz="2000" dirty="0" smtClean="0">
                <a:effectLst/>
              </a:rPr>
              <a:t>AND LIMITATIONS</a:t>
            </a:r>
            <a:endParaRPr lang="en-US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/>
              <a:t>Any web browser or android application can be used to access the client application.</a:t>
            </a:r>
            <a:endParaRPr lang="en-ZA" sz="2400" dirty="0"/>
          </a:p>
          <a:p>
            <a:pPr lvl="0"/>
            <a:r>
              <a:rPr lang="en-US" sz="2400" dirty="0"/>
              <a:t>Central JEE container must be installed – this interfaces the client application layer and the hardware layer.</a:t>
            </a:r>
            <a:endParaRPr lang="en-ZA" sz="2400" dirty="0"/>
          </a:p>
          <a:p>
            <a:pPr lvl="0"/>
            <a:r>
              <a:rPr lang="en-US" sz="2400" dirty="0"/>
              <a:t>Hardware layer is made up of RBP3 Model, which is the size of the business card. </a:t>
            </a:r>
            <a:endParaRPr lang="en-ZA" sz="2400" dirty="0"/>
          </a:p>
          <a:p>
            <a:pPr lvl="0"/>
            <a:r>
              <a:rPr lang="en-US" sz="2400" dirty="0"/>
              <a:t>2 Ultrasonic sensor and LCD are connected to the RBP3 Model</a:t>
            </a:r>
            <a:endParaRPr lang="en-ZA" sz="2400" dirty="0"/>
          </a:p>
          <a:p>
            <a:pPr lvl="0"/>
            <a:r>
              <a:rPr lang="en-US" sz="2400" dirty="0"/>
              <a:t>Voltage drawn by hardware devices cannot exceed </a:t>
            </a:r>
            <a:r>
              <a:rPr lang="en-US" sz="2400" dirty="0" smtClean="0"/>
              <a:t>5.1V</a:t>
            </a:r>
            <a:endParaRPr lang="en-ZA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05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5" y="2251308"/>
            <a:ext cx="5142623" cy="201622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Methodology</a:t>
            </a:r>
            <a:endParaRPr lang="en-US" sz="20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	RWSSPS </a:t>
            </a:r>
            <a:r>
              <a:rPr lang="en-US" sz="2000" dirty="0"/>
              <a:t>is a five-layered </a:t>
            </a:r>
            <a:r>
              <a:rPr lang="en-US" sz="2000" dirty="0" smtClean="0"/>
              <a:t>architecture: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1800" dirty="0" smtClean="0"/>
              <a:t>Client Layer</a:t>
            </a:r>
            <a:endParaRPr lang="en-ZA" sz="1800" dirty="0"/>
          </a:p>
          <a:p>
            <a:r>
              <a:rPr lang="en-US" sz="1800" dirty="0" smtClean="0"/>
              <a:t>Web </a:t>
            </a:r>
            <a:r>
              <a:rPr lang="en-US" sz="1800" dirty="0"/>
              <a:t>service layer</a:t>
            </a:r>
            <a:endParaRPr lang="en-ZA" sz="1800" dirty="0"/>
          </a:p>
          <a:p>
            <a:pPr lvl="0"/>
            <a:r>
              <a:rPr lang="en-US" sz="1800" dirty="0" smtClean="0"/>
              <a:t>Application </a:t>
            </a:r>
            <a:r>
              <a:rPr lang="en-US" sz="1800" dirty="0"/>
              <a:t>layer</a:t>
            </a:r>
            <a:endParaRPr lang="en-ZA" sz="1800" dirty="0"/>
          </a:p>
          <a:p>
            <a:pPr lvl="0"/>
            <a:r>
              <a:rPr lang="en-US" sz="1800" dirty="0"/>
              <a:t>EIS layer</a:t>
            </a:r>
            <a:endParaRPr lang="en-ZA" sz="1800" dirty="0"/>
          </a:p>
          <a:p>
            <a:pPr lvl="0"/>
            <a:r>
              <a:rPr lang="en-US" sz="1800" dirty="0"/>
              <a:t>Hardware layer</a:t>
            </a:r>
            <a:endParaRPr lang="en-ZA" sz="1800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7524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3" y="2492896"/>
            <a:ext cx="5142623" cy="201622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Layers: </a:t>
            </a:r>
            <a:r>
              <a:rPr lang="en-US" sz="2000" dirty="0">
                <a:effectLst/>
              </a:rPr>
              <a:t>Client (Web/Mobile) layer</a:t>
            </a:r>
            <a:endParaRPr lang="en-US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This layer represents the interface layer (browser or mobile application) </a:t>
            </a:r>
            <a:r>
              <a:rPr lang="en-US" sz="2000" dirty="0" smtClean="0"/>
              <a:t>that </a:t>
            </a:r>
            <a:r>
              <a:rPr lang="en-US" sz="2000" dirty="0"/>
              <a:t>users use to perform system’s activities</a:t>
            </a:r>
          </a:p>
        </p:txBody>
      </p:sp>
    </p:spTree>
    <p:extLst>
      <p:ext uri="{BB962C8B-B14F-4D97-AF65-F5344CB8AC3E}">
        <p14:creationId xmlns:p14="http://schemas.microsoft.com/office/powerpoint/2010/main" val="148296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Pro_TechnologyTil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CDD80FE-421B-4B96-8B15-1459F021BD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16342</TotalTime>
  <Words>1056</Words>
  <Application>Microsoft Office PowerPoint</Application>
  <PresentationFormat>On-screen Show (4:3)</PresentationFormat>
  <Paragraphs>153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PresentationPro_TechnologyTiles</vt:lpstr>
      <vt:lpstr>RESTFUL WEB SERVICE BASED ‘SMART PARKING SYSTEM’ USING RASPBERRY PI</vt:lpstr>
      <vt:lpstr>Agenda</vt:lpstr>
      <vt:lpstr>Smart Parking System(SPS) </vt:lpstr>
      <vt:lpstr>GENERAL SPS LAYOUT</vt:lpstr>
      <vt:lpstr>Problem Statement</vt:lpstr>
      <vt:lpstr>Objectives</vt:lpstr>
      <vt:lpstr>SPECIFICATIONS AND LIMITATIONS</vt:lpstr>
      <vt:lpstr>Methodology</vt:lpstr>
      <vt:lpstr>Layers: Client (Web/Mobile) layer</vt:lpstr>
      <vt:lpstr>Layers: Web service layer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Automation Using PC-Interface &amp; ZigBee</dc:title>
  <dc:creator>Phuti Rapheeha</dc:creator>
  <dc:description>2010 technology powerpoint template from presentationpro.com</dc:description>
  <cp:lastModifiedBy>Elvis</cp:lastModifiedBy>
  <cp:revision>186</cp:revision>
  <dcterms:created xsi:type="dcterms:W3CDTF">2013-04-23T13:16:39Z</dcterms:created>
  <dcterms:modified xsi:type="dcterms:W3CDTF">2018-11-19T11:04:04Z</dcterms:modified>
  <cp:category>2010 technology computers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TC018813459991</vt:lpwstr>
  </property>
</Properties>
</file>