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2" r:id="rId25"/>
    <p:sldId id="320" r:id="rId26"/>
    <p:sldId id="321" r:id="rId27"/>
    <p:sldId id="322" r:id="rId28"/>
    <p:sldId id="325" r:id="rId29"/>
    <p:sldId id="326" r:id="rId30"/>
    <p:sldId id="374" r:id="rId31"/>
    <p:sldId id="333" r:id="rId32"/>
    <p:sldId id="342" r:id="rId33"/>
    <p:sldId id="335" r:id="rId34"/>
    <p:sldId id="336" r:id="rId35"/>
    <p:sldId id="344" r:id="rId36"/>
    <p:sldId id="348" r:id="rId37"/>
    <p:sldId id="353" r:id="rId38"/>
    <p:sldId id="357" r:id="rId39"/>
    <p:sldId id="367" r:id="rId40"/>
    <p:sldId id="373" r:id="rId41"/>
    <p:sldId id="372" r:id="rId42"/>
    <p:sldId id="371" r:id="rId43"/>
    <p:sldId id="359" r:id="rId44"/>
    <p:sldId id="362" r:id="rId45"/>
    <p:sldId id="363" r:id="rId46"/>
    <p:sldId id="365" r:id="rId47"/>
    <p:sldId id="368" r:id="rId48"/>
    <p:sldId id="369" r:id="rId49"/>
    <p:sldId id="375" r:id="rId50"/>
    <p:sldId id="327" r:id="rId51"/>
    <p:sldId id="339" r:id="rId52"/>
    <p:sldId id="279" r:id="rId53"/>
    <p:sldId id="328" r:id="rId54"/>
    <p:sldId id="330" r:id="rId55"/>
    <p:sldId id="280" r:id="rId56"/>
    <p:sldId id="282" r:id="rId57"/>
    <p:sldId id="343" r:id="rId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14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7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7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15.09.2018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46378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August 2018—ongoing record of replication </a:t>
            </a:r>
            <a:r>
              <a:rPr lang="en-AU" sz="1350" i="1" smtClean="0"/>
              <a:t>market simulations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88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Replicate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910647" y="2676770"/>
            <a:ext cx="2417313" cy="363520"/>
            <a:chOff x="5993027" y="2676770"/>
            <a:chExt cx="2417313" cy="36352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993027" y="2850292"/>
              <a:ext cx="799070" cy="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167411" y="2676770"/>
              <a:ext cx="1242929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7978" y="3204519"/>
            <a:ext cx="2059458" cy="2728448"/>
            <a:chOff x="6870358" y="3204519"/>
            <a:chExt cx="2059458" cy="2728448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059458" cy="2280969"/>
              <a:chOff x="6870358" y="3651998"/>
              <a:chExt cx="2059458" cy="22809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count “interesting” </a:t>
                </a:r>
              </a:p>
              <a:p>
                <a:r>
                  <a:rPr lang="en-US" dirty="0" smtClean="0"/>
                  <a:t>replicated results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7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Publish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9836" y="2866768"/>
            <a:ext cx="2183021" cy="1900493"/>
            <a:chOff x="5272216" y="2866768"/>
            <a:chExt cx="2183021" cy="1900493"/>
          </a:xfrm>
        </p:grpSpPr>
        <p:grpSp>
          <p:nvGrpSpPr>
            <p:cNvPr id="18" name="Group 17"/>
            <p:cNvGrpSpPr/>
            <p:nvPr/>
          </p:nvGrpSpPr>
          <p:grpSpPr>
            <a:xfrm>
              <a:off x="5395779" y="3040290"/>
              <a:ext cx="2059458" cy="1726971"/>
              <a:chOff x="6870358" y="3651998"/>
              <a:chExt cx="2059458" cy="172697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</a:t>
                </a:r>
                <a:r>
                  <a:rPr lang="en-US" i="1" dirty="0" smtClean="0"/>
                  <a:t>replicate</a:t>
                </a:r>
                <a:endParaRPr lang="en-GB" i="1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>
              <a:off x="5272216" y="2866768"/>
              <a:ext cx="181230" cy="1865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4687" y="3571531"/>
            <a:ext cx="1582507" cy="363520"/>
            <a:chOff x="6827834" y="2676770"/>
            <a:chExt cx="1582507" cy="3635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827834" y="2833817"/>
              <a:ext cx="273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165294" y="2676770"/>
              <a:ext cx="1245047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Replicated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34687" y="4112692"/>
            <a:ext cx="1990780" cy="1625900"/>
            <a:chOff x="7034687" y="4112692"/>
            <a:chExt cx="1990780" cy="1625900"/>
          </a:xfrm>
        </p:grpSpPr>
        <p:sp>
          <p:nvSpPr>
            <p:cNvPr id="27" name="Rectangle 26"/>
            <p:cNvSpPr/>
            <p:nvPr/>
          </p:nvSpPr>
          <p:spPr>
            <a:xfrm>
              <a:off x="7034687" y="5092261"/>
              <a:ext cx="1990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 “interesting” </a:t>
              </a:r>
            </a:p>
            <a:p>
              <a:r>
                <a:rPr lang="en-US" dirty="0"/>
                <a:t>replicated results</a:t>
              </a:r>
              <a:endParaRPr lang="en-GB" dirty="0"/>
            </a:p>
          </p:txBody>
        </p:sp>
        <p:cxnSp>
          <p:nvCxnSpPr>
            <p:cNvPr id="29" name="Straight Arrow Connector 28"/>
            <p:cNvCxnSpPr>
              <a:endCxn id="27" idx="0"/>
            </p:cNvCxnSpPr>
            <p:nvPr/>
          </p:nvCxnSpPr>
          <p:spPr>
            <a:xfrm>
              <a:off x="8015416" y="4112692"/>
              <a:ext cx="14661" cy="979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0929107" y="3025612"/>
                </a:moveTo>
                <a:cubicBezTo>
                  <a:pt x="10957352" y="4149692"/>
                  <a:pt x="10966806" y="10798556"/>
                  <a:pt x="10931582" y="11808599"/>
                </a:cubicBezTo>
                <a:cubicBezTo>
                  <a:pt x="13010051" y="11771411"/>
                  <a:pt x="12520969" y="11760333"/>
                  <a:pt x="14857280" y="11774732"/>
                </a:cubicBezTo>
                <a:cubicBezTo>
                  <a:pt x="14857853" y="11311814"/>
                  <a:pt x="14771514" y="3488253"/>
                  <a:pt x="14772087" y="3025335"/>
                </a:cubicBezTo>
                <a:lnTo>
                  <a:pt x="10929107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450" y="2655360"/>
            <a:ext cx="2195572" cy="593763"/>
            <a:chOff x="160450" y="2655360"/>
            <a:chExt cx="2195572" cy="593763"/>
          </a:xfrm>
        </p:grpSpPr>
        <p:sp>
          <p:nvSpPr>
            <p:cNvPr id="3" name="TextBox 2"/>
            <p:cNvSpPr txBox="1"/>
            <p:nvPr/>
          </p:nvSpPr>
          <p:spPr>
            <a:xfrm>
              <a:off x="160450" y="2879791"/>
              <a:ext cx="11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>
                  <a:sym typeface="Symbol" panose="05050102010706020507" pitchFamily="18" charset="2"/>
                </a:rPr>
                <a:t> .8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1353662" y="2655360"/>
              <a:ext cx="1002360" cy="40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2168" y="4975654"/>
            <a:ext cx="1643854" cy="575278"/>
            <a:chOff x="712168" y="4975654"/>
            <a:chExt cx="1643854" cy="575278"/>
          </a:xfrm>
        </p:grpSpPr>
        <p:sp>
          <p:nvSpPr>
            <p:cNvPr id="6" name="TextBox 5"/>
            <p:cNvSpPr txBox="1"/>
            <p:nvPr/>
          </p:nvSpPr>
          <p:spPr>
            <a:xfrm>
              <a:off x="712168" y="5181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</a:t>
              </a:r>
              <a:r>
                <a:rPr lang="en-US" dirty="0" smtClean="0">
                  <a:sym typeface="Symbol" panose="05050102010706020507" pitchFamily="18" charset="2"/>
                </a:rPr>
                <a:t>.05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72387" y="4975654"/>
              <a:ext cx="883635" cy="41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700" y="6023871"/>
            <a:ext cx="2064322" cy="646331"/>
            <a:chOff x="291700" y="6023871"/>
            <a:chExt cx="206432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91700" y="6023871"/>
              <a:ext cx="161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p-hacking, </a:t>
              </a:r>
              <a:br>
                <a:rPr lang="en-US" dirty="0" smtClean="0"/>
              </a:br>
              <a:r>
                <a:rPr lang="en-US" dirty="0" smtClean="0"/>
                <a:t>stop after n=30</a:t>
              </a:r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14204" y="6071286"/>
              <a:ext cx="441818" cy="28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850234" y="3025612"/>
                </a:moveTo>
                <a:cubicBezTo>
                  <a:pt x="878479" y="4149692"/>
                  <a:pt x="1048426" y="10647319"/>
                  <a:pt x="1013202" y="11657362"/>
                </a:cubicBezTo>
                <a:lnTo>
                  <a:pt x="10780792" y="11690711"/>
                </a:lnTo>
                <a:cubicBezTo>
                  <a:pt x="10781365" y="11227793"/>
                  <a:pt x="10759224" y="3521861"/>
                  <a:pt x="10759797" y="3058943"/>
                </a:cubicBezTo>
                <a:lnTo>
                  <a:pt x="850234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8774" y="3160643"/>
            <a:ext cx="3660849" cy="3051314"/>
            <a:chOff x="5098774" y="3160643"/>
            <a:chExt cx="3660849" cy="30513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98774" y="3657600"/>
              <a:ext cx="2109334" cy="2554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08108" y="3160643"/>
              <a:ext cx="1551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this many</a:t>
              </a:r>
              <a:br>
                <a:rPr lang="en-US" dirty="0" smtClean="0"/>
              </a:br>
              <a:r>
                <a:rPr lang="en-US" dirty="0" smtClean="0"/>
                <a:t>participants </a:t>
              </a:r>
              <a:br>
                <a:rPr lang="en-US" dirty="0" smtClean="0"/>
              </a:br>
              <a:r>
                <a:rPr lang="en-US" dirty="0" smtClean="0"/>
                <a:t>up to 5 times,</a:t>
              </a:r>
              <a:br>
                <a:rPr lang="en-US" dirty="0" smtClean="0"/>
              </a:br>
              <a:r>
                <a:rPr lang="en-US" dirty="0" smtClean="0"/>
                <a:t>or until p &lt; .05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7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02849" y="4295336"/>
            <a:ext cx="3784914" cy="646331"/>
            <a:chOff x="5102849" y="4295336"/>
            <a:chExt cx="378491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102849" y="4295336"/>
              <a:ext cx="378491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introduces slightly more spurious effects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9688" y="4691270"/>
              <a:ext cx="1725662" cy="125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918" y="5049078"/>
            <a:ext cx="3930421" cy="1763150"/>
            <a:chOff x="4779918" y="5049078"/>
            <a:chExt cx="3930421" cy="1763150"/>
          </a:xfrm>
        </p:grpSpPr>
        <p:sp>
          <p:nvSpPr>
            <p:cNvPr id="27" name="TextBox 26"/>
            <p:cNvSpPr txBox="1"/>
            <p:nvPr/>
          </p:nvSpPr>
          <p:spPr>
            <a:xfrm>
              <a:off x="4779918" y="6165897"/>
              <a:ext cx="3930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increases number of true effects found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902075" y="5049078"/>
              <a:ext cx="1833550" cy="1183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 flipH="1">
            <a:off x="-277960" y="-355174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59393 w 15849600"/>
              <a:gd name="connsiteY7" fmla="*/ 11230786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930048 w 15849600"/>
              <a:gd name="connsiteY9" fmla="*/ 78066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15898 w 15849600"/>
              <a:gd name="connsiteY8" fmla="*/ 7808809 h 12496800"/>
              <a:gd name="connsiteX9" fmla="*/ 930048 w 15849600"/>
              <a:gd name="connsiteY9" fmla="*/ 7806664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930048" y="7806664"/>
                </a:moveTo>
                <a:cubicBezTo>
                  <a:pt x="958293" y="8930744"/>
                  <a:pt x="936516" y="10884549"/>
                  <a:pt x="901292" y="11894592"/>
                </a:cubicBezTo>
                <a:lnTo>
                  <a:pt x="7591491" y="11818937"/>
                </a:lnTo>
                <a:cubicBezTo>
                  <a:pt x="7592064" y="11356019"/>
                  <a:pt x="7615325" y="8271727"/>
                  <a:pt x="7615898" y="7808809"/>
                </a:cubicBezTo>
                <a:lnTo>
                  <a:pt x="930048" y="7806664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(</a:t>
            </a:r>
            <a:r>
              <a:rPr lang="de-CH" dirty="0" smtClean="0"/>
              <a:t>Ioannidis, 2005)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benefits as function of </a:t>
            </a:r>
            <a:r>
              <a:rPr lang="en-US" i="1" dirty="0" smtClean="0"/>
              <a:t>g</a:t>
            </a:r>
            <a:endParaRPr lang="en-GB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27" t="5655" r="6810" b="1794"/>
          <a:stretch/>
        </p:blipFill>
        <p:spPr>
          <a:xfrm>
            <a:off x="1360800" y="1418400"/>
            <a:ext cx="6228000" cy="52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7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1519200"/>
            <a:ext cx="6409521" cy="4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093685"/>
            <a:ext cx="3475167" cy="2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6" y="204100"/>
            <a:ext cx="7886700" cy="1140982"/>
          </a:xfrm>
        </p:spPr>
        <p:txBody>
          <a:bodyPr/>
          <a:lstStyle/>
          <a:p>
            <a:r>
              <a:rPr lang="en-US" dirty="0" smtClean="0"/>
              <a:t>The effects of fraud: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86" y="1093685"/>
            <a:ext cx="3517334" cy="2632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711"/>
          <a:stretch/>
        </p:blipFill>
        <p:spPr>
          <a:xfrm>
            <a:off x="4938798" y="3726611"/>
            <a:ext cx="3275161" cy="292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479"/>
          <a:stretch/>
        </p:blipFill>
        <p:spPr>
          <a:xfrm>
            <a:off x="406470" y="3715110"/>
            <a:ext cx="3191611" cy="2857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1925" y="1152525"/>
            <a:ext cx="28257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90335" y="3785450"/>
            <a:ext cx="363855" cy="16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22145" y="4088130"/>
            <a:ext cx="432435" cy="1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634392" y="2530173"/>
            <a:ext cx="2951561" cy="1737026"/>
            <a:chOff x="3634392" y="2530173"/>
            <a:chExt cx="2951561" cy="1737026"/>
          </a:xfrm>
        </p:grpSpPr>
        <p:sp>
          <p:nvSpPr>
            <p:cNvPr id="11" name="TextBox 10"/>
            <p:cNvSpPr txBox="1"/>
            <p:nvPr/>
          </p:nvSpPr>
          <p:spPr>
            <a:xfrm>
              <a:off x="3634392" y="3343869"/>
              <a:ext cx="17281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more</a:t>
              </a:r>
            </a:p>
            <a:p>
              <a:r>
                <a:rPr lang="en-US" dirty="0" smtClean="0"/>
                <a:t>false interesting </a:t>
              </a:r>
              <a:br>
                <a:rPr lang="en-US" dirty="0" smtClean="0"/>
              </a:br>
              <a:r>
                <a:rPr lang="en-US" dirty="0" smtClean="0"/>
                <a:t>effects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999906" y="2530173"/>
              <a:ext cx="1586047" cy="984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28888" y="1483422"/>
            <a:ext cx="2409910" cy="1341538"/>
            <a:chOff x="2528888" y="1526289"/>
            <a:chExt cx="2409910" cy="1341538"/>
          </a:xfrm>
        </p:grpSpPr>
        <p:sp>
          <p:nvSpPr>
            <p:cNvPr id="15" name="TextBox 14"/>
            <p:cNvSpPr txBox="1"/>
            <p:nvPr/>
          </p:nvSpPr>
          <p:spPr>
            <a:xfrm>
              <a:off x="3586312" y="1526289"/>
              <a:ext cx="13524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br>
                <a:rPr lang="en-US" dirty="0" smtClean="0"/>
              </a:br>
              <a:r>
                <a:rPr lang="en-US" dirty="0" smtClean="0"/>
                <a:t>additional</a:t>
              </a:r>
              <a:br>
                <a:rPr lang="en-US" dirty="0" smtClean="0"/>
              </a:br>
              <a:r>
                <a:rPr lang="en-US" dirty="0" smtClean="0"/>
                <a:t>experiments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28888" y="2410148"/>
              <a:ext cx="1149199" cy="457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5350" y="164306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 (g=10)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9157" y="3832895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Genuine (g=10)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948581" y="1176008"/>
            <a:ext cx="212785" cy="10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6723" y="4177664"/>
            <a:ext cx="2536077" cy="24563"/>
          </a:xfrm>
          <a:prstGeom prst="line">
            <a:avLst/>
          </a:prstGeom>
          <a:ln w="19050">
            <a:solidFill>
              <a:srgbClr val="015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65126"/>
            <a:ext cx="8277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another extreme:</a:t>
            </a:r>
            <a:br>
              <a:rPr lang="en-US" dirty="0" smtClean="0"/>
            </a:br>
            <a:r>
              <a:rPr lang="en-US" i="1" dirty="0" smtClean="0"/>
              <a:t>Nothing </a:t>
            </a:r>
            <a:r>
              <a:rPr lang="en-US" dirty="0" smtClean="0"/>
              <a:t>really exists (“</a:t>
            </a:r>
            <a:r>
              <a:rPr lang="en-US" dirty="0" err="1" smtClean="0"/>
              <a:t>Bemscape</a:t>
            </a:r>
            <a:r>
              <a:rPr lang="en-US" dirty="0" smtClean="0"/>
              <a:t>”)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90763" y="1897811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41319" y="1897810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40" y="1627200"/>
            <a:ext cx="6387160" cy="4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40" y="1961118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32451" y="3452326"/>
            <a:ext cx="361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2 for comparability with frequentist simulations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885161" y="4035735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has far less power and lower Type I error rate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(BF &gt; 3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 p &lt; .05)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 because exploratory research rarely seeks null effects)</a:t>
            </a:r>
            <a:endParaRPr lang="en-GB" sz="4000" dirty="0"/>
          </a:p>
        </p:txBody>
      </p:sp>
      <p:sp>
        <p:nvSpPr>
          <p:cNvPr id="10" name="Rectangle 9"/>
          <p:cNvSpPr/>
          <p:nvPr/>
        </p:nvSpPr>
        <p:spPr>
          <a:xfrm>
            <a:off x="2351313" y="2108719"/>
            <a:ext cx="373226" cy="17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48774" y="2142933"/>
            <a:ext cx="37322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0" y="1547999"/>
            <a:ext cx="6776320" cy="50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t-test: Increase power 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/>
              <a:t>Jeffrey-</a:t>
            </a:r>
            <a:r>
              <a:rPr lang="en-US" sz="2200" dirty="0" err="1"/>
              <a:t>Zellner</a:t>
            </a:r>
            <a:r>
              <a:rPr lang="en-US" sz="2200" dirty="0"/>
              <a:t>-</a:t>
            </a:r>
            <a:r>
              <a:rPr lang="en-US" sz="2200" dirty="0" err="1"/>
              <a:t>Siow</a:t>
            </a:r>
            <a:r>
              <a:rPr lang="en-US" sz="2200" dirty="0"/>
              <a:t> </a:t>
            </a:r>
            <a:r>
              <a:rPr lang="en-US" sz="2200" dirty="0" smtClean="0"/>
              <a:t>prior [JZS], </a:t>
            </a:r>
            <a:r>
              <a:rPr lang="en-US" sz="2200" dirty="0"/>
              <a:t>Cauchy distribution on effect size</a:t>
            </a:r>
            <a:r>
              <a:rPr lang="en-US" sz="2200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" y="1540652"/>
            <a:ext cx="3339132" cy="2505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162" y="4046399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1 to increase power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840" y="1375200"/>
            <a:ext cx="6390034" cy="4795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04851" y="5342077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on par with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 cut in half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theory: I. World has structure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2641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319670" y="149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794" y="1811163"/>
            <a:ext cx="2622149" cy="1687702"/>
            <a:chOff x="565794" y="1591163"/>
            <a:chExt cx="2622149" cy="168770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48248" y="2678646"/>
            <a:ext cx="4408068" cy="1253962"/>
            <a:chOff x="3319672" y="1265372"/>
            <a:chExt cx="3674052" cy="911298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3319672" y="1504156"/>
              <a:ext cx="2081746" cy="672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01418" y="1265372"/>
              <a:ext cx="1592306" cy="47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centroid location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38307" y="2998313"/>
            <a:ext cx="6536941" cy="2332012"/>
            <a:chOff x="2538307" y="2998313"/>
            <a:chExt cx="6536941" cy="2332012"/>
          </a:xfrm>
        </p:grpSpPr>
        <p:sp>
          <p:nvSpPr>
            <p:cNvPr id="17" name="Oval 16"/>
            <p:cNvSpPr/>
            <p:nvPr/>
          </p:nvSpPr>
          <p:spPr>
            <a:xfrm rot="371280">
              <a:off x="2538307" y="2998313"/>
              <a:ext cx="3305884" cy="19566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17" idx="6"/>
            </p:cNvCxnSpPr>
            <p:nvPr/>
          </p:nvCxnSpPr>
          <p:spPr>
            <a:xfrm>
              <a:off x="5834560" y="4154820"/>
              <a:ext cx="1350011" cy="417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4572" y="4406995"/>
              <a:ext cx="189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effects cluster around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1" y="365126"/>
            <a:ext cx="831897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Now add theory: II. Theory captures structure to varying extents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3878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02009" y="2873829"/>
            <a:ext cx="2151934" cy="66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3944" y="2619447"/>
            <a:ext cx="1760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Nearly perfect theory 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1</a:t>
            </a:r>
            <a:r>
              <a:rPr lang="en-US" dirty="0" smtClean="0"/>
              <a:t>) shares centroid location with true structure (or nearly so)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843910" y="4654502"/>
            <a:ext cx="1210033" cy="20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9571" y="4599501"/>
            <a:ext cx="140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Modestly good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0.5</a:t>
            </a:r>
            <a:r>
              <a:rPr lang="en-US" dirty="0" smtClean="0"/>
              <a:t>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99411" y="5522831"/>
            <a:ext cx="944409" cy="23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546" y="5350771"/>
            <a:ext cx="137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</a:t>
            </a:r>
            <a:r>
              <a:rPr lang="en-US" dirty="0" smtClean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753853" y="2791326"/>
            <a:ext cx="1918177" cy="1746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644447" y="3805433"/>
            <a:ext cx="1918177" cy="1746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1835676" y="4589204"/>
            <a:ext cx="1918177" cy="17462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217865" y="1934686"/>
            <a:ext cx="4426582" cy="2743896"/>
            <a:chOff x="217865" y="1934686"/>
            <a:chExt cx="4426582" cy="274389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196282" y="2873829"/>
              <a:ext cx="2612572" cy="474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2"/>
            </p:cNvCxnSpPr>
            <p:nvPr/>
          </p:nvCxnSpPr>
          <p:spPr>
            <a:xfrm>
              <a:off x="1196283" y="2873829"/>
              <a:ext cx="3448164" cy="1804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96283" y="2873829"/>
              <a:ext cx="1237533" cy="1725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7865" y="1934686"/>
              <a:ext cx="1528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Experiments search space near theory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8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worlds and theories: A perfect theory (</a:t>
            </a:r>
            <a:r>
              <a:rPr lang="el-GR" dirty="0" smtClean="0"/>
              <a:t>ρ</a:t>
            </a:r>
            <a:r>
              <a:rPr lang="en-US" dirty="0" smtClean="0"/>
              <a:t>=1)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9" y="1271922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84" y="1271922"/>
            <a:ext cx="3300148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8367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19381" y="4922494"/>
            <a:ext cx="93033" cy="22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8367" y="1814085"/>
            <a:ext cx="12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effects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80792" y="2183417"/>
            <a:ext cx="38589" cy="30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8288" y="3737120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</a:t>
            </a:r>
            <a:r>
              <a:rPr lang="en-US" dirty="0" smtClean="0">
                <a:solidFill>
                  <a:schemeClr val="tx1"/>
                </a:solidFill>
              </a:rPr>
              <a:t>realizations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604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66423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70671" y="3210713"/>
            <a:ext cx="1622544" cy="9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0671" y="4172128"/>
            <a:ext cx="1646080" cy="180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219" y="3848962"/>
            <a:ext cx="143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centroids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3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theory and the world (</a:t>
            </a:r>
            <a:r>
              <a:rPr lang="el-GR" dirty="0" smtClean="0"/>
              <a:t>ρ</a:t>
            </a:r>
            <a:r>
              <a:rPr lang="en-US" dirty="0" smtClean="0"/>
              <a:t>=0.5)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0" y="1271918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05" y="1271918"/>
            <a:ext cx="3300148" cy="594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2115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06162" y="4922494"/>
            <a:ext cx="337617" cy="5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272115" y="1814085"/>
            <a:ext cx="1279196" cy="565949"/>
            <a:chOff x="5272115" y="1814085"/>
            <a:chExt cx="1279196" cy="565949"/>
          </a:xfrm>
        </p:grpSpPr>
        <p:sp>
          <p:nvSpPr>
            <p:cNvPr id="10" name="TextBox 9"/>
            <p:cNvSpPr txBox="1"/>
            <p:nvPr/>
          </p:nvSpPr>
          <p:spPr>
            <a:xfrm>
              <a:off x="5272115" y="1814085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877704" y="2165555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694853" y="3737118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</a:t>
            </a:r>
            <a:r>
              <a:rPr lang="en-US" dirty="0" smtClean="0">
                <a:solidFill>
                  <a:schemeClr val="tx1"/>
                </a:solidFill>
              </a:rPr>
              <a:t>realizations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9408"/>
            <a:ext cx="3376498" cy="6081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 (</a:t>
            </a:r>
            <a:r>
              <a:rPr lang="el-GR" dirty="0" smtClean="0"/>
              <a:t>ρ</a:t>
            </a:r>
            <a:r>
              <a:rPr lang="en-US" dirty="0" smtClean="0"/>
              <a:t>=0.1): </a:t>
            </a:r>
            <a:br>
              <a:rPr lang="en-US" dirty="0" smtClean="0"/>
            </a:br>
            <a:r>
              <a:rPr lang="en-US" dirty="0" smtClean="0"/>
              <a:t>World vs. experiments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47537" y="5053263"/>
            <a:ext cx="2311530" cy="616839"/>
            <a:chOff x="1347537" y="5053263"/>
            <a:chExt cx="2311530" cy="616839"/>
          </a:xfrm>
        </p:grpSpPr>
        <p:sp>
          <p:nvSpPr>
            <p:cNvPr id="6" name="TextBox 5"/>
            <p:cNvSpPr txBox="1"/>
            <p:nvPr/>
          </p:nvSpPr>
          <p:spPr>
            <a:xfrm>
              <a:off x="1347537" y="5300770"/>
              <a:ext cx="231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Experimental variables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835675" y="5053263"/>
              <a:ext cx="330009" cy="19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677301" y="2055681"/>
            <a:ext cx="1279196" cy="673769"/>
            <a:chOff x="1677301" y="2055681"/>
            <a:chExt cx="1279196" cy="673769"/>
          </a:xfrm>
        </p:grpSpPr>
        <p:sp>
          <p:nvSpPr>
            <p:cNvPr id="5" name="TextBox 4"/>
            <p:cNvSpPr txBox="1"/>
            <p:nvPr/>
          </p:nvSpPr>
          <p:spPr>
            <a:xfrm>
              <a:off x="1677301" y="2055681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13811" y="2514971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92" y="1189408"/>
            <a:ext cx="3376305" cy="6080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01681" y="3743235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</a:t>
            </a:r>
            <a:r>
              <a:rPr lang="en-US" dirty="0" smtClean="0">
                <a:solidFill>
                  <a:schemeClr val="tx1"/>
                </a:solidFill>
              </a:rPr>
              <a:t>realizations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</a:t>
            </a:r>
            <a:r>
              <a:rPr lang="en-US" dirty="0"/>
              <a:t>overlap , </a:t>
            </a:r>
            <a:r>
              <a:rPr lang="el-GR" dirty="0"/>
              <a:t>ρ</a:t>
            </a:r>
            <a:r>
              <a:rPr lang="en-US" dirty="0"/>
              <a:t>=1 (Frequentist t-test)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12" y="1475999"/>
            <a:ext cx="6831388" cy="51264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3862" y="4506444"/>
            <a:ext cx="2805076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 are run “with replacement”, so same true effect can be discovered more than once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0" y="1115999"/>
            <a:ext cx="6797560" cy="51010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9997" y="2887998"/>
            <a:ext cx="29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</a:t>
            </a:r>
            <a:r>
              <a:rPr lang="en-US" dirty="0" smtClean="0"/>
              <a:t>number of true effects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16800" y="2577600"/>
            <a:ext cx="2253600" cy="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84800" y="2584800"/>
            <a:ext cx="7992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theory: </a:t>
            </a:r>
            <a:r>
              <a:rPr lang="el-GR" dirty="0" smtClean="0"/>
              <a:t>ρ</a:t>
            </a:r>
            <a:r>
              <a:rPr lang="en-US" dirty="0" smtClean="0"/>
              <a:t> = .1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3" y="1224000"/>
            <a:ext cx="7241913" cy="543446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68800" y="2692800"/>
            <a:ext cx="2433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and Bayes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here on, all results rely on Bayesian t-tests.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=2 for comparability with frequentist results.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2" y="2799993"/>
            <a:ext cx="4780074" cy="3587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2791" y="4468872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before, power with BF=3 is 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(Bayesian t-test)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0" y="1511999"/>
            <a:ext cx="6754360" cy="50685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061600" y="2289600"/>
            <a:ext cx="2239200" cy="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9" y="1173600"/>
            <a:ext cx="7061659" cy="5299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975200" y="2671200"/>
            <a:ext cx="2325600" cy="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9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survey as before) 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(even if they are yours or mine)</a:t>
            </a:r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10592</TotalTime>
  <Words>1769</Words>
  <Application>Microsoft Office PowerPoint</Application>
  <PresentationFormat>On-screen Show (4:3)</PresentationFormat>
  <Paragraphs>322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Public</vt:lpstr>
      <vt:lpstr>Design of simulation experiment</vt:lpstr>
      <vt:lpstr>For each cell, do this  1,000 times</vt:lpstr>
      <vt:lpstr>Simulation results: p-hacking</vt:lpstr>
      <vt:lpstr>Simulation results: p-hacking</vt:lpstr>
      <vt:lpstr>Simulation results: p-hacking</vt:lpstr>
      <vt:lpstr>Simulation results:  Cost of new knowledge</vt:lpstr>
      <vt:lpstr>Simulation results:  Cost of new knowledge</vt:lpstr>
      <vt:lpstr>Cost and benefits as function of g</vt:lpstr>
      <vt:lpstr>Taking it to an extreme:  Everything is significant (faking it*)</vt:lpstr>
      <vt:lpstr>Taking it to an extreme:  Everything is significant (faking it*)</vt:lpstr>
      <vt:lpstr>The effects of fraud:</vt:lpstr>
      <vt:lpstr>Taking it to another extreme: Nothing really exists (“Bemscape”)</vt:lpstr>
      <vt:lpstr>Bayesian t-test  (Jeffrey-Zellner-Siow prior [JZS], Cauchy distribution on effect size)</vt:lpstr>
      <vt:lpstr>Bayesian t-test: BF10 only  (not BF01 because exploratory research rarely seeks null effects)</vt:lpstr>
      <vt:lpstr>Bayesian t-test: Increase power  (Jeffrey-Zellner-Siow prior [JZS], Cauchy distribution on effect size)</vt:lpstr>
      <vt:lpstr>Now add theory: I. World has structure</vt:lpstr>
      <vt:lpstr>Now add theory: II. Theory captures structure to varying extents</vt:lpstr>
      <vt:lpstr>Examples of worlds and theories: A perfect theory (ρ=1)</vt:lpstr>
      <vt:lpstr>A reasonable theory and the world (ρ=0.5)</vt:lpstr>
      <vt:lpstr>A poor theory (ρ=0.1):  World vs. experiments</vt:lpstr>
      <vt:lpstr>The “perfect” theory: centroids overlap , ρ=1 (Frequentist t-test)</vt:lpstr>
      <vt:lpstr>A “reasonable” theory: ρ = 0.5</vt:lpstr>
      <vt:lpstr>A poor theory: ρ = .1</vt:lpstr>
      <vt:lpstr>Theories and Bayes</vt:lpstr>
      <vt:lpstr>The “perfect” theory: centroids overlap, ρ=1 (Bayesian t-test)</vt:lpstr>
      <vt:lpstr>A “reasonable” theory: ρ = 0.5</vt:lpstr>
      <vt:lpstr>Overall considerations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394</cp:revision>
  <dcterms:created xsi:type="dcterms:W3CDTF">2017-06-01T10:08:37Z</dcterms:created>
  <dcterms:modified xsi:type="dcterms:W3CDTF">2018-09-15T13:51:23Z</dcterms:modified>
</cp:coreProperties>
</file>