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3" r:id="rId33"/>
    <p:sldId id="342" r:id="rId34"/>
    <p:sldId id="334" r:id="rId35"/>
    <p:sldId id="335" r:id="rId36"/>
    <p:sldId id="336" r:id="rId37"/>
    <p:sldId id="344" r:id="rId38"/>
    <p:sldId id="348" r:id="rId39"/>
    <p:sldId id="355" r:id="rId40"/>
    <p:sldId id="353" r:id="rId41"/>
    <p:sldId id="354" r:id="rId42"/>
    <p:sldId id="352" r:id="rId43"/>
    <p:sldId id="327" r:id="rId44"/>
    <p:sldId id="339" r:id="rId45"/>
    <p:sldId id="279" r:id="rId46"/>
    <p:sldId id="328" r:id="rId47"/>
    <p:sldId id="330" r:id="rId48"/>
    <p:sldId id="280" r:id="rId49"/>
    <p:sldId id="282" r:id="rId50"/>
    <p:sldId id="343" r:id="rId51"/>
    <p:sldId id="356" r:id="rId52"/>
    <p:sldId id="349" r:id="rId53"/>
    <p:sldId id="350" r:id="rId54"/>
    <p:sldId id="351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3" autoAdjust="0"/>
    <p:restoredTop sz="94640" autoAdjust="0"/>
  </p:normalViewPr>
  <p:slideViewPr>
    <p:cSldViewPr snapToGrid="0">
      <p:cViewPr varScale="1">
        <p:scale>
          <a:sx n="82" d="100"/>
          <a:sy n="82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7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http://pcl.missouri.edu/bf-one-sample for online calculator,</a:t>
            </a:r>
            <a:r>
              <a:rPr lang="en-GB" baseline="0" dirty="0" smtClean="0"/>
              <a:t> https://figshare.com/articles/Bayes_Factors_Matlab_functions/1357917 for code downloaded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BF=3 cutoff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Nrep</a:t>
            </a:r>
            <a:r>
              <a:rPr lang="en-US" baseline="0" dirty="0" smtClean="0"/>
              <a:t>=1,000.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16.08.2018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ASIC June 2018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Accumulation </a:t>
            </a:r>
            <a:r>
              <a:rPr lang="en-US" dirty="0" smtClean="0"/>
              <a:t>of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1438613" y="1804086"/>
            <a:ext cx="5486400" cy="49368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054491"/>
            <a:ext cx="4473146" cy="1008156"/>
            <a:chOff x="4572000" y="2054491"/>
            <a:chExt cx="4473146" cy="1008156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4572000" y="2054491"/>
              <a:ext cx="2619632" cy="57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91632" y="2200873"/>
              <a:ext cx="18535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Steep decision slope </a:t>
              </a:r>
              <a:r>
                <a:rPr lang="en-US" sz="1400" dirty="0" smtClean="0"/>
                <a:t>(virtual threshold at 90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%</a:t>
              </a:r>
              <a:r>
                <a:rPr lang="en-US" sz="1400" dirty="0" err="1" smtClean="0"/>
                <a:t>ile</a:t>
              </a:r>
              <a:r>
                <a:rPr lang="en-US" sz="1400" dirty="0" smtClean="0"/>
                <a:t>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852879"/>
            <a:ext cx="4234249" cy="1494927"/>
            <a:chOff x="4572000" y="2852879"/>
            <a:chExt cx="4234249" cy="149492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572000" y="2852879"/>
              <a:ext cx="2619633" cy="6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91632" y="3424476"/>
              <a:ext cx="1614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achievable knowledge</a:t>
              </a:r>
              <a:endParaRPr lang="en-GB" dirty="0"/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3883091" y="9167813"/>
                </a:moveTo>
                <a:cubicBezTo>
                  <a:pt x="3911336" y="10291893"/>
                  <a:pt x="3921659" y="10800525"/>
                  <a:pt x="3886435" y="11810568"/>
                </a:cubicBezTo>
                <a:lnTo>
                  <a:pt x="13401287" y="11802133"/>
                </a:lnTo>
                <a:cubicBezTo>
                  <a:pt x="13401860" y="11339215"/>
                  <a:pt x="13393021" y="9733701"/>
                  <a:pt x="13393594" y="9270783"/>
                </a:cubicBezTo>
                <a:lnTo>
                  <a:pt x="3883091" y="9167813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66"/>
          <a:stretch/>
        </p:blipFill>
        <p:spPr>
          <a:xfrm>
            <a:off x="1560786" y="1744715"/>
            <a:ext cx="5486400" cy="49451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38552" y="3731741"/>
            <a:ext cx="2298356" cy="1416908"/>
            <a:chOff x="6738552" y="3731741"/>
            <a:chExt cx="2298356" cy="141690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738552" y="4539049"/>
              <a:ext cx="56841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6962" y="3731741"/>
              <a:ext cx="17299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Minimum </a:t>
              </a:r>
              <a:r>
                <a:rPr lang="en-US" i="1" dirty="0" smtClean="0"/>
                <a:t>n</a:t>
              </a:r>
              <a:r>
                <a:rPr lang="en-US" dirty="0" smtClean="0"/>
                <a:t> of experiments </a:t>
              </a:r>
              <a:r>
                <a:rPr lang="en-US" sz="1400" dirty="0" smtClean="0"/>
                <a:t>(before replications)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359243"/>
            <a:ext cx="3105665" cy="1581665"/>
            <a:chOff x="6096000" y="1359243"/>
            <a:chExt cx="3105665" cy="158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96000" y="2183027"/>
              <a:ext cx="951186" cy="757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47186" y="1359243"/>
              <a:ext cx="21544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Added cost of insisting that people publish replicated (i.e., replicable) results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1890" y="5118538"/>
            <a:ext cx="5006948" cy="1618583"/>
            <a:chOff x="3951890" y="5118538"/>
            <a:chExt cx="5006948" cy="1618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181611" y="5118538"/>
              <a:ext cx="1608072" cy="1249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1890" y="6367789"/>
              <a:ext cx="500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the number of discoveries compared to g=1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7325" y="1974160"/>
            <a:ext cx="744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 (g=1)			Cost of knowledge (g=10)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4" y="2443164"/>
            <a:ext cx="5040116" cy="3772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72" y="2443162"/>
            <a:ext cx="5040116" cy="3772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532" y="2047565"/>
            <a:ext cx="779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Knowledge discovered (g=1)		Knowledge discovered (g=10)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02" y="2391736"/>
            <a:ext cx="5170825" cy="3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894" y="2507412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49" y="2391735"/>
            <a:ext cx="5140606" cy="38480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63751" y="2503889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5"/>
          <a:stretch/>
        </p:blipFill>
        <p:spPr>
          <a:xfrm>
            <a:off x="4763" y="1856807"/>
            <a:ext cx="4572000" cy="362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80"/>
          <a:stretch/>
        </p:blipFill>
        <p:spPr>
          <a:xfrm>
            <a:off x="4491039" y="1856807"/>
            <a:ext cx="4500561" cy="362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128" y="23693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40" y="1961118"/>
            <a:ext cx="5876720" cy="44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32451" y="3452326"/>
            <a:ext cx="361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2 for comparability with frequentist simulations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1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91" y="2034074"/>
            <a:ext cx="5145373" cy="3861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70" y="2034074"/>
            <a:ext cx="5145374" cy="3861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351313" y="2108719"/>
            <a:ext cx="373226" cy="17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48774" y="2142933"/>
            <a:ext cx="373226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4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18" y="2073316"/>
            <a:ext cx="5108864" cy="3833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06" y="2051852"/>
            <a:ext cx="5111499" cy="3835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06752" y="2073316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679313" y="2045325"/>
            <a:ext cx="508456" cy="24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9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Bayesian t-test: Increase power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/>
              <a:t>Jeffrey-</a:t>
            </a:r>
            <a:r>
              <a:rPr lang="en-US" sz="3600" dirty="0" err="1"/>
              <a:t>Zellner</a:t>
            </a:r>
            <a:r>
              <a:rPr lang="en-US" sz="3600" dirty="0"/>
              <a:t>-</a:t>
            </a:r>
            <a:r>
              <a:rPr lang="en-US" sz="3600" dirty="0" err="1"/>
              <a:t>Siow</a:t>
            </a:r>
            <a:r>
              <a:rPr lang="en-US" sz="3600" dirty="0"/>
              <a:t> </a:t>
            </a:r>
            <a:r>
              <a:rPr lang="en-US" sz="3600" dirty="0" smtClean="0"/>
              <a:t>prior [JZS], </a:t>
            </a:r>
            <a:r>
              <a:rPr lang="en-US" sz="3600" dirty="0"/>
              <a:t>Cauchy distribution on effect size</a:t>
            </a:r>
            <a:r>
              <a:rPr lang="en-US" sz="3600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4" y="2082416"/>
            <a:ext cx="5876720" cy="44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9853" y="3247053"/>
            <a:ext cx="29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smtClean="0">
                <a:sym typeface="Symbol" panose="05050102010706020507" pitchFamily="18" charset="2"/>
              </a:rPr>
              <a:t> = 1 to increase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143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6" t="7224" r="8014"/>
          <a:stretch/>
        </p:blipFill>
        <p:spPr>
          <a:xfrm>
            <a:off x="102636" y="2362200"/>
            <a:ext cx="4497355" cy="3495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6382" r="7751" b="-1"/>
          <a:stretch/>
        </p:blipFill>
        <p:spPr>
          <a:xfrm>
            <a:off x="4386564" y="2331720"/>
            <a:ext cx="4654798" cy="354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6141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08737" y="316307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11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t-test: BF10 only </a:t>
            </a:r>
            <a:br>
              <a:rPr lang="en-US" dirty="0" smtClean="0"/>
            </a:br>
            <a:r>
              <a:rPr lang="en-US" sz="3200" dirty="0" smtClean="0"/>
              <a:t>(not BF01)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14" t="6328" r="7594"/>
          <a:stretch/>
        </p:blipFill>
        <p:spPr>
          <a:xfrm>
            <a:off x="102637" y="2179320"/>
            <a:ext cx="4488024" cy="354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36" t="6395" r="7763"/>
          <a:stretch/>
        </p:blipFill>
        <p:spPr>
          <a:xfrm>
            <a:off x="4486656" y="2182368"/>
            <a:ext cx="4573368" cy="3545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6141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14189" y="316307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(Gain = 10)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206752" y="2059198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694776" y="2051852"/>
            <a:ext cx="371856" cy="154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6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survey as before) 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for various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631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Z=2, p &lt; .05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10" y="2129070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7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Z=2, p &lt;. 05, but </a:t>
            </a:r>
            <a:r>
              <a:rPr lang="en-US" dirty="0" err="1" smtClean="0"/>
              <a:t>sd</a:t>
            </a:r>
            <a:r>
              <a:rPr lang="en-US" dirty="0" smtClean="0"/>
              <a:t> =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881" y="2264164"/>
            <a:ext cx="579854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61" y="746449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Z=2.58 p &lt; .01, </a:t>
            </a:r>
            <a:r>
              <a:rPr lang="en-US" dirty="0" err="1" smtClean="0"/>
              <a:t>sd</a:t>
            </a:r>
            <a:r>
              <a:rPr lang="en-US" dirty="0" smtClean="0"/>
              <a:t> =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2" y="1690689"/>
            <a:ext cx="5876720" cy="44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41" y="1298644"/>
            <a:ext cx="5876720" cy="4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(even if they are yours or mine)</a:t>
            </a:r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8509</TotalTime>
  <Words>1635</Words>
  <Application>Microsoft Office PowerPoint</Application>
  <PresentationFormat>On-screen Show (4:3)</PresentationFormat>
  <Paragraphs>290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Accumulation of knowledge</vt:lpstr>
      <vt:lpstr>Simulation results: Cost of new knowledge</vt:lpstr>
      <vt:lpstr>Simulation results:  More graded interest (g=10)</vt:lpstr>
      <vt:lpstr>Simulation results:  More graded interest (g=10)</vt:lpstr>
      <vt:lpstr>Taking it to an extreme:  Everything is significant (faking it*)</vt:lpstr>
      <vt:lpstr>Taking it to an extreme:  Everything is significant (faking it*)</vt:lpstr>
      <vt:lpstr>Taking it to an extreme:  Everything is significant (faking it)</vt:lpstr>
      <vt:lpstr>The effects of fraud:</vt:lpstr>
      <vt:lpstr>Taking it to another extreme: Nothing really exists (“Bemscape”)</vt:lpstr>
      <vt:lpstr>Bayesian t-test  (Jeffrey-Zellner-Siow prior [JZS], Cauchy distribution on effect size)</vt:lpstr>
      <vt:lpstr>Bayesian t-test: BF10 only  (not BF01)</vt:lpstr>
      <vt:lpstr>Bayesian t-test: BF10 only  (not BF01)</vt:lpstr>
      <vt:lpstr>Bayesian t-test: Increase power  (Jeffrey-Zellner-Siow prior [JZS], Cauchy distribution on effect size)</vt:lpstr>
      <vt:lpstr>Bayesian t-test: BF10 only  (not BF01)</vt:lpstr>
      <vt:lpstr>Bayesian t-test: BF10 only  (not BF01)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  <vt:lpstr>Storage for various graphs</vt:lpstr>
      <vt:lpstr>Z=2, p &lt; .05</vt:lpstr>
      <vt:lpstr>Z=2, p &lt;. 05, but sd = 1</vt:lpstr>
      <vt:lpstr>Z=2.58 p &lt; .01, sd =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359</cp:revision>
  <dcterms:created xsi:type="dcterms:W3CDTF">2017-06-01T10:08:37Z</dcterms:created>
  <dcterms:modified xsi:type="dcterms:W3CDTF">2018-08-16T18:24:54Z</dcterms:modified>
</cp:coreProperties>
</file>