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74" r:id="rId2"/>
    <p:sldId id="298" r:id="rId3"/>
    <p:sldId id="301" r:id="rId4"/>
    <p:sldId id="305" r:id="rId5"/>
    <p:sldId id="284" r:id="rId6"/>
    <p:sldId id="285" r:id="rId7"/>
    <p:sldId id="286" r:id="rId8"/>
    <p:sldId id="291" r:id="rId9"/>
    <p:sldId id="337" r:id="rId10"/>
    <p:sldId id="338" r:id="rId11"/>
    <p:sldId id="287" r:id="rId12"/>
    <p:sldId id="288" r:id="rId13"/>
    <p:sldId id="294" r:id="rId14"/>
    <p:sldId id="295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74" r:id="rId23"/>
    <p:sldId id="318" r:id="rId24"/>
    <p:sldId id="319" r:id="rId25"/>
    <p:sldId id="332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33" r:id="rId34"/>
    <p:sldId id="342" r:id="rId35"/>
    <p:sldId id="334" r:id="rId36"/>
    <p:sldId id="335" r:id="rId37"/>
    <p:sldId id="336" r:id="rId38"/>
    <p:sldId id="344" r:id="rId39"/>
    <p:sldId id="348" r:id="rId40"/>
    <p:sldId id="355" r:id="rId41"/>
    <p:sldId id="353" r:id="rId42"/>
    <p:sldId id="354" r:id="rId43"/>
    <p:sldId id="352" r:id="rId44"/>
    <p:sldId id="357" r:id="rId45"/>
    <p:sldId id="367" r:id="rId46"/>
    <p:sldId id="373" r:id="rId47"/>
    <p:sldId id="372" r:id="rId48"/>
    <p:sldId id="371" r:id="rId49"/>
    <p:sldId id="360" r:id="rId50"/>
    <p:sldId id="359" r:id="rId51"/>
    <p:sldId id="362" r:id="rId52"/>
    <p:sldId id="361" r:id="rId53"/>
    <p:sldId id="363" r:id="rId54"/>
    <p:sldId id="364" r:id="rId55"/>
    <p:sldId id="365" r:id="rId56"/>
    <p:sldId id="366" r:id="rId57"/>
    <p:sldId id="368" r:id="rId58"/>
    <p:sldId id="369" r:id="rId59"/>
    <p:sldId id="370" r:id="rId60"/>
    <p:sldId id="327" r:id="rId61"/>
    <p:sldId id="339" r:id="rId62"/>
    <p:sldId id="279" r:id="rId63"/>
    <p:sldId id="328" r:id="rId64"/>
    <p:sldId id="330" r:id="rId65"/>
    <p:sldId id="280" r:id="rId66"/>
    <p:sldId id="282" r:id="rId67"/>
    <p:sldId id="343" r:id="rId6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B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3" autoAdjust="0"/>
    <p:restoredTop sz="79419" autoAdjust="0"/>
  </p:normalViewPr>
  <p:slideViewPr>
    <p:cSldViewPr snapToGrid="0">
      <p:cViewPr>
        <p:scale>
          <a:sx n="100" d="100"/>
          <a:sy n="100" d="100"/>
        </p:scale>
        <p:origin x="230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46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F5264-ECCB-4825-8999-E48A08920A7B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C1F44-4288-4CB6-BCF6-61FED1B9E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6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9721D-C241-4A18-9D29-C7C541E1AB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power problem: PPV (positive predictive value) depends</a:t>
            </a:r>
            <a:r>
              <a:rPr lang="en-US" baseline="0" dirty="0" smtClean="0"/>
              <a:t> on priors and power. PPV= power X prior odds / (power x prior odds + alpha)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3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http://geekpsychologist.com/how-many-citations-does-a-typical-research-paper-in-psychology-receive/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all 48,000 papers, 25% received fewer than 6 citations, and 75% received fewer than 27 citations. The median research paper in psychology received 12 citations.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4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http://pcl.missouri.edu/bf-one-sample for online calculator,</a:t>
            </a:r>
            <a:r>
              <a:rPr lang="en-GB" baseline="0" dirty="0" smtClean="0"/>
              <a:t> https://figshare.com/articles/Bayes_Factors_Matlab_functions/1357917 for code downloaded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2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BF=3 cutoff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Nrep</a:t>
            </a:r>
            <a:r>
              <a:rPr lang="en-US" baseline="0" dirty="0" smtClean="0"/>
              <a:t>=1,000.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78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http://pcl.missouri.edu/bf-one-sample for online calculator,</a:t>
            </a:r>
            <a:r>
              <a:rPr lang="en-GB" baseline="0" dirty="0" smtClean="0"/>
              <a:t> https://figshare.com/articles/Bayes_Factors_Matlab_functions/1357917 for code downloaded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278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BF=3 cutoff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Nrep</a:t>
            </a:r>
            <a:r>
              <a:rPr lang="en-US" baseline="0" dirty="0" smtClean="0"/>
              <a:t>=1,000.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6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26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38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53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587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0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27.12.2018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488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27.12.2018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068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27.12.2018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42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27.12.2018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7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27.12.2018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804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27.12.2018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12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FE1E-D566-4959-A25A-BADF3DB7ECEF}" type="datetimeFigureOut">
              <a:rPr lang="de-CH" smtClean="0"/>
              <a:t>27.12.2018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76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31" y="1345562"/>
            <a:ext cx="8456814" cy="1102519"/>
          </a:xfrm>
        </p:spPr>
        <p:txBody>
          <a:bodyPr>
            <a:noAutofit/>
          </a:bodyPr>
          <a:lstStyle/>
          <a:p>
            <a:r>
              <a:rPr lang="en-US" sz="4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a replication crisis, but </a:t>
            </a:r>
            <a:r>
              <a:rPr lang="en-US" sz="4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replicability of published findings is good </a:t>
            </a:r>
            <a:r>
              <a:rPr lang="en-US" sz="4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4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science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50624" y="6304923"/>
            <a:ext cx="46378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i="1" dirty="0" smtClean="0"/>
              <a:t>August 2018—ongoing record of replication </a:t>
            </a:r>
            <a:r>
              <a:rPr lang="en-AU" sz="1350" i="1" smtClean="0"/>
              <a:t>market simulations</a:t>
            </a:r>
            <a:endParaRPr lang="en-US" sz="1350" i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9778" y="2938732"/>
            <a:ext cx="7513320" cy="2686212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Stephan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Lewandowsky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School </a:t>
            </a:r>
            <a:r>
              <a:rPr lang="en-US" sz="1800" dirty="0">
                <a:solidFill>
                  <a:schemeClr val="tx1"/>
                </a:solidFill>
              </a:rPr>
              <a:t>of Experimental Psychology and Cabot Institute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University of Western Australia</a:t>
            </a:r>
          </a:p>
          <a:p>
            <a:pPr lvl="0">
              <a:spcBef>
                <a:spcPts val="0"/>
              </a:spcBef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Klaus </a:t>
            </a:r>
            <a:r>
              <a:rPr lang="en-US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Oberauer</a:t>
            </a:r>
            <a:endParaRPr 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    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Lewan\Documents\Talks &amp; Conferences organized\cabot-logo-colour150-transpare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05"/>
          <a:stretch/>
        </p:blipFill>
        <p:spPr bwMode="auto">
          <a:xfrm>
            <a:off x="3507708" y="3431527"/>
            <a:ext cx="1780684" cy="5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48" y="6235673"/>
            <a:ext cx="4572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86948" y="623567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STWorg</a:t>
            </a:r>
            <a:endParaRPr lang="en-GB" dirty="0"/>
          </a:p>
        </p:txBody>
      </p:sp>
      <p:pic>
        <p:nvPicPr>
          <p:cNvPr id="10" name="Picture 7" descr="unilogo_pp_schwarz_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08" y="5304350"/>
            <a:ext cx="2024975" cy="47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7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and 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44650"/>
            <a:ext cx="7886700" cy="1084263"/>
          </a:xfrm>
        </p:spPr>
        <p:txBody>
          <a:bodyPr/>
          <a:lstStyle/>
          <a:p>
            <a:r>
              <a:rPr lang="en-US" dirty="0" smtClean="0"/>
              <a:t>Citations of 100 studies in </a:t>
            </a:r>
            <a:r>
              <a:rPr lang="en-GB" dirty="0" smtClean="0"/>
              <a:t>Reproducibility </a:t>
            </a:r>
            <a:r>
              <a:rPr lang="en-GB" dirty="0"/>
              <a:t>Project </a:t>
            </a:r>
            <a:r>
              <a:rPr lang="en-GB" dirty="0" smtClean="0"/>
              <a:t>(by Ruben </a:t>
            </a:r>
            <a:r>
              <a:rPr lang="en-GB" dirty="0" err="1" smtClean="0"/>
              <a:t>Arslan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1" y="2652712"/>
            <a:ext cx="4670169" cy="3333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8037" y="5986461"/>
            <a:ext cx="209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Did study replicate?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42975" y="4043363"/>
            <a:ext cx="150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Citation count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690939" y="4750287"/>
            <a:ext cx="133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effect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68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matters is what science overall </a:t>
            </a:r>
            <a:r>
              <a:rPr lang="en-US" dirty="0" smtClean="0"/>
              <a:t>achieves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4313"/>
            <a:ext cx="7886700" cy="4351338"/>
          </a:xfrm>
        </p:spPr>
        <p:txBody>
          <a:bodyPr/>
          <a:lstStyle/>
          <a:p>
            <a:r>
              <a:rPr lang="en-US" dirty="0" smtClean="0"/>
              <a:t>Failures to replicate carry a cost</a:t>
            </a:r>
          </a:p>
          <a:p>
            <a:pPr lvl="1"/>
            <a:r>
              <a:rPr lang="en-US" dirty="0" smtClean="0"/>
              <a:t>wasted experiments</a:t>
            </a:r>
          </a:p>
          <a:p>
            <a:r>
              <a:rPr lang="en-US" dirty="0" smtClean="0"/>
              <a:t>Replicated studies no one cares about also carry a cost</a:t>
            </a:r>
          </a:p>
          <a:p>
            <a:pPr lvl="1"/>
            <a:r>
              <a:rPr lang="en-US" dirty="0" smtClean="0"/>
              <a:t>wasted experiments</a:t>
            </a:r>
          </a:p>
          <a:p>
            <a:r>
              <a:rPr lang="en-US" dirty="0" smtClean="0"/>
              <a:t>How do we minimize cost to maximize discovery of interesting new knowledge?</a:t>
            </a:r>
          </a:p>
        </p:txBody>
      </p:sp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207006 w 15849600"/>
              <a:gd name="connsiteY8" fmla="*/ 7980277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23709 w 15849600"/>
              <a:gd name="connsiteY5" fmla="*/ 7886755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207006 w 15849600"/>
              <a:gd name="connsiteY8" fmla="*/ 7980277 h 12496800"/>
              <a:gd name="connsiteX9" fmla="*/ 1523709 w 15849600"/>
              <a:gd name="connsiteY9" fmla="*/ 7886755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523709" y="7886755"/>
                </a:moveTo>
                <a:cubicBezTo>
                  <a:pt x="1551954" y="9010835"/>
                  <a:pt x="1594920" y="8386724"/>
                  <a:pt x="1559696" y="9396767"/>
                </a:cubicBezTo>
                <a:cubicBezTo>
                  <a:pt x="3638164" y="9471001"/>
                  <a:pt x="11844329" y="9514709"/>
                  <a:pt x="14180640" y="9529108"/>
                </a:cubicBezTo>
                <a:cubicBezTo>
                  <a:pt x="14181213" y="9066190"/>
                  <a:pt x="14206433" y="8443195"/>
                  <a:pt x="14207006" y="7980277"/>
                </a:cubicBezTo>
                <a:lnTo>
                  <a:pt x="1523709" y="7886755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7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minimize overall cost, optimize a market of ideas and </a:t>
            </a:r>
            <a:r>
              <a:rPr lang="en-US" dirty="0" smtClean="0"/>
              <a:t>replications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32300" y="3063540"/>
            <a:ext cx="5464234" cy="2796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Replicability = 1/3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considered interesting = 1/10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measured in number of experiments </a:t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needed for 1 interesting replicable finding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2300" y="2112697"/>
            <a:ext cx="5464234" cy="8292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intuitive example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2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 before publishing</a:t>
            </a:r>
            <a:endParaRPr lang="en-GB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825729" y="1690689"/>
            <a:ext cx="8082742" cy="903316"/>
            <a:chOff x="825729" y="1690689"/>
            <a:chExt cx="8082742" cy="903316"/>
          </a:xfrm>
        </p:grpSpPr>
        <p:sp>
          <p:nvSpPr>
            <p:cNvPr id="4" name="Rectangle 3"/>
            <p:cNvSpPr/>
            <p:nvPr/>
          </p:nvSpPr>
          <p:spPr>
            <a:xfrm>
              <a:off x="8257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000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43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486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230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973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716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59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02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946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689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432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75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918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62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405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148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91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634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378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121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864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607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350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094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837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580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323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5066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7810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25729" y="2895545"/>
            <a:ext cx="8082742" cy="903316"/>
            <a:chOff x="825729" y="2890493"/>
            <a:chExt cx="8082742" cy="903316"/>
          </a:xfrm>
        </p:grpSpPr>
        <p:sp>
          <p:nvSpPr>
            <p:cNvPr id="37" name="Rectangle 36"/>
            <p:cNvSpPr/>
            <p:nvPr/>
          </p:nvSpPr>
          <p:spPr>
            <a:xfrm>
              <a:off x="82572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000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743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4868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230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973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7164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459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202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460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689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432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1756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918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662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4052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148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891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6348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378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121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8644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607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350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0940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837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580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3236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516387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7810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0" y="4073670"/>
            <a:ext cx="9144000" cy="8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6200000">
            <a:off x="-1224640" y="3518308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 	Unpublished</a:t>
            </a:r>
            <a:endParaRPr lang="en-GB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828498" y="4311974"/>
            <a:ext cx="7534102" cy="903316"/>
            <a:chOff x="828498" y="4311974"/>
            <a:chExt cx="7534102" cy="903316"/>
          </a:xfrm>
        </p:grpSpPr>
        <p:sp>
          <p:nvSpPr>
            <p:cNvPr id="73" name="Rectangle 72"/>
            <p:cNvSpPr/>
            <p:nvPr/>
          </p:nvSpPr>
          <p:spPr>
            <a:xfrm>
              <a:off x="82849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5145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47441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9737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2033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4329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76625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8921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41217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23513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294606" y="5434192"/>
            <a:ext cx="127462" cy="9033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ular Callout 103"/>
          <p:cNvSpPr/>
          <p:nvPr/>
        </p:nvSpPr>
        <p:spPr>
          <a:xfrm>
            <a:off x="5067991" y="5649716"/>
            <a:ext cx="2934394" cy="809105"/>
          </a:xfrm>
          <a:prstGeom prst="wedgeRectCallout">
            <a:avLst>
              <a:gd name="adj1" fmla="val -102419"/>
              <a:gd name="adj2" fmla="val -203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interesting finding = </a:t>
            </a:r>
            <a:br>
              <a:rPr lang="en-US" dirty="0" smtClean="0"/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</a:t>
            </a:r>
            <a:r>
              <a:rPr lang="en-US" dirty="0" smtClean="0"/>
              <a:t>experiments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5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before replicating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36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280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023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766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8509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252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3996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6739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9482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225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4968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7712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0455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198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941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8684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1428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4171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6914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9657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2400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5144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7887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70630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3373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76116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8860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81603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84346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87089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-159456" y="216272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2399604" y="3084457"/>
            <a:ext cx="676102" cy="903316"/>
            <a:chOff x="753686" y="3078915"/>
            <a:chExt cx="676102" cy="903316"/>
          </a:xfrm>
        </p:grpSpPr>
        <p:sp>
          <p:nvSpPr>
            <p:cNvPr id="36" name="Rectangle 35"/>
            <p:cNvSpPr/>
            <p:nvPr/>
          </p:nvSpPr>
          <p:spPr>
            <a:xfrm>
              <a:off x="753686" y="3078915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8006" y="3078915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02326" y="3078915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399603" y="4267636"/>
            <a:ext cx="127462" cy="9033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ular Callout 40"/>
          <p:cNvSpPr/>
          <p:nvPr/>
        </p:nvSpPr>
        <p:spPr>
          <a:xfrm>
            <a:off x="4172988" y="4452848"/>
            <a:ext cx="2934394" cy="809105"/>
          </a:xfrm>
          <a:prstGeom prst="wedgeRectCallout">
            <a:avLst>
              <a:gd name="adj1" fmla="val -102419"/>
              <a:gd name="adj2" fmla="val -203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interesting finding = </a:t>
            </a:r>
            <a:br>
              <a:rPr lang="en-US" dirty="0" smtClean="0"/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 </a:t>
            </a:r>
            <a:r>
              <a:rPr lang="en-US" dirty="0" smtClean="0"/>
              <a:t>experiments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17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replication market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58" y="1690689"/>
            <a:ext cx="7886700" cy="4918833"/>
          </a:xfrm>
        </p:spPr>
        <p:txBody>
          <a:bodyPr>
            <a:normAutofit/>
          </a:bodyPr>
          <a:lstStyle/>
          <a:p>
            <a:r>
              <a:rPr lang="en-US" dirty="0" smtClean="0"/>
              <a:t>“Real world” </a:t>
            </a:r>
          </a:p>
          <a:p>
            <a:pPr lvl="1"/>
            <a:r>
              <a:rPr lang="en-US" dirty="0" smtClean="0"/>
              <a:t>100 possible phenomena (10 levels of independent variable </a:t>
            </a:r>
            <a:r>
              <a:rPr lang="en-US" dirty="0" smtClean="0">
                <a:sym typeface="Symbol" panose="05050102010706020507" pitchFamily="18" charset="2"/>
              </a:rPr>
              <a:t> 10 potential dependent variables)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9% of those phenomena exist (</a:t>
            </a:r>
            <a:r>
              <a:rPr lang="en-US" dirty="0" err="1" smtClean="0">
                <a:sym typeface="Symbol" panose="05050102010706020507" pitchFamily="18" charset="2"/>
              </a:rPr>
              <a:t>Dreber</a:t>
            </a:r>
            <a:r>
              <a:rPr lang="en-US" dirty="0" smtClean="0">
                <a:sym typeface="Symbol" panose="05050102010706020507" pitchFamily="18" charset="2"/>
              </a:rPr>
              <a:t> et al., 2015)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91% of those phenomena do not exist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Scientific community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seeks to maximize identification of interesting phenomena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replication decisions are based on presumed interest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/>
              <a:t>Output measures (community at large)</a:t>
            </a:r>
          </a:p>
          <a:p>
            <a:pPr lvl="1"/>
            <a:r>
              <a:rPr lang="en-US" dirty="0" smtClean="0"/>
              <a:t>number of phenomena discovered</a:t>
            </a:r>
          </a:p>
          <a:p>
            <a:pPr lvl="1"/>
            <a:r>
              <a:rPr lang="en-US" dirty="0" smtClean="0"/>
              <a:t>number of experiments conducted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6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“Real World”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64691"/>
              </p:ext>
            </p:extLst>
          </p:nvPr>
        </p:nvGraphicFramePr>
        <p:xfrm>
          <a:off x="2100470" y="207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586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379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3319670" y="1273111"/>
            <a:ext cx="2822659" cy="903559"/>
            <a:chOff x="3319670" y="1273111"/>
            <a:chExt cx="2822659" cy="90355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88835" y="1273111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0 </a:t>
              </a:r>
              <a:r>
                <a:rPr lang="en-US" sz="2400" dirty="0" smtClean="0"/>
                <a:t>true</a:t>
              </a:r>
              <a:endParaRPr lang="en-GB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5794" y="1591163"/>
            <a:ext cx="2622149" cy="1687702"/>
            <a:chOff x="565794" y="1591163"/>
            <a:chExt cx="2622149" cy="168770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909313" y="2513162"/>
              <a:ext cx="1278630" cy="765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65794" y="1591163"/>
              <a:ext cx="14267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1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true</a:t>
              </a:r>
            </a:p>
            <a:p>
              <a:r>
                <a:rPr lang="en-US" dirty="0" smtClean="0"/>
                <a:t>(i.e., differs</a:t>
              </a:r>
              <a:br>
                <a:rPr lang="en-US" dirty="0" smtClean="0"/>
              </a:br>
              <a:r>
                <a:rPr lang="en-US" dirty="0" smtClean="0"/>
                <a:t>from control)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1600" y="2469120"/>
            <a:ext cx="3670648" cy="903559"/>
            <a:chOff x="3319670" y="1273111"/>
            <a:chExt cx="3670648" cy="903559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88835" y="1273111"/>
              <a:ext cx="1901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Randomly chosen </a:t>
              </a:r>
              <a:br>
                <a:rPr lang="en-US" dirty="0" smtClean="0"/>
              </a:br>
              <a:r>
                <a:rPr lang="en-US" dirty="0" smtClean="0"/>
                <a:t>with P(effect)=.09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577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simulated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Randomly choose independent &amp; dependent variables</a:t>
            </a:r>
          </a:p>
          <a:p>
            <a:pPr lvl="1"/>
            <a:r>
              <a:rPr lang="en-US" dirty="0" smtClean="0"/>
              <a:t>IV from {1, 2, … 10}</a:t>
            </a:r>
          </a:p>
          <a:p>
            <a:pPr lvl="1"/>
            <a:r>
              <a:rPr lang="en-US" dirty="0" smtClean="0"/>
              <a:t>DV from </a:t>
            </a:r>
            <a:r>
              <a:rPr lang="en-US" dirty="0"/>
              <a:t>{1, 2, … 10</a:t>
            </a:r>
            <a:r>
              <a:rPr lang="en-US" dirty="0" smtClean="0"/>
              <a:t>}</a:t>
            </a:r>
          </a:p>
          <a:p>
            <a:r>
              <a:rPr lang="en-US" dirty="0" smtClean="0"/>
              <a:t>Run an experiment</a:t>
            </a:r>
          </a:p>
          <a:p>
            <a:pPr lvl="1"/>
            <a:r>
              <a:rPr lang="en-US" dirty="0" smtClean="0"/>
              <a:t>n = 30, µ = 0|1, </a:t>
            </a:r>
            <a:r>
              <a:rPr lang="en-US" dirty="0" smtClean="0">
                <a:sym typeface="Symbol" panose="05050102010706020507" pitchFamily="18" charset="2"/>
              </a:rPr>
              <a:t> = 2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α = .05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Power  .8</a:t>
            </a:r>
            <a:endParaRPr lang="en-US" dirty="0" smtClean="0"/>
          </a:p>
          <a:p>
            <a:r>
              <a:rPr lang="en-US" dirty="0" smtClean="0"/>
              <a:t>Option to </a:t>
            </a:r>
            <a:r>
              <a:rPr lang="en-US" i="1" dirty="0" smtClean="0"/>
              <a:t>p</a:t>
            </a:r>
            <a:r>
              <a:rPr lang="en-US" dirty="0" smtClean="0"/>
              <a:t>-hack </a:t>
            </a:r>
          </a:p>
          <a:p>
            <a:pPr lvl="1"/>
            <a:r>
              <a:rPr lang="en-US" dirty="0" smtClean="0"/>
              <a:t>5 additional batches of subjects</a:t>
            </a:r>
          </a:p>
          <a:p>
            <a:pPr lvl="1"/>
            <a:r>
              <a:rPr lang="en-US" dirty="0" err="1" smtClean="0"/>
              <a:t>n</a:t>
            </a:r>
            <a:r>
              <a:rPr lang="en-US" i="1" baseline="-25000" dirty="0" err="1" smtClean="0"/>
              <a:t>batch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dirty="0" smtClean="0"/>
              <a:t> {1, 5, 10}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9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53" y="1517510"/>
            <a:ext cx="4805226" cy="4805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3078" y="6093999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05511" y="3727859"/>
            <a:ext cx="1387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Percent total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061172" y="2104409"/>
            <a:ext cx="212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2,000 articles published in 2014 in all of psychology (Scopus, April 2018)</a:t>
            </a:r>
          </a:p>
          <a:p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1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89791" y="6030772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059597" y="3661777"/>
            <a:ext cx="16859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Proportion total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8005"/>
          <a:stretch/>
        </p:blipFill>
        <p:spPr>
          <a:xfrm>
            <a:off x="2077278" y="1352971"/>
            <a:ext cx="5682688" cy="501552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524540" y="2216688"/>
            <a:ext cx="2693503" cy="923692"/>
            <a:chOff x="6331227" y="2246243"/>
            <a:chExt cx="2693503" cy="92369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6331227" y="2615213"/>
              <a:ext cx="1142999" cy="55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74226" y="2246243"/>
              <a:ext cx="155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Fit generalized Pareto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4871" y="4613158"/>
            <a:ext cx="2693503" cy="923692"/>
            <a:chOff x="6331227" y="2246243"/>
            <a:chExt cx="2693503" cy="923692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6331227" y="2615213"/>
              <a:ext cx="1142999" cy="55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74226" y="2246243"/>
              <a:ext cx="15505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90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percentile is interest threshold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06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Replicability is fundamental to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0083"/>
            <a:ext cx="7886700" cy="4146880"/>
          </a:xfrm>
        </p:spPr>
        <p:txBody>
          <a:bodyPr/>
          <a:lstStyle/>
          <a:p>
            <a:r>
              <a:rPr lang="en-US" dirty="0" smtClean="0"/>
              <a:t>“A finding needs to be repeatable to count as a scientific discovery” (</a:t>
            </a:r>
            <a:r>
              <a:rPr lang="en-US" dirty="0" err="1" smtClean="0"/>
              <a:t>Zwaan</a:t>
            </a:r>
            <a:r>
              <a:rPr lang="en-US" dirty="0" smtClean="0"/>
              <a:t> et al., 2017)</a:t>
            </a:r>
          </a:p>
          <a:p>
            <a:r>
              <a:rPr lang="en-US" dirty="0" smtClean="0"/>
              <a:t>Replicability is a line </a:t>
            </a:r>
            <a:r>
              <a:rPr lang="en-US" dirty="0"/>
              <a:t>of demarcation that separates science from </a:t>
            </a:r>
            <a:r>
              <a:rPr lang="en-US" dirty="0" smtClean="0"/>
              <a:t>pseudoscience </a:t>
            </a:r>
            <a:r>
              <a:rPr lang="en-US" dirty="0"/>
              <a:t>(Dunlap, 1926) </a:t>
            </a:r>
            <a:endParaRPr lang="en-US" dirty="0" smtClean="0"/>
          </a:p>
          <a:p>
            <a:r>
              <a:rPr lang="en-US" dirty="0" smtClean="0"/>
              <a:t>It just sucks if a finding doesn’t replicate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65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89791" y="6030772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320789" y="3661777"/>
            <a:ext cx="1163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P(interest)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522" t="4299" r="6718" b="6129"/>
          <a:stretch/>
        </p:blipFill>
        <p:spPr>
          <a:xfrm>
            <a:off x="2077278" y="1570383"/>
            <a:ext cx="5297557" cy="449248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250096" y="2703446"/>
            <a:ext cx="3876261" cy="1925750"/>
            <a:chOff x="3250096" y="2703446"/>
            <a:chExt cx="3876261" cy="1925750"/>
          </a:xfrm>
        </p:grpSpPr>
        <p:sp>
          <p:nvSpPr>
            <p:cNvPr id="3" name="TextBox 2"/>
            <p:cNvSpPr txBox="1"/>
            <p:nvPr/>
          </p:nvSpPr>
          <p:spPr>
            <a:xfrm>
              <a:off x="4273829" y="3428867"/>
              <a:ext cx="28525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Logistic decision bound centered on 90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percentile, with steepness determined by gain </a:t>
              </a:r>
              <a:r>
                <a:rPr lang="en-US" dirty="0" smtClean="0">
                  <a:sym typeface="Symbol" panose="05050102010706020507" pitchFamily="18" charset="2"/>
                </a:rPr>
                <a:t>{1, 5, 10}</a:t>
              </a:r>
              <a:r>
                <a:rPr lang="en-US" dirty="0" smtClean="0"/>
                <a:t> </a:t>
              </a:r>
              <a:endParaRPr lang="en-GB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250096" y="2703446"/>
              <a:ext cx="974034" cy="1113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86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decisions I: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9261"/>
              </p:ext>
            </p:extLst>
          </p:nvPr>
        </p:nvGraphicFramePr>
        <p:xfrm>
          <a:off x="1574412" y="2334053"/>
          <a:ext cx="12429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929">
                  <a:extLst>
                    <a:ext uri="{9D8B030D-6E8A-4147-A177-3AD203B41FA5}">
                      <a16:colId xmlns:a16="http://schemas.microsoft.com/office/drawing/2014/main" val="223036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&lt; .05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.05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217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365" y="1827705"/>
            <a:ext cx="5714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Conduct </a:t>
            </a:r>
            <a:r>
              <a:rPr lang="en-US" dirty="0" smtClean="0"/>
              <a:t>100 </a:t>
            </a:r>
            <a:r>
              <a:rPr lang="en-US" dirty="0" smtClean="0"/>
              <a:t>studies       Replicate 	    Publish successful</a:t>
            </a:r>
          </a:p>
          <a:p>
            <a:r>
              <a:rPr lang="en-US" dirty="0"/>
              <a:t>	</a:t>
            </a:r>
            <a:r>
              <a:rPr lang="en-US" dirty="0" smtClean="0"/>
              <a:t>	          </a:t>
            </a:r>
            <a:r>
              <a:rPr lang="en-US" dirty="0" smtClean="0"/>
              <a:t>any </a:t>
            </a:r>
            <a:r>
              <a:rPr lang="en-US" i="1" dirty="0" smtClean="0"/>
              <a:t>p</a:t>
            </a:r>
            <a:r>
              <a:rPr lang="en-US" dirty="0" smtClean="0"/>
              <a:t> &lt; .</a:t>
            </a:r>
            <a:r>
              <a:rPr lang="en-US" dirty="0" smtClean="0"/>
              <a:t>05	    replications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8624" y="2334053"/>
            <a:ext cx="53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</a:t>
            </a:r>
            <a:endParaRPr lang="en-US" sz="24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endParaRPr lang="en-US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 algn="r">
              <a:lnSpc>
                <a:spcPct val="150000"/>
              </a:lnSpc>
            </a:pPr>
            <a:endParaRPr lang="en-US" sz="7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100</a:t>
            </a:r>
            <a:endParaRPr lang="en-US" dirty="0"/>
          </a:p>
          <a:p>
            <a:pPr algn="r"/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1481" y="2858530"/>
            <a:ext cx="221833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88606" y="2685008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 &lt; .05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8605" y="4559116"/>
            <a:ext cx="1242929" cy="363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Fail to replicate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09256" y="2693246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617720" y="3130807"/>
            <a:ext cx="2293620" cy="2266783"/>
            <a:chOff x="6870358" y="3204519"/>
            <a:chExt cx="2293620" cy="2266783"/>
          </a:xfrm>
        </p:grpSpPr>
        <p:grpSp>
          <p:nvGrpSpPr>
            <p:cNvPr id="18" name="Group 17"/>
            <p:cNvGrpSpPr/>
            <p:nvPr/>
          </p:nvGrpSpPr>
          <p:grpSpPr>
            <a:xfrm>
              <a:off x="6870358" y="3651998"/>
              <a:ext cx="2293620" cy="1819304"/>
              <a:chOff x="6870358" y="3651998"/>
              <a:chExt cx="2293620" cy="1819304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12311" t="4919" r="7339" b="9589"/>
              <a:stretch/>
            </p:blipFill>
            <p:spPr>
              <a:xfrm>
                <a:off x="7125696" y="3651998"/>
                <a:ext cx="1342834" cy="107240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870358" y="4732638"/>
                <a:ext cx="229362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Apply probabilistic decision to </a:t>
                </a:r>
                <a:r>
                  <a:rPr lang="en-US" sz="1400" dirty="0" smtClean="0"/>
                  <a:t>count replicated results deemed “interesting”</a:t>
                </a:r>
                <a:endParaRPr lang="en-GB" sz="1400" dirty="0"/>
              </a:p>
            </p:txBody>
          </p:sp>
        </p:grpSp>
        <p:cxnSp>
          <p:nvCxnSpPr>
            <p:cNvPr id="20" name="Straight Arrow Connector 19"/>
            <p:cNvCxnSpPr>
              <a:endCxn id="16" idx="0"/>
            </p:cNvCxnSpPr>
            <p:nvPr/>
          </p:nvCxnSpPr>
          <p:spPr>
            <a:xfrm>
              <a:off x="7788875" y="3204519"/>
              <a:ext cx="8238" cy="447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 flipV="1">
            <a:off x="2891480" y="4732638"/>
            <a:ext cx="221833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59479" y="2866768"/>
            <a:ext cx="221833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decisions I: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9261"/>
              </p:ext>
            </p:extLst>
          </p:nvPr>
        </p:nvGraphicFramePr>
        <p:xfrm>
          <a:off x="1574412" y="2334053"/>
          <a:ext cx="12429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929">
                  <a:extLst>
                    <a:ext uri="{9D8B030D-6E8A-4147-A177-3AD203B41FA5}">
                      <a16:colId xmlns:a16="http://schemas.microsoft.com/office/drawing/2014/main" val="223036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&lt; .05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.05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217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365" y="1827705"/>
            <a:ext cx="5714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Conduct </a:t>
            </a:r>
            <a:r>
              <a:rPr lang="en-US" dirty="0" smtClean="0"/>
              <a:t>100 </a:t>
            </a:r>
            <a:r>
              <a:rPr lang="en-US" dirty="0" smtClean="0"/>
              <a:t>studies       Replicate 	    Publish successful</a:t>
            </a:r>
          </a:p>
          <a:p>
            <a:r>
              <a:rPr lang="en-US" dirty="0"/>
              <a:t>	</a:t>
            </a:r>
            <a:r>
              <a:rPr lang="en-US" dirty="0" smtClean="0"/>
              <a:t>	          </a:t>
            </a:r>
            <a:r>
              <a:rPr lang="en-US" dirty="0" smtClean="0"/>
              <a:t>any </a:t>
            </a:r>
            <a:r>
              <a:rPr lang="en-US" i="1" dirty="0" smtClean="0"/>
              <a:t>p</a:t>
            </a:r>
            <a:r>
              <a:rPr lang="en-US" dirty="0" smtClean="0"/>
              <a:t> &lt; .</a:t>
            </a:r>
            <a:r>
              <a:rPr lang="en-US" dirty="0" smtClean="0"/>
              <a:t>05	    replications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8624" y="2334053"/>
            <a:ext cx="53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</a:t>
            </a:r>
            <a:endParaRPr lang="en-US" sz="24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endParaRPr lang="en-US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 algn="r">
              <a:lnSpc>
                <a:spcPct val="150000"/>
              </a:lnSpc>
            </a:pPr>
            <a:endParaRPr lang="en-US" sz="7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100</a:t>
            </a:r>
            <a:endParaRPr lang="en-US" dirty="0"/>
          </a:p>
          <a:p>
            <a:pPr algn="r"/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1481" y="2858530"/>
            <a:ext cx="221833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88606" y="2685008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 &lt; .05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8605" y="4559116"/>
            <a:ext cx="1242929" cy="363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Fail to replicate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09256" y="2693246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617720" y="3130807"/>
            <a:ext cx="2293620" cy="2266783"/>
            <a:chOff x="6870358" y="3204519"/>
            <a:chExt cx="2293620" cy="2266783"/>
          </a:xfrm>
        </p:grpSpPr>
        <p:grpSp>
          <p:nvGrpSpPr>
            <p:cNvPr id="18" name="Group 17"/>
            <p:cNvGrpSpPr/>
            <p:nvPr/>
          </p:nvGrpSpPr>
          <p:grpSpPr>
            <a:xfrm>
              <a:off x="6870358" y="3651998"/>
              <a:ext cx="2293620" cy="1819304"/>
              <a:chOff x="6870358" y="3651998"/>
              <a:chExt cx="2293620" cy="1819304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3"/>
              <a:srcRect l="12311" t="4919" r="7339" b="9589"/>
              <a:stretch/>
            </p:blipFill>
            <p:spPr>
              <a:xfrm>
                <a:off x="7125696" y="3651998"/>
                <a:ext cx="1342834" cy="107240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870358" y="4732638"/>
                <a:ext cx="229362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Apply probabilistic decision to count “interesting” </a:t>
                </a:r>
              </a:p>
              <a:p>
                <a:r>
                  <a:rPr lang="en-US" sz="1400" dirty="0" smtClean="0"/>
                  <a:t>replicated results</a:t>
                </a:r>
                <a:endParaRPr lang="en-GB" sz="1400" dirty="0"/>
              </a:p>
            </p:txBody>
          </p:sp>
        </p:grpSp>
        <p:cxnSp>
          <p:nvCxnSpPr>
            <p:cNvPr id="20" name="Straight Arrow Connector 19"/>
            <p:cNvCxnSpPr>
              <a:endCxn id="16" idx="0"/>
            </p:cNvCxnSpPr>
            <p:nvPr/>
          </p:nvCxnSpPr>
          <p:spPr>
            <a:xfrm>
              <a:off x="7788875" y="3204519"/>
              <a:ext cx="8238" cy="447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 flipV="1">
            <a:off x="2891480" y="4732638"/>
            <a:ext cx="221833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59479" y="2866768"/>
            <a:ext cx="221833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4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decisions I: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endParaRPr lang="en-GB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9261"/>
              </p:ext>
            </p:extLst>
          </p:nvPr>
        </p:nvGraphicFramePr>
        <p:xfrm>
          <a:off x="1574412" y="2334053"/>
          <a:ext cx="12429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929">
                  <a:extLst>
                    <a:ext uri="{9D8B030D-6E8A-4147-A177-3AD203B41FA5}">
                      <a16:colId xmlns:a16="http://schemas.microsoft.com/office/drawing/2014/main" val="223036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&lt; .05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.05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217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365" y="1827705"/>
            <a:ext cx="5888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100 </a:t>
            </a:r>
            <a:r>
              <a:rPr lang="en-US" dirty="0" smtClean="0"/>
              <a:t>studies       </a:t>
            </a:r>
            <a:r>
              <a:rPr lang="en-US" dirty="0"/>
              <a:t>Publish 	</a:t>
            </a:r>
            <a:r>
              <a:rPr lang="en-US" dirty="0" smtClean="0"/>
              <a:t>  Apply probabilistic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        any </a:t>
            </a:r>
            <a:r>
              <a:rPr lang="en-US" i="1" dirty="0" smtClean="0"/>
              <a:t>p</a:t>
            </a:r>
            <a:r>
              <a:rPr lang="en-US" dirty="0" smtClean="0"/>
              <a:t> &lt; .</a:t>
            </a:r>
            <a:r>
              <a:rPr lang="en-US" dirty="0"/>
              <a:t>05 </a:t>
            </a:r>
            <a:r>
              <a:rPr lang="en-US" dirty="0" smtClean="0"/>
              <a:t>         decision </a:t>
            </a:r>
            <a:r>
              <a:rPr lang="en-US" dirty="0"/>
              <a:t>to </a:t>
            </a:r>
            <a:r>
              <a:rPr lang="en-US" i="1" dirty="0"/>
              <a:t>replicate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8624" y="2334053"/>
            <a:ext cx="53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</a:t>
            </a:r>
            <a:endParaRPr lang="en-US" sz="24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endParaRPr lang="en-US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 algn="r">
              <a:lnSpc>
                <a:spcPct val="150000"/>
              </a:lnSpc>
            </a:pPr>
            <a:endParaRPr lang="en-US" sz="7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100</a:t>
            </a:r>
            <a:endParaRPr lang="en-US" dirty="0"/>
          </a:p>
          <a:p>
            <a:pPr algn="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187455" y="2676770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7454" y="4550878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661178" y="3210065"/>
            <a:ext cx="2059458" cy="1449972"/>
            <a:chOff x="6870358" y="3651998"/>
            <a:chExt cx="2059458" cy="144997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l="12311" t="4919" r="7339" b="9589"/>
            <a:stretch/>
          </p:blipFill>
          <p:spPr>
            <a:xfrm>
              <a:off x="7125696" y="3651998"/>
              <a:ext cx="1342834" cy="107240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870358" y="4732638"/>
              <a:ext cx="2059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i="1" dirty="0"/>
            </a:p>
          </p:txBody>
        </p:sp>
      </p:grpSp>
      <p:sp>
        <p:nvSpPr>
          <p:cNvPr id="3" name="Right Brace 2"/>
          <p:cNvSpPr/>
          <p:nvPr/>
        </p:nvSpPr>
        <p:spPr>
          <a:xfrm>
            <a:off x="4509136" y="2866768"/>
            <a:ext cx="353344" cy="18658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87933" y="4323875"/>
            <a:ext cx="495" cy="193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55528" y="4549547"/>
            <a:ext cx="1245047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Replicated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61178" y="5207057"/>
            <a:ext cx="2272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Count replicated results deemed to be “interesting”</a:t>
            </a:r>
            <a:endParaRPr lang="en-GB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91481" y="2858530"/>
            <a:ext cx="221833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91481" y="4747170"/>
            <a:ext cx="221833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87933" y="4972776"/>
            <a:ext cx="495" cy="193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simulation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7085"/>
            <a:ext cx="7886700" cy="5111889"/>
          </a:xfrm>
        </p:spPr>
        <p:txBody>
          <a:bodyPr>
            <a:normAutofit/>
          </a:bodyPr>
          <a:lstStyle/>
          <a:p>
            <a:r>
              <a:rPr lang="en-US" dirty="0" smtClean="0"/>
              <a:t>p-hacking</a:t>
            </a:r>
          </a:p>
          <a:p>
            <a:pPr lvl="1"/>
            <a:r>
              <a:rPr lang="en-US" dirty="0" smtClean="0"/>
              <a:t>no p-hacking</a:t>
            </a:r>
          </a:p>
          <a:p>
            <a:pPr lvl="1"/>
            <a:r>
              <a:rPr lang="en-US" dirty="0" smtClean="0"/>
              <a:t>add {1, 5, 10} participants in up to 5 batches if effect not significant</a:t>
            </a:r>
          </a:p>
          <a:p>
            <a:pPr lvl="1"/>
            <a:r>
              <a:rPr lang="en-US" dirty="0" smtClean="0"/>
              <a:t>all experiments conducted identically</a:t>
            </a:r>
          </a:p>
          <a:p>
            <a:r>
              <a:rPr lang="en-US" dirty="0" smtClean="0"/>
              <a:t>Gain (g) of logistic decision</a:t>
            </a:r>
          </a:p>
          <a:p>
            <a:pPr lvl="1"/>
            <a:r>
              <a:rPr lang="en-US" dirty="0" smtClean="0"/>
              <a:t>1, 5, 10</a:t>
            </a:r>
          </a:p>
          <a:p>
            <a:r>
              <a:rPr lang="en-US" dirty="0" smtClean="0"/>
              <a:t>Conduct </a:t>
            </a:r>
            <a:r>
              <a:rPr lang="en-US" dirty="0" smtClean="0">
                <a:sym typeface="Symbol" panose="05050102010706020507" pitchFamily="18" charset="2"/>
              </a:rPr>
              <a:t> 1,000 </a:t>
            </a:r>
            <a:r>
              <a:rPr lang="en-US" dirty="0" smtClean="0"/>
              <a:t>simulations in each cell</a:t>
            </a:r>
          </a:p>
          <a:p>
            <a:pPr lvl="1"/>
            <a:r>
              <a:rPr lang="en-US" dirty="0" smtClean="0"/>
              <a:t>each with unique random “real world” explored by 100 experiments (+ replications)</a:t>
            </a:r>
          </a:p>
          <a:p>
            <a:pPr lvl="1"/>
            <a:r>
              <a:rPr lang="en-US" dirty="0" smtClean="0"/>
              <a:t>count replicated effects of interest (new knowledge)</a:t>
            </a:r>
          </a:p>
          <a:p>
            <a:pPr lvl="1"/>
            <a:r>
              <a:rPr lang="en-US" dirty="0" smtClean="0"/>
              <a:t>count total number of experiments (cost)</a:t>
            </a:r>
          </a:p>
        </p:txBody>
      </p:sp>
    </p:spTree>
    <p:extLst>
      <p:ext uri="{BB962C8B-B14F-4D97-AF65-F5344CB8AC3E}">
        <p14:creationId xmlns:p14="http://schemas.microsoft.com/office/powerpoint/2010/main" val="235116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54597"/>
              </p:ext>
            </p:extLst>
          </p:nvPr>
        </p:nvGraphicFramePr>
        <p:xfrm>
          <a:off x="2100470" y="207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75703" y="586943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25269" y="353367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1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49524" cy="1325563"/>
          </a:xfrm>
        </p:spPr>
        <p:txBody>
          <a:bodyPr/>
          <a:lstStyle/>
          <a:p>
            <a:r>
              <a:rPr lang="en-US" dirty="0" smtClean="0"/>
              <a:t>For each cell, do this </a:t>
            </a:r>
            <a:r>
              <a:rPr lang="en-US" dirty="0" smtClean="0">
                <a:sym typeface="Symbol" panose="05050102010706020507" pitchFamily="18" charset="2"/>
              </a:rPr>
              <a:t> </a:t>
            </a:r>
            <a:r>
              <a:rPr lang="en-US" dirty="0" smtClean="0"/>
              <a:t>1,000 times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566382" y="2445136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036586" y="3185994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501738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907807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z&gt;2?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308824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z&gt;2?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04955" y="4157741"/>
            <a:ext cx="2217798" cy="1623519"/>
            <a:chOff x="6804955" y="4157741"/>
            <a:chExt cx="2217798" cy="1623519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6804955" y="4157741"/>
              <a:ext cx="995231" cy="687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153538" y="4857930"/>
              <a:ext cx="18692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Conduct 100 random experiments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415223" y="-345705"/>
            <a:ext cx="9815546" cy="7391400"/>
            <a:chOff x="-415223" y="-345705"/>
            <a:chExt cx="9815546" cy="7391400"/>
          </a:xfrm>
        </p:grpSpPr>
        <p:sp>
          <p:nvSpPr>
            <p:cNvPr id="18" name="TextBox 17"/>
            <p:cNvSpPr txBox="1"/>
            <p:nvPr/>
          </p:nvSpPr>
          <p:spPr>
            <a:xfrm>
              <a:off x="2890841" y="3564889"/>
              <a:ext cx="10408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Replicate?</a:t>
              </a:r>
              <a:endParaRPr lang="en-GB" sz="1600" dirty="0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-415223" y="-345705"/>
              <a:ext cx="9815546" cy="7391400"/>
            </a:xfrm>
            <a:custGeom>
              <a:avLst/>
              <a:gdLst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10104196 w 15849600"/>
                <a:gd name="connsiteY7" fmla="*/ 6751396 h 12496800"/>
                <a:gd name="connsiteX8" fmla="*/ 10104196 w 15849600"/>
                <a:gd name="connsiteY8" fmla="*/ 5745404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10104196 w 15849600"/>
                <a:gd name="connsiteY7" fmla="*/ 6751396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150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150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3647924 w 15849600"/>
                <a:gd name="connsiteY6" fmla="*/ 9791307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9982200 w 15849600"/>
                <a:gd name="connsiteY8" fmla="*/ 579120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858812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165459 w 15849600"/>
                <a:gd name="connsiteY7" fmla="*/ 9082746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165459 w 15849600"/>
                <a:gd name="connsiteY7" fmla="*/ 9082746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9575812 w 15849600"/>
                <a:gd name="connsiteY7" fmla="*/ 9203528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082746 h 12496800"/>
                <a:gd name="connsiteX7" fmla="*/ 9575812 w 15849600"/>
                <a:gd name="connsiteY7" fmla="*/ 9203528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082746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3679342 w 15849600"/>
                <a:gd name="connsiteY6" fmla="*/ 9082746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092379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09237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3208092 w 15849600"/>
                <a:gd name="connsiteY7" fmla="*/ 9904105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4387386 w 15849600"/>
                <a:gd name="connsiteY7" fmla="*/ 9541760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240659 w 15849600"/>
                <a:gd name="connsiteY6" fmla="*/ 9662542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4269457 w 15849600"/>
                <a:gd name="connsiteY7" fmla="*/ 9541760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1557081 w 15849600"/>
                <a:gd name="connsiteY8" fmla="*/ 990410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11557081 w 15849600"/>
                <a:gd name="connsiteY8" fmla="*/ 990410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232705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508014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508014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15094963 w 15849600"/>
                <a:gd name="connsiteY7" fmla="*/ 9904105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623245 w 15849600"/>
                <a:gd name="connsiteY8" fmla="*/ 2294854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623245 w 15849600"/>
                <a:gd name="connsiteY8" fmla="*/ 2294854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741175 w 15849600"/>
                <a:gd name="connsiteY8" fmla="*/ 2657199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4387386 w 15849600"/>
                <a:gd name="connsiteY7" fmla="*/ 3502671 h 12496800"/>
                <a:gd name="connsiteX8" fmla="*/ 14741175 w 15849600"/>
                <a:gd name="connsiteY8" fmla="*/ 2657199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741175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741175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50531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419953 w 15849600"/>
                <a:gd name="connsiteY7" fmla="*/ 3623453 h 12496800"/>
                <a:gd name="connsiteX8" fmla="*/ 13679810 w 15849600"/>
                <a:gd name="connsiteY8" fmla="*/ 4106580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679810 w 15849600"/>
                <a:gd name="connsiteY8" fmla="*/ 4106580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033545 w 15849600"/>
                <a:gd name="connsiteY9" fmla="*/ 2898763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490864 w 15849600"/>
                <a:gd name="connsiteY5" fmla="*/ 2898763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033545 w 15849600"/>
                <a:gd name="connsiteY9" fmla="*/ 2898763 h 12496800"/>
                <a:gd name="connsiteX10" fmla="*/ 8490864 w 15849600"/>
                <a:gd name="connsiteY10" fmla="*/ 2898763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490864 w 15849600"/>
                <a:gd name="connsiteY5" fmla="*/ 2898763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4033545 w 15849600"/>
                <a:gd name="connsiteY10" fmla="*/ 2898763 h 12496800"/>
                <a:gd name="connsiteX11" fmla="*/ 8490864 w 15849600"/>
                <a:gd name="connsiteY11" fmla="*/ 2898763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4033545 w 15849600"/>
                <a:gd name="connsiteY10" fmla="*/ 2898763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2948182 w 15849600"/>
                <a:gd name="connsiteY8" fmla="*/ 4348144 h 12496800"/>
                <a:gd name="connsiteX9" fmla="*/ 13915616 w 15849600"/>
                <a:gd name="connsiteY9" fmla="*/ 3865017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3460624 w 15849600"/>
                <a:gd name="connsiteY8" fmla="*/ 10145669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8575506 h 12496800"/>
                <a:gd name="connsiteX8" fmla="*/ 3460624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8575506 h 12496800"/>
                <a:gd name="connsiteX8" fmla="*/ 3345270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10151163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10151163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9805101 w 15849600"/>
                <a:gd name="connsiteY9" fmla="*/ 8696288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9805101 w 15849600"/>
                <a:gd name="connsiteY9" fmla="*/ 8696288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9920455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14558823 w 15849600"/>
                <a:gd name="connsiteY9" fmla="*/ 418737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518343 w 15849600"/>
                <a:gd name="connsiteY6" fmla="*/ 7185672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518343 w 15849600"/>
                <a:gd name="connsiteY6" fmla="*/ 7185672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385534 w 15849600"/>
                <a:gd name="connsiteY5" fmla="*/ 4343538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385534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6701731 w 15849600"/>
                <a:gd name="connsiteY10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11384114 w 15849600"/>
                <a:gd name="connsiteY6" fmla="*/ 9396094 h 12496800"/>
                <a:gd name="connsiteX7" fmla="*/ 14439508 w 15849600"/>
                <a:gd name="connsiteY7" fmla="*/ 9349246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14439508 w 15849600"/>
                <a:gd name="connsiteY7" fmla="*/ 9349246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8931884 w 15849600"/>
                <a:gd name="connsiteY8" fmla="*/ 5396787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093069 w 15849600"/>
                <a:gd name="connsiteY5" fmla="*/ 5404294 h 12496800"/>
                <a:gd name="connsiteX6" fmla="*/ 6758982 w 15849600"/>
                <a:gd name="connsiteY6" fmla="*/ 6232435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8093069 w 15849600"/>
                <a:gd name="connsiteY9" fmla="*/ 540429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093069 w 15849600"/>
                <a:gd name="connsiteY5" fmla="*/ 5404294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8093069 w 15849600"/>
                <a:gd name="connsiteY9" fmla="*/ 540429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2768349 w 15849600"/>
                <a:gd name="connsiteY6" fmla="*/ 4408952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480029 w 15849600"/>
                <a:gd name="connsiteY8" fmla="*/ 280812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480029 w 15849600"/>
                <a:gd name="connsiteY8" fmla="*/ 280812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681093 w 15849600"/>
                <a:gd name="connsiteY6" fmla="*/ 8105289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748206 w 15849600"/>
                <a:gd name="connsiteY6" fmla="*/ 8077179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99559 w 15849600"/>
                <a:gd name="connsiteY5" fmla="*/ 3701064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699559 w 15849600"/>
                <a:gd name="connsiteY9" fmla="*/ 370106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58846 w 15849600"/>
                <a:gd name="connsiteY7" fmla="*/ 509636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58846 w 15849600"/>
                <a:gd name="connsiteY7" fmla="*/ 5096364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7825254 w 15849600"/>
                <a:gd name="connsiteY7" fmla="*/ 971736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25254 w 15849600"/>
                <a:gd name="connsiteY7" fmla="*/ 971736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762072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461105 w 15849600"/>
                <a:gd name="connsiteY6" fmla="*/ 9318318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7695451 w 15849600"/>
                <a:gd name="connsiteY7" fmla="*/ 9241671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696928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696928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963013 w 15849600"/>
                <a:gd name="connsiteY8" fmla="*/ 4083854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936409 w 15849600"/>
                <a:gd name="connsiteY8" fmla="*/ 4250988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4772087 w 15849600"/>
                <a:gd name="connsiteY8" fmla="*/ 3025335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265412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29107 w 15849600"/>
                <a:gd name="connsiteY5" fmla="*/ 302561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0929107 w 15849600"/>
                <a:gd name="connsiteY9" fmla="*/ 302561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0427712 w 15849600"/>
                <a:gd name="connsiteY7" fmla="*/ 705987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8965605 w 15849600"/>
                <a:gd name="connsiteY6" fmla="*/ 7059574 h 12496800"/>
                <a:gd name="connsiteX7" fmla="*/ 10427712 w 15849600"/>
                <a:gd name="connsiteY7" fmla="*/ 705987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49600" h="12496800">
                  <a:moveTo>
                    <a:pt x="0" y="0"/>
                  </a:moveTo>
                  <a:lnTo>
                    <a:pt x="15849600" y="0"/>
                  </a:lnTo>
                  <a:lnTo>
                    <a:pt x="15849600" y="12496800"/>
                  </a:lnTo>
                  <a:lnTo>
                    <a:pt x="0" y="12496800"/>
                  </a:lnTo>
                  <a:lnTo>
                    <a:pt x="0" y="0"/>
                  </a:lnTo>
                  <a:close/>
                  <a:moveTo>
                    <a:pt x="8995758" y="6040732"/>
                  </a:moveTo>
                  <a:cubicBezTo>
                    <a:pt x="9024003" y="7164812"/>
                    <a:pt x="9000829" y="6049531"/>
                    <a:pt x="8965605" y="7059574"/>
                  </a:cubicBezTo>
                  <a:cubicBezTo>
                    <a:pt x="11044074" y="7022386"/>
                    <a:pt x="8091401" y="7045473"/>
                    <a:pt x="10427712" y="7059872"/>
                  </a:cubicBezTo>
                  <a:cubicBezTo>
                    <a:pt x="10428285" y="6596954"/>
                    <a:pt x="10439838" y="6460665"/>
                    <a:pt x="10440411" y="5997747"/>
                  </a:cubicBezTo>
                  <a:lnTo>
                    <a:pt x="8995758" y="6040732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4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0929107" y="3025612"/>
                </a:moveTo>
                <a:cubicBezTo>
                  <a:pt x="10957352" y="4149692"/>
                  <a:pt x="10966806" y="10798556"/>
                  <a:pt x="10931582" y="11808599"/>
                </a:cubicBezTo>
                <a:cubicBezTo>
                  <a:pt x="13010051" y="11771411"/>
                  <a:pt x="12520969" y="11760333"/>
                  <a:pt x="14857280" y="11774732"/>
                </a:cubicBezTo>
                <a:cubicBezTo>
                  <a:pt x="14857853" y="11311814"/>
                  <a:pt x="14771514" y="3488253"/>
                  <a:pt x="14772087" y="3025335"/>
                </a:cubicBezTo>
                <a:lnTo>
                  <a:pt x="10929107" y="3025612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0450" y="2655360"/>
            <a:ext cx="2195572" cy="593763"/>
            <a:chOff x="160450" y="2655360"/>
            <a:chExt cx="2195572" cy="593763"/>
          </a:xfrm>
        </p:grpSpPr>
        <p:sp>
          <p:nvSpPr>
            <p:cNvPr id="3" name="TextBox 2"/>
            <p:cNvSpPr txBox="1"/>
            <p:nvPr/>
          </p:nvSpPr>
          <p:spPr>
            <a:xfrm>
              <a:off x="160450" y="2879791"/>
              <a:ext cx="119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Power </a:t>
              </a:r>
              <a:r>
                <a:rPr lang="en-US" dirty="0" smtClean="0">
                  <a:sym typeface="Symbol" panose="05050102010706020507" pitchFamily="18" charset="2"/>
                </a:rPr>
                <a:t> .8</a:t>
              </a:r>
              <a:endParaRPr lang="en-GB" dirty="0"/>
            </a:p>
          </p:txBody>
        </p:sp>
        <p:cxnSp>
          <p:nvCxnSpPr>
            <p:cNvPr id="8" name="Straight Arrow Connector 7"/>
            <p:cNvCxnSpPr>
              <a:stCxn id="3" idx="3"/>
            </p:cNvCxnSpPr>
            <p:nvPr/>
          </p:nvCxnSpPr>
          <p:spPr>
            <a:xfrm flipV="1">
              <a:off x="1353662" y="2655360"/>
              <a:ext cx="1002360" cy="409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12168" y="4975654"/>
            <a:ext cx="1643854" cy="575278"/>
            <a:chOff x="712168" y="4975654"/>
            <a:chExt cx="1643854" cy="575278"/>
          </a:xfrm>
        </p:grpSpPr>
        <p:sp>
          <p:nvSpPr>
            <p:cNvPr id="6" name="TextBox 5"/>
            <p:cNvSpPr txBox="1"/>
            <p:nvPr/>
          </p:nvSpPr>
          <p:spPr>
            <a:xfrm>
              <a:off x="712168" y="5181600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dirty="0" smtClean="0"/>
                <a:t> =</a:t>
              </a:r>
              <a:r>
                <a:rPr lang="en-US" dirty="0" smtClean="0">
                  <a:sym typeface="Symbol" panose="05050102010706020507" pitchFamily="18" charset="2"/>
                </a:rPr>
                <a:t>.05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472387" y="4975654"/>
              <a:ext cx="883635" cy="411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91700" y="6023871"/>
            <a:ext cx="2064322" cy="646331"/>
            <a:chOff x="291700" y="6023871"/>
            <a:chExt cx="2064322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291700" y="6023871"/>
              <a:ext cx="16171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p-hacking, </a:t>
              </a:r>
              <a:br>
                <a:rPr lang="en-US" dirty="0" smtClean="0"/>
              </a:br>
              <a:r>
                <a:rPr lang="en-US" dirty="0" smtClean="0"/>
                <a:t>stop after n=30</a:t>
              </a:r>
              <a:endParaRPr lang="en-GB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914204" y="6071286"/>
              <a:ext cx="441818" cy="280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74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850234" y="3025612"/>
                </a:moveTo>
                <a:cubicBezTo>
                  <a:pt x="878479" y="4149692"/>
                  <a:pt x="1048426" y="10647319"/>
                  <a:pt x="1013202" y="11657362"/>
                </a:cubicBezTo>
                <a:lnTo>
                  <a:pt x="10780792" y="11690711"/>
                </a:lnTo>
                <a:cubicBezTo>
                  <a:pt x="10781365" y="11227793"/>
                  <a:pt x="10759224" y="3521861"/>
                  <a:pt x="10759797" y="3058943"/>
                </a:cubicBezTo>
                <a:lnTo>
                  <a:pt x="850234" y="3025612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98774" y="3160643"/>
            <a:ext cx="3660849" cy="3051314"/>
            <a:chOff x="5098774" y="3160643"/>
            <a:chExt cx="3660849" cy="305131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098774" y="3657600"/>
              <a:ext cx="2109334" cy="2554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08108" y="3160643"/>
              <a:ext cx="155151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this many</a:t>
              </a:r>
              <a:br>
                <a:rPr lang="en-US" dirty="0" smtClean="0"/>
              </a:br>
              <a:r>
                <a:rPr lang="en-US" dirty="0" smtClean="0"/>
                <a:t>participants </a:t>
              </a:r>
              <a:br>
                <a:rPr lang="en-US" dirty="0" smtClean="0"/>
              </a:br>
              <a:r>
                <a:rPr lang="en-US" dirty="0" smtClean="0"/>
                <a:t>up to 5 times,</a:t>
              </a:r>
              <a:br>
                <a:rPr lang="en-US" dirty="0" smtClean="0"/>
              </a:br>
              <a:r>
                <a:rPr lang="en-US" dirty="0" smtClean="0"/>
                <a:t>or until p &lt; .05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506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/>
              <a:t>Accumulation </a:t>
            </a:r>
            <a:r>
              <a:rPr lang="en-US" dirty="0" smtClean="0"/>
              <a:t>of knowledge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17"/>
          <a:stretch/>
        </p:blipFill>
        <p:spPr>
          <a:xfrm>
            <a:off x="1438613" y="1804086"/>
            <a:ext cx="5486400" cy="493684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72000" y="2054491"/>
            <a:ext cx="4473146" cy="1008156"/>
            <a:chOff x="4572000" y="2054491"/>
            <a:chExt cx="4473146" cy="1008156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4572000" y="2054491"/>
              <a:ext cx="2619632" cy="577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91632" y="2200873"/>
              <a:ext cx="185351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Steep decision slope </a:t>
              </a:r>
              <a:r>
                <a:rPr lang="en-US" sz="1400" dirty="0" smtClean="0"/>
                <a:t>(virtual threshold at 90</a:t>
              </a:r>
              <a:r>
                <a:rPr lang="en-US" sz="1400" baseline="30000" dirty="0" smtClean="0"/>
                <a:t>th</a:t>
              </a:r>
              <a:r>
                <a:rPr lang="en-US" sz="1400" dirty="0" smtClean="0"/>
                <a:t> %</a:t>
              </a:r>
              <a:r>
                <a:rPr lang="en-US" sz="1400" dirty="0" err="1" smtClean="0"/>
                <a:t>ile</a:t>
              </a:r>
              <a:r>
                <a:rPr lang="en-US" sz="1400" dirty="0" smtClean="0"/>
                <a:t>)</a:t>
              </a:r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0" y="2852879"/>
            <a:ext cx="4234249" cy="1494927"/>
            <a:chOff x="4572000" y="2852879"/>
            <a:chExt cx="4234249" cy="1494927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572000" y="2852879"/>
              <a:ext cx="2619633" cy="687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191632" y="3424476"/>
              <a:ext cx="16146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Maximum achievable knowledge</a:t>
              </a:r>
              <a:endParaRPr lang="en-GB" dirty="0"/>
            </a:p>
          </p:txBody>
        </p:sp>
      </p:grpSp>
      <p:sp>
        <p:nvSpPr>
          <p:cNvPr id="22" name="Freeform 21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566521 w 15849600"/>
              <a:gd name="connsiteY8" fmla="*/ 9256855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3883091" y="9167813"/>
                </a:moveTo>
                <a:cubicBezTo>
                  <a:pt x="3911336" y="10291893"/>
                  <a:pt x="3921659" y="10800525"/>
                  <a:pt x="3886435" y="11810568"/>
                </a:cubicBezTo>
                <a:lnTo>
                  <a:pt x="13401287" y="11802133"/>
                </a:lnTo>
                <a:cubicBezTo>
                  <a:pt x="13401860" y="11339215"/>
                  <a:pt x="13393021" y="9733701"/>
                  <a:pt x="13393594" y="9270783"/>
                </a:cubicBezTo>
                <a:lnTo>
                  <a:pt x="3883091" y="9167813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5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Why is there a </a:t>
            </a:r>
            <a:r>
              <a:rPr lang="de-CH" dirty="0" smtClean="0"/>
              <a:t>‘Replication Crisis’?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614013" cy="4445880"/>
          </a:xfrm>
        </p:spPr>
        <p:txBody>
          <a:bodyPr>
            <a:noAutofit/>
          </a:bodyPr>
          <a:lstStyle/>
          <a:p>
            <a:r>
              <a:rPr lang="de-CH" dirty="0" smtClean="0"/>
              <a:t>Researcher degrees of freedom </a:t>
            </a:r>
          </a:p>
          <a:p>
            <a:r>
              <a:rPr lang="de-CH" dirty="0" smtClean="0"/>
              <a:t>Questionable research practices (QRPs)</a:t>
            </a:r>
          </a:p>
          <a:p>
            <a:pPr lvl="1"/>
            <a:r>
              <a:rPr lang="de-CH" dirty="0" smtClean="0"/>
              <a:t>underpowered studies (Button et al., 2013)</a:t>
            </a:r>
          </a:p>
          <a:p>
            <a:pPr lvl="1"/>
            <a:r>
              <a:rPr lang="de-CH" dirty="0" smtClean="0"/>
              <a:t>p-hacking (Jennison &amp; Turnbull, 1990)</a:t>
            </a:r>
          </a:p>
          <a:p>
            <a:pPr lvl="1"/>
            <a:r>
              <a:rPr lang="de-CH" dirty="0" smtClean="0"/>
              <a:t>HARKing (Kerr, 1998)</a:t>
            </a:r>
          </a:p>
          <a:p>
            <a:pPr lvl="1"/>
            <a:r>
              <a:rPr lang="de-CH" dirty="0" smtClean="0"/>
              <a:t>publication </a:t>
            </a:r>
            <a:r>
              <a:rPr lang="de-CH" dirty="0"/>
              <a:t>bias </a:t>
            </a:r>
            <a:r>
              <a:rPr lang="de-CH" dirty="0" smtClean="0"/>
              <a:t>(Ferguson &amp; Heene, 2012)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710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</a:t>
            </a:r>
            <a:br>
              <a:rPr lang="en-US" dirty="0" smtClean="0"/>
            </a:br>
            <a:r>
              <a:rPr lang="en-US" dirty="0" smtClean="0"/>
              <a:t>Cost of new knowledge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866"/>
          <a:stretch/>
        </p:blipFill>
        <p:spPr>
          <a:xfrm>
            <a:off x="1560786" y="1744715"/>
            <a:ext cx="5486400" cy="494511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738552" y="3731741"/>
            <a:ext cx="2298356" cy="1416908"/>
            <a:chOff x="6738552" y="3731741"/>
            <a:chExt cx="2298356" cy="1416908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738552" y="4539049"/>
              <a:ext cx="56841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306962" y="3731741"/>
              <a:ext cx="17299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Minimum </a:t>
              </a:r>
              <a:r>
                <a:rPr lang="en-US" i="1" dirty="0" smtClean="0"/>
                <a:t>n</a:t>
              </a:r>
              <a:r>
                <a:rPr lang="en-US" dirty="0" smtClean="0"/>
                <a:t> of experiments </a:t>
              </a:r>
              <a:r>
                <a:rPr lang="en-US" sz="1400" dirty="0" smtClean="0"/>
                <a:t>(before replications)</a:t>
              </a:r>
              <a:endParaRPr lang="en-GB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0" y="1359243"/>
            <a:ext cx="3105665" cy="1581665"/>
            <a:chOff x="6096000" y="1359243"/>
            <a:chExt cx="3105665" cy="1581665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096000" y="2183027"/>
              <a:ext cx="951186" cy="757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047186" y="1359243"/>
              <a:ext cx="215447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Added cost of insisting that people publish replicated (i.e., replicable) results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899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 smtClean="0"/>
              <a:t>More graded interest (g=10)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" y="1795789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88" y="1795789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7876" y="1917063"/>
            <a:ext cx="6470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			New knowledge</a:t>
            </a:r>
            <a:endParaRPr lang="en-GB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51890" y="5118538"/>
            <a:ext cx="5006948" cy="1618583"/>
            <a:chOff x="3951890" y="5118538"/>
            <a:chExt cx="5006948" cy="161858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5181611" y="5118538"/>
              <a:ext cx="1608072" cy="1249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51890" y="6367789"/>
              <a:ext cx="5006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Double the number of discoveries compared to g=1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5614" y="4803228"/>
            <a:ext cx="3314241" cy="1749227"/>
            <a:chOff x="125614" y="4803228"/>
            <a:chExt cx="3314241" cy="174922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397876" y="4803228"/>
              <a:ext cx="1597572" cy="1429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5614" y="6183123"/>
              <a:ext cx="331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Slightly more experiments overall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1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 smtClean="0"/>
              <a:t>More graded interest (g=10)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" y="1795789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88" y="1795789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7876" y="1917063"/>
            <a:ext cx="6470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			New knowledge</a:t>
            </a:r>
            <a:endParaRPr lang="en-GB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5614" y="4803228"/>
            <a:ext cx="3314241" cy="1749227"/>
            <a:chOff x="125614" y="4803228"/>
            <a:chExt cx="3314241" cy="174922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397876" y="4803228"/>
              <a:ext cx="1597572" cy="1429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5614" y="6183123"/>
              <a:ext cx="331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Slightly more experiments overall</a:t>
              </a:r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02849" y="4295336"/>
            <a:ext cx="3784914" cy="646331"/>
            <a:chOff x="5102849" y="4295336"/>
            <a:chExt cx="3784914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5102849" y="4295336"/>
              <a:ext cx="3784914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p-hacking introduces slightly more spurious effects</a:t>
              </a:r>
              <a:endParaRPr lang="en-GB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789688" y="4691270"/>
              <a:ext cx="1725662" cy="125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79918" y="5049078"/>
            <a:ext cx="3930421" cy="1763150"/>
            <a:chOff x="4779918" y="5049078"/>
            <a:chExt cx="3930421" cy="1763150"/>
          </a:xfrm>
        </p:grpSpPr>
        <p:sp>
          <p:nvSpPr>
            <p:cNvPr id="27" name="TextBox 26"/>
            <p:cNvSpPr txBox="1"/>
            <p:nvPr/>
          </p:nvSpPr>
          <p:spPr>
            <a:xfrm>
              <a:off x="4779918" y="6165897"/>
              <a:ext cx="3930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p-hacking increases number of true effects found</a:t>
              </a:r>
              <a:endParaRPr lang="en-GB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902075" y="5049078"/>
              <a:ext cx="1833550" cy="1183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 16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566521 w 15849600"/>
              <a:gd name="connsiteY8" fmla="*/ 9256855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13401287 w 15849600"/>
              <a:gd name="connsiteY7" fmla="*/ 11802133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158164 w 15849600"/>
              <a:gd name="connsiteY7" fmla="*/ 11197178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158164 w 15849600"/>
              <a:gd name="connsiteY7" fmla="*/ 11197178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559393 w 15849600"/>
              <a:gd name="connsiteY7" fmla="*/ 11230786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591491 w 15849600"/>
              <a:gd name="connsiteY7" fmla="*/ 11818937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567751 w 15849600"/>
              <a:gd name="connsiteY8" fmla="*/ 8581807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81901 w 15849600"/>
              <a:gd name="connsiteY5" fmla="*/ 7823468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567751 w 15849600"/>
              <a:gd name="connsiteY8" fmla="*/ 8581807 h 12496800"/>
              <a:gd name="connsiteX9" fmla="*/ 881901 w 15849600"/>
              <a:gd name="connsiteY9" fmla="*/ 782346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81901 w 15849600"/>
              <a:gd name="connsiteY5" fmla="*/ 7823468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80095 w 15849600"/>
              <a:gd name="connsiteY8" fmla="*/ 7825613 h 12496800"/>
              <a:gd name="connsiteX9" fmla="*/ 881901 w 15849600"/>
              <a:gd name="connsiteY9" fmla="*/ 782346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30048 w 15849600"/>
              <a:gd name="connsiteY5" fmla="*/ 7806664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80095 w 15849600"/>
              <a:gd name="connsiteY8" fmla="*/ 7825613 h 12496800"/>
              <a:gd name="connsiteX9" fmla="*/ 930048 w 15849600"/>
              <a:gd name="connsiteY9" fmla="*/ 78066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30048 w 15849600"/>
              <a:gd name="connsiteY5" fmla="*/ 7806664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15898 w 15849600"/>
              <a:gd name="connsiteY8" fmla="*/ 7808809 h 12496800"/>
              <a:gd name="connsiteX9" fmla="*/ 930048 w 15849600"/>
              <a:gd name="connsiteY9" fmla="*/ 7806664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930048" y="7806664"/>
                </a:moveTo>
                <a:cubicBezTo>
                  <a:pt x="958293" y="8930744"/>
                  <a:pt x="936516" y="10884549"/>
                  <a:pt x="901292" y="11894592"/>
                </a:cubicBezTo>
                <a:lnTo>
                  <a:pt x="7591491" y="11818937"/>
                </a:lnTo>
                <a:cubicBezTo>
                  <a:pt x="7592064" y="11356019"/>
                  <a:pt x="7615325" y="8271727"/>
                  <a:pt x="7615898" y="7808809"/>
                </a:cubicBezTo>
                <a:lnTo>
                  <a:pt x="930048" y="7806664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10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it*)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214563" y="2514600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450311" y="2516821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28649" y="6393118"/>
            <a:ext cx="847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Replications are honest and there are true effects (</a:t>
            </a:r>
            <a:r>
              <a:rPr lang="en-US" sz="2000" dirty="0" err="1" smtClean="0"/>
              <a:t>Stapel</a:t>
            </a:r>
            <a:r>
              <a:rPr lang="en-US" sz="2000" dirty="0" smtClean="0"/>
              <a:t> did not alter nature)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777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10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it*)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87325" y="1974160"/>
            <a:ext cx="744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 (g=1)			Cost of knowledge (g=10)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8649" y="6393118"/>
            <a:ext cx="847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Replications are honest and there are true effects (</a:t>
            </a:r>
            <a:r>
              <a:rPr lang="en-US" sz="2000" dirty="0" err="1" smtClean="0"/>
              <a:t>Stapel</a:t>
            </a:r>
            <a:r>
              <a:rPr lang="en-US" sz="2000" dirty="0" smtClean="0"/>
              <a:t> did not alter nature)</a:t>
            </a:r>
            <a:endParaRPr lang="en-GB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634" y="2443164"/>
            <a:ext cx="5040116" cy="3772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72" y="2443162"/>
            <a:ext cx="5040116" cy="377281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214563" y="2514600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450311" y="2516821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1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28532" y="2047565"/>
            <a:ext cx="779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Knowledge discovered (g=1)		Knowledge discovered (g=10)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002" y="2391736"/>
            <a:ext cx="5170825" cy="38706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3894" y="2507412"/>
            <a:ext cx="358356" cy="16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49" y="2391735"/>
            <a:ext cx="5140606" cy="384803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63751" y="2503889"/>
            <a:ext cx="358356" cy="16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8" y="1093685"/>
            <a:ext cx="3475167" cy="260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46" y="204100"/>
            <a:ext cx="7886700" cy="1140982"/>
          </a:xfrm>
        </p:spPr>
        <p:txBody>
          <a:bodyPr/>
          <a:lstStyle/>
          <a:p>
            <a:r>
              <a:rPr lang="en-US" dirty="0" smtClean="0"/>
              <a:t>The effects of fraud: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86" y="1093685"/>
            <a:ext cx="3517334" cy="2632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0711"/>
          <a:stretch/>
        </p:blipFill>
        <p:spPr>
          <a:xfrm>
            <a:off x="4938798" y="3726611"/>
            <a:ext cx="3275161" cy="2924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0479"/>
          <a:stretch/>
        </p:blipFill>
        <p:spPr>
          <a:xfrm>
            <a:off x="406470" y="3715110"/>
            <a:ext cx="3191611" cy="28571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11925" y="1152525"/>
            <a:ext cx="282575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490335" y="3785450"/>
            <a:ext cx="363855" cy="165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922145" y="4088130"/>
            <a:ext cx="432435" cy="179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3634392" y="2530173"/>
            <a:ext cx="2951561" cy="1737026"/>
            <a:chOff x="3634392" y="2530173"/>
            <a:chExt cx="2951561" cy="1737026"/>
          </a:xfrm>
        </p:grpSpPr>
        <p:sp>
          <p:nvSpPr>
            <p:cNvPr id="11" name="TextBox 10"/>
            <p:cNvSpPr txBox="1"/>
            <p:nvPr/>
          </p:nvSpPr>
          <p:spPr>
            <a:xfrm>
              <a:off x="3634392" y="3343869"/>
              <a:ext cx="17281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more</a:t>
              </a:r>
            </a:p>
            <a:p>
              <a:r>
                <a:rPr lang="en-US" dirty="0" smtClean="0"/>
                <a:t>false interesting </a:t>
              </a:r>
              <a:br>
                <a:rPr lang="en-US" dirty="0" smtClean="0"/>
              </a:br>
              <a:r>
                <a:rPr lang="en-US" dirty="0" smtClean="0"/>
                <a:t>effects</a:t>
              </a:r>
              <a:endParaRPr lang="en-GB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999906" y="2530173"/>
              <a:ext cx="1586047" cy="9845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528888" y="1483422"/>
            <a:ext cx="2409910" cy="1341538"/>
            <a:chOff x="2528888" y="1526289"/>
            <a:chExt cx="2409910" cy="1341538"/>
          </a:xfrm>
        </p:grpSpPr>
        <p:sp>
          <p:nvSpPr>
            <p:cNvPr id="15" name="TextBox 14"/>
            <p:cNvSpPr txBox="1"/>
            <p:nvPr/>
          </p:nvSpPr>
          <p:spPr>
            <a:xfrm>
              <a:off x="3586312" y="1526289"/>
              <a:ext cx="13524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</a:t>
              </a:r>
              <a:br>
                <a:rPr lang="en-US" dirty="0" smtClean="0"/>
              </a:br>
              <a:r>
                <a:rPr lang="en-US" dirty="0" smtClean="0"/>
                <a:t>additional</a:t>
              </a:r>
              <a:br>
                <a:rPr lang="en-US" dirty="0" smtClean="0"/>
              </a:br>
              <a:r>
                <a:rPr lang="en-US" dirty="0" smtClean="0"/>
                <a:t>experiments</a:t>
              </a:r>
              <a:endParaRPr lang="en-GB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528888" y="2410148"/>
              <a:ext cx="1149199" cy="4576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95350" y="1643063"/>
            <a:ext cx="126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Fake (g=10)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79157" y="3832895"/>
            <a:ext cx="163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Genuine (g=10)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948581" y="1176008"/>
            <a:ext cx="212785" cy="109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16723" y="4177664"/>
            <a:ext cx="2536077" cy="24563"/>
          </a:xfrm>
          <a:prstGeom prst="line">
            <a:avLst/>
          </a:prstGeom>
          <a:ln w="19050">
            <a:solidFill>
              <a:srgbClr val="015B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365126"/>
            <a:ext cx="827722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another extreme:</a:t>
            </a:r>
            <a:br>
              <a:rPr lang="en-US" dirty="0" smtClean="0"/>
            </a:br>
            <a:r>
              <a:rPr lang="en-US" i="1" dirty="0" smtClean="0"/>
              <a:t>Nothing </a:t>
            </a:r>
            <a:r>
              <a:rPr lang="en-US" dirty="0" smtClean="0"/>
              <a:t>really exists (“</a:t>
            </a:r>
            <a:r>
              <a:rPr lang="en-US" dirty="0" err="1" smtClean="0"/>
              <a:t>Bemscape</a:t>
            </a:r>
            <a:r>
              <a:rPr lang="en-US" dirty="0" smtClean="0"/>
              <a:t>”)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05"/>
          <a:stretch/>
        </p:blipFill>
        <p:spPr>
          <a:xfrm>
            <a:off x="4763" y="1856807"/>
            <a:ext cx="4572000" cy="3625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080"/>
          <a:stretch/>
        </p:blipFill>
        <p:spPr>
          <a:xfrm>
            <a:off x="4491039" y="1856807"/>
            <a:ext cx="4500561" cy="3625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4128" y="23693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90763" y="1897811"/>
            <a:ext cx="400679" cy="212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41319" y="1897810"/>
            <a:ext cx="400679" cy="212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40" y="1961118"/>
            <a:ext cx="5876720" cy="44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Bayesian t-test 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/>
              <a:t>Jeffrey-</a:t>
            </a:r>
            <a:r>
              <a:rPr lang="en-US" sz="3600" dirty="0" err="1"/>
              <a:t>Zellner</a:t>
            </a:r>
            <a:r>
              <a:rPr lang="en-US" sz="3600" dirty="0"/>
              <a:t>-</a:t>
            </a:r>
            <a:r>
              <a:rPr lang="en-US" sz="3600" dirty="0" err="1"/>
              <a:t>Siow</a:t>
            </a:r>
            <a:r>
              <a:rPr lang="en-US" sz="3600" dirty="0"/>
              <a:t> </a:t>
            </a:r>
            <a:r>
              <a:rPr lang="en-US" sz="3600" dirty="0" smtClean="0"/>
              <a:t>prior [JZS], </a:t>
            </a:r>
            <a:r>
              <a:rPr lang="en-US" sz="3600" dirty="0"/>
              <a:t>Cauchy distribution on effect size</a:t>
            </a:r>
            <a:r>
              <a:rPr lang="en-US" sz="3600" dirty="0" smtClean="0"/>
              <a:t>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32451" y="3452326"/>
            <a:ext cx="361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>
                <a:sym typeface="Symbol" panose="05050102010706020507" pitchFamily="18" charset="2"/>
              </a:rPr>
              <a:t> = 2 for comparability with frequentist simulations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885161" y="4035735"/>
            <a:ext cx="2227561" cy="1237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Bayesian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-test has far less power and lower Type I error rate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(BF &gt; 3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 p &lt; .05)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91" y="2034074"/>
            <a:ext cx="5145373" cy="3861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1970" y="2034074"/>
            <a:ext cx="5145374" cy="3861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BF01 because exploratory research rarely seeks null effects)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256141" y="31630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08737" y="31630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1)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351313" y="2108719"/>
            <a:ext cx="373226" cy="177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48774" y="2142933"/>
            <a:ext cx="373226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14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Replicability of </a:t>
            </a:r>
            <a:r>
              <a:rPr lang="en-US" dirty="0"/>
              <a:t>f</a:t>
            </a:r>
            <a:r>
              <a:rPr lang="en-US" dirty="0" smtClean="0"/>
              <a:t>lawless research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Psychological phenomena are inherently stochastic</a:t>
            </a:r>
          </a:p>
          <a:p>
            <a:r>
              <a:rPr lang="en-US" dirty="0" smtClean="0"/>
              <a:t>How do we best manage the inevitability of </a:t>
            </a:r>
            <a:r>
              <a:rPr lang="en-US" i="1" dirty="0" smtClean="0"/>
              <a:t>some</a:t>
            </a:r>
            <a:r>
              <a:rPr lang="en-US" dirty="0" smtClean="0"/>
              <a:t> findings not replicating?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1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718" y="2073316"/>
            <a:ext cx="5108864" cy="38337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006" y="2051852"/>
            <a:ext cx="5111499" cy="3835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BF01)</a:t>
            </a:r>
            <a:endParaRPr lang="en-GB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256141" y="316307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10)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14189" y="316307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10)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206752" y="2059198"/>
            <a:ext cx="371856" cy="15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694776" y="2051852"/>
            <a:ext cx="371856" cy="15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206752" y="2073316"/>
            <a:ext cx="508456" cy="24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679313" y="2045325"/>
            <a:ext cx="508456" cy="24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119151" y="1667234"/>
            <a:ext cx="2227561" cy="1237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Unlike frequentist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, no effect of 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-hacking but also fewer effects discovered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93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Bayesian t-test: Increase power </a:t>
            </a:r>
            <a:br>
              <a:rPr lang="en-US" dirty="0" smtClean="0"/>
            </a:br>
            <a:r>
              <a:rPr lang="en-US" sz="2200" dirty="0" smtClean="0"/>
              <a:t>(</a:t>
            </a:r>
            <a:r>
              <a:rPr lang="en-US" sz="2200" dirty="0"/>
              <a:t>Jeffrey-</a:t>
            </a:r>
            <a:r>
              <a:rPr lang="en-US" sz="2200" dirty="0" err="1"/>
              <a:t>Zellner</a:t>
            </a:r>
            <a:r>
              <a:rPr lang="en-US" sz="2200" dirty="0"/>
              <a:t>-</a:t>
            </a:r>
            <a:r>
              <a:rPr lang="en-US" sz="2200" dirty="0" err="1"/>
              <a:t>Siow</a:t>
            </a:r>
            <a:r>
              <a:rPr lang="en-US" sz="2200" dirty="0"/>
              <a:t> </a:t>
            </a:r>
            <a:r>
              <a:rPr lang="en-US" sz="2200" dirty="0" smtClean="0"/>
              <a:t>prior [JZS], </a:t>
            </a:r>
            <a:r>
              <a:rPr lang="en-US" sz="2200" dirty="0"/>
              <a:t>Cauchy distribution on effect size</a:t>
            </a:r>
            <a:r>
              <a:rPr lang="en-US" sz="2200" dirty="0" smtClean="0"/>
              <a:t>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54" y="2082416"/>
            <a:ext cx="5876720" cy="44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9853" y="3247053"/>
            <a:ext cx="297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>
                <a:sym typeface="Symbol" panose="05050102010706020507" pitchFamily="18" charset="2"/>
              </a:rPr>
              <a:t> = 1 to increase 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143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BF01)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16" t="7224" r="8014"/>
          <a:stretch/>
        </p:blipFill>
        <p:spPr>
          <a:xfrm>
            <a:off x="102636" y="2362200"/>
            <a:ext cx="4497355" cy="3495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6382" r="7751" b="-1"/>
          <a:stretch/>
        </p:blipFill>
        <p:spPr>
          <a:xfrm>
            <a:off x="4386564" y="2331720"/>
            <a:ext cx="4654798" cy="3544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6141" y="31630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08737" y="31630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111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BF01)</a:t>
            </a:r>
            <a:endParaRPr lang="en-GB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14" t="6328" r="7594"/>
          <a:stretch/>
        </p:blipFill>
        <p:spPr>
          <a:xfrm>
            <a:off x="102637" y="2179320"/>
            <a:ext cx="4488024" cy="3541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36" t="6395" r="7763"/>
          <a:stretch/>
        </p:blipFill>
        <p:spPr>
          <a:xfrm>
            <a:off x="4486656" y="2182368"/>
            <a:ext cx="4573368" cy="3545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6141" y="316307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10)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14189" y="316307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10)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206752" y="2059198"/>
            <a:ext cx="371856" cy="15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694776" y="2051852"/>
            <a:ext cx="371856" cy="15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952851" y="1562077"/>
            <a:ext cx="2227561" cy="1237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Bayesian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-test on par with frequentist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 when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 cut in half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add theory: I. World has structure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82641"/>
              </p:ext>
            </p:extLst>
          </p:nvPr>
        </p:nvGraphicFramePr>
        <p:xfrm>
          <a:off x="2100470" y="229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GB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608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401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3319670" y="1493111"/>
            <a:ext cx="2822659" cy="903559"/>
            <a:chOff x="3319670" y="1273111"/>
            <a:chExt cx="2822659" cy="90355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88835" y="1273111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0 </a:t>
              </a:r>
              <a:r>
                <a:rPr lang="en-US" sz="2400" dirty="0" smtClean="0"/>
                <a:t>true</a:t>
              </a:r>
              <a:endParaRPr lang="en-GB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5794" y="1811163"/>
            <a:ext cx="2622149" cy="1687702"/>
            <a:chOff x="565794" y="1591163"/>
            <a:chExt cx="2622149" cy="168770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909313" y="2513162"/>
              <a:ext cx="1278630" cy="765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5794" y="1591163"/>
              <a:ext cx="14267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1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true</a:t>
              </a:r>
            </a:p>
            <a:p>
              <a:r>
                <a:rPr lang="en-US" dirty="0" smtClean="0"/>
                <a:t>(i.e., differs</a:t>
              </a:r>
              <a:br>
                <a:rPr lang="en-US" dirty="0" smtClean="0"/>
              </a:br>
              <a:r>
                <a:rPr lang="en-US" dirty="0" smtClean="0"/>
                <a:t>from control)</a:t>
              </a:r>
              <a:endParaRPr lang="en-GB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48248" y="2678646"/>
            <a:ext cx="4408068" cy="1253962"/>
            <a:chOff x="3319672" y="1265372"/>
            <a:chExt cx="3674052" cy="911298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3319672" y="1504156"/>
              <a:ext cx="2081746" cy="672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401418" y="1265372"/>
              <a:ext cx="1592306" cy="477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Randomly chosen </a:t>
              </a:r>
              <a:br>
                <a:rPr lang="en-US" dirty="0" smtClean="0"/>
              </a:br>
              <a:r>
                <a:rPr lang="en-US" dirty="0" smtClean="0"/>
                <a:t>centroid location</a:t>
              </a:r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38307" y="2998313"/>
            <a:ext cx="6536941" cy="2332012"/>
            <a:chOff x="2538307" y="2998313"/>
            <a:chExt cx="6536941" cy="2332012"/>
          </a:xfrm>
        </p:grpSpPr>
        <p:sp>
          <p:nvSpPr>
            <p:cNvPr id="17" name="Oval 16"/>
            <p:cNvSpPr/>
            <p:nvPr/>
          </p:nvSpPr>
          <p:spPr>
            <a:xfrm rot="371280">
              <a:off x="2538307" y="2998313"/>
              <a:ext cx="3305884" cy="19566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/>
            <p:cNvCxnSpPr>
              <a:stCxn id="17" idx="6"/>
            </p:cNvCxnSpPr>
            <p:nvPr/>
          </p:nvCxnSpPr>
          <p:spPr>
            <a:xfrm>
              <a:off x="5834560" y="4154820"/>
              <a:ext cx="1350011" cy="417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184572" y="4406995"/>
              <a:ext cx="18906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 effects cluster around centroid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93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11" y="365126"/>
            <a:ext cx="831897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Now add theory: II. Theory captures structure to varying extents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73878"/>
              </p:ext>
            </p:extLst>
          </p:nvPr>
        </p:nvGraphicFramePr>
        <p:xfrm>
          <a:off x="2100470" y="229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GB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GB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GB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GB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608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401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902009" y="2873829"/>
            <a:ext cx="2151934" cy="666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53944" y="2619447"/>
            <a:ext cx="1760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Nearly perfect theory (</a:t>
            </a:r>
            <a:r>
              <a:rPr lang="el-GR" dirty="0" smtClean="0"/>
              <a:t>ρ</a:t>
            </a:r>
            <a:r>
              <a:rPr lang="en-US" dirty="0" smtClean="0"/>
              <a:t> </a:t>
            </a:r>
            <a:r>
              <a:rPr lang="el-GR" dirty="0" smtClean="0">
                <a:sym typeface="Symbol" panose="05050102010706020507" pitchFamily="18" charset="2"/>
              </a:rPr>
              <a:t></a:t>
            </a:r>
            <a:r>
              <a:rPr lang="en-US" dirty="0" smtClean="0">
                <a:sym typeface="Symbol" panose="05050102010706020507" pitchFamily="18" charset="2"/>
              </a:rPr>
              <a:t> 1</a:t>
            </a:r>
            <a:r>
              <a:rPr lang="en-US" dirty="0" smtClean="0"/>
              <a:t>) shares centroid location with true structure (or nearly so)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843910" y="4654502"/>
            <a:ext cx="1210033" cy="206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29571" y="4599501"/>
            <a:ext cx="1402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Modestly good theory </a:t>
            </a:r>
            <a:r>
              <a:rPr lang="en-US" dirty="0"/>
              <a:t>(</a:t>
            </a:r>
            <a:r>
              <a:rPr lang="el-GR" dirty="0" smtClean="0"/>
              <a:t>ρ</a:t>
            </a:r>
            <a:r>
              <a:rPr lang="en-US" dirty="0" smtClean="0"/>
              <a:t> </a:t>
            </a:r>
            <a:r>
              <a:rPr lang="el-GR" dirty="0" smtClean="0">
                <a:sym typeface="Symbol" panose="05050102010706020507" pitchFamily="18" charset="2"/>
              </a:rPr>
              <a:t></a:t>
            </a:r>
            <a:r>
              <a:rPr lang="en-US" dirty="0" smtClean="0">
                <a:sym typeface="Symbol" panose="05050102010706020507" pitchFamily="18" charset="2"/>
              </a:rPr>
              <a:t> 0.5</a:t>
            </a:r>
            <a:r>
              <a:rPr lang="en-US" dirty="0" smtClean="0"/>
              <a:t>)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599411" y="5522831"/>
            <a:ext cx="944409" cy="231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2546" y="5350771"/>
            <a:ext cx="137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Poor theory </a:t>
            </a:r>
            <a:r>
              <a:rPr lang="en-US" dirty="0"/>
              <a:t>(</a:t>
            </a:r>
            <a:r>
              <a:rPr lang="el-GR" dirty="0" smtClean="0"/>
              <a:t>ρ</a:t>
            </a:r>
            <a:r>
              <a:rPr lang="en-US" dirty="0" smtClean="0"/>
              <a:t> </a:t>
            </a:r>
            <a:r>
              <a:rPr lang="el-GR" dirty="0" smtClean="0">
                <a:sym typeface="Symbol" panose="05050102010706020507" pitchFamily="18" charset="2"/>
              </a:rPr>
              <a:t></a:t>
            </a:r>
            <a:r>
              <a:rPr lang="en-US" dirty="0" smtClean="0">
                <a:sym typeface="Symbol" panose="05050102010706020507" pitchFamily="18" charset="2"/>
              </a:rPr>
              <a:t> 0</a:t>
            </a:r>
            <a:r>
              <a:rPr lang="en-US" dirty="0" smtClean="0"/>
              <a:t>)</a:t>
            </a:r>
            <a:endParaRPr lang="en-GB" dirty="0"/>
          </a:p>
          <a:p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3753853" y="2791326"/>
            <a:ext cx="1918177" cy="17462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4644447" y="3805433"/>
            <a:ext cx="1918177" cy="174629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1835676" y="4589204"/>
            <a:ext cx="1918177" cy="174629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/>
          <p:cNvGrpSpPr/>
          <p:nvPr/>
        </p:nvGrpSpPr>
        <p:grpSpPr>
          <a:xfrm>
            <a:off x="217865" y="1934686"/>
            <a:ext cx="4426582" cy="2743896"/>
            <a:chOff x="217865" y="1934686"/>
            <a:chExt cx="4426582" cy="2743896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1196282" y="2873829"/>
              <a:ext cx="2612572" cy="474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2" idx="2"/>
            </p:cNvCxnSpPr>
            <p:nvPr/>
          </p:nvCxnSpPr>
          <p:spPr>
            <a:xfrm>
              <a:off x="1196283" y="2873829"/>
              <a:ext cx="3448164" cy="1804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196283" y="2873829"/>
              <a:ext cx="1237533" cy="1725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17865" y="1934686"/>
              <a:ext cx="1528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Experiments search space near theory centroid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178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worlds and theories: A perfect theory (</a:t>
            </a:r>
            <a:r>
              <a:rPr lang="el-GR" dirty="0" smtClean="0"/>
              <a:t>ρ</a:t>
            </a:r>
            <a:r>
              <a:rPr lang="en-US" dirty="0" smtClean="0"/>
              <a:t>=1)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19" y="1271922"/>
            <a:ext cx="3300148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084" y="1271922"/>
            <a:ext cx="3300148" cy="594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8367" y="4553162"/>
            <a:ext cx="231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variables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219381" y="4922494"/>
            <a:ext cx="93033" cy="22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78367" y="1814085"/>
            <a:ext cx="127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effects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80792" y="2183417"/>
            <a:ext cx="38589" cy="30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28288" y="3737120"/>
            <a:ext cx="1354710" cy="87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Randomly chosen replications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604" y="1629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66423" y="16294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670671" y="3210713"/>
            <a:ext cx="1622544" cy="961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70671" y="4172128"/>
            <a:ext cx="1646080" cy="180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4219" y="3848962"/>
            <a:ext cx="143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Identical centroids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3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reasonable theory and the world (</a:t>
            </a:r>
            <a:r>
              <a:rPr lang="el-GR" dirty="0" smtClean="0"/>
              <a:t>ρ</a:t>
            </a:r>
            <a:r>
              <a:rPr lang="en-US" dirty="0" smtClean="0"/>
              <a:t>=0.5)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0" y="1271918"/>
            <a:ext cx="3300148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05" y="1271918"/>
            <a:ext cx="3300148" cy="594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2115" y="4553162"/>
            <a:ext cx="231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variables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06162" y="4922494"/>
            <a:ext cx="337617" cy="540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272115" y="1814085"/>
            <a:ext cx="1279196" cy="565949"/>
            <a:chOff x="5272115" y="1814085"/>
            <a:chExt cx="1279196" cy="565949"/>
          </a:xfrm>
        </p:grpSpPr>
        <p:sp>
          <p:nvSpPr>
            <p:cNvPr id="10" name="TextBox 9"/>
            <p:cNvSpPr txBox="1"/>
            <p:nvPr/>
          </p:nvSpPr>
          <p:spPr>
            <a:xfrm>
              <a:off x="5272115" y="1814085"/>
              <a:ext cx="127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 effects</a:t>
              </a:r>
              <a:endParaRPr lang="en-GB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877704" y="2165555"/>
              <a:ext cx="289491" cy="214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694853" y="3737118"/>
            <a:ext cx="1354710" cy="87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Randomly chosen replications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102" y="1629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708296" y="16294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89408"/>
            <a:ext cx="3376498" cy="6081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poor theory (</a:t>
            </a:r>
            <a:r>
              <a:rPr lang="el-GR" dirty="0" smtClean="0"/>
              <a:t>ρ</a:t>
            </a:r>
            <a:r>
              <a:rPr lang="en-US" dirty="0" smtClean="0"/>
              <a:t>=0.1): </a:t>
            </a:r>
            <a:br>
              <a:rPr lang="en-US" dirty="0" smtClean="0"/>
            </a:br>
            <a:r>
              <a:rPr lang="en-US" dirty="0" smtClean="0"/>
              <a:t>World vs. experiments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47537" y="5053263"/>
            <a:ext cx="2311530" cy="616839"/>
            <a:chOff x="1347537" y="5053263"/>
            <a:chExt cx="2311530" cy="616839"/>
          </a:xfrm>
        </p:grpSpPr>
        <p:sp>
          <p:nvSpPr>
            <p:cNvPr id="6" name="TextBox 5"/>
            <p:cNvSpPr txBox="1"/>
            <p:nvPr/>
          </p:nvSpPr>
          <p:spPr>
            <a:xfrm>
              <a:off x="1347537" y="5300770"/>
              <a:ext cx="231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Experimental variables</a:t>
              </a:r>
              <a:endParaRPr lang="en-GB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835675" y="5053263"/>
              <a:ext cx="330009" cy="199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677301" y="2055681"/>
            <a:ext cx="1279196" cy="673769"/>
            <a:chOff x="1677301" y="2055681"/>
            <a:chExt cx="1279196" cy="673769"/>
          </a:xfrm>
        </p:grpSpPr>
        <p:sp>
          <p:nvSpPr>
            <p:cNvPr id="5" name="TextBox 4"/>
            <p:cNvSpPr txBox="1"/>
            <p:nvPr/>
          </p:nvSpPr>
          <p:spPr>
            <a:xfrm>
              <a:off x="1677301" y="2055681"/>
              <a:ext cx="127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 effects</a:t>
              </a:r>
              <a:endParaRPr lang="en-GB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213811" y="2514971"/>
              <a:ext cx="289491" cy="214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092" y="1189408"/>
            <a:ext cx="3376305" cy="60807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01681" y="3743235"/>
            <a:ext cx="1354710" cy="87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Randomly chosen replications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102" y="1629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708296" y="16294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1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“perfect” theory: centroids overlap, </a:t>
            </a:r>
            <a:r>
              <a:rPr lang="el-GR" dirty="0" smtClean="0"/>
              <a:t>ρ</a:t>
            </a:r>
            <a:r>
              <a:rPr lang="en-US" dirty="0" smtClean="0"/>
              <a:t>=1 </a:t>
            </a:r>
            <a:r>
              <a:rPr lang="en-US" sz="3200" dirty="0" smtClean="0"/>
              <a:t>(Frequentist t-test)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82" y="1690689"/>
            <a:ext cx="5876720" cy="441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9" y="1690689"/>
            <a:ext cx="5876720" cy="44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4500" y="2323813"/>
            <a:ext cx="418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Dashed line is expected number not actual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9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science, low replicability may be good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“perfect” theory: centroids overlap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781" y="1829017"/>
            <a:ext cx="5876720" cy="44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947" y="1829017"/>
            <a:ext cx="5876720" cy="44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3844" y="1266444"/>
            <a:ext cx="2805076" cy="1237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Experiments are run “with replacement”, so same true effect can be discovered more than once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035" y="2379032"/>
            <a:ext cx="5876720" cy="44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“reasonable” theory: </a:t>
            </a:r>
            <a:r>
              <a:rPr lang="el-GR" dirty="0" smtClean="0"/>
              <a:t>ρ</a:t>
            </a:r>
            <a:r>
              <a:rPr lang="en-US" dirty="0" smtClean="0"/>
              <a:t> = 0.5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17" y="2379032"/>
            <a:ext cx="5876720" cy="44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303" y="1405513"/>
            <a:ext cx="2594601" cy="19470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67198" y="3167884"/>
            <a:ext cx="413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Dashed line=actual number of true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7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“reasonable” theory: </a:t>
            </a:r>
            <a:r>
              <a:rPr lang="el-GR" dirty="0" smtClean="0"/>
              <a:t>ρ</a:t>
            </a:r>
            <a:r>
              <a:rPr lang="en-US" dirty="0" smtClean="0"/>
              <a:t> = 0.5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066" y="2358406"/>
            <a:ext cx="5876720" cy="44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408" y="2358406"/>
            <a:ext cx="5876720" cy="4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poor theory: </a:t>
            </a:r>
            <a:r>
              <a:rPr lang="el-GR" dirty="0" smtClean="0"/>
              <a:t>ρ</a:t>
            </a:r>
            <a:r>
              <a:rPr lang="en-US" dirty="0" smtClean="0"/>
              <a:t> = .1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907" y="2028397"/>
            <a:ext cx="5876720" cy="44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562" y="2028397"/>
            <a:ext cx="5876720" cy="441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390" y="1512541"/>
            <a:ext cx="3110144" cy="23339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2530" y="2838104"/>
            <a:ext cx="413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Dashed line=actual number of true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7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poor theory: </a:t>
            </a:r>
            <a:r>
              <a:rPr lang="el-GR" dirty="0" smtClean="0"/>
              <a:t>ρ</a:t>
            </a:r>
            <a:r>
              <a:rPr lang="en-US" dirty="0" smtClean="0"/>
              <a:t> = .1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268"/>
            <a:ext cx="5876720" cy="44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689" y="1870268"/>
            <a:ext cx="5876720" cy="4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and Bayes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here on, all results rely on Bayesian t-tests.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=2 for comparability with frequentist results.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82" y="2799993"/>
            <a:ext cx="4780074" cy="3587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2791" y="4468872"/>
            <a:ext cx="336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before, power with BF=3 is 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1" y="1980270"/>
            <a:ext cx="5876720" cy="44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“perfect” theory: centroids overlap, </a:t>
            </a:r>
            <a:r>
              <a:rPr lang="el-GR" dirty="0" smtClean="0"/>
              <a:t>ρ</a:t>
            </a:r>
            <a:r>
              <a:rPr lang="en-US" dirty="0" smtClean="0"/>
              <a:t>=1 </a:t>
            </a:r>
            <a:r>
              <a:rPr lang="en-US" sz="3200" dirty="0" smtClean="0"/>
              <a:t>(Bayesian t-test)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938" y="1980270"/>
            <a:ext cx="5876720" cy="44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2629" y="2873829"/>
            <a:ext cx="347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number of true effects: 7.60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0" y="1849642"/>
            <a:ext cx="5876720" cy="44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“perfect” theory: centroids overlap, </a:t>
            </a:r>
            <a:r>
              <a:rPr lang="el-GR" dirty="0" smtClean="0"/>
              <a:t>ρ</a:t>
            </a:r>
            <a:r>
              <a:rPr lang="en-US" dirty="0" smtClean="0"/>
              <a:t>=1 </a:t>
            </a:r>
            <a:r>
              <a:rPr lang="en-US" sz="3200" dirty="0" smtClean="0"/>
              <a:t>(Bayesian t-test)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187" y="1849642"/>
            <a:ext cx="5876720" cy="4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“reasonable” theory: </a:t>
            </a:r>
            <a:r>
              <a:rPr lang="el-GR" dirty="0" smtClean="0"/>
              <a:t>ρ</a:t>
            </a:r>
            <a:r>
              <a:rPr lang="en-US" dirty="0" smtClean="0"/>
              <a:t> = 0.5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032" y="2200276"/>
            <a:ext cx="5876720" cy="44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280" y="2200276"/>
            <a:ext cx="5876720" cy="441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280" y="1491309"/>
            <a:ext cx="3337122" cy="25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“reasonable” theory: </a:t>
            </a:r>
            <a:r>
              <a:rPr lang="el-GR" dirty="0" smtClean="0"/>
              <a:t>ρ</a:t>
            </a:r>
            <a:r>
              <a:rPr lang="en-US" dirty="0" smtClean="0"/>
              <a:t> = 0.5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813" y="2207152"/>
            <a:ext cx="5876720" cy="44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406" y="2207152"/>
            <a:ext cx="5876720" cy="4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i="1" dirty="0" smtClean="0"/>
              <a:t>science</a:t>
            </a:r>
            <a:r>
              <a:rPr lang="en-US" dirty="0" smtClean="0"/>
              <a:t>, low replicability may be good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1880"/>
            <a:ext cx="7886700" cy="4351338"/>
          </a:xfrm>
        </p:spPr>
        <p:txBody>
          <a:bodyPr/>
          <a:lstStyle/>
          <a:p>
            <a:r>
              <a:rPr lang="en-US" dirty="0" smtClean="0"/>
              <a:t>Whether or not findings are considered interesting or meaningful has nothing to do with their replicability</a:t>
            </a:r>
          </a:p>
          <a:p>
            <a:r>
              <a:rPr lang="en-US" dirty="0" smtClean="0"/>
              <a:t>What matters is what science overall achieves</a:t>
            </a:r>
          </a:p>
          <a:p>
            <a:r>
              <a:rPr lang="en-US" dirty="0" smtClean="0"/>
              <a:t>Reframe Replication Crisis as Replication </a:t>
            </a:r>
            <a:r>
              <a:rPr lang="en-US" i="1" dirty="0" smtClean="0"/>
              <a:t>Market</a:t>
            </a:r>
          </a:p>
          <a:p>
            <a:r>
              <a:rPr lang="en-US" i="1" dirty="0" smtClean="0"/>
              <a:t>Low replicability of published studies may optimize market outcome</a:t>
            </a:r>
            <a:endParaRPr lang="en-GB" i="1" dirty="0"/>
          </a:p>
        </p:txBody>
      </p:sp>
      <p:sp>
        <p:nvSpPr>
          <p:cNvPr id="4" name="Freeform 3"/>
          <p:cNvSpPr/>
          <p:nvPr/>
        </p:nvSpPr>
        <p:spPr>
          <a:xfrm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28474 w 15849600"/>
              <a:gd name="connsiteY6" fmla="*/ 9461363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77420 w 15849600"/>
              <a:gd name="connsiteY6" fmla="*/ 9290534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77420 w 15849600"/>
              <a:gd name="connsiteY6" fmla="*/ 9290534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467144" y="3643806"/>
                </a:moveTo>
                <a:cubicBezTo>
                  <a:pt x="1495389" y="4767886"/>
                  <a:pt x="1473718" y="8297575"/>
                  <a:pt x="1477420" y="9290534"/>
                </a:cubicBezTo>
                <a:lnTo>
                  <a:pt x="14583319" y="9358530"/>
                </a:lnTo>
                <a:cubicBezTo>
                  <a:pt x="14583892" y="8895612"/>
                  <a:pt x="14559993" y="4170529"/>
                  <a:pt x="14560566" y="3707611"/>
                </a:cubicBezTo>
                <a:lnTo>
                  <a:pt x="1467144" y="3643806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I: Positives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world of finite resources there is an opportunity cost to conducting unnecessary experiments</a:t>
            </a:r>
          </a:p>
          <a:p>
            <a:pPr lvl="1"/>
            <a:r>
              <a:rPr lang="en-US" dirty="0" smtClean="0"/>
              <a:t>other, more fruitful lines of research are not pursued</a:t>
            </a:r>
          </a:p>
          <a:p>
            <a:r>
              <a:rPr lang="en-US" dirty="0" smtClean="0"/>
              <a:t>Reducing resources </a:t>
            </a:r>
            <a:r>
              <a:rPr lang="en-US" dirty="0"/>
              <a:t>required </a:t>
            </a:r>
            <a:r>
              <a:rPr lang="en-US" dirty="0" smtClean="0"/>
              <a:t>for publication particularly benefits junior researchers</a:t>
            </a:r>
          </a:p>
          <a:p>
            <a:r>
              <a:rPr lang="en-US" dirty="0" smtClean="0"/>
              <a:t>Consonant with other calls for cost-benefit analyses of replications (Coles et al., 2018)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81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I: Positives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5390" y="1690689"/>
            <a:ext cx="7886700" cy="989013"/>
          </a:xfrm>
        </p:spPr>
        <p:txBody>
          <a:bodyPr/>
          <a:lstStyle/>
          <a:p>
            <a:r>
              <a:rPr lang="en-US" dirty="0" smtClean="0"/>
              <a:t>Experts (same survey as before) vastly prefer replications by other labs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9"/>
          <a:stretch/>
        </p:blipFill>
        <p:spPr>
          <a:xfrm>
            <a:off x="2296514" y="2478656"/>
            <a:ext cx="4329113" cy="414301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030748" y="2881705"/>
            <a:ext cx="2558970" cy="2782974"/>
            <a:chOff x="3030748" y="2881705"/>
            <a:chExt cx="2558970" cy="2782974"/>
          </a:xfrm>
        </p:grpSpPr>
        <p:sp>
          <p:nvSpPr>
            <p:cNvPr id="3" name="TextBox 2"/>
            <p:cNvSpPr txBox="1"/>
            <p:nvPr/>
          </p:nvSpPr>
          <p:spPr>
            <a:xfrm>
              <a:off x="3030748" y="2881705"/>
              <a:ext cx="255897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a single expert</a:t>
              </a:r>
              <a:br>
                <a:rPr lang="en-US" dirty="0" smtClean="0"/>
              </a:br>
              <a:r>
                <a:rPr lang="en-US" dirty="0" smtClean="0"/>
                <a:t>believed that replications</a:t>
              </a:r>
              <a:br>
                <a:rPr lang="en-US" dirty="0" smtClean="0"/>
              </a:br>
              <a:r>
                <a:rPr lang="en-US" dirty="0" smtClean="0"/>
                <a:t>by same authors were </a:t>
              </a:r>
              <a:br>
                <a:rPr lang="en-US" dirty="0" smtClean="0"/>
              </a:br>
              <a:r>
                <a:rPr lang="en-US" dirty="0" smtClean="0"/>
                <a:t>preferable</a:t>
              </a:r>
              <a:endParaRPr lang="en-GB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3853132" y="4050522"/>
              <a:ext cx="414068" cy="16141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29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II: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15" y="1518457"/>
            <a:ext cx="7886700" cy="5087391"/>
          </a:xfrm>
        </p:spPr>
        <p:txBody>
          <a:bodyPr>
            <a:normAutofit/>
          </a:bodyPr>
          <a:lstStyle/>
          <a:p>
            <a:r>
              <a:rPr lang="en-US" i="1" dirty="0" smtClean="0"/>
              <a:t>Someone</a:t>
            </a:r>
            <a:r>
              <a:rPr lang="en-US" dirty="0" smtClean="0"/>
              <a:t> has to replicate (</a:t>
            </a:r>
            <a:r>
              <a:rPr lang="en-US" i="1" dirty="0" smtClean="0"/>
              <a:t>before</a:t>
            </a:r>
            <a:r>
              <a:rPr lang="en-US" dirty="0" smtClean="0"/>
              <a:t> Ted talk)</a:t>
            </a:r>
            <a:endParaRPr lang="en-US" i="1" dirty="0" smtClean="0"/>
          </a:p>
          <a:p>
            <a:r>
              <a:rPr lang="en-US" dirty="0" smtClean="0"/>
              <a:t>Replication failures are presently difficult to publish</a:t>
            </a:r>
          </a:p>
          <a:p>
            <a:r>
              <a:rPr lang="en-US" dirty="0" smtClean="0"/>
              <a:t>Uninteresting </a:t>
            </a:r>
            <a:r>
              <a:rPr lang="en-US" dirty="0" err="1" smtClean="0"/>
              <a:t>unreplicated</a:t>
            </a:r>
            <a:r>
              <a:rPr lang="en-US" dirty="0" smtClean="0"/>
              <a:t> (but published) studies may still pollute</a:t>
            </a:r>
          </a:p>
          <a:p>
            <a:r>
              <a:rPr lang="en-US" dirty="0" smtClean="0"/>
              <a:t>Who bears cost of (failed) replication of published study?</a:t>
            </a:r>
          </a:p>
          <a:p>
            <a:r>
              <a:rPr lang="en-US" dirty="0" smtClean="0"/>
              <a:t>Who benefits from not having to replicate before publication?</a:t>
            </a:r>
          </a:p>
          <a:p>
            <a:r>
              <a:rPr lang="en-US" dirty="0" smtClean="0"/>
              <a:t>Other costs not counted here (e.g., reviews)</a:t>
            </a:r>
          </a:p>
        </p:txBody>
      </p:sp>
    </p:spTree>
    <p:extLst>
      <p:ext uri="{BB962C8B-B14F-4D97-AF65-F5344CB8AC3E}">
        <p14:creationId xmlns:p14="http://schemas.microsoft.com/office/powerpoint/2010/main" val="38924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II: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15" y="1518457"/>
            <a:ext cx="7886700" cy="5087391"/>
          </a:xfrm>
        </p:spPr>
        <p:txBody>
          <a:bodyPr>
            <a:normAutofit/>
          </a:bodyPr>
          <a:lstStyle/>
          <a:p>
            <a:r>
              <a:rPr lang="en-US" dirty="0" smtClean="0"/>
              <a:t>Would public and media understand this market?</a:t>
            </a:r>
          </a:p>
          <a:p>
            <a:r>
              <a:rPr lang="en-US" dirty="0" smtClean="0"/>
              <a:t>Published failures to replicate may not eradicate belief in original finding (cf. Greitemeyer, 2014; Lewandowsky et al., 2012)</a:t>
            </a:r>
          </a:p>
          <a:p>
            <a:r>
              <a:rPr lang="en-US" dirty="0" smtClean="0"/>
              <a:t>Replication failures have political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27331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resolution: New way to publish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69522"/>
            <a:ext cx="7886700" cy="48883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Begin with embargoed provisional publication </a:t>
            </a:r>
          </a:p>
          <a:p>
            <a:pPr lvl="1"/>
            <a:r>
              <a:rPr lang="en-US" dirty="0" smtClean="0"/>
              <a:t>cannot be cited during embargo</a:t>
            </a:r>
          </a:p>
          <a:p>
            <a:pPr lvl="1"/>
            <a:r>
              <a:rPr lang="en-US" dirty="0" smtClean="0"/>
              <a:t>no media coverage during embargo</a:t>
            </a:r>
          </a:p>
          <a:p>
            <a:pPr lvl="1"/>
            <a:r>
              <a:rPr lang="en-US" dirty="0" smtClean="0"/>
              <a:t>invitation to replicate by others, who become co-authors</a:t>
            </a:r>
          </a:p>
          <a:p>
            <a:r>
              <a:rPr lang="en-US" dirty="0" smtClean="0"/>
              <a:t>Provisional publication becomes archival after embargo</a:t>
            </a:r>
          </a:p>
          <a:p>
            <a:pPr lvl="1"/>
            <a:r>
              <a:rPr lang="en-US" dirty="0" smtClean="0"/>
              <a:t>known that no one wanted to replicate it</a:t>
            </a:r>
          </a:p>
          <a:p>
            <a:r>
              <a:rPr lang="en-US" dirty="0" smtClean="0"/>
              <a:t>Replicated publication replaces provisional </a:t>
            </a:r>
            <a:r>
              <a:rPr lang="en-US" i="1" dirty="0" smtClean="0"/>
              <a:t>with all replicators as authors</a:t>
            </a:r>
            <a:r>
              <a:rPr lang="en-US" dirty="0" smtClean="0"/>
              <a:t> and becomes version of record</a:t>
            </a:r>
          </a:p>
          <a:p>
            <a:r>
              <a:rPr lang="en-US" dirty="0" smtClean="0"/>
              <a:t>Replication failure leads to withdrawal of provisional publication (acknowledging replicator)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7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80" y="1690689"/>
            <a:ext cx="7886700" cy="5278582"/>
          </a:xfrm>
        </p:spPr>
        <p:txBody>
          <a:bodyPr>
            <a:normAutofit/>
          </a:bodyPr>
          <a:lstStyle/>
          <a:p>
            <a:r>
              <a:rPr lang="en-US" dirty="0" smtClean="0"/>
              <a:t>Methodological soundness is essential</a:t>
            </a:r>
          </a:p>
          <a:p>
            <a:r>
              <a:rPr lang="en-US" dirty="0" smtClean="0"/>
              <a:t>Methodological soundness alone cannot resolve replication crisis</a:t>
            </a:r>
          </a:p>
          <a:p>
            <a:r>
              <a:rPr lang="en-US" dirty="0" smtClean="0"/>
              <a:t>False positives—and hence replication failures—will always exist</a:t>
            </a:r>
          </a:p>
          <a:p>
            <a:r>
              <a:rPr lang="en-US" dirty="0" smtClean="0"/>
              <a:t>For science overall, knowledge accumulation is less costly if studies are published without being replicated</a:t>
            </a:r>
          </a:p>
          <a:p>
            <a:pPr lvl="1"/>
            <a:r>
              <a:rPr lang="en-US" dirty="0" smtClean="0"/>
              <a:t>because the market place of ideas cannot be predicted</a:t>
            </a:r>
          </a:p>
          <a:p>
            <a:pPr lvl="1"/>
            <a:r>
              <a:rPr lang="en-US" dirty="0" smtClean="0"/>
              <a:t>there is no point in replicating results before publication that are of no interest to the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6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Replicability</a:t>
            </a:r>
            <a:br>
              <a:rPr lang="en-US" dirty="0" smtClean="0"/>
            </a:br>
            <a:r>
              <a:rPr lang="en-US" dirty="0" smtClean="0"/>
              <a:t>(Open Science Collaboration, 2015)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6" r="2116"/>
          <a:stretch/>
        </p:blipFill>
        <p:spPr>
          <a:xfrm>
            <a:off x="103399" y="2427638"/>
            <a:ext cx="8982974" cy="3720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403" y="1874339"/>
            <a:ext cx="901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 replications of published results in social and cognitive psychology </a:t>
            </a:r>
            <a:endParaRPr lang="en-GB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793630" y="3605842"/>
            <a:ext cx="2231366" cy="2116347"/>
            <a:chOff x="793630" y="3605842"/>
            <a:chExt cx="2231366" cy="2116347"/>
          </a:xfrm>
        </p:grpSpPr>
        <p:sp>
          <p:nvSpPr>
            <p:cNvPr id="6" name="Rectangle 5"/>
            <p:cNvSpPr/>
            <p:nvPr/>
          </p:nvSpPr>
          <p:spPr>
            <a:xfrm>
              <a:off x="793630" y="3605842"/>
              <a:ext cx="1886310" cy="113868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Social </a:t>
              </a:r>
              <a:r>
                <a:rPr lang="en-US" dirty="0" smtClean="0">
                  <a:sym typeface="Symbol" panose="05050102010706020507" pitchFamily="18" charset="2"/>
                </a:rPr>
                <a:t> 25%</a:t>
              </a:r>
            </a:p>
            <a:p>
              <a:r>
                <a:rPr lang="en-US" dirty="0" smtClean="0">
                  <a:sym typeface="Symbol" panose="05050102010706020507" pitchFamily="18" charset="2"/>
                </a:rPr>
                <a:t>Cognitive  50%</a:t>
              </a:r>
              <a:endParaRPr lang="en-GB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73857" y="4738777"/>
              <a:ext cx="851139" cy="983412"/>
            </a:xfrm>
            <a:prstGeom prst="line">
              <a:avLst/>
            </a:prstGeom>
            <a:ln w="571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1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Whether </a:t>
            </a:r>
            <a:r>
              <a:rPr lang="en-US" dirty="0"/>
              <a:t>or not findings </a:t>
            </a:r>
            <a:r>
              <a:rPr lang="en-US" dirty="0" smtClean="0"/>
              <a:t>matter </a:t>
            </a:r>
            <a:r>
              <a:rPr lang="en-US" dirty="0"/>
              <a:t>has nothing to do with their </a:t>
            </a:r>
            <a:r>
              <a:rPr lang="en-US" dirty="0" smtClean="0"/>
              <a:t>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2858"/>
            <a:ext cx="7886700" cy="4351338"/>
          </a:xfrm>
        </p:spPr>
        <p:txBody>
          <a:bodyPr/>
          <a:lstStyle/>
          <a:p>
            <a:r>
              <a:rPr lang="en-US" dirty="0" smtClean="0"/>
              <a:t>Researchers want their papers to be important (i.e., considered interesting and meaningful)</a:t>
            </a:r>
          </a:p>
          <a:p>
            <a:r>
              <a:rPr lang="en-US" dirty="0" smtClean="0"/>
              <a:t>Highly-cited papers are, by definition, considered interesting and meaningful</a:t>
            </a:r>
          </a:p>
          <a:p>
            <a:r>
              <a:rPr lang="en-US" dirty="0" smtClean="0"/>
              <a:t>You may not like that …</a:t>
            </a:r>
          </a:p>
          <a:p>
            <a:r>
              <a:rPr lang="en-US" dirty="0" smtClean="0"/>
              <a:t>… but actually: no one cares </a:t>
            </a:r>
            <a:r>
              <a:rPr lang="en-US" dirty="0"/>
              <a:t>about zero-citation papers </a:t>
            </a:r>
            <a:r>
              <a:rPr lang="en-US" dirty="0" smtClean="0"/>
              <a:t>(even if they are yours or mine)</a:t>
            </a:r>
          </a:p>
          <a:p>
            <a:r>
              <a:rPr lang="en-US" dirty="0" smtClean="0"/>
              <a:t>Researchers want citations …</a:t>
            </a:r>
          </a:p>
          <a:p>
            <a:r>
              <a:rPr lang="en-US" dirty="0" smtClean="0"/>
              <a:t>… but do they get them?</a:t>
            </a:r>
          </a:p>
        </p:txBody>
      </p:sp>
    </p:spTree>
    <p:extLst>
      <p:ext uri="{BB962C8B-B14F-4D97-AF65-F5344CB8AC3E}">
        <p14:creationId xmlns:p14="http://schemas.microsoft.com/office/powerpoint/2010/main" val="254815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Whether or not findings matter has nothing to do with their </a:t>
            </a:r>
            <a:r>
              <a:rPr lang="en-US" dirty="0" smtClean="0"/>
              <a:t>replicability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552" b="4885"/>
          <a:stretch/>
        </p:blipFill>
        <p:spPr>
          <a:xfrm>
            <a:off x="1632857" y="1557418"/>
            <a:ext cx="5092002" cy="4662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3443" y="6219853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26608" y="3727859"/>
            <a:ext cx="1387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Percent total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1972" y="3912525"/>
            <a:ext cx="3906982" cy="118594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Nobody submits a paper thinking “great, that’ll be a zero-citation dud”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1972" y="5222326"/>
            <a:ext cx="3906982" cy="99752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market place of ideas cannot be predicted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4859" y="1839051"/>
            <a:ext cx="212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2,000 articles published in each journal (Scopus, April 2018)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02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and 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44650"/>
            <a:ext cx="8046378" cy="1420603"/>
          </a:xfrm>
        </p:spPr>
        <p:txBody>
          <a:bodyPr>
            <a:normAutofit/>
          </a:bodyPr>
          <a:lstStyle/>
          <a:p>
            <a:r>
              <a:rPr lang="en-US" dirty="0" smtClean="0"/>
              <a:t>Survey of N </a:t>
            </a:r>
            <a:r>
              <a:rPr lang="en-US" dirty="0" smtClean="0">
                <a:sym typeface="Symbol" panose="05050102010706020507" pitchFamily="18" charset="2"/>
              </a:rPr>
              <a:t> 100 expert attendees of Psychonomics symposium on replicability (Amsterdam, 2018)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6" y="2686049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13049</TotalTime>
  <Words>2032</Words>
  <Application>Microsoft Office PowerPoint</Application>
  <PresentationFormat>On-screen Show (4:3)</PresentationFormat>
  <Paragraphs>374</Paragraphs>
  <Slides>67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Symbol</vt:lpstr>
      <vt:lpstr>Office Theme</vt:lpstr>
      <vt:lpstr>There is a replication crisis, but low replicability of published findings is good for science</vt:lpstr>
      <vt:lpstr>Replicability is fundamental to science</vt:lpstr>
      <vt:lpstr>Why is there a ‘Replication Crisis’?</vt:lpstr>
      <vt:lpstr>Replicability of flawless research </vt:lpstr>
      <vt:lpstr>For science, low replicability may be good </vt:lpstr>
      <vt:lpstr>For science, low replicability may be good </vt:lpstr>
      <vt:lpstr>Whether or not findings matter has nothing to do with their replicability</vt:lpstr>
      <vt:lpstr>Whether or not findings matter has nothing to do with their replicability</vt:lpstr>
      <vt:lpstr>Citations and replicability</vt:lpstr>
      <vt:lpstr>Citations and replicability</vt:lpstr>
      <vt:lpstr>What matters is what science overall achieves</vt:lpstr>
      <vt:lpstr>To minimize overall cost, optimize a market of ideas and replications</vt:lpstr>
      <vt:lpstr>Replicate before publishing</vt:lpstr>
      <vt:lpstr>Publish before replicating</vt:lpstr>
      <vt:lpstr>Simulation of replication market</vt:lpstr>
      <vt:lpstr>“Real World”</vt:lpstr>
      <vt:lpstr>Each simulated experiment</vt:lpstr>
      <vt:lpstr>Determine interest in effect</vt:lpstr>
      <vt:lpstr>Determine interest in effect</vt:lpstr>
      <vt:lpstr>Determine interest in effect</vt:lpstr>
      <vt:lpstr>Replication decisions I: Private</vt:lpstr>
      <vt:lpstr>Replication decisions I: Private</vt:lpstr>
      <vt:lpstr>Replication decisions I: Public</vt:lpstr>
      <vt:lpstr>Design of simulation experiment</vt:lpstr>
      <vt:lpstr>For each cell, do this  1,000 times</vt:lpstr>
      <vt:lpstr>Simulation results: p-hacking</vt:lpstr>
      <vt:lpstr>Simulation results: p-hacking</vt:lpstr>
      <vt:lpstr>Simulation results: p-hacking</vt:lpstr>
      <vt:lpstr>Simulation results:  Accumulation of knowledge</vt:lpstr>
      <vt:lpstr>Simulation results: Cost of new knowledge</vt:lpstr>
      <vt:lpstr>Simulation results:  More graded interest (g=10)</vt:lpstr>
      <vt:lpstr>Simulation results:  More graded interest (g=10)</vt:lpstr>
      <vt:lpstr>Taking it to an extreme:  Everything is significant (faking it*)</vt:lpstr>
      <vt:lpstr>Taking it to an extreme:  Everything is significant (faking it*)</vt:lpstr>
      <vt:lpstr>Taking it to an extreme:  Everything is significant (faking it)</vt:lpstr>
      <vt:lpstr>The effects of fraud:</vt:lpstr>
      <vt:lpstr>Taking it to another extreme: Nothing really exists (“Bemscape”)</vt:lpstr>
      <vt:lpstr>Bayesian t-test  (Jeffrey-Zellner-Siow prior [JZS], Cauchy distribution on effect size)</vt:lpstr>
      <vt:lpstr>Bayesian t-test: BF10 only  (not BF01 because exploratory research rarely seeks null effects)</vt:lpstr>
      <vt:lpstr>Bayesian t-test: BF10 only  (not BF01)</vt:lpstr>
      <vt:lpstr>Bayesian t-test: Increase power  (Jeffrey-Zellner-Siow prior [JZS], Cauchy distribution on effect size)</vt:lpstr>
      <vt:lpstr>Bayesian t-test: BF10 only  (not BF01)</vt:lpstr>
      <vt:lpstr>Bayesian t-test: BF10 only  (not BF01)</vt:lpstr>
      <vt:lpstr>Now add theory: I. World has structure</vt:lpstr>
      <vt:lpstr>Now add theory: II. Theory captures structure to varying extents</vt:lpstr>
      <vt:lpstr>Examples of worlds and theories: A perfect theory (ρ=1)</vt:lpstr>
      <vt:lpstr>A reasonable theory and the world (ρ=0.5)</vt:lpstr>
      <vt:lpstr>A poor theory (ρ=0.1):  World vs. experiments</vt:lpstr>
      <vt:lpstr>The “perfect” theory: centroids overlap, ρ=1 (Frequentist t-test)</vt:lpstr>
      <vt:lpstr>The “perfect” theory: centroids overlap</vt:lpstr>
      <vt:lpstr>A “reasonable” theory: ρ = 0.5</vt:lpstr>
      <vt:lpstr>A “reasonable” theory: ρ = 0.5</vt:lpstr>
      <vt:lpstr>A poor theory: ρ = .1</vt:lpstr>
      <vt:lpstr>A poor theory: ρ = .1</vt:lpstr>
      <vt:lpstr>Theories and Bayes</vt:lpstr>
      <vt:lpstr>The “perfect” theory: centroids overlap, ρ=1 (Bayesian t-test)</vt:lpstr>
      <vt:lpstr>The “perfect” theory: centroids overlap, ρ=1 (Bayesian t-test)</vt:lpstr>
      <vt:lpstr>A “reasonable” theory: ρ = 0.5</vt:lpstr>
      <vt:lpstr>A “reasonable” theory: ρ = 0.5</vt:lpstr>
      <vt:lpstr>Considerations I: Positives</vt:lpstr>
      <vt:lpstr>Considerations I: Positives</vt:lpstr>
      <vt:lpstr>Considerations II: Problems</vt:lpstr>
      <vt:lpstr>Considerations II: Problems</vt:lpstr>
      <vt:lpstr>Possible resolution: New way to publish</vt:lpstr>
      <vt:lpstr>Conclusions</vt:lpstr>
      <vt:lpstr>THE END</vt:lpstr>
      <vt:lpstr>Estimating Replicability (Open Science Collaboration, 2015)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Information from WM</dc:title>
  <dc:creator>Klaus Oberauer</dc:creator>
  <cp:lastModifiedBy>Stephan Lewandowsky</cp:lastModifiedBy>
  <cp:revision>393</cp:revision>
  <dcterms:created xsi:type="dcterms:W3CDTF">2017-06-01T10:08:37Z</dcterms:created>
  <dcterms:modified xsi:type="dcterms:W3CDTF">2018-12-29T10:45:15Z</dcterms:modified>
</cp:coreProperties>
</file>