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76" r:id="rId3"/>
    <p:sldId id="277" r:id="rId4"/>
    <p:sldId id="281" r:id="rId5"/>
    <p:sldId id="283" r:id="rId6"/>
    <p:sldId id="284" r:id="rId7"/>
    <p:sldId id="285" r:id="rId8"/>
    <p:sldId id="269" r:id="rId9"/>
    <p:sldId id="286" r:id="rId10"/>
    <p:sldId id="287" r:id="rId11"/>
    <p:sldId id="290" r:id="rId12"/>
    <p:sldId id="292" r:id="rId13"/>
    <p:sldId id="294" r:id="rId14"/>
    <p:sldId id="295" r:id="rId15"/>
    <p:sldId id="296" r:id="rId16"/>
    <p:sldId id="312" r:id="rId17"/>
    <p:sldId id="297" r:id="rId18"/>
    <p:sldId id="301" r:id="rId19"/>
    <p:sldId id="302" r:id="rId20"/>
    <p:sldId id="303" r:id="rId21"/>
    <p:sldId id="304" r:id="rId22"/>
    <p:sldId id="305" r:id="rId23"/>
    <p:sldId id="306" r:id="rId24"/>
    <p:sldId id="307" r:id="rId25"/>
    <p:sldId id="308" r:id="rId26"/>
    <p:sldId id="309" r:id="rId27"/>
    <p:sldId id="299" r:id="rId28"/>
    <p:sldId id="300" r:id="rId29"/>
    <p:sldId id="31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85C9"/>
    <a:srgbClr val="BCBCBC"/>
    <a:srgbClr val="FD2D03"/>
    <a:srgbClr val="2BF530"/>
    <a:srgbClr val="FFFF66"/>
    <a:srgbClr val="FFFF99"/>
    <a:srgbClr val="D5A7B7"/>
    <a:srgbClr val="DAB0BF"/>
    <a:srgbClr val="E4C6D1"/>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343" autoAdjust="0"/>
  </p:normalViewPr>
  <p:slideViewPr>
    <p:cSldViewPr snapToGrid="0">
      <p:cViewPr>
        <p:scale>
          <a:sx n="66" d="100"/>
          <a:sy n="66" d="100"/>
        </p:scale>
        <p:origin x="4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89216-E75C-41C9-B226-96384C512956}" type="datetimeFigureOut">
              <a:rPr lang="en-AU" smtClean="0"/>
              <a:t>13/02/2020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489AA-5262-4555-A33B-0A0316C43B84}" type="slidenum">
              <a:rPr lang="en-AU" smtClean="0"/>
              <a:t>‹#›</a:t>
            </a:fld>
            <a:endParaRPr lang="en-AU"/>
          </a:p>
        </p:txBody>
      </p:sp>
    </p:spTree>
    <p:extLst>
      <p:ext uri="{BB962C8B-B14F-4D97-AF65-F5344CB8AC3E}">
        <p14:creationId xmlns:p14="http://schemas.microsoft.com/office/powerpoint/2010/main" val="102142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smtClean="0"/>
              <a:t>By radicals. The root</a:t>
            </a:r>
            <a:r>
              <a:rPr lang="en-AU" baseline="0" dirty="0" smtClean="0"/>
              <a:t> component ‘kanji’ (in Japanese) for the Unknown axis . </a:t>
            </a:r>
          </a:p>
          <a:p>
            <a:pPr marL="171450" indent="-171450">
              <a:buFontTx/>
              <a:buChar char="-"/>
            </a:pPr>
            <a:endParaRPr lang="en-AU" baseline="0" dirty="0" smtClean="0"/>
          </a:p>
          <a:p>
            <a:pPr marL="171450" indent="-171450">
              <a:buFontTx/>
              <a:buChar char="-"/>
            </a:pPr>
            <a:r>
              <a:rPr lang="en-AU" baseline="0" dirty="0" smtClean="0"/>
              <a:t>By Bilateral symmetry (Xian)</a:t>
            </a:r>
          </a:p>
          <a:p>
            <a:pPr marL="171450" indent="-171450">
              <a:buFontTx/>
              <a:buChar char="-"/>
            </a:pPr>
            <a:endParaRPr lang="en-AU" baseline="0" dirty="0" smtClean="0"/>
          </a:p>
          <a:p>
            <a:pPr marL="171450" indent="-171450">
              <a:buFontTx/>
              <a:buChar char="-"/>
            </a:pPr>
            <a:r>
              <a:rPr lang="en-AU" baseline="0" dirty="0" smtClean="0"/>
              <a:t>By lucky numbers!! 4 unlucky (death), 7 prayers at a funeral, 9 (south China) not being generous – 1 and 6 quite lucky, 8 very lucky.</a:t>
            </a:r>
          </a:p>
          <a:p>
            <a:pPr marL="0" indent="0">
              <a:buFontTx/>
              <a:buNone/>
            </a:pPr>
            <a:r>
              <a:rPr lang="en-AU" baseline="0" dirty="0" smtClean="0"/>
              <a:t>All of these!!</a:t>
            </a:r>
            <a:endParaRPr lang="en-AU" dirty="0"/>
          </a:p>
        </p:txBody>
      </p:sp>
      <p:sp>
        <p:nvSpPr>
          <p:cNvPr id="4" name="Slide Number Placeholder 3"/>
          <p:cNvSpPr>
            <a:spLocks noGrp="1"/>
          </p:cNvSpPr>
          <p:nvPr>
            <p:ph type="sldNum" sz="quarter" idx="10"/>
          </p:nvPr>
        </p:nvSpPr>
        <p:spPr/>
        <p:txBody>
          <a:bodyPr/>
          <a:lstStyle/>
          <a:p>
            <a:fld id="{038489AA-5262-4555-A33B-0A0316C43B84}" type="slidenum">
              <a:rPr lang="en-AU" smtClean="0"/>
              <a:t>22</a:t>
            </a:fld>
            <a:endParaRPr lang="en-AU"/>
          </a:p>
        </p:txBody>
      </p:sp>
    </p:spTree>
    <p:extLst>
      <p:ext uri="{BB962C8B-B14F-4D97-AF65-F5344CB8AC3E}">
        <p14:creationId xmlns:p14="http://schemas.microsoft.com/office/powerpoint/2010/main" val="82405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CE54146-8807-4256-9F95-20F940E5D341}" type="datetimeFigureOut">
              <a:rPr lang="en-AU" smtClean="0"/>
              <a:t>13/02/2020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365903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E54146-8807-4256-9F95-20F940E5D341}" type="datetimeFigureOut">
              <a:rPr lang="en-AU" smtClean="0"/>
              <a:t>13/02/2020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248072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E54146-8807-4256-9F95-20F940E5D341}" type="datetimeFigureOut">
              <a:rPr lang="en-AU" smtClean="0"/>
              <a:t>13/02/2020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40470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E54146-8807-4256-9F95-20F940E5D341}" type="datetimeFigureOut">
              <a:rPr lang="en-AU" smtClean="0"/>
              <a:t>13/02/2020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130063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E54146-8807-4256-9F95-20F940E5D341}" type="datetimeFigureOut">
              <a:rPr lang="en-AU" smtClean="0"/>
              <a:t>13/02/2020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139472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CE54146-8807-4256-9F95-20F940E5D341}" type="datetimeFigureOut">
              <a:rPr lang="en-AU" smtClean="0"/>
              <a:t>13/02/2020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235710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CE54146-8807-4256-9F95-20F940E5D341}" type="datetimeFigureOut">
              <a:rPr lang="en-AU" smtClean="0"/>
              <a:t>13/02/2020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232020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CE54146-8807-4256-9F95-20F940E5D341}" type="datetimeFigureOut">
              <a:rPr lang="en-AU" smtClean="0"/>
              <a:t>13/02/2020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350691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54146-8807-4256-9F95-20F940E5D341}" type="datetimeFigureOut">
              <a:rPr lang="en-AU" smtClean="0"/>
              <a:t>13/02/2020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78195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E54146-8807-4256-9F95-20F940E5D341}" type="datetimeFigureOut">
              <a:rPr lang="en-AU" smtClean="0"/>
              <a:t>13/02/2020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193753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E54146-8807-4256-9F95-20F940E5D341}" type="datetimeFigureOut">
              <a:rPr lang="en-AU" smtClean="0"/>
              <a:t>13/02/2020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819BCC7-5528-477A-B70C-0574C08FB2F6}" type="slidenum">
              <a:rPr lang="en-AU" smtClean="0"/>
              <a:t>‹#›</a:t>
            </a:fld>
            <a:endParaRPr lang="en-AU"/>
          </a:p>
        </p:txBody>
      </p:sp>
    </p:spTree>
    <p:extLst>
      <p:ext uri="{BB962C8B-B14F-4D97-AF65-F5344CB8AC3E}">
        <p14:creationId xmlns:p14="http://schemas.microsoft.com/office/powerpoint/2010/main" val="291516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4146-8807-4256-9F95-20F940E5D341}" type="datetimeFigureOut">
              <a:rPr lang="en-AU" smtClean="0"/>
              <a:t>13/02/2020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9BCC7-5528-477A-B70C-0574C08FB2F6}" type="slidenum">
              <a:rPr lang="en-AU" smtClean="0"/>
              <a:t>‹#›</a:t>
            </a:fld>
            <a:endParaRPr lang="en-AU"/>
          </a:p>
        </p:txBody>
      </p:sp>
    </p:spTree>
    <p:extLst>
      <p:ext uri="{BB962C8B-B14F-4D97-AF65-F5344CB8AC3E}">
        <p14:creationId xmlns:p14="http://schemas.microsoft.com/office/powerpoint/2010/main" val="2058429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8" Type="http://schemas.openxmlformats.org/officeDocument/2006/relationships/image" Target="../media/image63.jpeg"/><Relationship Id="rId13" Type="http://schemas.openxmlformats.org/officeDocument/2006/relationships/image" Target="../media/image4.png"/><Relationship Id="rId3" Type="http://schemas.openxmlformats.org/officeDocument/2006/relationships/image" Target="../media/image57.png"/><Relationship Id="rId7" Type="http://schemas.openxmlformats.org/officeDocument/2006/relationships/image" Target="../media/image62.jpeg"/><Relationship Id="rId12"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1.jpeg"/><Relationship Id="rId11" Type="http://schemas.microsoft.com/office/2007/relationships/hdphoto" Target="../media/hdphoto1.wdp"/><Relationship Id="rId5" Type="http://schemas.openxmlformats.org/officeDocument/2006/relationships/image" Target="../media/image60.jpeg"/><Relationship Id="rId10" Type="http://schemas.openxmlformats.org/officeDocument/2006/relationships/image" Target="../media/image2.png"/><Relationship Id="rId4" Type="http://schemas.openxmlformats.org/officeDocument/2006/relationships/image" Target="../media/image58.png"/><Relationship Id="rId9" Type="http://schemas.openxmlformats.org/officeDocument/2006/relationships/image" Target="../media/image64.jpeg"/></Relationships>
</file>

<file path=ppt/slides/_rels/slide2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3.gif"/><Relationship Id="rId5" Type="http://schemas.openxmlformats.org/officeDocument/2006/relationships/image" Target="../media/image1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20.png"/><Relationship Id="rId18" Type="http://schemas.microsoft.com/office/2007/relationships/hdphoto" Target="../media/hdphoto10.wdp"/><Relationship Id="rId26" Type="http://schemas.openxmlformats.org/officeDocument/2006/relationships/image" Target="../media/image28.png"/><Relationship Id="rId3" Type="http://schemas.openxmlformats.org/officeDocument/2006/relationships/image" Target="../media/image15.png"/><Relationship Id="rId21" Type="http://schemas.openxmlformats.org/officeDocument/2006/relationships/image" Target="../media/image24.png"/><Relationship Id="rId7" Type="http://schemas.openxmlformats.org/officeDocument/2006/relationships/image" Target="../media/image17.png"/><Relationship Id="rId12" Type="http://schemas.microsoft.com/office/2007/relationships/hdphoto" Target="../media/hdphoto7.wdp"/><Relationship Id="rId17" Type="http://schemas.openxmlformats.org/officeDocument/2006/relationships/image" Target="../media/image22.png"/><Relationship Id="rId25" Type="http://schemas.openxmlformats.org/officeDocument/2006/relationships/image" Target="../media/image27.png"/><Relationship Id="rId2" Type="http://schemas.openxmlformats.org/officeDocument/2006/relationships/image" Target="../media/image14.png"/><Relationship Id="rId16" Type="http://schemas.microsoft.com/office/2007/relationships/hdphoto" Target="../media/hdphoto9.wdp"/><Relationship Id="rId20" Type="http://schemas.microsoft.com/office/2007/relationships/hdphoto" Target="../media/hdphoto11.wdp"/><Relationship Id="rId29" Type="http://schemas.openxmlformats.org/officeDocument/2006/relationships/image" Target="../media/image31.png"/><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image" Target="../media/image19.png"/><Relationship Id="rId24"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21.png"/><Relationship Id="rId23" Type="http://schemas.openxmlformats.org/officeDocument/2006/relationships/image" Target="../media/image12.png"/><Relationship Id="rId28" Type="http://schemas.openxmlformats.org/officeDocument/2006/relationships/image" Target="../media/image30.png"/><Relationship Id="rId10" Type="http://schemas.microsoft.com/office/2007/relationships/hdphoto" Target="../media/hdphoto6.wdp"/><Relationship Id="rId19" Type="http://schemas.openxmlformats.org/officeDocument/2006/relationships/image" Target="../media/image23.png"/><Relationship Id="rId31" Type="http://schemas.openxmlformats.org/officeDocument/2006/relationships/image" Target="../media/image5.png"/><Relationship Id="rId4" Type="http://schemas.microsoft.com/office/2007/relationships/hdphoto" Target="../media/hdphoto3.wdp"/><Relationship Id="rId9" Type="http://schemas.openxmlformats.org/officeDocument/2006/relationships/image" Target="../media/image18.png"/><Relationship Id="rId14" Type="http://schemas.microsoft.com/office/2007/relationships/hdphoto" Target="../media/hdphoto8.wdp"/><Relationship Id="rId22" Type="http://schemas.openxmlformats.org/officeDocument/2006/relationships/image" Target="../media/image25.png"/><Relationship Id="rId27" Type="http://schemas.openxmlformats.org/officeDocument/2006/relationships/image" Target="../media/image29.png"/><Relationship Id="rId30"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may contain: text">
            <a:extLst>
              <a:ext uri="{FF2B5EF4-FFF2-40B4-BE49-F238E27FC236}">
                <a16:creationId xmlns:a16="http://schemas.microsoft.com/office/drawing/2014/main" id="{9D85C00E-0C47-41C4-9636-FAC943FD5BB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31" b="99356" l="773" r="98840">
                        <a14:foregroundMark x1="21263" y1="11340" x2="48711" y2="4381"/>
                        <a14:foregroundMark x1="48711" y1="4381" x2="67784" y2="4897"/>
                        <a14:foregroundMark x1="67784" y1="4897" x2="87758" y2="27062"/>
                        <a14:foregroundMark x1="87758" y1="27062" x2="92655" y2="45619"/>
                        <a14:foregroundMark x1="92655" y1="45619" x2="91753" y2="62500"/>
                        <a14:foregroundMark x1="91753" y1="62500" x2="82088" y2="65851"/>
                        <a14:foregroundMark x1="82088" y1="65851" x2="81701" y2="68686"/>
                        <a14:foregroundMark x1="31572" y1="4897" x2="54124" y2="258"/>
                        <a14:foregroundMark x1="67178" y1="3374" x2="71778" y2="7732"/>
                        <a14:foregroundMark x1="71778" y1="7732" x2="73711" y2="10825"/>
                        <a14:foregroundMark x1="11727" y1="32216" x2="8505" y2="43170"/>
                        <a14:foregroundMark x1="8505" y1="43170" x2="10180" y2="55799"/>
                        <a14:foregroundMark x1="10180" y1="55799" x2="27964" y2="75258"/>
                        <a14:foregroundMark x1="27964" y1="75258" x2="75644" y2="84407"/>
                        <a14:foregroundMark x1="75644" y1="84407" x2="92655" y2="58119"/>
                        <a14:foregroundMark x1="92655" y1="58119" x2="94845" y2="46263"/>
                        <a14:foregroundMark x1="94845" y1="46263" x2="82603" y2="39433"/>
                        <a14:foregroundMark x1="82603" y1="39433" x2="65851" y2="39948"/>
                        <a14:foregroundMark x1="65851" y1="39948" x2="15206" y2="61340"/>
                        <a14:foregroundMark x1="15206" y1="61340" x2="11469" y2="69588"/>
                        <a14:foregroundMark x1="11469" y1="69588" x2="14433" y2="78866"/>
                        <a14:foregroundMark x1="14433" y1="78866" x2="23582" y2="83763"/>
                        <a14:foregroundMark x1="23582" y1="83763" x2="42912" y2="86598"/>
                        <a14:foregroundMark x1="42912" y1="86598" x2="51289" y2="91624"/>
                        <a14:foregroundMark x1="51289" y1="91624" x2="61727" y2="91366"/>
                        <a14:foregroundMark x1="61727" y1="91366" x2="79897" y2="85567"/>
                        <a14:foregroundMark x1="79897" y1="85567" x2="86469" y2="80026"/>
                        <a14:foregroundMark x1="86469" y1="80026" x2="85438" y2="70361"/>
                        <a14:foregroundMark x1="85438" y1="70361" x2="77191" y2="64175"/>
                        <a14:foregroundMark x1="77191" y1="64175" x2="43943" y2="58892"/>
                        <a14:foregroundMark x1="43943" y1="58892" x2="34794" y2="59794"/>
                        <a14:foregroundMark x1="34794" y1="59794" x2="34665" y2="59923"/>
                        <a14:foregroundMark x1="36211" y1="14691" x2="26160" y2="16237"/>
                        <a14:foregroundMark x1="26160" y1="16237" x2="12629" y2="29897"/>
                        <a14:foregroundMark x1="12629" y1="29897" x2="8634" y2="48067"/>
                        <a14:foregroundMark x1="8634" y1="48067" x2="11340" y2="57861"/>
                        <a14:foregroundMark x1="11340" y1="57861" x2="15851" y2="64562"/>
                        <a14:foregroundMark x1="7861" y1="34278" x2="5284" y2="54510"/>
                        <a14:foregroundMark x1="5284" y1="54510" x2="7603" y2="63789"/>
                        <a14:foregroundMark x1="7603" y1="63789" x2="13531" y2="66881"/>
                        <a14:foregroundMark x1="4253" y1="43557" x2="2435" y2="51921"/>
                        <a14:foregroundMark x1="2421" y1="52712" x2="5284" y2="60180"/>
                        <a14:foregroundMark x1="32603" y1="92139" x2="50387" y2="97036"/>
                        <a14:foregroundMark x1="50387" y1="97036" x2="59021" y2="97036"/>
                        <a14:foregroundMark x1="59021" y1="97036" x2="67526" y2="94716"/>
                        <a14:foregroundMark x1="67526" y1="94716" x2="67526" y2="93428"/>
                        <a14:foregroundMark x1="90206" y1="32216" x2="97036" y2="40593"/>
                        <a14:foregroundMark x1="97036" y1="40593" x2="98454" y2="49356"/>
                        <a14:foregroundMark x1="98454" y1="49356" x2="92268" y2="67397"/>
                        <a14:foregroundMark x1="92268" y1="67397" x2="85825" y2="73582"/>
                        <a14:foregroundMark x1="85825" y1="73582" x2="85052" y2="73840"/>
                        <a14:foregroundMark x1="31572" y1="7990" x2="51160" y2="129"/>
                        <a14:foregroundMark x1="51160" y1="129" x2="54272" y2="445"/>
                        <a14:foregroundMark x1="60832" y1="2046" x2="65206" y2="7732"/>
                        <a14:foregroundMark x1="95361" y1="34021" x2="98454" y2="51804"/>
                        <a14:foregroundMark x1="98454" y1="51804" x2="94330" y2="67397"/>
                        <a14:foregroundMark x1="40851" y1="97036" x2="49871" y2="99356"/>
                        <a14:foregroundMark x1="49871" y1="99356" x2="58247" y2="97294"/>
                        <a14:foregroundMark x1="51933" y1="387" x2="43299" y2="387"/>
                        <a14:foregroundMark x1="43299" y1="387" x2="19201" y2="11082"/>
                        <a14:foregroundMark x1="19201" y1="11082" x2="7474" y2="24871"/>
                        <a14:foregroundMark x1="7474" y1="24871" x2="1546" y2="41495"/>
                        <a14:foregroundMark x1="1546" y1="41495" x2="902" y2="50773"/>
                        <a14:foregroundMark x1="902" y1="49871" x2="8247" y2="76675"/>
                        <a14:foregroundMark x1="57990" y1="98196" x2="76289" y2="91237"/>
                        <a14:foregroundMark x1="76289" y1="91237" x2="90722" y2="78093"/>
                        <a14:foregroundMark x1="90722" y1="78093" x2="97036" y2="62887"/>
                        <a14:foregroundMark x1="97680" y1="61985" x2="98840" y2="43428"/>
                        <a14:foregroundMark x1="98840" y1="43428" x2="93170" y2="26546"/>
                        <a14:foregroundMark x1="62500" y1="2191" x2="79897" y2="10180"/>
                        <a14:foregroundMark x1="79897" y1="10180" x2="81314" y2="11469"/>
                        <a14:foregroundMark x1="1031" y1="44201" x2="1546" y2="60696"/>
                        <a14:backgroundMark x1="66495" y1="258" x2="60567" y2="0"/>
                        <a14:backgroundMark x1="61856" y1="258" x2="53995" y2="0"/>
                      </a14:backgroundRemoval>
                    </a14:imgEffect>
                  </a14:imgLayer>
                </a14:imgProps>
              </a:ext>
              <a:ext uri="{28A0092B-C50C-407E-A947-70E740481C1C}">
                <a14:useLocalDpi xmlns:a14="http://schemas.microsoft.com/office/drawing/2010/main" val="0"/>
              </a:ext>
            </a:extLst>
          </a:blip>
          <a:srcRect/>
          <a:stretch>
            <a:fillRect/>
          </a:stretch>
        </p:blipFill>
        <p:spPr bwMode="auto">
          <a:xfrm>
            <a:off x="319891" y="2243397"/>
            <a:ext cx="1434440" cy="143444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762250" y="1020323"/>
            <a:ext cx="8648700" cy="2092881"/>
          </a:xfrm>
          <a:prstGeom prst="rect">
            <a:avLst/>
          </a:prstGeom>
        </p:spPr>
        <p:txBody>
          <a:bodyPr wrap="square">
            <a:spAutoFit/>
          </a:bodyPr>
          <a:lstStyle/>
          <a:p>
            <a:pPr algn="ctr"/>
            <a:r>
              <a:rPr lang="en-AU" sz="4000" dirty="0">
                <a:latin typeface="Calibri" panose="020F0502020204030204" pitchFamily="34" charset="0"/>
                <a:ea typeface="Calibri" panose="020F0502020204030204" pitchFamily="34" charset="0"/>
                <a:cs typeface="Times New Roman" panose="02020603050405020304" pitchFamily="18" charset="0"/>
              </a:rPr>
              <a:t>Symbolic wheel of fortune: </a:t>
            </a:r>
            <a:r>
              <a:rPr lang="en-AU" sz="4000" dirty="0" smtClean="0">
                <a:latin typeface="Calibri" panose="020F0502020204030204" pitchFamily="34" charset="0"/>
                <a:ea typeface="Calibri" panose="020F0502020204030204" pitchFamily="34" charset="0"/>
                <a:cs typeface="Times New Roman" panose="02020603050405020304" pitchFamily="18" charset="0"/>
              </a:rPr>
              <a:t/>
            </a:r>
            <a:br>
              <a:rPr lang="en-AU" sz="4000" dirty="0" smtClean="0">
                <a:latin typeface="Calibri" panose="020F0502020204030204" pitchFamily="34" charset="0"/>
                <a:ea typeface="Calibri" panose="020F0502020204030204" pitchFamily="34" charset="0"/>
                <a:cs typeface="Times New Roman" panose="02020603050405020304" pitchFamily="18" charset="0"/>
              </a:rPr>
            </a:br>
            <a:r>
              <a:rPr lang="en-AU" sz="2000" dirty="0">
                <a:latin typeface="Calibri" panose="020F0502020204030204" pitchFamily="34" charset="0"/>
                <a:ea typeface="Calibri" panose="020F0502020204030204" pitchFamily="34" charset="0"/>
                <a:cs typeface="Times New Roman" panose="02020603050405020304" pitchFamily="18" charset="0"/>
              </a:rPr>
              <a:t> </a:t>
            </a:r>
            <a:r>
              <a:rPr lang="en-AU" sz="4000" dirty="0" smtClean="0">
                <a:latin typeface="Calibri" panose="020F0502020204030204" pitchFamily="34" charset="0"/>
                <a:ea typeface="Calibri" panose="020F0502020204030204" pitchFamily="34" charset="0"/>
                <a:cs typeface="Times New Roman" panose="02020603050405020304" pitchFamily="18" charset="0"/>
              </a:rPr>
              <a:t/>
            </a:r>
            <a:br>
              <a:rPr lang="en-AU" sz="4000" dirty="0" smtClean="0">
                <a:latin typeface="Calibri" panose="020F0502020204030204" pitchFamily="34" charset="0"/>
                <a:ea typeface="Calibri" panose="020F0502020204030204" pitchFamily="34" charset="0"/>
                <a:cs typeface="Times New Roman" panose="02020603050405020304" pitchFamily="18" charset="0"/>
              </a:rPr>
            </a:br>
            <a:r>
              <a:rPr lang="en-AU" sz="3500" dirty="0" smtClean="0">
                <a:latin typeface="Calibri" panose="020F0502020204030204" pitchFamily="34" charset="0"/>
                <a:ea typeface="Calibri" panose="020F0502020204030204" pitchFamily="34" charset="0"/>
                <a:cs typeface="Times New Roman" panose="02020603050405020304" pitchFamily="18" charset="0"/>
              </a:rPr>
              <a:t>Confusion </a:t>
            </a:r>
            <a:r>
              <a:rPr lang="en-AU" sz="3500" dirty="0">
                <a:latin typeface="Calibri" panose="020F0502020204030204" pitchFamily="34" charset="0"/>
                <a:ea typeface="Calibri" panose="020F0502020204030204" pitchFamily="34" charset="0"/>
                <a:cs typeface="Times New Roman" panose="02020603050405020304" pitchFamily="18" charset="0"/>
              </a:rPr>
              <a:t>analysis and the mental representations of digits across cultures</a:t>
            </a:r>
            <a:endParaRPr lang="en-AU" sz="3500" dirty="0"/>
          </a:p>
        </p:txBody>
      </p:sp>
      <p:sp>
        <p:nvSpPr>
          <p:cNvPr id="11" name="Rectangle 10"/>
          <p:cNvSpPr/>
          <p:nvPr/>
        </p:nvSpPr>
        <p:spPr>
          <a:xfrm>
            <a:off x="2762250" y="3876820"/>
            <a:ext cx="8648700" cy="1015663"/>
          </a:xfrm>
          <a:prstGeom prst="rect">
            <a:avLst/>
          </a:prstGeom>
        </p:spPr>
        <p:txBody>
          <a:bodyPr wrap="square">
            <a:spAutoFit/>
          </a:bodyPr>
          <a:lstStyle/>
          <a:p>
            <a:pPr algn="ctr"/>
            <a:r>
              <a:rPr lang="en-AU" sz="3000" dirty="0" smtClean="0">
                <a:latin typeface="Calibri" panose="020F0502020204030204" pitchFamily="34" charset="0"/>
                <a:ea typeface="Calibri" panose="020F0502020204030204" pitchFamily="34" charset="0"/>
                <a:cs typeface="Times New Roman" panose="02020603050405020304" pitchFamily="18" charset="0"/>
              </a:rPr>
              <a:t>Garrett</a:t>
            </a:r>
            <a:r>
              <a:rPr lang="en-AU" sz="3000" baseline="30000" dirty="0" smtClean="0">
                <a:latin typeface="Calibri" panose="020F0502020204030204" pitchFamily="34" charset="0"/>
                <a:ea typeface="Calibri" panose="020F0502020204030204" pitchFamily="34" charset="0"/>
                <a:cs typeface="Times New Roman" panose="02020603050405020304" pitchFamily="18" charset="0"/>
              </a:rPr>
              <a:t>1,3</a:t>
            </a:r>
            <a:r>
              <a:rPr lang="en-AU" sz="3000" dirty="0" smtClean="0">
                <a:latin typeface="Calibri" panose="020F0502020204030204" pitchFamily="34" charset="0"/>
                <a:ea typeface="Calibri" panose="020F0502020204030204" pitchFamily="34" charset="0"/>
                <a:cs typeface="Times New Roman" panose="02020603050405020304" pitchFamily="18" charset="0"/>
              </a:rPr>
              <a:t>, Howard</a:t>
            </a:r>
            <a:r>
              <a:rPr lang="en-AU" sz="3000" baseline="30000" dirty="0" smtClean="0">
                <a:latin typeface="Calibri" panose="020F0502020204030204" pitchFamily="34" charset="0"/>
                <a:ea typeface="Calibri" panose="020F0502020204030204" pitchFamily="34" charset="0"/>
                <a:cs typeface="Times New Roman" panose="02020603050405020304" pitchFamily="18" charset="0"/>
              </a:rPr>
              <a:t>1</a:t>
            </a:r>
            <a:r>
              <a:rPr lang="en-AU" sz="3000" dirty="0" smtClean="0">
                <a:latin typeface="Calibri" panose="020F0502020204030204" pitchFamily="34" charset="0"/>
                <a:ea typeface="Calibri" panose="020F0502020204030204" pitchFamily="34" charset="0"/>
                <a:cs typeface="Times New Roman" panose="02020603050405020304" pitchFamily="18" charset="0"/>
              </a:rPr>
              <a:t>, Bennett</a:t>
            </a:r>
            <a:r>
              <a:rPr lang="en-AU" sz="3000" baseline="30000" dirty="0" smtClean="0">
                <a:latin typeface="Calibri" panose="020F0502020204030204" pitchFamily="34" charset="0"/>
                <a:ea typeface="Calibri" panose="020F0502020204030204" pitchFamily="34" charset="0"/>
                <a:cs typeface="Times New Roman" panose="02020603050405020304" pitchFamily="18" charset="0"/>
              </a:rPr>
              <a:t>1</a:t>
            </a:r>
            <a:r>
              <a:rPr lang="en-AU" sz="3000" dirty="0" smtClean="0">
                <a:latin typeface="Calibri" panose="020F0502020204030204" pitchFamily="34" charset="0"/>
                <a:ea typeface="Calibri" panose="020F0502020204030204" pitchFamily="34" charset="0"/>
                <a:cs typeface="Times New Roman" panose="02020603050405020304" pitchFamily="18" charset="0"/>
              </a:rPr>
              <a:t>, Hsieh</a:t>
            </a:r>
            <a:r>
              <a:rPr lang="en-AU" sz="3000" baseline="30000" dirty="0" smtClean="0">
                <a:latin typeface="Calibri" panose="020F0502020204030204" pitchFamily="34" charset="0"/>
                <a:ea typeface="Calibri" panose="020F0502020204030204" pitchFamily="34" charset="0"/>
                <a:cs typeface="Times New Roman" panose="02020603050405020304" pitchFamily="18" charset="0"/>
              </a:rPr>
              <a:t>2</a:t>
            </a:r>
            <a:r>
              <a:rPr lang="en-AU" sz="3000" dirty="0" smtClean="0">
                <a:latin typeface="Calibri" panose="020F0502020204030204" pitchFamily="34" charset="0"/>
                <a:ea typeface="Calibri" panose="020F0502020204030204" pitchFamily="34" charset="0"/>
                <a:cs typeface="Times New Roman" panose="02020603050405020304" pitchFamily="18" charset="0"/>
              </a:rPr>
              <a:t>, Yang</a:t>
            </a:r>
            <a:r>
              <a:rPr lang="en-AU" sz="3000" baseline="30000" dirty="0" smtClean="0">
                <a:latin typeface="Calibri" panose="020F0502020204030204" pitchFamily="34" charset="0"/>
                <a:ea typeface="Calibri" panose="020F0502020204030204" pitchFamily="34" charset="0"/>
                <a:cs typeface="Times New Roman" panose="02020603050405020304" pitchFamily="18" charset="0"/>
              </a:rPr>
              <a:t>2</a:t>
            </a:r>
            <a:r>
              <a:rPr lang="en-AU" sz="3000" dirty="0" smtClean="0">
                <a:latin typeface="Calibri" panose="020F0502020204030204" pitchFamily="34" charset="0"/>
                <a:ea typeface="Calibri" panose="020F0502020204030204" pitchFamily="34" charset="0"/>
                <a:cs typeface="Times New Roman" panose="02020603050405020304" pitchFamily="18" charset="0"/>
              </a:rPr>
              <a:t>, Little</a:t>
            </a:r>
            <a:r>
              <a:rPr lang="en-AU" sz="3000" baseline="30000" dirty="0" smtClean="0">
                <a:latin typeface="Calibri" panose="020F0502020204030204" pitchFamily="34" charset="0"/>
                <a:ea typeface="Calibri" panose="020F0502020204030204" pitchFamily="34" charset="0"/>
                <a:cs typeface="Times New Roman" panose="02020603050405020304" pitchFamily="18" charset="0"/>
              </a:rPr>
              <a:t>3</a:t>
            </a:r>
            <a:r>
              <a:rPr lang="en-AU" sz="3000" dirty="0" smtClean="0">
                <a:latin typeface="Calibri" panose="020F0502020204030204" pitchFamily="34" charset="0"/>
                <a:ea typeface="Calibri" panose="020F0502020204030204" pitchFamily="34" charset="0"/>
                <a:cs typeface="Times New Roman" panose="02020603050405020304" pitchFamily="18" charset="0"/>
              </a:rPr>
              <a:t>, &amp; Eidels</a:t>
            </a:r>
            <a:r>
              <a:rPr lang="en-AU" sz="3000" baseline="30000" dirty="0" smtClean="0">
                <a:latin typeface="Calibri" panose="020F0502020204030204" pitchFamily="34" charset="0"/>
                <a:ea typeface="Calibri" panose="020F0502020204030204" pitchFamily="34" charset="0"/>
                <a:cs typeface="Times New Roman" panose="02020603050405020304" pitchFamily="18" charset="0"/>
              </a:rPr>
              <a:t>1</a:t>
            </a:r>
            <a:endParaRPr lang="en-AU" sz="3000" dirty="0"/>
          </a:p>
        </p:txBody>
      </p:sp>
      <p:sp>
        <p:nvSpPr>
          <p:cNvPr id="13" name="Rectangle 12"/>
          <p:cNvSpPr/>
          <p:nvPr/>
        </p:nvSpPr>
        <p:spPr>
          <a:xfrm>
            <a:off x="2326819" y="5596272"/>
            <a:ext cx="8648700" cy="1015663"/>
          </a:xfrm>
          <a:prstGeom prst="rect">
            <a:avLst/>
          </a:prstGeom>
        </p:spPr>
        <p:txBody>
          <a:bodyPr wrap="square">
            <a:spAutoFit/>
          </a:bodyPr>
          <a:lstStyle/>
          <a:p>
            <a:r>
              <a:rPr lang="en-AU" sz="2000" dirty="0" smtClean="0">
                <a:latin typeface="Calibri" panose="020F0502020204030204" pitchFamily="34" charset="0"/>
                <a:ea typeface="Calibri" panose="020F0502020204030204" pitchFamily="34" charset="0"/>
                <a:cs typeface="Times New Roman" panose="02020603050405020304" pitchFamily="18" charset="0"/>
              </a:rPr>
              <a:t>1. University of Newcastle, Australia</a:t>
            </a:r>
          </a:p>
          <a:p>
            <a:r>
              <a:rPr lang="en-AU" sz="2000" dirty="0" smtClean="0">
                <a:latin typeface="Calibri" panose="020F0502020204030204" pitchFamily="34" charset="0"/>
                <a:cs typeface="Times New Roman" panose="02020603050405020304" pitchFamily="18" charset="0"/>
              </a:rPr>
              <a:t>2. National Cheng Kung University, Taiwan</a:t>
            </a:r>
          </a:p>
          <a:p>
            <a:r>
              <a:rPr lang="en-AU" sz="2000" dirty="0" smtClean="0">
                <a:latin typeface="Calibri" panose="020F0502020204030204" pitchFamily="34" charset="0"/>
                <a:cs typeface="Times New Roman" panose="02020603050405020304" pitchFamily="18" charset="0"/>
              </a:rPr>
              <a:t>3. The University of Melbourne, Australia</a:t>
            </a:r>
            <a:endParaRPr lang="en-AU" sz="2000" dirty="0"/>
          </a:p>
        </p:txBody>
      </p:sp>
      <p:pic>
        <p:nvPicPr>
          <p:cNvPr id="2050" name="Picture 2" descr="Image result for uni of melbourne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891" y="5360986"/>
            <a:ext cx="1435436" cy="143543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348466" y="3821357"/>
            <a:ext cx="1367695" cy="1367695"/>
            <a:chOff x="319891" y="3690890"/>
            <a:chExt cx="1574670" cy="1574670"/>
          </a:xfrm>
        </p:grpSpPr>
        <p:sp>
          <p:nvSpPr>
            <p:cNvPr id="12" name="Oval 11"/>
            <p:cNvSpPr/>
            <p:nvPr/>
          </p:nvSpPr>
          <p:spPr>
            <a:xfrm>
              <a:off x="319891" y="3690890"/>
              <a:ext cx="1574670" cy="157467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4" descr="Image result for national cheng kung university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0797" y="3783710"/>
              <a:ext cx="1397650" cy="1314956"/>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Image result for twitter symbo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11993" y="5670920"/>
            <a:ext cx="519596" cy="4226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631589" y="5596272"/>
            <a:ext cx="2357056" cy="477054"/>
          </a:xfrm>
          <a:prstGeom prst="rect">
            <a:avLst/>
          </a:prstGeom>
        </p:spPr>
        <p:txBody>
          <a:bodyPr wrap="none">
            <a:spAutoFit/>
          </a:bodyPr>
          <a:lstStyle/>
          <a:p>
            <a:r>
              <a:rPr lang="en-AU" sz="2500" dirty="0" smtClean="0">
                <a:latin typeface="Bell MT" panose="02020503060305020303" pitchFamily="18" charset="0"/>
                <a:ea typeface="Calibri" panose="020F0502020204030204" pitchFamily="34" charset="0"/>
                <a:cs typeface="Times New Roman" panose="02020603050405020304" pitchFamily="18" charset="0"/>
              </a:rPr>
              <a:t>@</a:t>
            </a:r>
            <a:r>
              <a:rPr lang="en-AU" sz="2500" dirty="0" err="1" smtClean="0">
                <a:latin typeface="Bell MT" panose="02020503060305020303" pitchFamily="18" charset="0"/>
                <a:ea typeface="Calibri" panose="020F0502020204030204" pitchFamily="34" charset="0"/>
                <a:cs typeface="Times New Roman" panose="02020603050405020304" pitchFamily="18" charset="0"/>
              </a:rPr>
              <a:t>PaulMGarrett</a:t>
            </a:r>
            <a:endParaRPr lang="en-AU" sz="2500" dirty="0">
              <a:latin typeface="Bell MT" panose="02020503060305020303" pitchFamily="18" charset="0"/>
            </a:endParaRPr>
          </a:p>
        </p:txBody>
      </p:sp>
      <p:sp>
        <p:nvSpPr>
          <p:cNvPr id="17" name="Rectangle 16"/>
          <p:cNvSpPr/>
          <p:nvPr/>
        </p:nvSpPr>
        <p:spPr>
          <a:xfrm>
            <a:off x="7976961" y="6085751"/>
            <a:ext cx="4082143" cy="477054"/>
          </a:xfrm>
          <a:prstGeom prst="rect">
            <a:avLst/>
          </a:prstGeom>
        </p:spPr>
        <p:txBody>
          <a:bodyPr wrap="none">
            <a:spAutoFit/>
          </a:bodyPr>
          <a:lstStyle/>
          <a:p>
            <a:r>
              <a:rPr lang="en-AU" sz="2500" dirty="0" smtClean="0">
                <a:latin typeface="Bell MT" panose="02020503060305020303" pitchFamily="18" charset="0"/>
                <a:cs typeface="Times New Roman" panose="02020603050405020304" pitchFamily="18" charset="0"/>
              </a:rPr>
              <a:t>Paul.Garrett@unimelb.edu.au</a:t>
            </a:r>
            <a:endParaRPr lang="en-AU" sz="2500" dirty="0">
              <a:latin typeface="Bell MT" panose="02020503060305020303" pitchFamily="18" charset="0"/>
            </a:endParaRPr>
          </a:p>
        </p:txBody>
      </p:sp>
    </p:spTree>
    <p:extLst>
      <p:ext uri="{BB962C8B-B14F-4D97-AF65-F5344CB8AC3E}">
        <p14:creationId xmlns:p14="http://schemas.microsoft.com/office/powerpoint/2010/main" val="2468907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Rectangle 111">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3" name="Picture 112"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grpSp>
        <p:nvGrpSpPr>
          <p:cNvPr id="111" name="Group 110"/>
          <p:cNvGrpSpPr/>
          <p:nvPr/>
        </p:nvGrpSpPr>
        <p:grpSpPr>
          <a:xfrm>
            <a:off x="2098618" y="-6858000"/>
            <a:ext cx="10107896" cy="13712652"/>
            <a:chOff x="2098618" y="-6858000"/>
            <a:chExt cx="10107896" cy="13712652"/>
          </a:xfrm>
        </p:grpSpPr>
        <p:pic>
          <p:nvPicPr>
            <p:cNvPr id="2" name="Picture 1"/>
            <p:cNvPicPr>
              <a:picLocks noChangeAspect="1"/>
            </p:cNvPicPr>
            <p:nvPr/>
          </p:nvPicPr>
          <p:blipFill rotWithShape="1">
            <a:blip r:embed="rId3"/>
            <a:srcRect l="17344"/>
            <a:stretch/>
          </p:blipFill>
          <p:spPr>
            <a:xfrm>
              <a:off x="2114550" y="0"/>
              <a:ext cx="10077449" cy="6854652"/>
            </a:xfrm>
            <a:prstGeom prst="rect">
              <a:avLst/>
            </a:prstGeom>
          </p:spPr>
        </p:pic>
        <p:grpSp>
          <p:nvGrpSpPr>
            <p:cNvPr id="3" name="Group 2"/>
            <p:cNvGrpSpPr/>
            <p:nvPr/>
          </p:nvGrpSpPr>
          <p:grpSpPr>
            <a:xfrm>
              <a:off x="2098618" y="-6858000"/>
              <a:ext cx="10107896" cy="6858000"/>
              <a:chOff x="2090057" y="0"/>
              <a:chExt cx="10107896" cy="6858000"/>
            </a:xfrm>
          </p:grpSpPr>
          <p:pic>
            <p:nvPicPr>
              <p:cNvPr id="130" name="Picture 129"/>
              <p:cNvPicPr>
                <a:picLocks noChangeAspect="1"/>
              </p:cNvPicPr>
              <p:nvPr/>
            </p:nvPicPr>
            <p:blipFill rotWithShape="1">
              <a:blip r:embed="rId4"/>
              <a:srcRect l="17134"/>
              <a:stretch/>
            </p:blipFill>
            <p:spPr>
              <a:xfrm>
                <a:off x="2090057" y="0"/>
                <a:ext cx="10107896" cy="6858000"/>
              </a:xfrm>
              <a:prstGeom prst="rect">
                <a:avLst/>
              </a:prstGeom>
            </p:spPr>
          </p:pic>
          <p:grpSp>
            <p:nvGrpSpPr>
              <p:cNvPr id="132" name="Group 131"/>
              <p:cNvGrpSpPr/>
              <p:nvPr/>
            </p:nvGrpSpPr>
            <p:grpSpPr>
              <a:xfrm>
                <a:off x="6619875" y="2830904"/>
                <a:ext cx="3626734" cy="2633673"/>
                <a:chOff x="6619875" y="2830904"/>
                <a:chExt cx="3626734" cy="2633673"/>
              </a:xfrm>
            </p:grpSpPr>
            <p:grpSp>
              <p:nvGrpSpPr>
                <p:cNvPr id="133" name="Group 132"/>
                <p:cNvGrpSpPr/>
                <p:nvPr/>
              </p:nvGrpSpPr>
              <p:grpSpPr>
                <a:xfrm>
                  <a:off x="6619875" y="3019425"/>
                  <a:ext cx="142874" cy="142874"/>
                  <a:chOff x="7829550" y="2676525"/>
                  <a:chExt cx="1143000" cy="1143000"/>
                </a:xfrm>
              </p:grpSpPr>
              <p:sp>
                <p:nvSpPr>
                  <p:cNvPr id="140" name="Oval 139"/>
                  <p:cNvSpPr/>
                  <p:nvPr/>
                </p:nvSpPr>
                <p:spPr>
                  <a:xfrm>
                    <a:off x="7829550" y="2676525"/>
                    <a:ext cx="1143000" cy="1143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1" name="Oval 140"/>
                  <p:cNvSpPr/>
                  <p:nvPr/>
                </p:nvSpPr>
                <p:spPr>
                  <a:xfrm>
                    <a:off x="8029575" y="2867025"/>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2" name="Oval 141"/>
                  <p:cNvSpPr/>
                  <p:nvPr/>
                </p:nvSpPr>
                <p:spPr>
                  <a:xfrm>
                    <a:off x="8229600" y="3076575"/>
                    <a:ext cx="361950" cy="361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4" name="Group 133"/>
                <p:cNvGrpSpPr/>
                <p:nvPr/>
              </p:nvGrpSpPr>
              <p:grpSpPr>
                <a:xfrm>
                  <a:off x="7410450" y="5238750"/>
                  <a:ext cx="142874" cy="142874"/>
                  <a:chOff x="7829550" y="2676525"/>
                  <a:chExt cx="1143000" cy="1143000"/>
                </a:xfrm>
              </p:grpSpPr>
              <p:sp>
                <p:nvSpPr>
                  <p:cNvPr id="137" name="Oval 136"/>
                  <p:cNvSpPr/>
                  <p:nvPr/>
                </p:nvSpPr>
                <p:spPr>
                  <a:xfrm>
                    <a:off x="7829550" y="2676525"/>
                    <a:ext cx="1143000" cy="1143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 name="Oval 137"/>
                  <p:cNvSpPr/>
                  <p:nvPr/>
                </p:nvSpPr>
                <p:spPr>
                  <a:xfrm>
                    <a:off x="8029575" y="2867025"/>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 name="Oval 138"/>
                  <p:cNvSpPr/>
                  <p:nvPr/>
                </p:nvSpPr>
                <p:spPr>
                  <a:xfrm>
                    <a:off x="8229600" y="3076575"/>
                    <a:ext cx="361950" cy="361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35" name="TextBox 134"/>
                <p:cNvSpPr txBox="1"/>
                <p:nvPr/>
              </p:nvSpPr>
              <p:spPr>
                <a:xfrm>
                  <a:off x="6801132" y="2830904"/>
                  <a:ext cx="2193421" cy="477054"/>
                </a:xfrm>
                <a:prstGeom prst="rect">
                  <a:avLst/>
                </a:prstGeom>
                <a:noFill/>
              </p:spPr>
              <p:txBody>
                <a:bodyPr wrap="none" rtlCol="0">
                  <a:spAutoFit/>
                </a:bodyPr>
                <a:lstStyle/>
                <a:p>
                  <a:r>
                    <a:rPr lang="en-AU" sz="2500" dirty="0" smtClean="0">
                      <a:solidFill>
                        <a:schemeClr val="bg1"/>
                      </a:solidFill>
                    </a:rPr>
                    <a:t>Taiwan (N = 11)</a:t>
                  </a:r>
                  <a:endParaRPr lang="en-AU" sz="2500" dirty="0">
                    <a:solidFill>
                      <a:schemeClr val="bg1"/>
                    </a:solidFill>
                  </a:endParaRPr>
                </a:p>
              </p:txBody>
            </p:sp>
            <p:sp>
              <p:nvSpPr>
                <p:cNvPr id="136" name="TextBox 135"/>
                <p:cNvSpPr txBox="1"/>
                <p:nvPr/>
              </p:nvSpPr>
              <p:spPr>
                <a:xfrm>
                  <a:off x="7617107" y="4987523"/>
                  <a:ext cx="2629502" cy="477054"/>
                </a:xfrm>
                <a:prstGeom prst="rect">
                  <a:avLst/>
                </a:prstGeom>
                <a:noFill/>
              </p:spPr>
              <p:txBody>
                <a:bodyPr wrap="none" rtlCol="0">
                  <a:spAutoFit/>
                </a:bodyPr>
                <a:lstStyle/>
                <a:p>
                  <a:r>
                    <a:rPr lang="en-AU" sz="2500" dirty="0" smtClean="0">
                      <a:solidFill>
                        <a:schemeClr val="bg1"/>
                      </a:solidFill>
                    </a:rPr>
                    <a:t>Newcastle (N = 11)</a:t>
                  </a:r>
                  <a:endParaRPr lang="en-AU" sz="2500" dirty="0">
                    <a:solidFill>
                      <a:schemeClr val="bg1"/>
                    </a:solidFill>
                  </a:endParaRPr>
                </a:p>
              </p:txBody>
            </p:sp>
          </p:grpSp>
        </p:grpSp>
      </p:grpSp>
      <p:sp>
        <p:nvSpPr>
          <p:cNvPr id="20" name="Rectangle 1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ounded Rectangle 20"/>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22" name="Rounded Rectangle 21"/>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23" name="Rounded Rectangle 22"/>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24" name="Rounded Rectangle 23"/>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25"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27" name="Oval 26"/>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6" descr="Image result for twitter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55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45833E-6 1.48148E-6 L -0.00065 1.00023 " pathEditMode="relative" rAng="0" ptsTypes="AA">
                                      <p:cBhvr>
                                        <p:cTn id="6" dur="2000" fill="hold"/>
                                        <p:tgtEl>
                                          <p:spTgt spid="111"/>
                                        </p:tgtEl>
                                        <p:attrNameLst>
                                          <p:attrName>ppt_x</p:attrName>
                                          <p:attrName>ppt_y</p:attrName>
                                        </p:attrNameLst>
                                      </p:cBhvr>
                                      <p:rCtr x="-39" y="5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
        <p:nvSpPr>
          <p:cNvPr id="34" name="Rectangle 33">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075258" y="0"/>
            <a:ext cx="10116742" cy="13716000"/>
            <a:chOff x="2075258" y="0"/>
            <a:chExt cx="10116742" cy="13716000"/>
          </a:xfrm>
        </p:grpSpPr>
        <p:grpSp>
          <p:nvGrpSpPr>
            <p:cNvPr id="20" name="Group 19"/>
            <p:cNvGrpSpPr/>
            <p:nvPr/>
          </p:nvGrpSpPr>
          <p:grpSpPr>
            <a:xfrm>
              <a:off x="2084104" y="0"/>
              <a:ext cx="10107896" cy="6858000"/>
              <a:chOff x="2090057" y="0"/>
              <a:chExt cx="10107896" cy="6858000"/>
            </a:xfrm>
          </p:grpSpPr>
          <p:pic>
            <p:nvPicPr>
              <p:cNvPr id="21" name="Picture 20"/>
              <p:cNvPicPr>
                <a:picLocks noChangeAspect="1"/>
              </p:cNvPicPr>
              <p:nvPr/>
            </p:nvPicPr>
            <p:blipFill rotWithShape="1">
              <a:blip r:embed="rId3"/>
              <a:srcRect l="17134"/>
              <a:stretch/>
            </p:blipFill>
            <p:spPr>
              <a:xfrm>
                <a:off x="2090057" y="0"/>
                <a:ext cx="10107896" cy="6858000"/>
              </a:xfrm>
              <a:prstGeom prst="rect">
                <a:avLst/>
              </a:prstGeom>
            </p:spPr>
          </p:pic>
          <p:grpSp>
            <p:nvGrpSpPr>
              <p:cNvPr id="22" name="Group 21"/>
              <p:cNvGrpSpPr/>
              <p:nvPr/>
            </p:nvGrpSpPr>
            <p:grpSpPr>
              <a:xfrm>
                <a:off x="6619875" y="2830904"/>
                <a:ext cx="3626734" cy="2633673"/>
                <a:chOff x="6619875" y="2830904"/>
                <a:chExt cx="3626734" cy="2633673"/>
              </a:xfrm>
            </p:grpSpPr>
            <p:grpSp>
              <p:nvGrpSpPr>
                <p:cNvPr id="23" name="Group 22"/>
                <p:cNvGrpSpPr/>
                <p:nvPr/>
              </p:nvGrpSpPr>
              <p:grpSpPr>
                <a:xfrm>
                  <a:off x="6619875" y="3019425"/>
                  <a:ext cx="142874" cy="142874"/>
                  <a:chOff x="7829550" y="2676525"/>
                  <a:chExt cx="1143000" cy="1143000"/>
                </a:xfrm>
              </p:grpSpPr>
              <p:sp>
                <p:nvSpPr>
                  <p:cNvPr id="30" name="Oval 29"/>
                  <p:cNvSpPr/>
                  <p:nvPr/>
                </p:nvSpPr>
                <p:spPr>
                  <a:xfrm>
                    <a:off x="7829550" y="2676525"/>
                    <a:ext cx="1143000" cy="1143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p:cNvSpPr/>
                  <p:nvPr/>
                </p:nvSpPr>
                <p:spPr>
                  <a:xfrm>
                    <a:off x="8029575" y="2867025"/>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p:cNvSpPr/>
                  <p:nvPr/>
                </p:nvSpPr>
                <p:spPr>
                  <a:xfrm>
                    <a:off x="8229600" y="3076575"/>
                    <a:ext cx="361950" cy="361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4" name="Group 23"/>
                <p:cNvGrpSpPr/>
                <p:nvPr/>
              </p:nvGrpSpPr>
              <p:grpSpPr>
                <a:xfrm>
                  <a:off x="7410450" y="5238750"/>
                  <a:ext cx="142874" cy="142874"/>
                  <a:chOff x="7829550" y="2676525"/>
                  <a:chExt cx="1143000" cy="1143000"/>
                </a:xfrm>
              </p:grpSpPr>
              <p:sp>
                <p:nvSpPr>
                  <p:cNvPr id="27" name="Oval 26"/>
                  <p:cNvSpPr/>
                  <p:nvPr/>
                </p:nvSpPr>
                <p:spPr>
                  <a:xfrm>
                    <a:off x="7829550" y="2676525"/>
                    <a:ext cx="1143000" cy="1143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p:cNvSpPr/>
                  <p:nvPr/>
                </p:nvSpPr>
                <p:spPr>
                  <a:xfrm>
                    <a:off x="8029575" y="2867025"/>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p:cNvSpPr/>
                  <p:nvPr/>
                </p:nvSpPr>
                <p:spPr>
                  <a:xfrm>
                    <a:off x="8229600" y="3076575"/>
                    <a:ext cx="361950" cy="361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5" name="TextBox 24"/>
                <p:cNvSpPr txBox="1"/>
                <p:nvPr/>
              </p:nvSpPr>
              <p:spPr>
                <a:xfrm>
                  <a:off x="6801132" y="2830904"/>
                  <a:ext cx="2193421" cy="477054"/>
                </a:xfrm>
                <a:prstGeom prst="rect">
                  <a:avLst/>
                </a:prstGeom>
                <a:noFill/>
              </p:spPr>
              <p:txBody>
                <a:bodyPr wrap="none" rtlCol="0">
                  <a:spAutoFit/>
                </a:bodyPr>
                <a:lstStyle/>
                <a:p>
                  <a:r>
                    <a:rPr lang="en-AU" sz="2500" dirty="0" smtClean="0">
                      <a:solidFill>
                        <a:schemeClr val="bg1"/>
                      </a:solidFill>
                    </a:rPr>
                    <a:t>Taiwan (N = 11)</a:t>
                  </a:r>
                  <a:endParaRPr lang="en-AU" sz="2500" dirty="0">
                    <a:solidFill>
                      <a:schemeClr val="bg1"/>
                    </a:solidFill>
                  </a:endParaRPr>
                </a:p>
              </p:txBody>
            </p:sp>
            <p:sp>
              <p:nvSpPr>
                <p:cNvPr id="26" name="TextBox 25"/>
                <p:cNvSpPr txBox="1"/>
                <p:nvPr/>
              </p:nvSpPr>
              <p:spPr>
                <a:xfrm>
                  <a:off x="7617107" y="4987523"/>
                  <a:ext cx="2629502" cy="477054"/>
                </a:xfrm>
                <a:prstGeom prst="rect">
                  <a:avLst/>
                </a:prstGeom>
                <a:noFill/>
              </p:spPr>
              <p:txBody>
                <a:bodyPr wrap="none" rtlCol="0">
                  <a:spAutoFit/>
                </a:bodyPr>
                <a:lstStyle/>
                <a:p>
                  <a:r>
                    <a:rPr lang="en-AU" sz="2500" dirty="0" smtClean="0">
                      <a:solidFill>
                        <a:schemeClr val="bg1"/>
                      </a:solidFill>
                    </a:rPr>
                    <a:t>Newcastle (N = 11)</a:t>
                  </a:r>
                  <a:endParaRPr lang="en-AU" sz="2500" dirty="0">
                    <a:solidFill>
                      <a:schemeClr val="bg1"/>
                    </a:solidFill>
                  </a:endParaRPr>
                </a:p>
              </p:txBody>
            </p:sp>
          </p:grpSp>
        </p:grpSp>
        <p:grpSp>
          <p:nvGrpSpPr>
            <p:cNvPr id="36" name="Group 35"/>
            <p:cNvGrpSpPr/>
            <p:nvPr/>
          </p:nvGrpSpPr>
          <p:grpSpPr>
            <a:xfrm>
              <a:off x="2075258" y="6858000"/>
              <a:ext cx="10116457" cy="6858000"/>
              <a:chOff x="2113642" y="0"/>
              <a:chExt cx="10116457" cy="6858000"/>
            </a:xfrm>
          </p:grpSpPr>
          <p:sp>
            <p:nvSpPr>
              <p:cNvPr id="37" name="Rectangle 36"/>
              <p:cNvSpPr/>
              <p:nvPr/>
            </p:nvSpPr>
            <p:spPr>
              <a:xfrm>
                <a:off x="21136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8" name="TextBox 37"/>
              <p:cNvSpPr txBox="1"/>
              <p:nvPr/>
            </p:nvSpPr>
            <p:spPr>
              <a:xfrm>
                <a:off x="2834129" y="2690336"/>
                <a:ext cx="8127353" cy="1708160"/>
              </a:xfrm>
              <a:prstGeom prst="rect">
                <a:avLst/>
              </a:prstGeom>
              <a:noFill/>
            </p:spPr>
            <p:txBody>
              <a:bodyPr wrap="none" rtlCol="0">
                <a:spAutoFit/>
              </a:bodyPr>
              <a:lstStyle/>
              <a:p>
                <a:pPr algn="ctr"/>
                <a:r>
                  <a:rPr lang="en-AU" sz="3500" b="1" dirty="0" smtClean="0">
                    <a:solidFill>
                      <a:schemeClr val="bg1"/>
                    </a:solidFill>
                  </a:rPr>
                  <a:t>Why do we confuse numerals,</a:t>
                </a:r>
              </a:p>
              <a:p>
                <a:pPr algn="ctr"/>
                <a:endParaRPr lang="en-AU" sz="3500" b="1" dirty="0">
                  <a:solidFill>
                    <a:schemeClr val="bg1"/>
                  </a:solidFill>
                </a:endParaRPr>
              </a:p>
              <a:p>
                <a:pPr algn="ctr"/>
                <a:r>
                  <a:rPr lang="en-AU" sz="3500" b="1" dirty="0" smtClean="0">
                    <a:solidFill>
                      <a:schemeClr val="bg1"/>
                    </a:solidFill>
                  </a:rPr>
                  <a:t>And how does this change across cultures?</a:t>
                </a:r>
                <a:endParaRPr lang="en-AU" sz="3500" b="1" dirty="0">
                  <a:solidFill>
                    <a:schemeClr val="bg1"/>
                  </a:solidFill>
                </a:endParaRPr>
              </a:p>
            </p:txBody>
          </p:sp>
        </p:grpSp>
      </p:grpSp>
      <p:sp>
        <p:nvSpPr>
          <p:cNvPr id="33" name="Rectangle 32">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ounded Rectangle 39"/>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41" name="Rounded Rectangle 40"/>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42" name="Rounded Rectangle 41"/>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43" name="Rounded Rectangle 42"/>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44"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46" name="Oval 45"/>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7" name="Picture 6" descr="Image result for twitt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6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3.95833E-6 0 L 0.00247 -1 " pathEditMode="relative" rAng="0" ptsTypes="AA">
                                      <p:cBhvr>
                                        <p:cTn id="6" dur="2000" fill="hold"/>
                                        <p:tgtEl>
                                          <p:spTgt spid="5"/>
                                        </p:tgtEl>
                                        <p:attrNameLst>
                                          <p:attrName>ppt_x</p:attrName>
                                          <p:attrName>ppt_y</p:attrName>
                                        </p:attrNameLst>
                                      </p:cBhvr>
                                      <p:rCtr x="117" y="-5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687256" y="286771"/>
            <a:ext cx="6376373" cy="637637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4661266" y="1205557"/>
            <a:ext cx="4428351" cy="45388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187" t="35827" r="42344" b="36104"/>
          <a:stretch/>
        </p:blipFill>
        <p:spPr>
          <a:xfrm>
            <a:off x="5932466" y="2466975"/>
            <a:ext cx="1885950" cy="1924050"/>
          </a:xfrm>
          <a:prstGeom prst="rect">
            <a:avLst/>
          </a:prstGeom>
        </p:spPr>
      </p:pic>
      <p:cxnSp>
        <p:nvCxnSpPr>
          <p:cNvPr id="34" name="Straight Connector 33"/>
          <p:cNvCxnSpPr/>
          <p:nvPr/>
        </p:nvCxnSpPr>
        <p:spPr>
          <a:xfrm flipH="1">
            <a:off x="7254830" y="323131"/>
            <a:ext cx="205404" cy="9349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5288280" y="723901"/>
            <a:ext cx="481837" cy="777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601030" y="1438275"/>
            <a:ext cx="738233" cy="604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 idx="6"/>
            <a:endCxn id="7" idx="6"/>
          </p:cNvCxnSpPr>
          <p:nvPr/>
        </p:nvCxnSpPr>
        <p:spPr>
          <a:xfrm flipH="1" flipV="1">
            <a:off x="9089617" y="3474957"/>
            <a:ext cx="97401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8601030" y="4895340"/>
            <a:ext cx="738233" cy="6239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292991" y="5695643"/>
            <a:ext cx="167243" cy="9387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254580" y="5421849"/>
            <a:ext cx="515537" cy="8159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878984" y="4217011"/>
            <a:ext cx="911299" cy="340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78984" y="2369820"/>
            <a:ext cx="911299" cy="2934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440992" y="3244334"/>
            <a:ext cx="809837" cy="369332"/>
          </a:xfrm>
          <a:prstGeom prst="rect">
            <a:avLst/>
          </a:prstGeom>
          <a:noFill/>
        </p:spPr>
        <p:txBody>
          <a:bodyPr wrap="none" rtlCol="0">
            <a:spAutoFit/>
          </a:bodyPr>
          <a:lstStyle/>
          <a:p>
            <a:r>
              <a:rPr lang="en-AU" dirty="0" smtClean="0">
                <a:solidFill>
                  <a:schemeClr val="bg1"/>
                </a:solidFill>
              </a:rPr>
              <a:t>500ms</a:t>
            </a:r>
            <a:endParaRPr lang="en-AU" dirty="0">
              <a:solidFill>
                <a:schemeClr val="bg1"/>
              </a:solidFill>
            </a:endParaRPr>
          </a:p>
        </p:txBody>
      </p:sp>
      <p:sp>
        <p:nvSpPr>
          <p:cNvPr id="20" name="TextBox 19"/>
          <p:cNvSpPr txBox="1"/>
          <p:nvPr/>
        </p:nvSpPr>
        <p:spPr>
          <a:xfrm>
            <a:off x="8672567" y="92675"/>
            <a:ext cx="3327001" cy="553998"/>
          </a:xfrm>
          <a:prstGeom prst="rect">
            <a:avLst/>
          </a:prstGeom>
          <a:noFill/>
        </p:spPr>
        <p:txBody>
          <a:bodyPr wrap="none" rtlCol="0">
            <a:spAutoFit/>
          </a:bodyPr>
          <a:lstStyle/>
          <a:p>
            <a:pPr algn="r"/>
            <a:r>
              <a:rPr lang="en-AU" sz="1500" dirty="0" smtClean="0">
                <a:solidFill>
                  <a:schemeClr val="bg1"/>
                </a:solidFill>
              </a:rPr>
              <a:t>*Staircase procedure during practice</a:t>
            </a:r>
            <a:br>
              <a:rPr lang="en-AU" sz="1500" dirty="0" smtClean="0">
                <a:solidFill>
                  <a:schemeClr val="bg1"/>
                </a:solidFill>
              </a:rPr>
            </a:br>
            <a:r>
              <a:rPr lang="en-AU" sz="1500" dirty="0" smtClean="0">
                <a:solidFill>
                  <a:schemeClr val="bg1"/>
                </a:solidFill>
              </a:rPr>
              <a:t>trials increased experimental confusions</a:t>
            </a:r>
            <a:endParaRPr lang="en-AU" sz="1500" dirty="0">
              <a:solidFill>
                <a:schemeClr val="bg1"/>
              </a:solidFill>
            </a:endParaRPr>
          </a:p>
        </p:txBody>
      </p:sp>
      <p:sp>
        <p:nvSpPr>
          <p:cNvPr id="21" name="Rectangle 20">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ounded Rectangle 21"/>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23" name="Rounded Rectangle 22"/>
          <p:cNvSpPr/>
          <p:nvPr/>
        </p:nvSpPr>
        <p:spPr>
          <a:xfrm>
            <a:off x="71257" y="2855762"/>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24" name="Rounded Rectangle 23"/>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25" name="Rounded Rectangle 24"/>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26"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28" name="Oval 27"/>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6" descr="Image result for twitt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04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687256" y="286771"/>
            <a:ext cx="6376373" cy="637637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4661266" y="1205557"/>
            <a:ext cx="4428351" cy="45388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Connector 33"/>
          <p:cNvCxnSpPr/>
          <p:nvPr/>
        </p:nvCxnSpPr>
        <p:spPr>
          <a:xfrm flipH="1">
            <a:off x="7254830" y="323131"/>
            <a:ext cx="205404" cy="9349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5288280" y="723901"/>
            <a:ext cx="481837" cy="777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601030" y="1438275"/>
            <a:ext cx="738233" cy="604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 idx="6"/>
            <a:endCxn id="7" idx="6"/>
          </p:cNvCxnSpPr>
          <p:nvPr/>
        </p:nvCxnSpPr>
        <p:spPr>
          <a:xfrm flipH="1" flipV="1">
            <a:off x="9089617" y="3474957"/>
            <a:ext cx="97401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8601030" y="4895340"/>
            <a:ext cx="738233" cy="6239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292991" y="5695643"/>
            <a:ext cx="167243" cy="9387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254580" y="5421849"/>
            <a:ext cx="515537" cy="8159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878984" y="4217011"/>
            <a:ext cx="911299" cy="340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78984" y="2369820"/>
            <a:ext cx="911299" cy="2934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Picture 27" descr="A close up of a rug&#10;&#10;Description generated with high confidence">
            <a:extLst>
              <a:ext uri="{FF2B5EF4-FFF2-40B4-BE49-F238E27FC236}">
                <a16:creationId xmlns:a16="http://schemas.microsoft.com/office/drawing/2014/main" id="{A8419152-D28B-4034-8E64-23C0E0034685}"/>
              </a:ext>
            </a:extLst>
          </p:cNvPr>
          <p:cNvPicPr>
            <a:picLocks noChangeAspect="1"/>
          </p:cNvPicPr>
          <p:nvPr/>
        </p:nvPicPr>
        <p:blipFill rotWithShape="1">
          <a:blip r:embed="rId3">
            <a:extLst>
              <a:ext uri="{28A0092B-C50C-407E-A947-70E740481C1C}">
                <a14:useLocalDpi xmlns:a14="http://schemas.microsoft.com/office/drawing/2010/main" val="0"/>
              </a:ext>
            </a:extLst>
          </a:blip>
          <a:srcRect l="38451" t="28245" r="37643" b="28977"/>
          <a:stretch/>
        </p:blipFill>
        <p:spPr>
          <a:xfrm>
            <a:off x="5932465" y="2439754"/>
            <a:ext cx="1938601" cy="1951272"/>
          </a:xfrm>
          <a:prstGeom prst="rect">
            <a:avLst/>
          </a:prstGeom>
        </p:spPr>
      </p:pic>
      <p:sp>
        <p:nvSpPr>
          <p:cNvPr id="17" name="TextBox 16"/>
          <p:cNvSpPr txBox="1"/>
          <p:nvPr/>
        </p:nvSpPr>
        <p:spPr>
          <a:xfrm>
            <a:off x="10440992" y="3244334"/>
            <a:ext cx="809837" cy="369332"/>
          </a:xfrm>
          <a:prstGeom prst="rect">
            <a:avLst/>
          </a:prstGeom>
          <a:noFill/>
        </p:spPr>
        <p:txBody>
          <a:bodyPr wrap="none" rtlCol="0">
            <a:spAutoFit/>
          </a:bodyPr>
          <a:lstStyle/>
          <a:p>
            <a:r>
              <a:rPr lang="en-AU" dirty="0" smtClean="0">
                <a:solidFill>
                  <a:schemeClr val="bg1"/>
                </a:solidFill>
              </a:rPr>
              <a:t>200ms</a:t>
            </a:r>
            <a:endParaRPr lang="en-AU" dirty="0">
              <a:solidFill>
                <a:schemeClr val="bg1"/>
              </a:solidFill>
            </a:endParaRPr>
          </a:p>
        </p:txBody>
      </p:sp>
      <p:sp>
        <p:nvSpPr>
          <p:cNvPr id="18" name="Rectangle 17">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ounded Rectangle 20"/>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22" name="Rounded Rectangle 21"/>
          <p:cNvSpPr/>
          <p:nvPr/>
        </p:nvSpPr>
        <p:spPr>
          <a:xfrm>
            <a:off x="71257" y="2855762"/>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23" name="Rounded Rectangle 22"/>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24" name="Rounded Rectangle 23"/>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25"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27" name="Oval 26"/>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6" descr="Image result for twitt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302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687256" y="286771"/>
            <a:ext cx="6376373" cy="637637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4661266" y="1205557"/>
            <a:ext cx="4428351" cy="45388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Connector 33"/>
          <p:cNvCxnSpPr/>
          <p:nvPr/>
        </p:nvCxnSpPr>
        <p:spPr>
          <a:xfrm flipH="1">
            <a:off x="7254830" y="323131"/>
            <a:ext cx="205404" cy="9349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5288280" y="723901"/>
            <a:ext cx="481837" cy="777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601030" y="1438275"/>
            <a:ext cx="738233" cy="604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 idx="6"/>
            <a:endCxn id="7" idx="6"/>
          </p:cNvCxnSpPr>
          <p:nvPr/>
        </p:nvCxnSpPr>
        <p:spPr>
          <a:xfrm flipH="1" flipV="1">
            <a:off x="9089617" y="3474957"/>
            <a:ext cx="97401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8601030" y="4895340"/>
            <a:ext cx="738233" cy="6239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292991" y="5695643"/>
            <a:ext cx="167243" cy="9387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254580" y="5421849"/>
            <a:ext cx="515537" cy="8159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878984" y="4217011"/>
            <a:ext cx="911299" cy="340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78984" y="2369820"/>
            <a:ext cx="911299" cy="2934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rot="18441482">
            <a:off x="6790534" y="3331027"/>
            <a:ext cx="169817" cy="287859"/>
            <a:chOff x="6479177" y="3095897"/>
            <a:chExt cx="169817" cy="287859"/>
          </a:xfrm>
        </p:grpSpPr>
        <p:sp>
          <p:nvSpPr>
            <p:cNvPr id="2" name="Isosceles Triangle 1"/>
            <p:cNvSpPr/>
            <p:nvPr/>
          </p:nvSpPr>
          <p:spPr>
            <a:xfrm>
              <a:off x="6479177" y="3095897"/>
              <a:ext cx="169817" cy="19260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Isosceles Triangle 17"/>
            <p:cNvSpPr/>
            <p:nvPr/>
          </p:nvSpPr>
          <p:spPr>
            <a:xfrm>
              <a:off x="6479177" y="3214692"/>
              <a:ext cx="169817" cy="85724"/>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6546055" y="3200406"/>
              <a:ext cx="36000" cy="18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3" name="Rectangle 42">
            <a:extLst>
              <a:ext uri="{FF2B5EF4-FFF2-40B4-BE49-F238E27FC236}">
                <a16:creationId xmlns:a16="http://schemas.microsoft.com/office/drawing/2014/main" id="{B20AF456-BE24-47CC-83A6-990BAAAEAA0F}"/>
              </a:ext>
            </a:extLst>
          </p:cNvPr>
          <p:cNvSpPr/>
          <p:nvPr/>
        </p:nvSpPr>
        <p:spPr>
          <a:xfrm>
            <a:off x="5769214" y="130689"/>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1</a:t>
            </a:r>
          </a:p>
        </p:txBody>
      </p:sp>
      <p:sp>
        <p:nvSpPr>
          <p:cNvPr id="44" name="Rectangle 43">
            <a:extLst>
              <a:ext uri="{FF2B5EF4-FFF2-40B4-BE49-F238E27FC236}">
                <a16:creationId xmlns:a16="http://schemas.microsoft.com/office/drawing/2014/main" id="{C52D52CA-6DF3-4DC8-9DD0-2BE7D5AEFC1B}"/>
              </a:ext>
            </a:extLst>
          </p:cNvPr>
          <p:cNvSpPr/>
          <p:nvPr/>
        </p:nvSpPr>
        <p:spPr>
          <a:xfrm>
            <a:off x="3613670" y="2704766"/>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2</a:t>
            </a:r>
          </a:p>
        </p:txBody>
      </p:sp>
      <p:sp>
        <p:nvSpPr>
          <p:cNvPr id="45" name="Rectangle 44">
            <a:extLst>
              <a:ext uri="{FF2B5EF4-FFF2-40B4-BE49-F238E27FC236}">
                <a16:creationId xmlns:a16="http://schemas.microsoft.com/office/drawing/2014/main" id="{682E511A-CCE6-40C3-B962-C34574641514}"/>
              </a:ext>
            </a:extLst>
          </p:cNvPr>
          <p:cNvSpPr/>
          <p:nvPr/>
        </p:nvSpPr>
        <p:spPr>
          <a:xfrm>
            <a:off x="4180348" y="4497826"/>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3</a:t>
            </a:r>
          </a:p>
        </p:txBody>
      </p:sp>
      <p:sp>
        <p:nvSpPr>
          <p:cNvPr id="46" name="Rectangle 45">
            <a:extLst>
              <a:ext uri="{FF2B5EF4-FFF2-40B4-BE49-F238E27FC236}">
                <a16:creationId xmlns:a16="http://schemas.microsoft.com/office/drawing/2014/main" id="{9712F35B-B024-4014-B732-4AD6D91C9F5B}"/>
              </a:ext>
            </a:extLst>
          </p:cNvPr>
          <p:cNvSpPr/>
          <p:nvPr/>
        </p:nvSpPr>
        <p:spPr>
          <a:xfrm>
            <a:off x="8712234" y="1815404"/>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4</a:t>
            </a:r>
          </a:p>
        </p:txBody>
      </p:sp>
      <p:sp>
        <p:nvSpPr>
          <p:cNvPr id="47" name="Rectangle 46">
            <a:extLst>
              <a:ext uri="{FF2B5EF4-FFF2-40B4-BE49-F238E27FC236}">
                <a16:creationId xmlns:a16="http://schemas.microsoft.com/office/drawing/2014/main" id="{5C676356-0298-4DD0-9504-DFB2A90C74E2}"/>
              </a:ext>
            </a:extLst>
          </p:cNvPr>
          <p:cNvSpPr/>
          <p:nvPr/>
        </p:nvSpPr>
        <p:spPr>
          <a:xfrm>
            <a:off x="7608925" y="5124538"/>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5</a:t>
            </a:r>
          </a:p>
        </p:txBody>
      </p:sp>
      <p:sp>
        <p:nvSpPr>
          <p:cNvPr id="48" name="Rectangle 47">
            <a:extLst>
              <a:ext uri="{FF2B5EF4-FFF2-40B4-BE49-F238E27FC236}">
                <a16:creationId xmlns:a16="http://schemas.microsoft.com/office/drawing/2014/main" id="{E5C68164-DBA2-4BF8-BE01-0EA59509D113}"/>
              </a:ext>
            </a:extLst>
          </p:cNvPr>
          <p:cNvSpPr/>
          <p:nvPr/>
        </p:nvSpPr>
        <p:spPr>
          <a:xfrm>
            <a:off x="8717464" y="3677939"/>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6</a:t>
            </a:r>
          </a:p>
        </p:txBody>
      </p:sp>
      <p:sp>
        <p:nvSpPr>
          <p:cNvPr id="49" name="Rectangle 48">
            <a:extLst>
              <a:ext uri="{FF2B5EF4-FFF2-40B4-BE49-F238E27FC236}">
                <a16:creationId xmlns:a16="http://schemas.microsoft.com/office/drawing/2014/main" id="{35AAE8E2-B08D-420D-876A-0699F0F2C0B8}"/>
              </a:ext>
            </a:extLst>
          </p:cNvPr>
          <p:cNvSpPr/>
          <p:nvPr/>
        </p:nvSpPr>
        <p:spPr>
          <a:xfrm>
            <a:off x="4180348" y="106567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7</a:t>
            </a:r>
          </a:p>
        </p:txBody>
      </p:sp>
      <p:sp>
        <p:nvSpPr>
          <p:cNvPr id="50" name="Rectangle 49">
            <a:extLst>
              <a:ext uri="{FF2B5EF4-FFF2-40B4-BE49-F238E27FC236}">
                <a16:creationId xmlns:a16="http://schemas.microsoft.com/office/drawing/2014/main" id="{240D7FB8-7F22-4F9D-A4F6-D5D4CD6D9A56}"/>
              </a:ext>
            </a:extLst>
          </p:cNvPr>
          <p:cNvSpPr/>
          <p:nvPr/>
        </p:nvSpPr>
        <p:spPr>
          <a:xfrm>
            <a:off x="5763168" y="55015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8</a:t>
            </a:r>
          </a:p>
        </p:txBody>
      </p:sp>
      <p:sp>
        <p:nvSpPr>
          <p:cNvPr id="51" name="Rectangle 50">
            <a:extLst>
              <a:ext uri="{FF2B5EF4-FFF2-40B4-BE49-F238E27FC236}">
                <a16:creationId xmlns:a16="http://schemas.microsoft.com/office/drawing/2014/main" id="{334334D7-C6BE-472B-B36A-BC403E332C2A}"/>
              </a:ext>
            </a:extLst>
          </p:cNvPr>
          <p:cNvSpPr/>
          <p:nvPr/>
        </p:nvSpPr>
        <p:spPr>
          <a:xfrm>
            <a:off x="7677382" y="53144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9</a:t>
            </a:r>
          </a:p>
        </p:txBody>
      </p:sp>
      <p:sp>
        <p:nvSpPr>
          <p:cNvPr id="52" name="Oval 51"/>
          <p:cNvSpPr/>
          <p:nvPr/>
        </p:nvSpPr>
        <p:spPr>
          <a:xfrm>
            <a:off x="4665832" y="1205557"/>
            <a:ext cx="4428351" cy="4538800"/>
          </a:xfrm>
          <a:prstGeom prst="ellipse">
            <a:avLst/>
          </a:prstGeom>
          <a:noFill/>
          <a:ln w="76200">
            <a:solidFill>
              <a:srgbClr val="2BF5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TextBox 56"/>
          <p:cNvSpPr txBox="1"/>
          <p:nvPr/>
        </p:nvSpPr>
        <p:spPr>
          <a:xfrm>
            <a:off x="10440992" y="3244334"/>
            <a:ext cx="926857" cy="369332"/>
          </a:xfrm>
          <a:prstGeom prst="rect">
            <a:avLst/>
          </a:prstGeom>
          <a:noFill/>
        </p:spPr>
        <p:txBody>
          <a:bodyPr wrap="none" rtlCol="0">
            <a:spAutoFit/>
          </a:bodyPr>
          <a:lstStyle/>
          <a:p>
            <a:r>
              <a:rPr lang="en-AU" dirty="0" smtClean="0">
                <a:solidFill>
                  <a:schemeClr val="bg1"/>
                </a:solidFill>
              </a:rPr>
              <a:t>8000ms</a:t>
            </a:r>
            <a:endParaRPr lang="en-AU" dirty="0">
              <a:solidFill>
                <a:schemeClr val="bg1"/>
              </a:solidFill>
            </a:endParaRPr>
          </a:p>
        </p:txBody>
      </p:sp>
      <p:sp>
        <p:nvSpPr>
          <p:cNvPr id="58" name="Rectangle 57">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Rounded Rectangle 60"/>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62" name="Rounded Rectangle 61"/>
          <p:cNvSpPr/>
          <p:nvPr/>
        </p:nvSpPr>
        <p:spPr>
          <a:xfrm>
            <a:off x="71257" y="2855762"/>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63" name="Rounded Rectangle 62"/>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64" name="Rounded Rectangle 63"/>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65"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65"/>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67" name="Oval 66"/>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8" name="Picture 6" descr="Image result for twitter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31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fill="hold" nodeType="clickEffect">
                                  <p:stCondLst>
                                    <p:cond delay="0"/>
                                  </p:stCondLst>
                                  <p:childTnLst>
                                    <p:animMotion origin="layout" path="M -2.29167E-6 -2.96296E-6 L 0.06055 -2.96296E-6 C 0.08763 -2.96296E-6 0.1211 0.07454 0.1211 0.13519 L 0.1211 0.2706 " pathEditMode="relative" rAng="0" ptsTypes="AAAA">
                                      <p:cBhvr>
                                        <p:cTn id="6" dur="1000" fill="hold"/>
                                        <p:tgtEl>
                                          <p:spTgt spid="12"/>
                                        </p:tgtEl>
                                        <p:attrNameLst>
                                          <p:attrName>ppt_x</p:attrName>
                                          <p:attrName>ppt_y</p:attrName>
                                        </p:attrNameLst>
                                      </p:cBhvr>
                                      <p:rCtr x="6055" y="13519"/>
                                    </p:animMotion>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687256" y="286771"/>
            <a:ext cx="6376373" cy="637637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4661266" y="1205557"/>
            <a:ext cx="4428351" cy="45388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Connector 33"/>
          <p:cNvCxnSpPr/>
          <p:nvPr/>
        </p:nvCxnSpPr>
        <p:spPr>
          <a:xfrm flipH="1">
            <a:off x="7254830" y="323131"/>
            <a:ext cx="205404" cy="9349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5288280" y="723901"/>
            <a:ext cx="481837" cy="777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601030" y="1438275"/>
            <a:ext cx="738233" cy="604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 idx="6"/>
            <a:endCxn id="7" idx="6"/>
          </p:cNvCxnSpPr>
          <p:nvPr/>
        </p:nvCxnSpPr>
        <p:spPr>
          <a:xfrm flipH="1" flipV="1">
            <a:off x="9089617" y="3474957"/>
            <a:ext cx="97401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8601030" y="4895340"/>
            <a:ext cx="738233" cy="6239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292991" y="5695643"/>
            <a:ext cx="167243" cy="9387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254580" y="5421849"/>
            <a:ext cx="515537" cy="8159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878984" y="4217011"/>
            <a:ext cx="911299" cy="340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78984" y="2369820"/>
            <a:ext cx="911299" cy="2934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rot="18441482">
            <a:off x="6790534" y="3331027"/>
            <a:ext cx="169817" cy="287859"/>
            <a:chOff x="6479177" y="3095897"/>
            <a:chExt cx="169817" cy="287859"/>
          </a:xfrm>
        </p:grpSpPr>
        <p:sp>
          <p:nvSpPr>
            <p:cNvPr id="2" name="Isosceles Triangle 1"/>
            <p:cNvSpPr/>
            <p:nvPr/>
          </p:nvSpPr>
          <p:spPr>
            <a:xfrm>
              <a:off x="6479177" y="3095897"/>
              <a:ext cx="169817" cy="19260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Isosceles Triangle 17"/>
            <p:cNvSpPr/>
            <p:nvPr/>
          </p:nvSpPr>
          <p:spPr>
            <a:xfrm>
              <a:off x="6479177" y="3214692"/>
              <a:ext cx="169817" cy="85724"/>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6546055" y="3200406"/>
              <a:ext cx="36000" cy="18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3" name="Rectangle 42">
            <a:extLst>
              <a:ext uri="{FF2B5EF4-FFF2-40B4-BE49-F238E27FC236}">
                <a16:creationId xmlns:a16="http://schemas.microsoft.com/office/drawing/2014/main" id="{B20AF456-BE24-47CC-83A6-990BAAAEAA0F}"/>
              </a:ext>
            </a:extLst>
          </p:cNvPr>
          <p:cNvSpPr/>
          <p:nvPr/>
        </p:nvSpPr>
        <p:spPr>
          <a:xfrm>
            <a:off x="5769214" y="130689"/>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1</a:t>
            </a:r>
          </a:p>
        </p:txBody>
      </p:sp>
      <p:sp>
        <p:nvSpPr>
          <p:cNvPr id="44" name="Rectangle 43">
            <a:extLst>
              <a:ext uri="{FF2B5EF4-FFF2-40B4-BE49-F238E27FC236}">
                <a16:creationId xmlns:a16="http://schemas.microsoft.com/office/drawing/2014/main" id="{C52D52CA-6DF3-4DC8-9DD0-2BE7D5AEFC1B}"/>
              </a:ext>
            </a:extLst>
          </p:cNvPr>
          <p:cNvSpPr/>
          <p:nvPr/>
        </p:nvSpPr>
        <p:spPr>
          <a:xfrm>
            <a:off x="3613670" y="2704766"/>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2</a:t>
            </a:r>
          </a:p>
        </p:txBody>
      </p:sp>
      <p:sp>
        <p:nvSpPr>
          <p:cNvPr id="45" name="Rectangle 44">
            <a:extLst>
              <a:ext uri="{FF2B5EF4-FFF2-40B4-BE49-F238E27FC236}">
                <a16:creationId xmlns:a16="http://schemas.microsoft.com/office/drawing/2014/main" id="{682E511A-CCE6-40C3-B962-C34574641514}"/>
              </a:ext>
            </a:extLst>
          </p:cNvPr>
          <p:cNvSpPr/>
          <p:nvPr/>
        </p:nvSpPr>
        <p:spPr>
          <a:xfrm>
            <a:off x="4180348" y="4497826"/>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3</a:t>
            </a:r>
          </a:p>
        </p:txBody>
      </p:sp>
      <p:sp>
        <p:nvSpPr>
          <p:cNvPr id="46" name="Rectangle 45">
            <a:extLst>
              <a:ext uri="{FF2B5EF4-FFF2-40B4-BE49-F238E27FC236}">
                <a16:creationId xmlns:a16="http://schemas.microsoft.com/office/drawing/2014/main" id="{9712F35B-B024-4014-B732-4AD6D91C9F5B}"/>
              </a:ext>
            </a:extLst>
          </p:cNvPr>
          <p:cNvSpPr/>
          <p:nvPr/>
        </p:nvSpPr>
        <p:spPr>
          <a:xfrm>
            <a:off x="8712234" y="1815404"/>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4</a:t>
            </a:r>
          </a:p>
        </p:txBody>
      </p:sp>
      <p:sp>
        <p:nvSpPr>
          <p:cNvPr id="47" name="Rectangle 46">
            <a:extLst>
              <a:ext uri="{FF2B5EF4-FFF2-40B4-BE49-F238E27FC236}">
                <a16:creationId xmlns:a16="http://schemas.microsoft.com/office/drawing/2014/main" id="{5C676356-0298-4DD0-9504-DFB2A90C74E2}"/>
              </a:ext>
            </a:extLst>
          </p:cNvPr>
          <p:cNvSpPr/>
          <p:nvPr/>
        </p:nvSpPr>
        <p:spPr>
          <a:xfrm>
            <a:off x="7608925" y="5124538"/>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5</a:t>
            </a:r>
          </a:p>
        </p:txBody>
      </p:sp>
      <p:sp>
        <p:nvSpPr>
          <p:cNvPr id="48" name="Rectangle 47">
            <a:extLst>
              <a:ext uri="{FF2B5EF4-FFF2-40B4-BE49-F238E27FC236}">
                <a16:creationId xmlns:a16="http://schemas.microsoft.com/office/drawing/2014/main" id="{E5C68164-DBA2-4BF8-BE01-0EA59509D113}"/>
              </a:ext>
            </a:extLst>
          </p:cNvPr>
          <p:cNvSpPr/>
          <p:nvPr/>
        </p:nvSpPr>
        <p:spPr>
          <a:xfrm>
            <a:off x="8717464" y="3677939"/>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6</a:t>
            </a:r>
          </a:p>
        </p:txBody>
      </p:sp>
      <p:sp>
        <p:nvSpPr>
          <p:cNvPr id="49" name="Rectangle 48">
            <a:extLst>
              <a:ext uri="{FF2B5EF4-FFF2-40B4-BE49-F238E27FC236}">
                <a16:creationId xmlns:a16="http://schemas.microsoft.com/office/drawing/2014/main" id="{35AAE8E2-B08D-420D-876A-0699F0F2C0B8}"/>
              </a:ext>
            </a:extLst>
          </p:cNvPr>
          <p:cNvSpPr/>
          <p:nvPr/>
        </p:nvSpPr>
        <p:spPr>
          <a:xfrm>
            <a:off x="4180348" y="106567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7</a:t>
            </a:r>
          </a:p>
        </p:txBody>
      </p:sp>
      <p:sp>
        <p:nvSpPr>
          <p:cNvPr id="50" name="Rectangle 49">
            <a:extLst>
              <a:ext uri="{FF2B5EF4-FFF2-40B4-BE49-F238E27FC236}">
                <a16:creationId xmlns:a16="http://schemas.microsoft.com/office/drawing/2014/main" id="{240D7FB8-7F22-4F9D-A4F6-D5D4CD6D9A56}"/>
              </a:ext>
            </a:extLst>
          </p:cNvPr>
          <p:cNvSpPr/>
          <p:nvPr/>
        </p:nvSpPr>
        <p:spPr>
          <a:xfrm>
            <a:off x="5763168" y="55015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8</a:t>
            </a:r>
          </a:p>
        </p:txBody>
      </p:sp>
      <p:sp>
        <p:nvSpPr>
          <p:cNvPr id="51" name="Rectangle 50">
            <a:extLst>
              <a:ext uri="{FF2B5EF4-FFF2-40B4-BE49-F238E27FC236}">
                <a16:creationId xmlns:a16="http://schemas.microsoft.com/office/drawing/2014/main" id="{334334D7-C6BE-472B-B36A-BC403E332C2A}"/>
              </a:ext>
            </a:extLst>
          </p:cNvPr>
          <p:cNvSpPr/>
          <p:nvPr/>
        </p:nvSpPr>
        <p:spPr>
          <a:xfrm>
            <a:off x="7677382" y="53144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0" dirty="0">
                <a:solidFill>
                  <a:schemeClr val="tx1"/>
                </a:solidFill>
              </a:rPr>
              <a:t>9</a:t>
            </a:r>
          </a:p>
        </p:txBody>
      </p:sp>
      <p:sp>
        <p:nvSpPr>
          <p:cNvPr id="52" name="Oval 51"/>
          <p:cNvSpPr/>
          <p:nvPr/>
        </p:nvSpPr>
        <p:spPr>
          <a:xfrm>
            <a:off x="4665832" y="1205557"/>
            <a:ext cx="4428351" cy="4538800"/>
          </a:xfrm>
          <a:prstGeom prst="ellipse">
            <a:avLst/>
          </a:prstGeom>
          <a:noFill/>
          <a:ln w="76200">
            <a:solidFill>
              <a:srgbClr val="FD2D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TextBox 29"/>
          <p:cNvSpPr txBox="1"/>
          <p:nvPr/>
        </p:nvSpPr>
        <p:spPr>
          <a:xfrm>
            <a:off x="10440992" y="3244334"/>
            <a:ext cx="926857" cy="369332"/>
          </a:xfrm>
          <a:prstGeom prst="rect">
            <a:avLst/>
          </a:prstGeom>
          <a:noFill/>
        </p:spPr>
        <p:txBody>
          <a:bodyPr wrap="none" rtlCol="0">
            <a:spAutoFit/>
          </a:bodyPr>
          <a:lstStyle/>
          <a:p>
            <a:r>
              <a:rPr lang="en-AU" dirty="0" smtClean="0">
                <a:solidFill>
                  <a:schemeClr val="bg1"/>
                </a:solidFill>
              </a:rPr>
              <a:t>8000ms</a:t>
            </a:r>
            <a:endParaRPr lang="en-AU" dirty="0">
              <a:solidFill>
                <a:schemeClr val="bg1"/>
              </a:solidFill>
            </a:endParaRPr>
          </a:p>
        </p:txBody>
      </p:sp>
      <p:sp>
        <p:nvSpPr>
          <p:cNvPr id="31" name="Rectangle 30">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2" name="Picture 31"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Rounded Rectangle 52"/>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54" name="Rounded Rectangle 53"/>
          <p:cNvSpPr/>
          <p:nvPr/>
        </p:nvSpPr>
        <p:spPr>
          <a:xfrm>
            <a:off x="71257" y="2855762"/>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55" name="Rounded Rectangle 54"/>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56" name="Rounded Rectangle 55"/>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57"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59" name="Oval 58"/>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6" descr="Image result for twitter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0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fill="hold" nodeType="clickEffect">
                                  <p:stCondLst>
                                    <p:cond delay="0"/>
                                  </p:stCondLst>
                                  <p:childTnLst>
                                    <p:animMotion origin="layout" path="M -2.29167E-6 -2.96296E-6 L -0.17096 0.0044 " pathEditMode="relative" rAng="0" ptsTypes="AA">
                                      <p:cBhvr>
                                        <p:cTn id="6" dur="1000" fill="hold"/>
                                        <p:tgtEl>
                                          <p:spTgt spid="12"/>
                                        </p:tgtEl>
                                        <p:attrNameLst>
                                          <p:attrName>ppt_x</p:attrName>
                                          <p:attrName>ppt_y</p:attrName>
                                        </p:attrNameLst>
                                      </p:cBhvr>
                                      <p:rCtr x="-8555" y="208"/>
                                    </p:animMotion>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5410200" y="57106"/>
            <a:ext cx="6581825" cy="6602043"/>
            <a:chOff x="4895850" y="57106"/>
            <a:chExt cx="6581825" cy="6602043"/>
          </a:xfrm>
        </p:grpSpPr>
        <p:pic>
          <p:nvPicPr>
            <p:cNvPr id="2" name="Picture 1"/>
            <p:cNvPicPr>
              <a:picLocks noChangeAspect="1"/>
            </p:cNvPicPr>
            <p:nvPr/>
          </p:nvPicPr>
          <p:blipFill>
            <a:blip r:embed="rId3"/>
            <a:stretch>
              <a:fillRect/>
            </a:stretch>
          </p:blipFill>
          <p:spPr>
            <a:xfrm>
              <a:off x="8341418" y="146205"/>
              <a:ext cx="3136257" cy="3139227"/>
            </a:xfrm>
            <a:prstGeom prst="rect">
              <a:avLst/>
            </a:prstGeom>
          </p:spPr>
        </p:pic>
        <p:pic>
          <p:nvPicPr>
            <p:cNvPr id="4" name="Picture 3"/>
            <p:cNvPicPr>
              <a:picLocks noChangeAspect="1"/>
            </p:cNvPicPr>
            <p:nvPr/>
          </p:nvPicPr>
          <p:blipFill>
            <a:blip r:embed="rId4"/>
            <a:stretch>
              <a:fillRect/>
            </a:stretch>
          </p:blipFill>
          <p:spPr>
            <a:xfrm>
              <a:off x="8353297" y="3509527"/>
              <a:ext cx="3124378" cy="3124378"/>
            </a:xfrm>
            <a:prstGeom prst="rect">
              <a:avLst/>
            </a:prstGeom>
          </p:spPr>
        </p:pic>
        <p:pic>
          <p:nvPicPr>
            <p:cNvPr id="5" name="Picture 4"/>
            <p:cNvPicPr>
              <a:picLocks noChangeAspect="1"/>
            </p:cNvPicPr>
            <p:nvPr/>
          </p:nvPicPr>
          <p:blipFill>
            <a:blip r:embed="rId5"/>
            <a:stretch>
              <a:fillRect/>
            </a:stretch>
          </p:blipFill>
          <p:spPr>
            <a:xfrm>
              <a:off x="4895850" y="57106"/>
              <a:ext cx="3151107" cy="3317424"/>
            </a:xfrm>
            <a:prstGeom prst="rect">
              <a:avLst/>
            </a:prstGeom>
          </p:spPr>
        </p:pic>
        <p:pic>
          <p:nvPicPr>
            <p:cNvPr id="6" name="Picture 5"/>
            <p:cNvPicPr>
              <a:picLocks noChangeAspect="1"/>
            </p:cNvPicPr>
            <p:nvPr/>
          </p:nvPicPr>
          <p:blipFill>
            <a:blip r:embed="rId6"/>
            <a:stretch>
              <a:fillRect/>
            </a:stretch>
          </p:blipFill>
          <p:spPr>
            <a:xfrm>
              <a:off x="4910700" y="3484283"/>
              <a:ext cx="3136257" cy="3174866"/>
            </a:xfrm>
            <a:prstGeom prst="rect">
              <a:avLst/>
            </a:prstGeom>
          </p:spPr>
        </p:pic>
      </p:grpSp>
      <p:sp>
        <p:nvSpPr>
          <p:cNvPr id="274" name="TextBox 273"/>
          <p:cNvSpPr txBox="1"/>
          <p:nvPr/>
        </p:nvSpPr>
        <p:spPr>
          <a:xfrm>
            <a:off x="2612571" y="1251727"/>
            <a:ext cx="2685143" cy="4370427"/>
          </a:xfrm>
          <a:prstGeom prst="rect">
            <a:avLst/>
          </a:prstGeom>
          <a:noFill/>
        </p:spPr>
        <p:txBody>
          <a:bodyPr wrap="square" rtlCol="0">
            <a:spAutoFit/>
          </a:bodyPr>
          <a:lstStyle/>
          <a:p>
            <a:r>
              <a:rPr lang="en-AU" sz="2500" dirty="0" smtClean="0">
                <a:solidFill>
                  <a:schemeClr val="bg1"/>
                </a:solidFill>
              </a:rPr>
              <a:t>4 x 90 min </a:t>
            </a:r>
            <a:r>
              <a:rPr lang="en-AU" sz="2500" dirty="0" err="1" smtClean="0">
                <a:solidFill>
                  <a:schemeClr val="bg1"/>
                </a:solidFill>
              </a:rPr>
              <a:t>exp’s</a:t>
            </a:r>
            <a:endParaRPr lang="en-AU" sz="2500" dirty="0" smtClean="0">
              <a:solidFill>
                <a:schemeClr val="bg1"/>
              </a:solidFill>
            </a:endParaRPr>
          </a:p>
          <a:p>
            <a:endParaRPr lang="en-AU" sz="2500" dirty="0">
              <a:solidFill>
                <a:schemeClr val="bg1"/>
              </a:solidFill>
            </a:endParaRPr>
          </a:p>
          <a:p>
            <a:r>
              <a:rPr lang="en-AU" sz="2500" dirty="0" smtClean="0">
                <a:solidFill>
                  <a:schemeClr val="bg1"/>
                </a:solidFill>
              </a:rPr>
              <a:t>$150 NTD or</a:t>
            </a:r>
            <a:br>
              <a:rPr lang="en-AU" sz="2500" dirty="0" smtClean="0">
                <a:solidFill>
                  <a:schemeClr val="bg1"/>
                </a:solidFill>
              </a:rPr>
            </a:br>
            <a:r>
              <a:rPr lang="en-AU" sz="2500" dirty="0" smtClean="0">
                <a:solidFill>
                  <a:schemeClr val="bg1"/>
                </a:solidFill>
              </a:rPr>
              <a:t>$25 AUS per/hr</a:t>
            </a:r>
          </a:p>
          <a:p>
            <a:endParaRPr lang="en-AU" sz="2500" dirty="0">
              <a:solidFill>
                <a:schemeClr val="bg1"/>
              </a:solidFill>
            </a:endParaRPr>
          </a:p>
          <a:p>
            <a:r>
              <a:rPr lang="en-AU" sz="2500" dirty="0" smtClean="0">
                <a:solidFill>
                  <a:schemeClr val="bg1"/>
                </a:solidFill>
              </a:rPr>
              <a:t>135 practice trials</a:t>
            </a:r>
            <a:endParaRPr lang="en-AU" sz="2500" dirty="0">
              <a:solidFill>
                <a:schemeClr val="bg1"/>
              </a:solidFill>
            </a:endParaRPr>
          </a:p>
          <a:p>
            <a:r>
              <a:rPr lang="en-AU" sz="2500" dirty="0" smtClean="0">
                <a:solidFill>
                  <a:schemeClr val="bg1"/>
                </a:solidFill>
              </a:rPr>
              <a:t>1170 </a:t>
            </a:r>
            <a:r>
              <a:rPr lang="en-AU" sz="2500" dirty="0" err="1" smtClean="0">
                <a:solidFill>
                  <a:schemeClr val="bg1"/>
                </a:solidFill>
              </a:rPr>
              <a:t>exp</a:t>
            </a:r>
            <a:r>
              <a:rPr lang="en-AU" sz="2500" dirty="0" smtClean="0">
                <a:solidFill>
                  <a:schemeClr val="bg1"/>
                </a:solidFill>
              </a:rPr>
              <a:t> trials</a:t>
            </a:r>
          </a:p>
          <a:p>
            <a:endParaRPr lang="en-AU" sz="2500" dirty="0">
              <a:solidFill>
                <a:schemeClr val="bg1"/>
              </a:solidFill>
            </a:endParaRPr>
          </a:p>
          <a:p>
            <a:r>
              <a:rPr lang="en-AU" sz="2800" dirty="0" err="1" smtClean="0">
                <a:solidFill>
                  <a:schemeClr val="bg1"/>
                </a:solidFill>
              </a:rPr>
              <a:t>Acc</a:t>
            </a:r>
            <a:r>
              <a:rPr lang="en-AU" sz="2800" dirty="0" smtClean="0">
                <a:solidFill>
                  <a:schemeClr val="bg1"/>
                </a:solidFill>
              </a:rPr>
              <a:t> Feedback</a:t>
            </a:r>
          </a:p>
          <a:p>
            <a:r>
              <a:rPr lang="en-AU" sz="2500" dirty="0" smtClean="0">
                <a:solidFill>
                  <a:schemeClr val="bg1"/>
                </a:solidFill>
              </a:rPr>
              <a:t>By trial – practice</a:t>
            </a:r>
            <a:br>
              <a:rPr lang="en-AU" sz="2500" dirty="0" smtClean="0">
                <a:solidFill>
                  <a:schemeClr val="bg1"/>
                </a:solidFill>
              </a:rPr>
            </a:br>
            <a:r>
              <a:rPr lang="en-AU" sz="2500" dirty="0" smtClean="0">
                <a:solidFill>
                  <a:schemeClr val="bg1"/>
                </a:solidFill>
              </a:rPr>
              <a:t>By block – </a:t>
            </a:r>
            <a:r>
              <a:rPr lang="en-AU" sz="2500" dirty="0" err="1" smtClean="0">
                <a:solidFill>
                  <a:schemeClr val="bg1"/>
                </a:solidFill>
              </a:rPr>
              <a:t>exp</a:t>
            </a:r>
            <a:endParaRPr lang="en-AU" sz="2500" dirty="0">
              <a:solidFill>
                <a:schemeClr val="bg1"/>
              </a:solidFill>
            </a:endParaRPr>
          </a:p>
        </p:txBody>
      </p:sp>
      <p:sp>
        <p:nvSpPr>
          <p:cNvPr id="284" name="Rounded Rectangle 283"/>
          <p:cNvSpPr/>
          <p:nvPr/>
        </p:nvSpPr>
        <p:spPr>
          <a:xfrm>
            <a:off x="2612571" y="395078"/>
            <a:ext cx="2685143" cy="500122"/>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Procedure</a:t>
            </a:r>
          </a:p>
        </p:txBody>
      </p:sp>
      <p:sp>
        <p:nvSpPr>
          <p:cNvPr id="285" name="Rectangle 284">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6" name="Picture 285"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287" name="Rectangle 286">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8" name="Rounded Rectangle 287"/>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289" name="Rounded Rectangle 288"/>
          <p:cNvSpPr/>
          <p:nvPr/>
        </p:nvSpPr>
        <p:spPr>
          <a:xfrm>
            <a:off x="71257" y="2855762"/>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290" name="Rounded Rectangle 289"/>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291" name="Rounded Rectangle 290"/>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292"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293" name="Rectangle 292"/>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294" name="Oval 293"/>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5" name="Picture 6" descr="Image result for twitter symbo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811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6" name="Can 5"/>
          <p:cNvSpPr/>
          <p:nvPr/>
        </p:nvSpPr>
        <p:spPr>
          <a:xfrm>
            <a:off x="5908131" y="1221557"/>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Arabic</a:t>
            </a:r>
            <a:endParaRPr lang="en-AU" dirty="0"/>
          </a:p>
        </p:txBody>
      </p:sp>
      <p:sp>
        <p:nvSpPr>
          <p:cNvPr id="7" name="Can 6"/>
          <p:cNvSpPr/>
          <p:nvPr/>
        </p:nvSpPr>
        <p:spPr>
          <a:xfrm>
            <a:off x="6905806" y="1230880"/>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Chinese</a:t>
            </a:r>
            <a:endParaRPr lang="en-AU" dirty="0"/>
          </a:p>
        </p:txBody>
      </p:sp>
      <p:sp>
        <p:nvSpPr>
          <p:cNvPr id="8" name="Can 7"/>
          <p:cNvSpPr/>
          <p:nvPr/>
        </p:nvSpPr>
        <p:spPr>
          <a:xfrm>
            <a:off x="7910920" y="1224663"/>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Thai</a:t>
            </a:r>
            <a:endParaRPr lang="en-AU" dirty="0"/>
          </a:p>
        </p:txBody>
      </p:sp>
      <p:sp>
        <p:nvSpPr>
          <p:cNvPr id="12" name="Can 11"/>
          <p:cNvSpPr/>
          <p:nvPr/>
        </p:nvSpPr>
        <p:spPr>
          <a:xfrm>
            <a:off x="8913856" y="1230880"/>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Dots</a:t>
            </a:r>
            <a:endParaRPr lang="en-AU" dirty="0"/>
          </a:p>
        </p:txBody>
      </p:sp>
      <p:sp>
        <p:nvSpPr>
          <p:cNvPr id="14" name="Can 13"/>
          <p:cNvSpPr/>
          <p:nvPr/>
        </p:nvSpPr>
        <p:spPr>
          <a:xfrm>
            <a:off x="3072675" y="2029513"/>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Confusion Data</a:t>
            </a:r>
            <a:endParaRPr lang="en-AU" dirty="0"/>
          </a:p>
        </p:txBody>
      </p:sp>
      <p:sp>
        <p:nvSpPr>
          <p:cNvPr id="30" name="Can 29"/>
          <p:cNvSpPr/>
          <p:nvPr/>
        </p:nvSpPr>
        <p:spPr>
          <a:xfrm>
            <a:off x="3072674" y="183309"/>
            <a:ext cx="2682964" cy="464047"/>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Experimental Procedure</a:t>
            </a:r>
            <a:endParaRPr lang="en-AU" dirty="0"/>
          </a:p>
        </p:txBody>
      </p:sp>
      <p:sp>
        <p:nvSpPr>
          <p:cNvPr id="31" name="Can 30"/>
          <p:cNvSpPr/>
          <p:nvPr/>
        </p:nvSpPr>
        <p:spPr>
          <a:xfrm>
            <a:off x="5897199" y="760864"/>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English</a:t>
            </a:r>
            <a:endParaRPr lang="en-AU" dirty="0"/>
          </a:p>
        </p:txBody>
      </p:sp>
      <p:sp>
        <p:nvSpPr>
          <p:cNvPr id="32" name="Can 31"/>
          <p:cNvSpPr/>
          <p:nvPr/>
        </p:nvSpPr>
        <p:spPr>
          <a:xfrm>
            <a:off x="6894874" y="770187"/>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Chinese</a:t>
            </a:r>
            <a:endParaRPr lang="en-AU" dirty="0"/>
          </a:p>
        </p:txBody>
      </p:sp>
      <p:sp>
        <p:nvSpPr>
          <p:cNvPr id="13" name="Can 12"/>
          <p:cNvSpPr/>
          <p:nvPr/>
        </p:nvSpPr>
        <p:spPr>
          <a:xfrm>
            <a:off x="3072675" y="1591435"/>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Staircase Procedure</a:t>
            </a:r>
            <a:endParaRPr lang="en-AU" dirty="0"/>
          </a:p>
        </p:txBody>
      </p:sp>
      <p:sp>
        <p:nvSpPr>
          <p:cNvPr id="29" name="Can 28"/>
          <p:cNvSpPr/>
          <p:nvPr/>
        </p:nvSpPr>
        <p:spPr>
          <a:xfrm>
            <a:off x="3072675" y="114122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Numeric Stimuli (4x)</a:t>
            </a:r>
            <a:endParaRPr lang="en-AU" dirty="0"/>
          </a:p>
        </p:txBody>
      </p:sp>
      <p:sp>
        <p:nvSpPr>
          <p:cNvPr id="27" name="Can 26"/>
          <p:cNvSpPr/>
          <p:nvPr/>
        </p:nvSpPr>
        <p:spPr>
          <a:xfrm>
            <a:off x="3072674" y="70371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Language (2x)</a:t>
            </a:r>
            <a:endParaRPr lang="en-AU" dirty="0"/>
          </a:p>
        </p:txBody>
      </p:sp>
      <p:grpSp>
        <p:nvGrpSpPr>
          <p:cNvPr id="63" name="Group 62"/>
          <p:cNvGrpSpPr/>
          <p:nvPr/>
        </p:nvGrpSpPr>
        <p:grpSpPr>
          <a:xfrm>
            <a:off x="2999376" y="1777968"/>
            <a:ext cx="6269950" cy="2244998"/>
            <a:chOff x="2999376" y="1777968"/>
            <a:chExt cx="6269950" cy="2244998"/>
          </a:xfrm>
        </p:grpSpPr>
        <p:sp>
          <p:nvSpPr>
            <p:cNvPr id="20" name="Can 19"/>
            <p:cNvSpPr/>
            <p:nvPr/>
          </p:nvSpPr>
          <p:spPr>
            <a:xfrm>
              <a:off x="2999376" y="2729412"/>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Analysis</a:t>
              </a:r>
              <a:endParaRPr lang="en-AU" dirty="0"/>
            </a:p>
          </p:txBody>
        </p:sp>
        <p:sp>
          <p:nvSpPr>
            <p:cNvPr id="37" name="Can 36"/>
            <p:cNvSpPr/>
            <p:nvPr/>
          </p:nvSpPr>
          <p:spPr>
            <a:xfrm>
              <a:off x="2999376" y="3243211"/>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Multidimensional Scaling</a:t>
              </a:r>
              <a:endParaRPr lang="en-AU" dirty="0"/>
            </a:p>
          </p:txBody>
        </p:sp>
        <p:grpSp>
          <p:nvGrpSpPr>
            <p:cNvPr id="59" name="Group 58"/>
            <p:cNvGrpSpPr/>
            <p:nvPr/>
          </p:nvGrpSpPr>
          <p:grpSpPr>
            <a:xfrm>
              <a:off x="6087876" y="1777968"/>
              <a:ext cx="3181450" cy="2244998"/>
              <a:chOff x="6087876" y="1777968"/>
              <a:chExt cx="3181450" cy="2244998"/>
            </a:xfrm>
          </p:grpSpPr>
          <p:pic>
            <p:nvPicPr>
              <p:cNvPr id="41" name="Picture 40"/>
              <p:cNvPicPr>
                <a:picLocks noChangeAspect="1"/>
              </p:cNvPicPr>
              <p:nvPr/>
            </p:nvPicPr>
            <p:blipFill rotWithShape="1">
              <a:blip r:embed="rId3" cstate="print">
                <a:extLst>
                  <a:ext uri="{28A0092B-C50C-407E-A947-70E740481C1C}">
                    <a14:useLocalDpi xmlns:a14="http://schemas.microsoft.com/office/drawing/2010/main" val="0"/>
                  </a:ext>
                </a:extLst>
              </a:blip>
              <a:srcRect l="11828" t="8323" r="8110" b="11615"/>
              <a:stretch/>
            </p:blipFill>
            <p:spPr>
              <a:xfrm>
                <a:off x="6899033" y="2317568"/>
                <a:ext cx="1705398" cy="1705398"/>
              </a:xfrm>
              <a:prstGeom prst="rect">
                <a:avLst/>
              </a:prstGeom>
            </p:spPr>
          </p:pic>
          <p:sp>
            <p:nvSpPr>
              <p:cNvPr id="43" name="TextBox 42"/>
              <p:cNvSpPr txBox="1"/>
              <p:nvPr/>
            </p:nvSpPr>
            <p:spPr>
              <a:xfrm>
                <a:off x="6087876" y="1777968"/>
                <a:ext cx="3181450" cy="369332"/>
              </a:xfrm>
              <a:prstGeom prst="rect">
                <a:avLst/>
              </a:prstGeom>
              <a:noFill/>
            </p:spPr>
            <p:txBody>
              <a:bodyPr wrap="square" rtlCol="0">
                <a:spAutoFit/>
              </a:bodyPr>
              <a:lstStyle/>
              <a:p>
                <a:pPr algn="ctr"/>
                <a:r>
                  <a:rPr lang="en-AU" b="1" dirty="0" smtClean="0">
                    <a:solidFill>
                      <a:schemeClr val="bg1"/>
                    </a:solidFill>
                  </a:rPr>
                  <a:t>MDS</a:t>
                </a:r>
                <a:endParaRPr lang="en-AU" b="1" dirty="0">
                  <a:solidFill>
                    <a:schemeClr val="bg1"/>
                  </a:solidFill>
                </a:endParaRPr>
              </a:p>
            </p:txBody>
          </p:sp>
        </p:grpSp>
      </p:grpSp>
      <p:grpSp>
        <p:nvGrpSpPr>
          <p:cNvPr id="64" name="Group 63"/>
          <p:cNvGrpSpPr/>
          <p:nvPr/>
        </p:nvGrpSpPr>
        <p:grpSpPr>
          <a:xfrm>
            <a:off x="2999376" y="1645658"/>
            <a:ext cx="8777291" cy="2510717"/>
            <a:chOff x="2999376" y="1645658"/>
            <a:chExt cx="8777291" cy="2510717"/>
          </a:xfrm>
        </p:grpSpPr>
        <p:sp>
          <p:nvSpPr>
            <p:cNvPr id="36" name="Can 35"/>
            <p:cNvSpPr/>
            <p:nvPr/>
          </p:nvSpPr>
          <p:spPr>
            <a:xfrm>
              <a:off x="2999376" y="3704759"/>
              <a:ext cx="2756263" cy="4516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Biased Free MDS</a:t>
              </a:r>
              <a:endParaRPr lang="en-AU" dirty="0"/>
            </a:p>
          </p:txBody>
        </p:sp>
        <p:grpSp>
          <p:nvGrpSpPr>
            <p:cNvPr id="60" name="Group 59"/>
            <p:cNvGrpSpPr/>
            <p:nvPr/>
          </p:nvGrpSpPr>
          <p:grpSpPr>
            <a:xfrm>
              <a:off x="8595217" y="1645658"/>
              <a:ext cx="3181450" cy="2397682"/>
              <a:chOff x="8595217" y="1645658"/>
              <a:chExt cx="3181450" cy="2397682"/>
            </a:xfrm>
          </p:grpSpPr>
          <p:pic>
            <p:nvPicPr>
              <p:cNvPr id="42" name="Picture 41"/>
              <p:cNvPicPr>
                <a:picLocks noChangeAspect="1"/>
              </p:cNvPicPr>
              <p:nvPr/>
            </p:nvPicPr>
            <p:blipFill rotWithShape="1">
              <a:blip r:embed="rId4" cstate="print">
                <a:extLst>
                  <a:ext uri="{28A0092B-C50C-407E-A947-70E740481C1C}">
                    <a14:useLocalDpi xmlns:a14="http://schemas.microsoft.com/office/drawing/2010/main" val="0"/>
                  </a:ext>
                </a:extLst>
              </a:blip>
              <a:srcRect l="11764" t="8323" r="8503" b="11880"/>
              <a:stretch/>
            </p:blipFill>
            <p:spPr>
              <a:xfrm>
                <a:off x="9419107" y="2343585"/>
                <a:ext cx="1698381" cy="1699755"/>
              </a:xfrm>
              <a:prstGeom prst="rect">
                <a:avLst/>
              </a:prstGeom>
            </p:spPr>
          </p:pic>
          <p:sp>
            <p:nvSpPr>
              <p:cNvPr id="4" name="TextBox 3"/>
              <p:cNvSpPr txBox="1"/>
              <p:nvPr/>
            </p:nvSpPr>
            <p:spPr>
              <a:xfrm>
                <a:off x="8595217" y="1645658"/>
                <a:ext cx="3181450" cy="646331"/>
              </a:xfrm>
              <a:prstGeom prst="rect">
                <a:avLst/>
              </a:prstGeom>
              <a:noFill/>
            </p:spPr>
            <p:txBody>
              <a:bodyPr wrap="square" rtlCol="0">
                <a:spAutoFit/>
              </a:bodyPr>
              <a:lstStyle/>
              <a:p>
                <a:pPr algn="ctr"/>
                <a:r>
                  <a:rPr lang="en-AU" b="1" dirty="0" err="1" smtClean="0">
                    <a:solidFill>
                      <a:schemeClr val="bg1"/>
                    </a:solidFill>
                  </a:rPr>
                  <a:t>Luce’s</a:t>
                </a:r>
                <a:r>
                  <a:rPr lang="en-AU" b="1" dirty="0" smtClean="0">
                    <a:solidFill>
                      <a:schemeClr val="bg1"/>
                    </a:solidFill>
                  </a:rPr>
                  <a:t> Choice Model Corrected ‘Bias Free’ MDS</a:t>
                </a:r>
                <a:endParaRPr lang="en-AU" b="1" dirty="0">
                  <a:solidFill>
                    <a:schemeClr val="bg1"/>
                  </a:solidFill>
                </a:endParaRPr>
              </a:p>
            </p:txBody>
          </p:sp>
          <p:sp>
            <p:nvSpPr>
              <p:cNvPr id="5" name="Down Arrow 4"/>
              <p:cNvSpPr/>
              <p:nvPr/>
            </p:nvSpPr>
            <p:spPr>
              <a:xfrm rot="16200000">
                <a:off x="8866947" y="3002692"/>
                <a:ext cx="295084" cy="364675"/>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65" name="Group 64"/>
          <p:cNvGrpSpPr/>
          <p:nvPr/>
        </p:nvGrpSpPr>
        <p:grpSpPr>
          <a:xfrm>
            <a:off x="2999375" y="4155112"/>
            <a:ext cx="8854481" cy="2529871"/>
            <a:chOff x="2999375" y="4155112"/>
            <a:chExt cx="8854481" cy="2529871"/>
          </a:xfrm>
        </p:grpSpPr>
        <p:sp>
          <p:nvSpPr>
            <p:cNvPr id="35" name="Can 34"/>
            <p:cNvSpPr/>
            <p:nvPr/>
          </p:nvSpPr>
          <p:spPr>
            <a:xfrm>
              <a:off x="2999375" y="4155112"/>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INDSCAL Analysis</a:t>
              </a:r>
              <a:endParaRPr lang="en-AU" dirty="0"/>
            </a:p>
          </p:txBody>
        </p:sp>
        <p:grpSp>
          <p:nvGrpSpPr>
            <p:cNvPr id="61" name="Group 60"/>
            <p:cNvGrpSpPr/>
            <p:nvPr/>
          </p:nvGrpSpPr>
          <p:grpSpPr>
            <a:xfrm>
              <a:off x="8672406" y="4181914"/>
              <a:ext cx="3181450" cy="2503069"/>
              <a:chOff x="8672406" y="4181914"/>
              <a:chExt cx="3181450" cy="2503069"/>
            </a:xfrm>
          </p:grpSpPr>
          <p:pic>
            <p:nvPicPr>
              <p:cNvPr id="49" name="Picture 48"/>
              <p:cNvPicPr>
                <a:picLocks noChangeAspect="1"/>
              </p:cNvPicPr>
              <p:nvPr/>
            </p:nvPicPr>
            <p:blipFill rotWithShape="1">
              <a:blip r:embed="rId5" cstate="print">
                <a:extLst>
                  <a:ext uri="{28A0092B-C50C-407E-A947-70E740481C1C}">
                    <a14:useLocalDpi xmlns:a14="http://schemas.microsoft.com/office/drawing/2010/main" val="0"/>
                  </a:ext>
                </a:extLst>
              </a:blip>
              <a:srcRect l="7015" t="6626" r="6822" b="6510"/>
              <a:stretch/>
            </p:blipFill>
            <p:spPr>
              <a:xfrm>
                <a:off x="9420112" y="4985228"/>
                <a:ext cx="1686038" cy="1699755"/>
              </a:xfrm>
              <a:prstGeom prst="rect">
                <a:avLst/>
              </a:prstGeom>
            </p:spPr>
          </p:pic>
          <p:sp>
            <p:nvSpPr>
              <p:cNvPr id="50" name="Down Arrow 49"/>
              <p:cNvSpPr/>
              <p:nvPr/>
            </p:nvSpPr>
            <p:spPr>
              <a:xfrm>
                <a:off x="10091468" y="4181914"/>
                <a:ext cx="295084" cy="364675"/>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TextBox 51"/>
              <p:cNvSpPr txBox="1"/>
              <p:nvPr/>
            </p:nvSpPr>
            <p:spPr>
              <a:xfrm>
                <a:off x="8672406" y="4601926"/>
                <a:ext cx="3181450" cy="369332"/>
              </a:xfrm>
              <a:prstGeom prst="rect">
                <a:avLst/>
              </a:prstGeom>
              <a:noFill/>
            </p:spPr>
            <p:txBody>
              <a:bodyPr wrap="square" rtlCol="0">
                <a:spAutoFit/>
              </a:bodyPr>
              <a:lstStyle/>
              <a:p>
                <a:pPr algn="ctr"/>
                <a:r>
                  <a:rPr lang="en-AU" b="1" dirty="0" smtClean="0">
                    <a:solidFill>
                      <a:schemeClr val="bg1"/>
                    </a:solidFill>
                  </a:rPr>
                  <a:t>Group INDSCAL</a:t>
                </a:r>
                <a:endParaRPr lang="en-AU" b="1" dirty="0">
                  <a:solidFill>
                    <a:schemeClr val="bg1"/>
                  </a:solidFill>
                </a:endParaRPr>
              </a:p>
            </p:txBody>
          </p:sp>
        </p:grpSp>
      </p:grpSp>
      <p:sp>
        <p:nvSpPr>
          <p:cNvPr id="54" name="Down Arrow 53"/>
          <p:cNvSpPr/>
          <p:nvPr/>
        </p:nvSpPr>
        <p:spPr>
          <a:xfrm rot="5400000">
            <a:off x="8939446" y="5584108"/>
            <a:ext cx="295084" cy="364675"/>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66" name="Group 65"/>
          <p:cNvGrpSpPr/>
          <p:nvPr/>
        </p:nvGrpSpPr>
        <p:grpSpPr>
          <a:xfrm>
            <a:off x="2999375" y="4232594"/>
            <a:ext cx="6388372" cy="2458235"/>
            <a:chOff x="2999375" y="4232594"/>
            <a:chExt cx="6388372" cy="2458235"/>
          </a:xfrm>
        </p:grpSpPr>
        <p:sp>
          <p:nvSpPr>
            <p:cNvPr id="34" name="Can 33"/>
            <p:cNvSpPr/>
            <p:nvPr/>
          </p:nvSpPr>
          <p:spPr>
            <a:xfrm>
              <a:off x="2999375" y="460422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K-Mean Cluster Analysis</a:t>
              </a:r>
              <a:endParaRPr lang="en-AU" dirty="0"/>
            </a:p>
          </p:txBody>
        </p:sp>
        <p:grpSp>
          <p:nvGrpSpPr>
            <p:cNvPr id="62" name="Group 61"/>
            <p:cNvGrpSpPr/>
            <p:nvPr/>
          </p:nvGrpSpPr>
          <p:grpSpPr>
            <a:xfrm>
              <a:off x="6206297" y="4232594"/>
              <a:ext cx="3181450" cy="2458235"/>
              <a:chOff x="6206297" y="4232594"/>
              <a:chExt cx="3181450" cy="2458235"/>
            </a:xfrm>
          </p:grpSpPr>
          <p:sp>
            <p:nvSpPr>
              <p:cNvPr id="56" name="TextBox 55"/>
              <p:cNvSpPr txBox="1"/>
              <p:nvPr/>
            </p:nvSpPr>
            <p:spPr>
              <a:xfrm>
                <a:off x="6206297" y="4232594"/>
                <a:ext cx="3181450" cy="369332"/>
              </a:xfrm>
              <a:prstGeom prst="rect">
                <a:avLst/>
              </a:prstGeom>
              <a:noFill/>
            </p:spPr>
            <p:txBody>
              <a:bodyPr wrap="square" rtlCol="0">
                <a:spAutoFit/>
              </a:bodyPr>
              <a:lstStyle/>
              <a:p>
                <a:pPr algn="ctr"/>
                <a:r>
                  <a:rPr lang="en-AU" b="1" dirty="0" smtClean="0">
                    <a:solidFill>
                      <a:schemeClr val="bg1"/>
                    </a:solidFill>
                  </a:rPr>
                  <a:t>K-Mean Analysis</a:t>
                </a:r>
                <a:endParaRPr lang="en-AU" b="1" dirty="0">
                  <a:solidFill>
                    <a:schemeClr val="bg1"/>
                  </a:solidFill>
                </a:endParaRPr>
              </a:p>
            </p:txBody>
          </p:sp>
          <p:pic>
            <p:nvPicPr>
              <p:cNvPr id="58" name="Picture 57"/>
              <p:cNvPicPr>
                <a:picLocks noChangeAspect="1"/>
              </p:cNvPicPr>
              <p:nvPr/>
            </p:nvPicPr>
            <p:blipFill rotWithShape="1">
              <a:blip r:embed="rId6"/>
              <a:srcRect t="703" b="-1"/>
              <a:stretch/>
            </p:blipFill>
            <p:spPr>
              <a:xfrm>
                <a:off x="6790497" y="4657263"/>
                <a:ext cx="1977936" cy="2033566"/>
              </a:xfrm>
              <a:prstGeom prst="rect">
                <a:avLst/>
              </a:prstGeom>
            </p:spPr>
          </p:pic>
        </p:grpSp>
      </p:grpSp>
      <p:sp>
        <p:nvSpPr>
          <p:cNvPr id="67" name="Rectangle 66">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8" name="Picture 67"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ounded Rectangle 69"/>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71" name="Rounded Rectangle 70"/>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72" name="Rounded Rectangle 71"/>
          <p:cNvSpPr/>
          <p:nvPr/>
        </p:nvSpPr>
        <p:spPr>
          <a:xfrm>
            <a:off x="71257" y="3464943"/>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73" name="Rounded Rectangle 72"/>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74"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76" name="Oval 75"/>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7" name="Picture 6" descr="Image result for twitter symbo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2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6" name="Can 5"/>
          <p:cNvSpPr/>
          <p:nvPr/>
        </p:nvSpPr>
        <p:spPr>
          <a:xfrm>
            <a:off x="5908131" y="1221557"/>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Arabic</a:t>
            </a:r>
            <a:endParaRPr lang="en-AU" dirty="0"/>
          </a:p>
        </p:txBody>
      </p:sp>
      <p:sp>
        <p:nvSpPr>
          <p:cNvPr id="7" name="Can 6"/>
          <p:cNvSpPr/>
          <p:nvPr/>
        </p:nvSpPr>
        <p:spPr>
          <a:xfrm>
            <a:off x="6905806" y="1230880"/>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Chinese</a:t>
            </a:r>
            <a:endParaRPr lang="en-AU" dirty="0"/>
          </a:p>
        </p:txBody>
      </p:sp>
      <p:sp>
        <p:nvSpPr>
          <p:cNvPr id="8" name="Can 7"/>
          <p:cNvSpPr/>
          <p:nvPr/>
        </p:nvSpPr>
        <p:spPr>
          <a:xfrm>
            <a:off x="7910920" y="1224663"/>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Thai</a:t>
            </a:r>
            <a:endParaRPr lang="en-AU" dirty="0"/>
          </a:p>
        </p:txBody>
      </p:sp>
      <p:sp>
        <p:nvSpPr>
          <p:cNvPr id="12" name="Can 11"/>
          <p:cNvSpPr/>
          <p:nvPr/>
        </p:nvSpPr>
        <p:spPr>
          <a:xfrm>
            <a:off x="8913856" y="1230880"/>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Dots</a:t>
            </a:r>
            <a:endParaRPr lang="en-AU" dirty="0"/>
          </a:p>
        </p:txBody>
      </p:sp>
      <p:sp>
        <p:nvSpPr>
          <p:cNvPr id="14" name="Can 13"/>
          <p:cNvSpPr/>
          <p:nvPr/>
        </p:nvSpPr>
        <p:spPr>
          <a:xfrm>
            <a:off x="3072675" y="2029513"/>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Confusion Data</a:t>
            </a:r>
            <a:endParaRPr lang="en-AU" dirty="0"/>
          </a:p>
        </p:txBody>
      </p:sp>
      <p:sp>
        <p:nvSpPr>
          <p:cNvPr id="30" name="Can 29"/>
          <p:cNvSpPr/>
          <p:nvPr/>
        </p:nvSpPr>
        <p:spPr>
          <a:xfrm>
            <a:off x="3072674" y="183309"/>
            <a:ext cx="2682964" cy="464047"/>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Experimental Procedure</a:t>
            </a:r>
            <a:endParaRPr lang="en-AU" dirty="0"/>
          </a:p>
        </p:txBody>
      </p:sp>
      <p:sp>
        <p:nvSpPr>
          <p:cNvPr id="31" name="Can 30"/>
          <p:cNvSpPr/>
          <p:nvPr/>
        </p:nvSpPr>
        <p:spPr>
          <a:xfrm>
            <a:off x="5897199" y="760864"/>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English</a:t>
            </a:r>
            <a:endParaRPr lang="en-AU" dirty="0"/>
          </a:p>
        </p:txBody>
      </p:sp>
      <p:sp>
        <p:nvSpPr>
          <p:cNvPr id="32" name="Can 31"/>
          <p:cNvSpPr/>
          <p:nvPr/>
        </p:nvSpPr>
        <p:spPr>
          <a:xfrm>
            <a:off x="6894874" y="770187"/>
            <a:ext cx="947783" cy="3299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Chinese</a:t>
            </a:r>
            <a:endParaRPr lang="en-AU" dirty="0"/>
          </a:p>
        </p:txBody>
      </p:sp>
      <p:sp>
        <p:nvSpPr>
          <p:cNvPr id="13" name="Can 12"/>
          <p:cNvSpPr/>
          <p:nvPr/>
        </p:nvSpPr>
        <p:spPr>
          <a:xfrm>
            <a:off x="3072675" y="1591435"/>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Staircase Procedure</a:t>
            </a:r>
            <a:endParaRPr lang="en-AU" dirty="0"/>
          </a:p>
        </p:txBody>
      </p:sp>
      <p:sp>
        <p:nvSpPr>
          <p:cNvPr id="29" name="Can 28"/>
          <p:cNvSpPr/>
          <p:nvPr/>
        </p:nvSpPr>
        <p:spPr>
          <a:xfrm>
            <a:off x="3072675" y="114122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Numeric Stimuli (4x)</a:t>
            </a:r>
            <a:endParaRPr lang="en-AU" dirty="0"/>
          </a:p>
        </p:txBody>
      </p:sp>
      <p:sp>
        <p:nvSpPr>
          <p:cNvPr id="27" name="Can 26"/>
          <p:cNvSpPr/>
          <p:nvPr/>
        </p:nvSpPr>
        <p:spPr>
          <a:xfrm>
            <a:off x="3072674" y="70371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Language (2x)</a:t>
            </a:r>
            <a:endParaRPr lang="en-AU" dirty="0"/>
          </a:p>
        </p:txBody>
      </p:sp>
      <p:sp>
        <p:nvSpPr>
          <p:cNvPr id="20" name="Can 19"/>
          <p:cNvSpPr/>
          <p:nvPr/>
        </p:nvSpPr>
        <p:spPr>
          <a:xfrm>
            <a:off x="2999376" y="2729412"/>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Analysis</a:t>
            </a:r>
            <a:endParaRPr lang="en-AU" dirty="0"/>
          </a:p>
        </p:txBody>
      </p:sp>
      <p:sp>
        <p:nvSpPr>
          <p:cNvPr id="37" name="Can 36"/>
          <p:cNvSpPr/>
          <p:nvPr/>
        </p:nvSpPr>
        <p:spPr>
          <a:xfrm>
            <a:off x="2999376" y="3243211"/>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Multidimensional Scaling</a:t>
            </a:r>
            <a:endParaRPr lang="en-AU" dirty="0"/>
          </a:p>
        </p:txBody>
      </p:sp>
      <p:sp>
        <p:nvSpPr>
          <p:cNvPr id="36" name="Can 35"/>
          <p:cNvSpPr/>
          <p:nvPr/>
        </p:nvSpPr>
        <p:spPr>
          <a:xfrm>
            <a:off x="2999376" y="3704759"/>
            <a:ext cx="2756263" cy="4516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Biased Free MDS</a:t>
            </a:r>
            <a:endParaRPr lang="en-AU" dirty="0"/>
          </a:p>
        </p:txBody>
      </p:sp>
      <p:sp>
        <p:nvSpPr>
          <p:cNvPr id="35" name="Can 34"/>
          <p:cNvSpPr/>
          <p:nvPr/>
        </p:nvSpPr>
        <p:spPr>
          <a:xfrm>
            <a:off x="2999375" y="4155112"/>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INDSCAL Analysis</a:t>
            </a:r>
            <a:endParaRPr lang="en-AU" dirty="0"/>
          </a:p>
        </p:txBody>
      </p:sp>
      <p:sp>
        <p:nvSpPr>
          <p:cNvPr id="34" name="Can 33"/>
          <p:cNvSpPr/>
          <p:nvPr/>
        </p:nvSpPr>
        <p:spPr>
          <a:xfrm>
            <a:off x="2999375" y="460422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K-Mean Cluster Analysis</a:t>
            </a:r>
            <a:endParaRPr lang="en-AU" dirty="0"/>
          </a:p>
        </p:txBody>
      </p:sp>
      <p:grpSp>
        <p:nvGrpSpPr>
          <p:cNvPr id="3" name="Group 2"/>
          <p:cNvGrpSpPr/>
          <p:nvPr/>
        </p:nvGrpSpPr>
        <p:grpSpPr>
          <a:xfrm>
            <a:off x="6679468" y="1848421"/>
            <a:ext cx="4517422" cy="4539316"/>
            <a:chOff x="6679468" y="1848421"/>
            <a:chExt cx="4517422" cy="4539316"/>
          </a:xfrm>
        </p:grpSpPr>
        <p:sp>
          <p:nvSpPr>
            <p:cNvPr id="69" name="Rectangle 68"/>
            <p:cNvSpPr/>
            <p:nvPr/>
          </p:nvSpPr>
          <p:spPr>
            <a:xfrm>
              <a:off x="6679468" y="1870315"/>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2038" y="2086948"/>
              <a:ext cx="3974945" cy="3974945"/>
            </a:xfrm>
            <a:prstGeom prst="rect">
              <a:avLst/>
            </a:prstGeom>
          </p:spPr>
        </p:pic>
        <p:sp>
          <p:nvSpPr>
            <p:cNvPr id="71" name="TextBox 70"/>
            <p:cNvSpPr txBox="1"/>
            <p:nvPr/>
          </p:nvSpPr>
          <p:spPr>
            <a:xfrm>
              <a:off x="9706575" y="5741724"/>
              <a:ext cx="1117614" cy="369332"/>
            </a:xfrm>
            <a:prstGeom prst="rect">
              <a:avLst/>
            </a:prstGeom>
            <a:noFill/>
          </p:spPr>
          <p:txBody>
            <a:bodyPr wrap="none" rtlCol="0">
              <a:spAutoFit/>
            </a:bodyPr>
            <a:lstStyle/>
            <a:p>
              <a:r>
                <a:rPr lang="en-AU" dirty="0" smtClean="0"/>
                <a:t>STRAIGHT</a:t>
              </a:r>
              <a:endParaRPr lang="en-AU" dirty="0"/>
            </a:p>
          </p:txBody>
        </p:sp>
        <p:sp>
          <p:nvSpPr>
            <p:cNvPr id="72" name="TextBox 71"/>
            <p:cNvSpPr txBox="1"/>
            <p:nvPr/>
          </p:nvSpPr>
          <p:spPr>
            <a:xfrm>
              <a:off x="7268813" y="5733602"/>
              <a:ext cx="963790" cy="369332"/>
            </a:xfrm>
            <a:prstGeom prst="rect">
              <a:avLst/>
            </a:prstGeom>
            <a:noFill/>
          </p:spPr>
          <p:txBody>
            <a:bodyPr wrap="none" rtlCol="0">
              <a:spAutoFit/>
            </a:bodyPr>
            <a:lstStyle/>
            <a:p>
              <a:r>
                <a:rPr lang="en-AU" dirty="0" smtClean="0"/>
                <a:t>CURVED</a:t>
              </a:r>
              <a:endParaRPr lang="en-AU" dirty="0"/>
            </a:p>
          </p:txBody>
        </p:sp>
        <p:sp>
          <p:nvSpPr>
            <p:cNvPr id="73" name="TextBox 72"/>
            <p:cNvSpPr txBox="1"/>
            <p:nvPr/>
          </p:nvSpPr>
          <p:spPr>
            <a:xfrm>
              <a:off x="8232952" y="6005424"/>
              <a:ext cx="1396857" cy="369332"/>
            </a:xfrm>
            <a:prstGeom prst="rect">
              <a:avLst/>
            </a:prstGeom>
            <a:noFill/>
          </p:spPr>
          <p:txBody>
            <a:bodyPr wrap="none" rtlCol="0">
              <a:spAutoFit/>
            </a:bodyPr>
            <a:lstStyle/>
            <a:p>
              <a:r>
                <a:rPr lang="en-AU" b="1" dirty="0" smtClean="0"/>
                <a:t>ROUNDNESS</a:t>
              </a:r>
              <a:endParaRPr lang="en-AU" b="1" dirty="0"/>
            </a:p>
          </p:txBody>
        </p:sp>
        <p:sp>
          <p:nvSpPr>
            <p:cNvPr id="74" name="TextBox 73"/>
            <p:cNvSpPr txBox="1"/>
            <p:nvPr/>
          </p:nvSpPr>
          <p:spPr>
            <a:xfrm rot="16200000">
              <a:off x="6836402" y="5231544"/>
              <a:ext cx="716863" cy="369332"/>
            </a:xfrm>
            <a:prstGeom prst="rect">
              <a:avLst/>
            </a:prstGeom>
            <a:noFill/>
          </p:spPr>
          <p:txBody>
            <a:bodyPr wrap="none" rtlCol="0">
              <a:spAutoFit/>
            </a:bodyPr>
            <a:lstStyle/>
            <a:p>
              <a:r>
                <a:rPr lang="en-AU" dirty="0" smtClean="0"/>
                <a:t>OPEN</a:t>
              </a:r>
              <a:endParaRPr lang="en-AU" dirty="0"/>
            </a:p>
          </p:txBody>
        </p:sp>
        <p:sp>
          <p:nvSpPr>
            <p:cNvPr id="75" name="TextBox 74"/>
            <p:cNvSpPr txBox="1"/>
            <p:nvPr/>
          </p:nvSpPr>
          <p:spPr>
            <a:xfrm rot="16200000">
              <a:off x="6737945" y="2596344"/>
              <a:ext cx="913776" cy="369332"/>
            </a:xfrm>
            <a:prstGeom prst="rect">
              <a:avLst/>
            </a:prstGeom>
            <a:noFill/>
          </p:spPr>
          <p:txBody>
            <a:bodyPr wrap="none" rtlCol="0">
              <a:spAutoFit/>
            </a:bodyPr>
            <a:lstStyle/>
            <a:p>
              <a:r>
                <a:rPr lang="en-AU" dirty="0" smtClean="0"/>
                <a:t>CLOSED</a:t>
              </a:r>
              <a:endParaRPr lang="en-AU" dirty="0"/>
            </a:p>
          </p:txBody>
        </p:sp>
        <p:sp>
          <p:nvSpPr>
            <p:cNvPr id="76" name="TextBox 75"/>
            <p:cNvSpPr txBox="1"/>
            <p:nvPr/>
          </p:nvSpPr>
          <p:spPr>
            <a:xfrm rot="16200000">
              <a:off x="6292847" y="3784344"/>
              <a:ext cx="1208344" cy="369332"/>
            </a:xfrm>
            <a:prstGeom prst="rect">
              <a:avLst/>
            </a:prstGeom>
            <a:noFill/>
          </p:spPr>
          <p:txBody>
            <a:bodyPr wrap="none" rtlCol="0">
              <a:spAutoFit/>
            </a:bodyPr>
            <a:lstStyle/>
            <a:p>
              <a:r>
                <a:rPr lang="en-AU" b="1" dirty="0" smtClean="0"/>
                <a:t>OPENNESS</a:t>
              </a:r>
              <a:endParaRPr lang="en-AU" b="1" dirty="0"/>
            </a:p>
          </p:txBody>
        </p:sp>
        <p:cxnSp>
          <p:nvCxnSpPr>
            <p:cNvPr id="77" name="Straight Arrow Connector 76"/>
            <p:cNvCxnSpPr/>
            <p:nvPr/>
          </p:nvCxnSpPr>
          <p:spPr>
            <a:xfrm>
              <a:off x="6775355" y="3093066"/>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9585040" y="6087836"/>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439313" y="1848421"/>
              <a:ext cx="3174267"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ARABIC - ENGLISH</a:t>
              </a:r>
              <a:endParaRPr lang="en-AU" sz="2500" b="1" dirty="0">
                <a:latin typeface="Times New Roman" panose="02020603050405020304" pitchFamily="18" charset="0"/>
                <a:cs typeface="Times New Roman" panose="02020603050405020304" pitchFamily="18" charset="0"/>
              </a:endParaRPr>
            </a:p>
          </p:txBody>
        </p:sp>
      </p:grpSp>
      <p:sp>
        <p:nvSpPr>
          <p:cNvPr id="39" name="Rectangle 38">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0" name="Picture 39"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2" name="Picture 41"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ounded Rectangle 43"/>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45" name="Rounded Rectangle 44"/>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47" name="Rounded Rectangle 46"/>
          <p:cNvSpPr/>
          <p:nvPr/>
        </p:nvSpPr>
        <p:spPr>
          <a:xfrm>
            <a:off x="71257" y="3464943"/>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49" name="Rounded Rectangle 48"/>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50"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52" name="Oval 51"/>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6" descr="Image result for twitt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502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4" name="Can 13"/>
          <p:cNvSpPr/>
          <p:nvPr/>
        </p:nvSpPr>
        <p:spPr>
          <a:xfrm>
            <a:off x="3072675" y="2029513"/>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Confusion Data</a:t>
            </a:r>
            <a:endParaRPr lang="en-AU" dirty="0"/>
          </a:p>
        </p:txBody>
      </p:sp>
      <p:sp>
        <p:nvSpPr>
          <p:cNvPr id="30" name="Can 29"/>
          <p:cNvSpPr/>
          <p:nvPr/>
        </p:nvSpPr>
        <p:spPr>
          <a:xfrm>
            <a:off x="3072674" y="183309"/>
            <a:ext cx="2682964" cy="464047"/>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Experimental Procedure</a:t>
            </a:r>
            <a:endParaRPr lang="en-AU" dirty="0"/>
          </a:p>
        </p:txBody>
      </p:sp>
      <p:sp>
        <p:nvSpPr>
          <p:cNvPr id="13" name="Can 12"/>
          <p:cNvSpPr/>
          <p:nvPr/>
        </p:nvSpPr>
        <p:spPr>
          <a:xfrm>
            <a:off x="3072675" y="1591435"/>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Staircase Procedure</a:t>
            </a:r>
            <a:endParaRPr lang="en-AU" dirty="0"/>
          </a:p>
        </p:txBody>
      </p:sp>
      <p:sp>
        <p:nvSpPr>
          <p:cNvPr id="29" name="Can 28"/>
          <p:cNvSpPr/>
          <p:nvPr/>
        </p:nvSpPr>
        <p:spPr>
          <a:xfrm>
            <a:off x="3072675" y="114122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Numeric Stimuli (4x)</a:t>
            </a:r>
            <a:endParaRPr lang="en-AU" dirty="0"/>
          </a:p>
        </p:txBody>
      </p:sp>
      <p:sp>
        <p:nvSpPr>
          <p:cNvPr id="27" name="Can 26"/>
          <p:cNvSpPr/>
          <p:nvPr/>
        </p:nvSpPr>
        <p:spPr>
          <a:xfrm>
            <a:off x="3072674" y="70371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Language (2x)</a:t>
            </a:r>
            <a:endParaRPr lang="en-AU" dirty="0"/>
          </a:p>
        </p:txBody>
      </p:sp>
      <p:sp>
        <p:nvSpPr>
          <p:cNvPr id="20" name="Can 19"/>
          <p:cNvSpPr/>
          <p:nvPr/>
        </p:nvSpPr>
        <p:spPr>
          <a:xfrm>
            <a:off x="2999376" y="2729412"/>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Analysis</a:t>
            </a:r>
            <a:endParaRPr lang="en-AU" dirty="0"/>
          </a:p>
        </p:txBody>
      </p:sp>
      <p:sp>
        <p:nvSpPr>
          <p:cNvPr id="37" name="Can 36"/>
          <p:cNvSpPr/>
          <p:nvPr/>
        </p:nvSpPr>
        <p:spPr>
          <a:xfrm>
            <a:off x="2999376" y="3243211"/>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Multidimensional Scaling</a:t>
            </a:r>
            <a:endParaRPr lang="en-AU" dirty="0"/>
          </a:p>
        </p:txBody>
      </p:sp>
      <p:sp>
        <p:nvSpPr>
          <p:cNvPr id="36" name="Can 35"/>
          <p:cNvSpPr/>
          <p:nvPr/>
        </p:nvSpPr>
        <p:spPr>
          <a:xfrm>
            <a:off x="2999376" y="3704759"/>
            <a:ext cx="2756263" cy="4516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Biased Free MDS</a:t>
            </a:r>
            <a:endParaRPr lang="en-AU" dirty="0"/>
          </a:p>
        </p:txBody>
      </p:sp>
      <p:sp>
        <p:nvSpPr>
          <p:cNvPr id="35" name="Can 34"/>
          <p:cNvSpPr/>
          <p:nvPr/>
        </p:nvSpPr>
        <p:spPr>
          <a:xfrm>
            <a:off x="2999375" y="4155112"/>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INDSCAL Analysis</a:t>
            </a:r>
            <a:endParaRPr lang="en-AU" dirty="0"/>
          </a:p>
        </p:txBody>
      </p:sp>
      <p:sp>
        <p:nvSpPr>
          <p:cNvPr id="34" name="Can 33"/>
          <p:cNvSpPr/>
          <p:nvPr/>
        </p:nvSpPr>
        <p:spPr>
          <a:xfrm>
            <a:off x="2999375" y="460422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K-Mean Cluster Analysis</a:t>
            </a:r>
            <a:endParaRPr lang="en-AU" dirty="0"/>
          </a:p>
        </p:txBody>
      </p:sp>
      <p:grpSp>
        <p:nvGrpSpPr>
          <p:cNvPr id="57" name="Group 56"/>
          <p:cNvGrpSpPr/>
          <p:nvPr/>
        </p:nvGrpSpPr>
        <p:grpSpPr>
          <a:xfrm>
            <a:off x="15395325" y="-381473"/>
            <a:ext cx="4517422" cy="4539316"/>
            <a:chOff x="6679468" y="1848421"/>
            <a:chExt cx="4517422" cy="4539316"/>
          </a:xfrm>
        </p:grpSpPr>
        <p:sp>
          <p:nvSpPr>
            <p:cNvPr id="58" name="Rectangle 57"/>
            <p:cNvSpPr/>
            <p:nvPr/>
          </p:nvSpPr>
          <p:spPr>
            <a:xfrm>
              <a:off x="6679468" y="1870315"/>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2038" y="2086948"/>
              <a:ext cx="3974945" cy="3974945"/>
            </a:xfrm>
            <a:prstGeom prst="rect">
              <a:avLst/>
            </a:prstGeom>
          </p:spPr>
        </p:pic>
        <p:sp>
          <p:nvSpPr>
            <p:cNvPr id="60" name="TextBox 59"/>
            <p:cNvSpPr txBox="1"/>
            <p:nvPr/>
          </p:nvSpPr>
          <p:spPr>
            <a:xfrm>
              <a:off x="9706575" y="5741724"/>
              <a:ext cx="1117614" cy="369332"/>
            </a:xfrm>
            <a:prstGeom prst="rect">
              <a:avLst/>
            </a:prstGeom>
            <a:noFill/>
          </p:spPr>
          <p:txBody>
            <a:bodyPr wrap="none" rtlCol="0">
              <a:spAutoFit/>
            </a:bodyPr>
            <a:lstStyle/>
            <a:p>
              <a:r>
                <a:rPr lang="en-AU" dirty="0" smtClean="0"/>
                <a:t>STRAIGHT</a:t>
              </a:r>
              <a:endParaRPr lang="en-AU" dirty="0"/>
            </a:p>
          </p:txBody>
        </p:sp>
        <p:sp>
          <p:nvSpPr>
            <p:cNvPr id="61" name="TextBox 60"/>
            <p:cNvSpPr txBox="1"/>
            <p:nvPr/>
          </p:nvSpPr>
          <p:spPr>
            <a:xfrm>
              <a:off x="7268813" y="5733602"/>
              <a:ext cx="963790" cy="369332"/>
            </a:xfrm>
            <a:prstGeom prst="rect">
              <a:avLst/>
            </a:prstGeom>
            <a:noFill/>
          </p:spPr>
          <p:txBody>
            <a:bodyPr wrap="none" rtlCol="0">
              <a:spAutoFit/>
            </a:bodyPr>
            <a:lstStyle/>
            <a:p>
              <a:r>
                <a:rPr lang="en-AU" dirty="0" smtClean="0"/>
                <a:t>CURVED</a:t>
              </a:r>
              <a:endParaRPr lang="en-AU" dirty="0"/>
            </a:p>
          </p:txBody>
        </p:sp>
        <p:sp>
          <p:nvSpPr>
            <p:cNvPr id="62" name="TextBox 61"/>
            <p:cNvSpPr txBox="1"/>
            <p:nvPr/>
          </p:nvSpPr>
          <p:spPr>
            <a:xfrm>
              <a:off x="8232952" y="6005424"/>
              <a:ext cx="1396857" cy="369332"/>
            </a:xfrm>
            <a:prstGeom prst="rect">
              <a:avLst/>
            </a:prstGeom>
            <a:noFill/>
          </p:spPr>
          <p:txBody>
            <a:bodyPr wrap="none" rtlCol="0">
              <a:spAutoFit/>
            </a:bodyPr>
            <a:lstStyle/>
            <a:p>
              <a:r>
                <a:rPr lang="en-AU" b="1" dirty="0" smtClean="0"/>
                <a:t>ROUNDNESS</a:t>
              </a:r>
              <a:endParaRPr lang="en-AU" b="1" dirty="0"/>
            </a:p>
          </p:txBody>
        </p:sp>
        <p:sp>
          <p:nvSpPr>
            <p:cNvPr id="63" name="TextBox 62"/>
            <p:cNvSpPr txBox="1"/>
            <p:nvPr/>
          </p:nvSpPr>
          <p:spPr>
            <a:xfrm rot="16200000">
              <a:off x="6836402" y="5231544"/>
              <a:ext cx="716863" cy="369332"/>
            </a:xfrm>
            <a:prstGeom prst="rect">
              <a:avLst/>
            </a:prstGeom>
            <a:noFill/>
          </p:spPr>
          <p:txBody>
            <a:bodyPr wrap="none" rtlCol="0">
              <a:spAutoFit/>
            </a:bodyPr>
            <a:lstStyle/>
            <a:p>
              <a:r>
                <a:rPr lang="en-AU" dirty="0" smtClean="0"/>
                <a:t>OPEN</a:t>
              </a:r>
              <a:endParaRPr lang="en-AU" dirty="0"/>
            </a:p>
          </p:txBody>
        </p:sp>
        <p:sp>
          <p:nvSpPr>
            <p:cNvPr id="64" name="TextBox 63"/>
            <p:cNvSpPr txBox="1"/>
            <p:nvPr/>
          </p:nvSpPr>
          <p:spPr>
            <a:xfrm rot="16200000">
              <a:off x="6737945" y="2596344"/>
              <a:ext cx="913776" cy="369332"/>
            </a:xfrm>
            <a:prstGeom prst="rect">
              <a:avLst/>
            </a:prstGeom>
            <a:noFill/>
          </p:spPr>
          <p:txBody>
            <a:bodyPr wrap="none" rtlCol="0">
              <a:spAutoFit/>
            </a:bodyPr>
            <a:lstStyle/>
            <a:p>
              <a:r>
                <a:rPr lang="en-AU" dirty="0" smtClean="0"/>
                <a:t>CLOSED</a:t>
              </a:r>
              <a:endParaRPr lang="en-AU" dirty="0"/>
            </a:p>
          </p:txBody>
        </p:sp>
        <p:sp>
          <p:nvSpPr>
            <p:cNvPr id="65" name="TextBox 64"/>
            <p:cNvSpPr txBox="1"/>
            <p:nvPr/>
          </p:nvSpPr>
          <p:spPr>
            <a:xfrm rot="16200000">
              <a:off x="6292847" y="3784344"/>
              <a:ext cx="1208344" cy="369332"/>
            </a:xfrm>
            <a:prstGeom prst="rect">
              <a:avLst/>
            </a:prstGeom>
            <a:noFill/>
          </p:spPr>
          <p:txBody>
            <a:bodyPr wrap="none" rtlCol="0">
              <a:spAutoFit/>
            </a:bodyPr>
            <a:lstStyle/>
            <a:p>
              <a:r>
                <a:rPr lang="en-AU" b="1" dirty="0" smtClean="0"/>
                <a:t>OPENNESS</a:t>
              </a:r>
              <a:endParaRPr lang="en-AU" b="1" dirty="0"/>
            </a:p>
          </p:txBody>
        </p:sp>
        <p:cxnSp>
          <p:nvCxnSpPr>
            <p:cNvPr id="66" name="Straight Arrow Connector 65"/>
            <p:cNvCxnSpPr/>
            <p:nvPr/>
          </p:nvCxnSpPr>
          <p:spPr>
            <a:xfrm>
              <a:off x="6775355" y="3093066"/>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9585040" y="6087836"/>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439313" y="1848421"/>
              <a:ext cx="3174267"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ARABIC - ENGLISH</a:t>
              </a:r>
              <a:endParaRPr lang="en-AU" sz="2500" b="1" dirty="0">
                <a:latin typeface="Times New Roman" panose="02020603050405020304" pitchFamily="18" charset="0"/>
                <a:cs typeface="Times New Roman" panose="02020603050405020304" pitchFamily="18" charset="0"/>
              </a:endParaRPr>
            </a:p>
          </p:txBody>
        </p:sp>
      </p:grpSp>
      <p:grpSp>
        <p:nvGrpSpPr>
          <p:cNvPr id="80" name="Group 79"/>
          <p:cNvGrpSpPr/>
          <p:nvPr/>
        </p:nvGrpSpPr>
        <p:grpSpPr>
          <a:xfrm>
            <a:off x="20090921" y="-376641"/>
            <a:ext cx="4517422" cy="4534484"/>
            <a:chOff x="15332552" y="4370073"/>
            <a:chExt cx="4517422" cy="4534484"/>
          </a:xfrm>
        </p:grpSpPr>
        <p:sp>
          <p:nvSpPr>
            <p:cNvPr id="81" name="Rectangle 80"/>
            <p:cNvSpPr/>
            <p:nvPr/>
          </p:nvSpPr>
          <p:spPr>
            <a:xfrm>
              <a:off x="15332552" y="4387135"/>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71787" y="4572046"/>
              <a:ext cx="3974400" cy="3974400"/>
            </a:xfrm>
            <a:prstGeom prst="rect">
              <a:avLst/>
            </a:prstGeom>
          </p:spPr>
        </p:pic>
        <p:sp>
          <p:nvSpPr>
            <p:cNvPr id="83" name="TextBox 82"/>
            <p:cNvSpPr txBox="1"/>
            <p:nvPr/>
          </p:nvSpPr>
          <p:spPr>
            <a:xfrm>
              <a:off x="18488887" y="8216622"/>
              <a:ext cx="963790" cy="369332"/>
            </a:xfrm>
            <a:prstGeom prst="rect">
              <a:avLst/>
            </a:prstGeom>
            <a:noFill/>
          </p:spPr>
          <p:txBody>
            <a:bodyPr wrap="none" rtlCol="0">
              <a:spAutoFit/>
            </a:bodyPr>
            <a:lstStyle/>
            <a:p>
              <a:r>
                <a:rPr lang="en-AU" dirty="0" smtClean="0"/>
                <a:t>CURVED</a:t>
              </a:r>
              <a:endParaRPr lang="en-AU" dirty="0"/>
            </a:p>
          </p:txBody>
        </p:sp>
        <p:sp>
          <p:nvSpPr>
            <p:cNvPr id="84" name="TextBox 83"/>
            <p:cNvSpPr txBox="1"/>
            <p:nvPr/>
          </p:nvSpPr>
          <p:spPr>
            <a:xfrm>
              <a:off x="16031697" y="8214689"/>
              <a:ext cx="1119217" cy="369332"/>
            </a:xfrm>
            <a:prstGeom prst="rect">
              <a:avLst/>
            </a:prstGeom>
            <a:noFill/>
          </p:spPr>
          <p:txBody>
            <a:bodyPr wrap="none" rtlCol="0">
              <a:spAutoFit/>
            </a:bodyPr>
            <a:lstStyle/>
            <a:p>
              <a:r>
                <a:rPr lang="en-AU" dirty="0" smtClean="0"/>
                <a:t>STRAIGHT</a:t>
              </a:r>
              <a:endParaRPr lang="en-AU" dirty="0"/>
            </a:p>
          </p:txBody>
        </p:sp>
        <p:sp>
          <p:nvSpPr>
            <p:cNvPr id="85" name="TextBox 84"/>
            <p:cNvSpPr txBox="1"/>
            <p:nvPr/>
          </p:nvSpPr>
          <p:spPr>
            <a:xfrm>
              <a:off x="17045781" y="8493338"/>
              <a:ext cx="1396857" cy="369332"/>
            </a:xfrm>
            <a:prstGeom prst="rect">
              <a:avLst/>
            </a:prstGeom>
            <a:noFill/>
          </p:spPr>
          <p:txBody>
            <a:bodyPr wrap="none" rtlCol="0">
              <a:spAutoFit/>
            </a:bodyPr>
            <a:lstStyle/>
            <a:p>
              <a:r>
                <a:rPr lang="en-AU" b="1" dirty="0" smtClean="0"/>
                <a:t>ROUNDNESS</a:t>
              </a:r>
              <a:endParaRPr lang="en-AU" b="1" dirty="0"/>
            </a:p>
          </p:txBody>
        </p:sp>
        <p:sp>
          <p:nvSpPr>
            <p:cNvPr id="86" name="TextBox 85"/>
            <p:cNvSpPr txBox="1"/>
            <p:nvPr/>
          </p:nvSpPr>
          <p:spPr>
            <a:xfrm rot="16200000">
              <a:off x="15436336" y="7659357"/>
              <a:ext cx="913776" cy="369332"/>
            </a:xfrm>
            <a:prstGeom prst="rect">
              <a:avLst/>
            </a:prstGeom>
            <a:noFill/>
          </p:spPr>
          <p:txBody>
            <a:bodyPr wrap="none" rtlCol="0">
              <a:spAutoFit/>
            </a:bodyPr>
            <a:lstStyle/>
            <a:p>
              <a:r>
                <a:rPr lang="en-AU" dirty="0" smtClean="0"/>
                <a:t>CLOSED</a:t>
              </a:r>
              <a:endParaRPr lang="en-AU" dirty="0"/>
            </a:p>
          </p:txBody>
        </p:sp>
        <p:sp>
          <p:nvSpPr>
            <p:cNvPr id="87" name="TextBox 86"/>
            <p:cNvSpPr txBox="1"/>
            <p:nvPr/>
          </p:nvSpPr>
          <p:spPr>
            <a:xfrm rot="16200000">
              <a:off x="15534794" y="5006823"/>
              <a:ext cx="716863" cy="369332"/>
            </a:xfrm>
            <a:prstGeom prst="rect">
              <a:avLst/>
            </a:prstGeom>
            <a:noFill/>
          </p:spPr>
          <p:txBody>
            <a:bodyPr wrap="none" rtlCol="0">
              <a:spAutoFit/>
            </a:bodyPr>
            <a:lstStyle/>
            <a:p>
              <a:r>
                <a:rPr lang="en-AU" dirty="0" smtClean="0"/>
                <a:t>OPEN</a:t>
              </a:r>
              <a:endParaRPr lang="en-AU" dirty="0"/>
            </a:p>
          </p:txBody>
        </p:sp>
        <p:sp>
          <p:nvSpPr>
            <p:cNvPr id="88" name="TextBox 87"/>
            <p:cNvSpPr txBox="1"/>
            <p:nvPr/>
          </p:nvSpPr>
          <p:spPr>
            <a:xfrm rot="16200000">
              <a:off x="15017798" y="6269199"/>
              <a:ext cx="1208344" cy="369332"/>
            </a:xfrm>
            <a:prstGeom prst="rect">
              <a:avLst/>
            </a:prstGeom>
            <a:noFill/>
          </p:spPr>
          <p:txBody>
            <a:bodyPr wrap="none" rtlCol="0">
              <a:spAutoFit/>
            </a:bodyPr>
            <a:lstStyle/>
            <a:p>
              <a:r>
                <a:rPr lang="en-AU" b="1" dirty="0" smtClean="0"/>
                <a:t>OPENNESS</a:t>
              </a:r>
              <a:endParaRPr lang="en-AU" b="1" dirty="0"/>
            </a:p>
          </p:txBody>
        </p:sp>
        <p:cxnSp>
          <p:nvCxnSpPr>
            <p:cNvPr id="89" name="Straight Arrow Connector 88"/>
            <p:cNvCxnSpPr/>
            <p:nvPr/>
          </p:nvCxnSpPr>
          <p:spPr>
            <a:xfrm>
              <a:off x="15488963" y="5550245"/>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18437326" y="8561004"/>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6166693" y="4370073"/>
              <a:ext cx="3155031"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ARABIC - CHINESE</a:t>
              </a:r>
              <a:endParaRPr lang="en-AU" sz="2500" b="1" dirty="0">
                <a:latin typeface="Times New Roman" panose="02020603050405020304" pitchFamily="18" charset="0"/>
                <a:cs typeface="Times New Roman" panose="02020603050405020304" pitchFamily="18" charset="0"/>
              </a:endParaRPr>
            </a:p>
          </p:txBody>
        </p:sp>
      </p:grpSp>
      <p:sp>
        <p:nvSpPr>
          <p:cNvPr id="92" name="Can 91"/>
          <p:cNvSpPr/>
          <p:nvPr/>
        </p:nvSpPr>
        <p:spPr>
          <a:xfrm>
            <a:off x="2999374" y="5302399"/>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MDS Comparison</a:t>
            </a:r>
            <a:endParaRPr lang="en-AU" dirty="0"/>
          </a:p>
        </p:txBody>
      </p:sp>
      <p:sp>
        <p:nvSpPr>
          <p:cNvPr id="94" name="Can 93"/>
          <p:cNvSpPr/>
          <p:nvPr/>
        </p:nvSpPr>
        <p:spPr>
          <a:xfrm>
            <a:off x="2999374" y="581619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Procrustes Analysis</a:t>
            </a:r>
            <a:endParaRPr lang="en-AU" dirty="0"/>
          </a:p>
        </p:txBody>
      </p:sp>
      <p:pic>
        <p:nvPicPr>
          <p:cNvPr id="96" name="Picture 95"/>
          <p:cNvPicPr>
            <a:picLocks noChangeAspect="1"/>
          </p:cNvPicPr>
          <p:nvPr/>
        </p:nvPicPr>
        <p:blipFill>
          <a:blip r:embed="rId5"/>
          <a:stretch>
            <a:fillRect/>
          </a:stretch>
        </p:blipFill>
        <p:spPr>
          <a:xfrm>
            <a:off x="7527971" y="3331221"/>
            <a:ext cx="3016615" cy="3123029"/>
          </a:xfrm>
          <a:prstGeom prst="rect">
            <a:avLst/>
          </a:prstGeom>
        </p:spPr>
      </p:pic>
      <p:pic>
        <p:nvPicPr>
          <p:cNvPr id="97" name="Picture 96"/>
          <p:cNvPicPr>
            <a:picLocks noChangeAspect="1"/>
          </p:cNvPicPr>
          <p:nvPr/>
        </p:nvPicPr>
        <p:blipFill>
          <a:blip r:embed="rId6"/>
          <a:stretch>
            <a:fillRect/>
          </a:stretch>
        </p:blipFill>
        <p:spPr>
          <a:xfrm>
            <a:off x="6050346" y="200415"/>
            <a:ext cx="5971866" cy="3013471"/>
          </a:xfrm>
          <a:prstGeom prst="rect">
            <a:avLst/>
          </a:prstGeom>
        </p:spPr>
      </p:pic>
      <p:sp>
        <p:nvSpPr>
          <p:cNvPr id="99" name="Rectangle 98">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0" name="Picture 99"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00">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 name="Picture 101"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Rounded Rectangle 103"/>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105" name="Rounded Rectangle 104"/>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106" name="Rounded Rectangle 105"/>
          <p:cNvSpPr/>
          <p:nvPr/>
        </p:nvSpPr>
        <p:spPr>
          <a:xfrm>
            <a:off x="71257" y="3464943"/>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107" name="Rounded Rectangle 106"/>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108"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110" name="Oval 109"/>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1" name="Picture 6" descr="Image result for twitter symbo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6487884" y="2838449"/>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6487883" y="2838448"/>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6487882" y="2838447"/>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487882" y="2838445"/>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6487882" y="2838443"/>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6487882" y="2838443"/>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6487880" y="2838441"/>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6487876" y="2838433"/>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6487868" y="2838417"/>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6487868" y="2838385"/>
            <a:ext cx="1019175" cy="1019175"/>
          </a:xfrm>
          <a:prstGeom prst="ellipse">
            <a:avLst/>
          </a:prstGeom>
          <a:solidFill>
            <a:srgbClr val="0E85C9"/>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2815771" y="-14515"/>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1</a:t>
            </a:r>
            <a:endParaRPr lang="en-AU" sz="9000" b="1" dirty="0">
              <a:solidFill>
                <a:schemeClr val="bg1"/>
              </a:solidFill>
              <a:cs typeface="Arial" panose="020B0604020202020204" pitchFamily="34" charset="0"/>
            </a:endParaRPr>
          </a:p>
        </p:txBody>
      </p:sp>
      <p:sp>
        <p:nvSpPr>
          <p:cNvPr id="23" name="TextBox 22"/>
          <p:cNvSpPr txBox="1"/>
          <p:nvPr/>
        </p:nvSpPr>
        <p:spPr>
          <a:xfrm>
            <a:off x="6612573" y="-14515"/>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3</a:t>
            </a:r>
            <a:endParaRPr lang="en-AU" sz="9000" b="1" dirty="0">
              <a:solidFill>
                <a:schemeClr val="bg1"/>
              </a:solidFill>
              <a:cs typeface="Arial" panose="020B0604020202020204" pitchFamily="34" charset="0"/>
            </a:endParaRPr>
          </a:p>
        </p:txBody>
      </p:sp>
      <p:sp>
        <p:nvSpPr>
          <p:cNvPr id="24" name="TextBox 23"/>
          <p:cNvSpPr txBox="1"/>
          <p:nvPr/>
        </p:nvSpPr>
        <p:spPr>
          <a:xfrm>
            <a:off x="9639612" y="-14515"/>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5</a:t>
            </a:r>
            <a:endParaRPr lang="en-AU" sz="9000" b="1" dirty="0">
              <a:solidFill>
                <a:schemeClr val="bg1"/>
              </a:solidFill>
              <a:cs typeface="Arial" panose="020B0604020202020204" pitchFamily="34" charset="0"/>
            </a:endParaRPr>
          </a:p>
        </p:txBody>
      </p:sp>
      <p:sp>
        <p:nvSpPr>
          <p:cNvPr id="20" name="Rounded Rectangle 19"/>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22" name="Rounded Rectangle 21"/>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25" name="Rounded Rectangle 24"/>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26" name="Rounded Rectangle 25"/>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27"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4" name="Oval 3"/>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6" descr="Image result for twitter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63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1.66667E-6 -4.44444E-6 L -0.31771 0.0007 " pathEditMode="relative" rAng="0" ptsTypes="AA">
                                      <p:cBhvr>
                                        <p:cTn id="6" dur="1500" fill="hold"/>
                                        <p:tgtEl>
                                          <p:spTgt spid="6"/>
                                        </p:tgtEl>
                                        <p:attrNameLst>
                                          <p:attrName>ppt_x</p:attrName>
                                          <p:attrName>ppt_y</p:attrName>
                                        </p:attrNameLst>
                                      </p:cBhvr>
                                      <p:rCtr x="-15885" y="23"/>
                                    </p:animMotion>
                                  </p:childTnLst>
                                </p:cTn>
                              </p:par>
                            </p:childTnLst>
                          </p:cTn>
                        </p:par>
                        <p:par>
                          <p:cTn id="7" fill="hold">
                            <p:stCondLst>
                              <p:cond delay="1500"/>
                            </p:stCondLst>
                            <p:childTnLst>
                              <p:par>
                                <p:cTn id="8" presetID="56" presetClass="path" presetSubtype="0" accel="50000" decel="50000" fill="hold" grpId="0" nodeType="afterEffect">
                                  <p:stCondLst>
                                    <p:cond delay="0"/>
                                  </p:stCondLst>
                                  <p:childTnLst>
                                    <p:animMotion origin="layout" path="M 1.66667E-6 -4.44444E-6 L -0.00013 -0.20879 " pathEditMode="relative" rAng="0" ptsTypes="AA">
                                      <p:cBhvr>
                                        <p:cTn id="9" dur="1500" fill="hold"/>
                                        <p:tgtEl>
                                          <p:spTgt spid="7"/>
                                        </p:tgtEl>
                                        <p:attrNameLst>
                                          <p:attrName>ppt_x</p:attrName>
                                          <p:attrName>ppt_y</p:attrName>
                                        </p:attrNameLst>
                                      </p:cBhvr>
                                      <p:rCtr x="-13" y="-10440"/>
                                    </p:animMotion>
                                  </p:childTnLst>
                                </p:cTn>
                              </p:par>
                              <p:par>
                                <p:cTn id="10" presetID="56" presetClass="path" presetSubtype="0" accel="50000" decel="50000" fill="hold" grpId="0" nodeType="withEffect">
                                  <p:stCondLst>
                                    <p:cond delay="0"/>
                                  </p:stCondLst>
                                  <p:childTnLst>
                                    <p:animMotion origin="layout" path="M 1.66667E-6 -4.44444E-6 L -0.00013 0.21227 " pathEditMode="relative" rAng="0" ptsTypes="AA">
                                      <p:cBhvr>
                                        <p:cTn id="11" dur="1500" fill="hold"/>
                                        <p:tgtEl>
                                          <p:spTgt spid="13"/>
                                        </p:tgtEl>
                                        <p:attrNameLst>
                                          <p:attrName>ppt_x</p:attrName>
                                          <p:attrName>ppt_y</p:attrName>
                                        </p:attrNameLst>
                                      </p:cBhvr>
                                      <p:rCtr x="-13" y="10602"/>
                                    </p:animMotion>
                                  </p:childTnLst>
                                </p:cTn>
                              </p:par>
                            </p:childTnLst>
                          </p:cTn>
                        </p:par>
                        <p:par>
                          <p:cTn id="12" fill="hold">
                            <p:stCondLst>
                              <p:cond delay="3000"/>
                            </p:stCondLst>
                            <p:childTnLst>
                              <p:par>
                                <p:cTn id="13" presetID="56" presetClass="path" presetSubtype="0" decel="50000" fill="hold" grpId="0" nodeType="afterEffect">
                                  <p:stCondLst>
                                    <p:cond delay="0"/>
                                  </p:stCondLst>
                                  <p:childTnLst>
                                    <p:animMotion origin="layout" path="M 1.66667E-6 -4.44444E-6 L 0.24792 -0.00208 " pathEditMode="relative" rAng="0" ptsTypes="AA">
                                      <p:cBhvr>
                                        <p:cTn id="14" dur="1500" fill="hold"/>
                                        <p:tgtEl>
                                          <p:spTgt spid="15"/>
                                        </p:tgtEl>
                                        <p:attrNameLst>
                                          <p:attrName>ppt_x</p:attrName>
                                          <p:attrName>ppt_y</p:attrName>
                                        </p:attrNameLst>
                                      </p:cBhvr>
                                      <p:rCtr x="12396" y="-116"/>
                                    </p:animMotion>
                                  </p:childTnLst>
                                </p:cTn>
                              </p:par>
                              <p:par>
                                <p:cTn id="15" presetID="56" presetClass="path" presetSubtype="0" decel="50000" fill="hold" grpId="0" nodeType="withEffect">
                                  <p:stCondLst>
                                    <p:cond delay="0"/>
                                  </p:stCondLst>
                                  <p:childTnLst>
                                    <p:animMotion origin="layout" path="M 1.66667E-6 -4.44444E-6 L 0.17825 -0.14444 " pathEditMode="relative" rAng="0" ptsTypes="AA">
                                      <p:cBhvr>
                                        <p:cTn id="16" dur="1500" fill="hold"/>
                                        <p:tgtEl>
                                          <p:spTgt spid="16"/>
                                        </p:tgtEl>
                                        <p:attrNameLst>
                                          <p:attrName>ppt_x</p:attrName>
                                          <p:attrName>ppt_y</p:attrName>
                                        </p:attrNameLst>
                                      </p:cBhvr>
                                      <p:rCtr x="8906" y="-7222"/>
                                    </p:animMotion>
                                  </p:childTnLst>
                                </p:cTn>
                              </p:par>
                              <p:par>
                                <p:cTn id="17" presetID="56" presetClass="path" presetSubtype="0" decel="50000" fill="hold" grpId="0" nodeType="withEffect">
                                  <p:stCondLst>
                                    <p:cond delay="0"/>
                                  </p:stCondLst>
                                  <p:childTnLst>
                                    <p:animMotion origin="layout" path="M 1.45833E-6 -4.44444E-6 L 0.32265 -0.14444 " pathEditMode="relative" rAng="0" ptsTypes="AA">
                                      <p:cBhvr>
                                        <p:cTn id="18" dur="1500" fill="hold"/>
                                        <p:tgtEl>
                                          <p:spTgt spid="17"/>
                                        </p:tgtEl>
                                        <p:attrNameLst>
                                          <p:attrName>ppt_x</p:attrName>
                                          <p:attrName>ppt_y</p:attrName>
                                        </p:attrNameLst>
                                      </p:cBhvr>
                                      <p:rCtr x="16120" y="-7222"/>
                                    </p:animMotion>
                                  </p:childTnLst>
                                </p:cTn>
                              </p:par>
                              <p:par>
                                <p:cTn id="19" presetID="56" presetClass="path" presetSubtype="0" decel="50000" fill="hold" grpId="0" nodeType="withEffect">
                                  <p:stCondLst>
                                    <p:cond delay="0"/>
                                  </p:stCondLst>
                                  <p:childTnLst>
                                    <p:animMotion origin="layout" path="M 1.66667E-6 -4.44444E-6 L 0.32265 0.13612 " pathEditMode="relative" rAng="0" ptsTypes="AA">
                                      <p:cBhvr>
                                        <p:cTn id="20" dur="1500" fill="hold"/>
                                        <p:tgtEl>
                                          <p:spTgt spid="18"/>
                                        </p:tgtEl>
                                        <p:attrNameLst>
                                          <p:attrName>ppt_x</p:attrName>
                                          <p:attrName>ppt_y</p:attrName>
                                        </p:attrNameLst>
                                      </p:cBhvr>
                                      <p:rCtr x="16133" y="6806"/>
                                    </p:animMotion>
                                  </p:childTnLst>
                                </p:cTn>
                              </p:par>
                              <p:par>
                                <p:cTn id="21" presetID="56" presetClass="path" presetSubtype="0" decel="50000" fill="hold" grpId="0" nodeType="withEffect">
                                  <p:stCondLst>
                                    <p:cond delay="0"/>
                                  </p:stCondLst>
                                  <p:childTnLst>
                                    <p:animMotion origin="layout" path="M 1.66667E-6 -4.44444E-6 L 0.17747 0.13612 " pathEditMode="relative" rAng="0" ptsTypes="AA">
                                      <p:cBhvr>
                                        <p:cTn id="22" dur="1500" fill="hold"/>
                                        <p:tgtEl>
                                          <p:spTgt spid="19"/>
                                        </p:tgtEl>
                                        <p:attrNameLst>
                                          <p:attrName>ppt_x</p:attrName>
                                          <p:attrName>ppt_y</p:attrName>
                                        </p:attrNameLst>
                                      </p:cBhvr>
                                      <p:rCtr x="8867" y="6806"/>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5" grpId="0" animBg="1"/>
      <p:bldP spid="16" grpId="0" animBg="1"/>
      <p:bldP spid="17" grpId="0" animBg="1"/>
      <p:bldP spid="18" grpId="0" animBg="1"/>
      <p:bldP spid="19" grpId="0" animBg="1"/>
      <p:bldP spid="3"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4" name="Can 13"/>
          <p:cNvSpPr/>
          <p:nvPr/>
        </p:nvSpPr>
        <p:spPr>
          <a:xfrm>
            <a:off x="3072675" y="2029513"/>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Confusion Data</a:t>
            </a:r>
            <a:endParaRPr lang="en-AU" dirty="0"/>
          </a:p>
        </p:txBody>
      </p:sp>
      <p:sp>
        <p:nvSpPr>
          <p:cNvPr id="30" name="Can 29"/>
          <p:cNvSpPr/>
          <p:nvPr/>
        </p:nvSpPr>
        <p:spPr>
          <a:xfrm>
            <a:off x="3072674" y="183309"/>
            <a:ext cx="2682964" cy="464047"/>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Experimental Procedure</a:t>
            </a:r>
            <a:endParaRPr lang="en-AU" dirty="0"/>
          </a:p>
        </p:txBody>
      </p:sp>
      <p:sp>
        <p:nvSpPr>
          <p:cNvPr id="13" name="Can 12"/>
          <p:cNvSpPr/>
          <p:nvPr/>
        </p:nvSpPr>
        <p:spPr>
          <a:xfrm>
            <a:off x="3072675" y="1591435"/>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Staircase Procedure</a:t>
            </a:r>
            <a:endParaRPr lang="en-AU" dirty="0"/>
          </a:p>
        </p:txBody>
      </p:sp>
      <p:sp>
        <p:nvSpPr>
          <p:cNvPr id="29" name="Can 28"/>
          <p:cNvSpPr/>
          <p:nvPr/>
        </p:nvSpPr>
        <p:spPr>
          <a:xfrm>
            <a:off x="3072675" y="114122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Numeric Stimuli (4x)</a:t>
            </a:r>
            <a:endParaRPr lang="en-AU" dirty="0"/>
          </a:p>
        </p:txBody>
      </p:sp>
      <p:sp>
        <p:nvSpPr>
          <p:cNvPr id="27" name="Can 26"/>
          <p:cNvSpPr/>
          <p:nvPr/>
        </p:nvSpPr>
        <p:spPr>
          <a:xfrm>
            <a:off x="3072674" y="70371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Language (2x)</a:t>
            </a:r>
            <a:endParaRPr lang="en-AU" dirty="0"/>
          </a:p>
        </p:txBody>
      </p:sp>
      <p:sp>
        <p:nvSpPr>
          <p:cNvPr id="20" name="Can 19"/>
          <p:cNvSpPr/>
          <p:nvPr/>
        </p:nvSpPr>
        <p:spPr>
          <a:xfrm>
            <a:off x="2999376" y="2729412"/>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Analysis</a:t>
            </a:r>
            <a:endParaRPr lang="en-AU" dirty="0"/>
          </a:p>
        </p:txBody>
      </p:sp>
      <p:sp>
        <p:nvSpPr>
          <p:cNvPr id="37" name="Can 36"/>
          <p:cNvSpPr/>
          <p:nvPr/>
        </p:nvSpPr>
        <p:spPr>
          <a:xfrm>
            <a:off x="2999376" y="3243211"/>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Multidimensional Scaling</a:t>
            </a:r>
            <a:endParaRPr lang="en-AU" dirty="0"/>
          </a:p>
        </p:txBody>
      </p:sp>
      <p:sp>
        <p:nvSpPr>
          <p:cNvPr id="36" name="Can 35"/>
          <p:cNvSpPr/>
          <p:nvPr/>
        </p:nvSpPr>
        <p:spPr>
          <a:xfrm>
            <a:off x="2999376" y="3704759"/>
            <a:ext cx="2756263" cy="4516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Biased Free MDS</a:t>
            </a:r>
            <a:endParaRPr lang="en-AU" dirty="0"/>
          </a:p>
        </p:txBody>
      </p:sp>
      <p:sp>
        <p:nvSpPr>
          <p:cNvPr id="35" name="Can 34"/>
          <p:cNvSpPr/>
          <p:nvPr/>
        </p:nvSpPr>
        <p:spPr>
          <a:xfrm>
            <a:off x="2999375" y="4155112"/>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INDSCAL Analysis</a:t>
            </a:r>
            <a:endParaRPr lang="en-AU" dirty="0"/>
          </a:p>
        </p:txBody>
      </p:sp>
      <p:sp>
        <p:nvSpPr>
          <p:cNvPr id="34" name="Can 33"/>
          <p:cNvSpPr/>
          <p:nvPr/>
        </p:nvSpPr>
        <p:spPr>
          <a:xfrm>
            <a:off x="2999375" y="460422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K-Mean Cluster Analysis</a:t>
            </a:r>
            <a:endParaRPr lang="en-AU" dirty="0"/>
          </a:p>
        </p:txBody>
      </p:sp>
      <p:sp>
        <p:nvSpPr>
          <p:cNvPr id="58" name="Rectangle 57"/>
          <p:cNvSpPr/>
          <p:nvPr/>
        </p:nvSpPr>
        <p:spPr>
          <a:xfrm>
            <a:off x="15395325" y="-359579"/>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Rectangle 80"/>
          <p:cNvSpPr/>
          <p:nvPr/>
        </p:nvSpPr>
        <p:spPr>
          <a:xfrm>
            <a:off x="20090921" y="-359579"/>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Can 91"/>
          <p:cNvSpPr/>
          <p:nvPr/>
        </p:nvSpPr>
        <p:spPr>
          <a:xfrm>
            <a:off x="2999374" y="5302399"/>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MDS Comparison</a:t>
            </a:r>
            <a:endParaRPr lang="en-AU" dirty="0"/>
          </a:p>
        </p:txBody>
      </p:sp>
      <p:sp>
        <p:nvSpPr>
          <p:cNvPr id="94" name="Can 93"/>
          <p:cNvSpPr/>
          <p:nvPr/>
        </p:nvSpPr>
        <p:spPr>
          <a:xfrm>
            <a:off x="2999374" y="581619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Procrustes Analysis</a:t>
            </a:r>
            <a:endParaRPr lang="en-AU" dirty="0"/>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80279" y="-183095"/>
            <a:ext cx="3974945" cy="3974945"/>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760" y="-185006"/>
            <a:ext cx="3974400" cy="3974400"/>
          </a:xfrm>
          <a:prstGeom prst="rect">
            <a:avLst/>
          </a:prstGeom>
        </p:spPr>
      </p:pic>
      <p:sp>
        <p:nvSpPr>
          <p:cNvPr id="46" name="TextBox 45"/>
          <p:cNvSpPr txBox="1"/>
          <p:nvPr/>
        </p:nvSpPr>
        <p:spPr>
          <a:xfrm>
            <a:off x="23185962" y="3460456"/>
            <a:ext cx="1146468" cy="369332"/>
          </a:xfrm>
          <a:prstGeom prst="rect">
            <a:avLst/>
          </a:prstGeom>
          <a:noFill/>
        </p:spPr>
        <p:txBody>
          <a:bodyPr wrap="none" rtlCol="0">
            <a:spAutoFit/>
          </a:bodyPr>
          <a:lstStyle/>
          <a:p>
            <a:r>
              <a:rPr lang="en-AU" dirty="0" smtClean="0"/>
              <a:t>EXTERNAL</a:t>
            </a:r>
            <a:endParaRPr lang="en-AU" dirty="0"/>
          </a:p>
        </p:txBody>
      </p:sp>
      <p:sp>
        <p:nvSpPr>
          <p:cNvPr id="47" name="TextBox 46"/>
          <p:cNvSpPr txBox="1"/>
          <p:nvPr/>
        </p:nvSpPr>
        <p:spPr>
          <a:xfrm>
            <a:off x="20818768" y="3471937"/>
            <a:ext cx="1120820" cy="369332"/>
          </a:xfrm>
          <a:prstGeom prst="rect">
            <a:avLst/>
          </a:prstGeom>
          <a:noFill/>
        </p:spPr>
        <p:txBody>
          <a:bodyPr wrap="none" rtlCol="0">
            <a:spAutoFit/>
          </a:bodyPr>
          <a:lstStyle/>
          <a:p>
            <a:r>
              <a:rPr lang="en-AU" dirty="0" smtClean="0"/>
              <a:t>INTERNAL</a:t>
            </a:r>
            <a:endParaRPr lang="en-AU" dirty="0"/>
          </a:p>
        </p:txBody>
      </p:sp>
      <p:sp>
        <p:nvSpPr>
          <p:cNvPr id="48" name="TextBox 47"/>
          <p:cNvSpPr txBox="1"/>
          <p:nvPr/>
        </p:nvSpPr>
        <p:spPr>
          <a:xfrm rot="16200000">
            <a:off x="20313553" y="2928444"/>
            <a:ext cx="776175" cy="369332"/>
          </a:xfrm>
          <a:prstGeom prst="rect">
            <a:avLst/>
          </a:prstGeom>
          <a:noFill/>
        </p:spPr>
        <p:txBody>
          <a:bodyPr wrap="none" rtlCol="0">
            <a:spAutoFit/>
          </a:bodyPr>
          <a:lstStyle/>
          <a:p>
            <a:r>
              <a:rPr lang="en-AU" dirty="0" smtClean="0"/>
              <a:t>MANY</a:t>
            </a:r>
            <a:endParaRPr lang="en-AU" dirty="0"/>
          </a:p>
        </p:txBody>
      </p:sp>
      <p:sp>
        <p:nvSpPr>
          <p:cNvPr id="49" name="TextBox 48"/>
          <p:cNvSpPr txBox="1"/>
          <p:nvPr/>
        </p:nvSpPr>
        <p:spPr>
          <a:xfrm rot="16200000">
            <a:off x="20406650" y="255693"/>
            <a:ext cx="607859" cy="369332"/>
          </a:xfrm>
          <a:prstGeom prst="rect">
            <a:avLst/>
          </a:prstGeom>
          <a:noFill/>
        </p:spPr>
        <p:txBody>
          <a:bodyPr wrap="none" rtlCol="0">
            <a:spAutoFit/>
          </a:bodyPr>
          <a:lstStyle/>
          <a:p>
            <a:r>
              <a:rPr lang="en-AU" dirty="0" smtClean="0"/>
              <a:t>FEW</a:t>
            </a:r>
            <a:endParaRPr lang="en-AU" dirty="0"/>
          </a:p>
        </p:txBody>
      </p:sp>
      <p:sp>
        <p:nvSpPr>
          <p:cNvPr id="50" name="TextBox 49"/>
          <p:cNvSpPr txBox="1"/>
          <p:nvPr/>
        </p:nvSpPr>
        <p:spPr>
          <a:xfrm>
            <a:off x="21851942" y="3790760"/>
            <a:ext cx="1362874" cy="369332"/>
          </a:xfrm>
          <a:prstGeom prst="rect">
            <a:avLst/>
          </a:prstGeom>
          <a:noFill/>
        </p:spPr>
        <p:txBody>
          <a:bodyPr wrap="none" rtlCol="0">
            <a:spAutoFit/>
          </a:bodyPr>
          <a:lstStyle/>
          <a:p>
            <a:r>
              <a:rPr lang="en-AU" b="1" dirty="0" smtClean="0"/>
              <a:t>ALIGNMENT</a:t>
            </a:r>
            <a:endParaRPr lang="en-AU" b="1" dirty="0"/>
          </a:p>
        </p:txBody>
      </p:sp>
      <p:sp>
        <p:nvSpPr>
          <p:cNvPr id="51" name="TextBox 50"/>
          <p:cNvSpPr txBox="1"/>
          <p:nvPr/>
        </p:nvSpPr>
        <p:spPr>
          <a:xfrm rot="16200000">
            <a:off x="19853827" y="1551694"/>
            <a:ext cx="1188339" cy="369332"/>
          </a:xfrm>
          <a:prstGeom prst="rect">
            <a:avLst/>
          </a:prstGeom>
          <a:noFill/>
        </p:spPr>
        <p:txBody>
          <a:bodyPr wrap="none" rtlCol="0">
            <a:spAutoFit/>
          </a:bodyPr>
          <a:lstStyle/>
          <a:p>
            <a:r>
              <a:rPr lang="en-AU" b="1" dirty="0" smtClean="0"/>
              <a:t>QUANTITY</a:t>
            </a:r>
            <a:endParaRPr lang="en-AU" b="1" dirty="0"/>
          </a:p>
        </p:txBody>
      </p:sp>
      <p:cxnSp>
        <p:nvCxnSpPr>
          <p:cNvPr id="52" name="Straight Arrow Connector 51"/>
          <p:cNvCxnSpPr/>
          <p:nvPr/>
        </p:nvCxnSpPr>
        <p:spPr>
          <a:xfrm>
            <a:off x="20314991" y="780875"/>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3295312" y="3858426"/>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8523311" y="3459090"/>
            <a:ext cx="1120820" cy="369332"/>
          </a:xfrm>
          <a:prstGeom prst="rect">
            <a:avLst/>
          </a:prstGeom>
          <a:noFill/>
        </p:spPr>
        <p:txBody>
          <a:bodyPr wrap="none" rtlCol="0">
            <a:spAutoFit/>
          </a:bodyPr>
          <a:lstStyle/>
          <a:p>
            <a:r>
              <a:rPr lang="en-AU" dirty="0" smtClean="0"/>
              <a:t>INTERNAL</a:t>
            </a:r>
            <a:endParaRPr lang="en-AU" dirty="0"/>
          </a:p>
        </p:txBody>
      </p:sp>
      <p:sp>
        <p:nvSpPr>
          <p:cNvPr id="69" name="TextBox 68"/>
          <p:cNvSpPr txBox="1"/>
          <p:nvPr/>
        </p:nvSpPr>
        <p:spPr>
          <a:xfrm>
            <a:off x="16121466" y="3459090"/>
            <a:ext cx="1146468" cy="369332"/>
          </a:xfrm>
          <a:prstGeom prst="rect">
            <a:avLst/>
          </a:prstGeom>
          <a:noFill/>
        </p:spPr>
        <p:txBody>
          <a:bodyPr wrap="none" rtlCol="0">
            <a:spAutoFit/>
          </a:bodyPr>
          <a:lstStyle/>
          <a:p>
            <a:r>
              <a:rPr lang="en-AU" dirty="0" smtClean="0"/>
              <a:t>EXTERNAL</a:t>
            </a:r>
            <a:endParaRPr lang="en-AU" dirty="0"/>
          </a:p>
        </p:txBody>
      </p:sp>
      <p:sp>
        <p:nvSpPr>
          <p:cNvPr id="70" name="TextBox 69"/>
          <p:cNvSpPr txBox="1"/>
          <p:nvPr/>
        </p:nvSpPr>
        <p:spPr>
          <a:xfrm rot="16200000">
            <a:off x="15630516" y="2926975"/>
            <a:ext cx="776175" cy="369332"/>
          </a:xfrm>
          <a:prstGeom prst="rect">
            <a:avLst/>
          </a:prstGeom>
          <a:noFill/>
        </p:spPr>
        <p:txBody>
          <a:bodyPr wrap="none" rtlCol="0">
            <a:spAutoFit/>
          </a:bodyPr>
          <a:lstStyle/>
          <a:p>
            <a:r>
              <a:rPr lang="en-AU" dirty="0" smtClean="0"/>
              <a:t>MANY</a:t>
            </a:r>
            <a:endParaRPr lang="en-AU" dirty="0"/>
          </a:p>
        </p:txBody>
      </p:sp>
      <p:sp>
        <p:nvSpPr>
          <p:cNvPr id="71" name="TextBox 70"/>
          <p:cNvSpPr txBox="1"/>
          <p:nvPr/>
        </p:nvSpPr>
        <p:spPr>
          <a:xfrm rot="16200000">
            <a:off x="15700267" y="260596"/>
            <a:ext cx="607859" cy="369332"/>
          </a:xfrm>
          <a:prstGeom prst="rect">
            <a:avLst/>
          </a:prstGeom>
          <a:noFill/>
        </p:spPr>
        <p:txBody>
          <a:bodyPr wrap="none" rtlCol="0">
            <a:spAutoFit/>
          </a:bodyPr>
          <a:lstStyle/>
          <a:p>
            <a:r>
              <a:rPr lang="en-AU" dirty="0" smtClean="0"/>
              <a:t>FEW</a:t>
            </a:r>
            <a:endParaRPr lang="en-AU" dirty="0"/>
          </a:p>
        </p:txBody>
      </p:sp>
      <p:sp>
        <p:nvSpPr>
          <p:cNvPr id="72" name="TextBox 71"/>
          <p:cNvSpPr txBox="1"/>
          <p:nvPr/>
        </p:nvSpPr>
        <p:spPr>
          <a:xfrm>
            <a:off x="17164089" y="3789394"/>
            <a:ext cx="1362874" cy="369332"/>
          </a:xfrm>
          <a:prstGeom prst="rect">
            <a:avLst/>
          </a:prstGeom>
          <a:noFill/>
        </p:spPr>
        <p:txBody>
          <a:bodyPr wrap="none" rtlCol="0">
            <a:spAutoFit/>
          </a:bodyPr>
          <a:lstStyle/>
          <a:p>
            <a:r>
              <a:rPr lang="en-AU" b="1" dirty="0" smtClean="0"/>
              <a:t>ALIGNMENT</a:t>
            </a:r>
            <a:endParaRPr lang="en-AU" b="1" dirty="0"/>
          </a:p>
        </p:txBody>
      </p:sp>
      <p:sp>
        <p:nvSpPr>
          <p:cNvPr id="73" name="TextBox 72"/>
          <p:cNvSpPr txBox="1"/>
          <p:nvPr/>
        </p:nvSpPr>
        <p:spPr>
          <a:xfrm rot="16200000">
            <a:off x="15107749" y="1551707"/>
            <a:ext cx="1188339" cy="369332"/>
          </a:xfrm>
          <a:prstGeom prst="rect">
            <a:avLst/>
          </a:prstGeom>
          <a:noFill/>
        </p:spPr>
        <p:txBody>
          <a:bodyPr wrap="none" rtlCol="0">
            <a:spAutoFit/>
          </a:bodyPr>
          <a:lstStyle/>
          <a:p>
            <a:r>
              <a:rPr lang="en-AU" b="1" dirty="0" smtClean="0"/>
              <a:t>QUANTITY</a:t>
            </a:r>
            <a:endParaRPr lang="en-AU" b="1" dirty="0"/>
          </a:p>
        </p:txBody>
      </p:sp>
      <p:cxnSp>
        <p:nvCxnSpPr>
          <p:cNvPr id="74" name="Straight Arrow Connector 73"/>
          <p:cNvCxnSpPr/>
          <p:nvPr/>
        </p:nvCxnSpPr>
        <p:spPr>
          <a:xfrm>
            <a:off x="15568913" y="832753"/>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18607459" y="3857060"/>
            <a:ext cx="234000" cy="234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6349936" y="-381473"/>
            <a:ext cx="2784738"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DOTS - ENGLISH</a:t>
            </a:r>
            <a:endParaRPr lang="en-AU" sz="2500" b="1"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21119827" y="-376641"/>
            <a:ext cx="2765502"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DOTS - CHINESE</a:t>
            </a:r>
            <a:endParaRPr lang="en-AU" sz="2500" b="1" dirty="0">
              <a:latin typeface="Times New Roman" panose="02020603050405020304" pitchFamily="18" charset="0"/>
              <a:cs typeface="Times New Roman" panose="02020603050405020304" pitchFamily="18" charset="0"/>
            </a:endParaRPr>
          </a:p>
        </p:txBody>
      </p:sp>
      <p:pic>
        <p:nvPicPr>
          <p:cNvPr id="97" name="Picture 96"/>
          <p:cNvPicPr>
            <a:picLocks noChangeAspect="1"/>
          </p:cNvPicPr>
          <p:nvPr/>
        </p:nvPicPr>
        <p:blipFill>
          <a:blip r:embed="rId5"/>
          <a:stretch>
            <a:fillRect/>
          </a:stretch>
        </p:blipFill>
        <p:spPr>
          <a:xfrm>
            <a:off x="7532461" y="3322420"/>
            <a:ext cx="3012126" cy="3132241"/>
          </a:xfrm>
          <a:prstGeom prst="rect">
            <a:avLst/>
          </a:prstGeom>
        </p:spPr>
      </p:pic>
      <p:pic>
        <p:nvPicPr>
          <p:cNvPr id="100" name="Picture 99"/>
          <p:cNvPicPr>
            <a:picLocks noChangeAspect="1"/>
          </p:cNvPicPr>
          <p:nvPr/>
        </p:nvPicPr>
        <p:blipFill>
          <a:blip r:embed="rId6"/>
          <a:stretch>
            <a:fillRect/>
          </a:stretch>
        </p:blipFill>
        <p:spPr>
          <a:xfrm>
            <a:off x="6064314" y="172296"/>
            <a:ext cx="5948038" cy="3021163"/>
          </a:xfrm>
          <a:prstGeom prst="rect">
            <a:avLst/>
          </a:prstGeom>
        </p:spPr>
      </p:pic>
      <p:sp>
        <p:nvSpPr>
          <p:cNvPr id="101" name="Rectangle 100">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 name="Picture 101"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4" name="Picture 103"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05" name="Rectangle 104">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Rounded Rectangle 105"/>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107" name="Rounded Rectangle 106"/>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108" name="Rounded Rectangle 107"/>
          <p:cNvSpPr/>
          <p:nvPr/>
        </p:nvSpPr>
        <p:spPr>
          <a:xfrm>
            <a:off x="71257" y="3464943"/>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109" name="Rounded Rectangle 108"/>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110"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112" name="Oval 111"/>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3" name="Picture 6" descr="Image result for twitter symbo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99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4" name="Can 13"/>
          <p:cNvSpPr/>
          <p:nvPr/>
        </p:nvSpPr>
        <p:spPr>
          <a:xfrm>
            <a:off x="3072675" y="2029513"/>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Confusion Data</a:t>
            </a:r>
            <a:endParaRPr lang="en-AU" dirty="0"/>
          </a:p>
        </p:txBody>
      </p:sp>
      <p:sp>
        <p:nvSpPr>
          <p:cNvPr id="30" name="Can 29"/>
          <p:cNvSpPr/>
          <p:nvPr/>
        </p:nvSpPr>
        <p:spPr>
          <a:xfrm>
            <a:off x="3072674" y="183309"/>
            <a:ext cx="2682964" cy="464047"/>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Experimental Procedure</a:t>
            </a:r>
            <a:endParaRPr lang="en-AU" dirty="0"/>
          </a:p>
        </p:txBody>
      </p:sp>
      <p:sp>
        <p:nvSpPr>
          <p:cNvPr id="13" name="Can 12"/>
          <p:cNvSpPr/>
          <p:nvPr/>
        </p:nvSpPr>
        <p:spPr>
          <a:xfrm>
            <a:off x="3072675" y="1591435"/>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Staircase Procedure</a:t>
            </a:r>
            <a:endParaRPr lang="en-AU" dirty="0"/>
          </a:p>
        </p:txBody>
      </p:sp>
      <p:sp>
        <p:nvSpPr>
          <p:cNvPr id="29" name="Can 28"/>
          <p:cNvSpPr/>
          <p:nvPr/>
        </p:nvSpPr>
        <p:spPr>
          <a:xfrm>
            <a:off x="3072675" y="114122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Numeric Stimuli (4x)</a:t>
            </a:r>
            <a:endParaRPr lang="en-AU" dirty="0"/>
          </a:p>
        </p:txBody>
      </p:sp>
      <p:sp>
        <p:nvSpPr>
          <p:cNvPr id="27" name="Can 26"/>
          <p:cNvSpPr/>
          <p:nvPr/>
        </p:nvSpPr>
        <p:spPr>
          <a:xfrm>
            <a:off x="3072674" y="70371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Language (2x)</a:t>
            </a:r>
            <a:endParaRPr lang="en-AU" dirty="0"/>
          </a:p>
        </p:txBody>
      </p:sp>
      <p:sp>
        <p:nvSpPr>
          <p:cNvPr id="20" name="Can 19"/>
          <p:cNvSpPr/>
          <p:nvPr/>
        </p:nvSpPr>
        <p:spPr>
          <a:xfrm>
            <a:off x="2999376" y="2729412"/>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Analysis</a:t>
            </a:r>
            <a:endParaRPr lang="en-AU" dirty="0"/>
          </a:p>
        </p:txBody>
      </p:sp>
      <p:sp>
        <p:nvSpPr>
          <p:cNvPr id="37" name="Can 36"/>
          <p:cNvSpPr/>
          <p:nvPr/>
        </p:nvSpPr>
        <p:spPr>
          <a:xfrm>
            <a:off x="2999376" y="3243211"/>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Multidimensional Scaling</a:t>
            </a:r>
            <a:endParaRPr lang="en-AU" dirty="0"/>
          </a:p>
        </p:txBody>
      </p:sp>
      <p:sp>
        <p:nvSpPr>
          <p:cNvPr id="36" name="Can 35"/>
          <p:cNvSpPr/>
          <p:nvPr/>
        </p:nvSpPr>
        <p:spPr>
          <a:xfrm>
            <a:off x="2999376" y="3704759"/>
            <a:ext cx="2756263" cy="4516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Biased Free MDS</a:t>
            </a:r>
            <a:endParaRPr lang="en-AU" dirty="0"/>
          </a:p>
        </p:txBody>
      </p:sp>
      <p:sp>
        <p:nvSpPr>
          <p:cNvPr id="35" name="Can 34"/>
          <p:cNvSpPr/>
          <p:nvPr/>
        </p:nvSpPr>
        <p:spPr>
          <a:xfrm>
            <a:off x="2999375" y="4155112"/>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INDSCAL Analysis</a:t>
            </a:r>
            <a:endParaRPr lang="en-AU" dirty="0"/>
          </a:p>
        </p:txBody>
      </p:sp>
      <p:sp>
        <p:nvSpPr>
          <p:cNvPr id="34" name="Can 33"/>
          <p:cNvSpPr/>
          <p:nvPr/>
        </p:nvSpPr>
        <p:spPr>
          <a:xfrm>
            <a:off x="2999375" y="460422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K-Mean Cluster Analysis</a:t>
            </a:r>
            <a:endParaRPr lang="en-AU" dirty="0"/>
          </a:p>
        </p:txBody>
      </p:sp>
      <p:sp>
        <p:nvSpPr>
          <p:cNvPr id="58" name="Rectangle 57"/>
          <p:cNvSpPr/>
          <p:nvPr/>
        </p:nvSpPr>
        <p:spPr>
          <a:xfrm>
            <a:off x="15395325" y="-359579"/>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Rectangle 80"/>
          <p:cNvSpPr/>
          <p:nvPr/>
        </p:nvSpPr>
        <p:spPr>
          <a:xfrm>
            <a:off x="20090921" y="-359579"/>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Can 91"/>
          <p:cNvSpPr/>
          <p:nvPr/>
        </p:nvSpPr>
        <p:spPr>
          <a:xfrm>
            <a:off x="2999374" y="5302399"/>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MDS Comparison</a:t>
            </a:r>
            <a:endParaRPr lang="en-AU" dirty="0"/>
          </a:p>
        </p:txBody>
      </p:sp>
      <p:sp>
        <p:nvSpPr>
          <p:cNvPr id="94" name="Can 93"/>
          <p:cNvSpPr/>
          <p:nvPr/>
        </p:nvSpPr>
        <p:spPr>
          <a:xfrm>
            <a:off x="2999374" y="581619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Procrustes Analysis</a:t>
            </a:r>
            <a:endParaRPr lang="en-AU" dirty="0"/>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86307" y="7848190"/>
            <a:ext cx="3974400" cy="397440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1566" y="-159950"/>
            <a:ext cx="3974945" cy="3974945"/>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49914" y="-161040"/>
            <a:ext cx="3974400" cy="3974400"/>
          </a:xfrm>
          <a:prstGeom prst="rect">
            <a:avLst/>
          </a:prstGeom>
        </p:spPr>
      </p:pic>
      <p:sp>
        <p:nvSpPr>
          <p:cNvPr id="54" name="TextBox 53"/>
          <p:cNvSpPr txBox="1"/>
          <p:nvPr/>
        </p:nvSpPr>
        <p:spPr>
          <a:xfrm>
            <a:off x="21910994" y="3795257"/>
            <a:ext cx="1208344" cy="369332"/>
          </a:xfrm>
          <a:prstGeom prst="rect">
            <a:avLst/>
          </a:prstGeom>
          <a:noFill/>
        </p:spPr>
        <p:txBody>
          <a:bodyPr wrap="none" rtlCol="0">
            <a:spAutoFit/>
          </a:bodyPr>
          <a:lstStyle/>
          <a:p>
            <a:r>
              <a:rPr lang="en-AU" b="1" dirty="0" smtClean="0"/>
              <a:t>OPENNESS</a:t>
            </a:r>
            <a:endParaRPr lang="en-AU" b="1" dirty="0"/>
          </a:p>
        </p:txBody>
      </p:sp>
      <p:sp>
        <p:nvSpPr>
          <p:cNvPr id="55" name="TextBox 54"/>
          <p:cNvSpPr txBox="1"/>
          <p:nvPr/>
        </p:nvSpPr>
        <p:spPr>
          <a:xfrm>
            <a:off x="23540747" y="3498458"/>
            <a:ext cx="716863" cy="369332"/>
          </a:xfrm>
          <a:prstGeom prst="rect">
            <a:avLst/>
          </a:prstGeom>
          <a:noFill/>
        </p:spPr>
        <p:txBody>
          <a:bodyPr wrap="none" rtlCol="0">
            <a:spAutoFit/>
          </a:bodyPr>
          <a:lstStyle/>
          <a:p>
            <a:r>
              <a:rPr lang="en-AU" dirty="0" smtClean="0"/>
              <a:t>OPEN</a:t>
            </a:r>
            <a:endParaRPr lang="en-AU" dirty="0"/>
          </a:p>
        </p:txBody>
      </p:sp>
      <p:sp>
        <p:nvSpPr>
          <p:cNvPr id="57" name="TextBox 56"/>
          <p:cNvSpPr txBox="1"/>
          <p:nvPr/>
        </p:nvSpPr>
        <p:spPr>
          <a:xfrm>
            <a:off x="20755827" y="3498458"/>
            <a:ext cx="913776" cy="369332"/>
          </a:xfrm>
          <a:prstGeom prst="rect">
            <a:avLst/>
          </a:prstGeom>
          <a:noFill/>
        </p:spPr>
        <p:txBody>
          <a:bodyPr wrap="none" rtlCol="0">
            <a:spAutoFit/>
          </a:bodyPr>
          <a:lstStyle/>
          <a:p>
            <a:r>
              <a:rPr lang="en-AU" dirty="0" smtClean="0"/>
              <a:t>CLOSED</a:t>
            </a:r>
            <a:endParaRPr lang="en-AU" dirty="0"/>
          </a:p>
        </p:txBody>
      </p:sp>
      <p:cxnSp>
        <p:nvCxnSpPr>
          <p:cNvPr id="59" name="Straight Arrow Connector 58"/>
          <p:cNvCxnSpPr/>
          <p:nvPr/>
        </p:nvCxnSpPr>
        <p:spPr>
          <a:xfrm>
            <a:off x="23134343" y="3985152"/>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16200000">
            <a:off x="20137824" y="2858789"/>
            <a:ext cx="1075294" cy="369332"/>
          </a:xfrm>
          <a:prstGeom prst="rect">
            <a:avLst/>
          </a:prstGeom>
          <a:noFill/>
        </p:spPr>
        <p:txBody>
          <a:bodyPr wrap="none" rtlCol="0">
            <a:spAutoFit/>
          </a:bodyPr>
          <a:lstStyle/>
          <a:p>
            <a:r>
              <a:rPr lang="en-AU" dirty="0" smtClean="0"/>
              <a:t>VERTICAL</a:t>
            </a:r>
            <a:endParaRPr lang="en-AU" dirty="0"/>
          </a:p>
        </p:txBody>
      </p:sp>
      <p:sp>
        <p:nvSpPr>
          <p:cNvPr id="61" name="TextBox 60"/>
          <p:cNvSpPr txBox="1"/>
          <p:nvPr/>
        </p:nvSpPr>
        <p:spPr>
          <a:xfrm rot="16200000">
            <a:off x="19994335" y="609871"/>
            <a:ext cx="1395062" cy="369332"/>
          </a:xfrm>
          <a:prstGeom prst="rect">
            <a:avLst/>
          </a:prstGeom>
          <a:noFill/>
        </p:spPr>
        <p:txBody>
          <a:bodyPr wrap="none" rtlCol="0">
            <a:spAutoFit/>
          </a:bodyPr>
          <a:lstStyle/>
          <a:p>
            <a:r>
              <a:rPr lang="en-AU" dirty="0" smtClean="0"/>
              <a:t>HORIZONTAL</a:t>
            </a:r>
            <a:endParaRPr lang="en-AU" dirty="0"/>
          </a:p>
        </p:txBody>
      </p:sp>
      <p:cxnSp>
        <p:nvCxnSpPr>
          <p:cNvPr id="62" name="Straight Arrow Connector 61"/>
          <p:cNvCxnSpPr/>
          <p:nvPr/>
        </p:nvCxnSpPr>
        <p:spPr>
          <a:xfrm>
            <a:off x="20339722" y="420986"/>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16200000">
            <a:off x="19247652" y="1667189"/>
            <a:ext cx="2195922" cy="369332"/>
          </a:xfrm>
          <a:prstGeom prst="rect">
            <a:avLst/>
          </a:prstGeom>
          <a:noFill/>
        </p:spPr>
        <p:txBody>
          <a:bodyPr wrap="none" rtlCol="0">
            <a:spAutoFit/>
          </a:bodyPr>
          <a:lstStyle/>
          <a:p>
            <a:r>
              <a:rPr lang="en-AU" b="1" dirty="0" smtClean="0"/>
              <a:t>CURVE ORIENTATION</a:t>
            </a:r>
            <a:endParaRPr lang="en-AU" b="1" dirty="0"/>
          </a:p>
        </p:txBody>
      </p:sp>
      <p:sp>
        <p:nvSpPr>
          <p:cNvPr id="65" name="TextBox 64"/>
          <p:cNvSpPr txBox="1"/>
          <p:nvPr/>
        </p:nvSpPr>
        <p:spPr>
          <a:xfrm>
            <a:off x="17237206" y="3795257"/>
            <a:ext cx="1208344" cy="369332"/>
          </a:xfrm>
          <a:prstGeom prst="rect">
            <a:avLst/>
          </a:prstGeom>
          <a:noFill/>
        </p:spPr>
        <p:txBody>
          <a:bodyPr wrap="none" rtlCol="0">
            <a:spAutoFit/>
          </a:bodyPr>
          <a:lstStyle/>
          <a:p>
            <a:r>
              <a:rPr lang="en-AU" b="1" dirty="0" smtClean="0"/>
              <a:t>OPENNESS</a:t>
            </a:r>
            <a:endParaRPr lang="en-AU" b="1" dirty="0"/>
          </a:p>
        </p:txBody>
      </p:sp>
      <p:sp>
        <p:nvSpPr>
          <p:cNvPr id="66" name="TextBox 65"/>
          <p:cNvSpPr txBox="1"/>
          <p:nvPr/>
        </p:nvSpPr>
        <p:spPr>
          <a:xfrm>
            <a:off x="18871592" y="3498458"/>
            <a:ext cx="716863" cy="369332"/>
          </a:xfrm>
          <a:prstGeom prst="rect">
            <a:avLst/>
          </a:prstGeom>
          <a:noFill/>
        </p:spPr>
        <p:txBody>
          <a:bodyPr wrap="none" rtlCol="0">
            <a:spAutoFit/>
          </a:bodyPr>
          <a:lstStyle/>
          <a:p>
            <a:r>
              <a:rPr lang="en-AU" dirty="0" smtClean="0"/>
              <a:t>OPEN</a:t>
            </a:r>
            <a:endParaRPr lang="en-AU" dirty="0"/>
          </a:p>
        </p:txBody>
      </p:sp>
      <p:sp>
        <p:nvSpPr>
          <p:cNvPr id="67" name="TextBox 66"/>
          <p:cNvSpPr txBox="1"/>
          <p:nvPr/>
        </p:nvSpPr>
        <p:spPr>
          <a:xfrm>
            <a:off x="16086672" y="3498458"/>
            <a:ext cx="913776" cy="369332"/>
          </a:xfrm>
          <a:prstGeom prst="rect">
            <a:avLst/>
          </a:prstGeom>
          <a:noFill/>
        </p:spPr>
        <p:txBody>
          <a:bodyPr wrap="none" rtlCol="0">
            <a:spAutoFit/>
          </a:bodyPr>
          <a:lstStyle/>
          <a:p>
            <a:r>
              <a:rPr lang="en-AU" dirty="0" smtClean="0"/>
              <a:t>CLOSED</a:t>
            </a:r>
            <a:endParaRPr lang="en-AU" dirty="0"/>
          </a:p>
        </p:txBody>
      </p:sp>
      <p:cxnSp>
        <p:nvCxnSpPr>
          <p:cNvPr id="68" name="Straight Arrow Connector 67"/>
          <p:cNvCxnSpPr/>
          <p:nvPr/>
        </p:nvCxnSpPr>
        <p:spPr>
          <a:xfrm>
            <a:off x="18460555" y="3985152"/>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6200000">
            <a:off x="15452829" y="2860085"/>
            <a:ext cx="1075294" cy="369332"/>
          </a:xfrm>
          <a:prstGeom prst="rect">
            <a:avLst/>
          </a:prstGeom>
          <a:noFill/>
        </p:spPr>
        <p:txBody>
          <a:bodyPr wrap="none" rtlCol="0">
            <a:spAutoFit/>
          </a:bodyPr>
          <a:lstStyle/>
          <a:p>
            <a:r>
              <a:rPr lang="en-AU" dirty="0" smtClean="0"/>
              <a:t>VERTICAL</a:t>
            </a:r>
            <a:endParaRPr lang="en-AU" dirty="0"/>
          </a:p>
        </p:txBody>
      </p:sp>
      <p:sp>
        <p:nvSpPr>
          <p:cNvPr id="77" name="TextBox 76"/>
          <p:cNvSpPr txBox="1"/>
          <p:nvPr/>
        </p:nvSpPr>
        <p:spPr>
          <a:xfrm rot="16200000">
            <a:off x="15268570" y="609871"/>
            <a:ext cx="1395062" cy="369332"/>
          </a:xfrm>
          <a:prstGeom prst="rect">
            <a:avLst/>
          </a:prstGeom>
          <a:noFill/>
        </p:spPr>
        <p:txBody>
          <a:bodyPr wrap="none" rtlCol="0">
            <a:spAutoFit/>
          </a:bodyPr>
          <a:lstStyle/>
          <a:p>
            <a:r>
              <a:rPr lang="en-AU" dirty="0" smtClean="0"/>
              <a:t>HORIZONTAL</a:t>
            </a:r>
            <a:endParaRPr lang="en-AU" dirty="0"/>
          </a:p>
        </p:txBody>
      </p:sp>
      <p:cxnSp>
        <p:nvCxnSpPr>
          <p:cNvPr id="80" name="Straight Arrow Connector 79"/>
          <p:cNvCxnSpPr/>
          <p:nvPr/>
        </p:nvCxnSpPr>
        <p:spPr>
          <a:xfrm>
            <a:off x="15670567" y="454265"/>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6200000">
            <a:off x="14578497" y="1666319"/>
            <a:ext cx="2195922" cy="369332"/>
          </a:xfrm>
          <a:prstGeom prst="rect">
            <a:avLst/>
          </a:prstGeom>
          <a:noFill/>
        </p:spPr>
        <p:txBody>
          <a:bodyPr wrap="none" rtlCol="0">
            <a:spAutoFit/>
          </a:bodyPr>
          <a:lstStyle/>
          <a:p>
            <a:r>
              <a:rPr lang="en-AU" b="1" dirty="0" smtClean="0"/>
              <a:t>CURVE ORIENTATION</a:t>
            </a:r>
            <a:endParaRPr lang="en-AU" b="1" dirty="0"/>
          </a:p>
        </p:txBody>
      </p:sp>
      <p:sp>
        <p:nvSpPr>
          <p:cNvPr id="83" name="TextBox 82"/>
          <p:cNvSpPr txBox="1"/>
          <p:nvPr/>
        </p:nvSpPr>
        <p:spPr>
          <a:xfrm>
            <a:off x="22449274" y="7755124"/>
            <a:ext cx="1003801"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THAI</a:t>
            </a:r>
            <a:endParaRPr lang="en-AU" sz="2500" b="1" dirty="0">
              <a:latin typeface="Times New Roman" panose="02020603050405020304" pitchFamily="18" charset="0"/>
              <a:cs typeface="Times New Roman" panose="02020603050405020304" pitchFamily="18" charset="0"/>
            </a:endParaRPr>
          </a:p>
        </p:txBody>
      </p:sp>
      <p:sp>
        <p:nvSpPr>
          <p:cNvPr id="85" name="TextBox 84"/>
          <p:cNvSpPr txBox="1"/>
          <p:nvPr/>
        </p:nvSpPr>
        <p:spPr>
          <a:xfrm>
            <a:off x="16376387" y="-381473"/>
            <a:ext cx="2731838"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THAI - ENGLISH</a:t>
            </a:r>
            <a:endParaRPr lang="en-AU" sz="2500" b="1" dirty="0">
              <a:latin typeface="Times New Roman" panose="02020603050405020304" pitchFamily="18" charset="0"/>
              <a:cs typeface="Times New Roman" panose="02020603050405020304" pitchFamily="18" charset="0"/>
            </a:endParaRPr>
          </a:p>
        </p:txBody>
      </p:sp>
      <p:sp>
        <p:nvSpPr>
          <p:cNvPr id="86" name="TextBox 85"/>
          <p:cNvSpPr txBox="1"/>
          <p:nvPr/>
        </p:nvSpPr>
        <p:spPr>
          <a:xfrm>
            <a:off x="21146278" y="-376641"/>
            <a:ext cx="2712602"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THAI - CHINESE</a:t>
            </a:r>
            <a:endParaRPr lang="en-AU" sz="2500" b="1" dirty="0">
              <a:latin typeface="Times New Roman" panose="02020603050405020304" pitchFamily="18" charset="0"/>
              <a:cs typeface="Times New Roman" panose="02020603050405020304" pitchFamily="18" charset="0"/>
            </a:endParaRPr>
          </a:p>
        </p:txBody>
      </p:sp>
      <p:pic>
        <p:nvPicPr>
          <p:cNvPr id="87" name="Picture 86"/>
          <p:cNvPicPr>
            <a:picLocks noChangeAspect="1"/>
          </p:cNvPicPr>
          <p:nvPr/>
        </p:nvPicPr>
        <p:blipFill>
          <a:blip r:embed="rId6"/>
          <a:stretch>
            <a:fillRect/>
          </a:stretch>
        </p:blipFill>
        <p:spPr>
          <a:xfrm>
            <a:off x="6064313" y="183309"/>
            <a:ext cx="5883693" cy="2992367"/>
          </a:xfrm>
          <a:prstGeom prst="rect">
            <a:avLst/>
          </a:prstGeom>
        </p:spPr>
      </p:pic>
      <p:pic>
        <p:nvPicPr>
          <p:cNvPr id="88" name="Picture 87"/>
          <p:cNvPicPr>
            <a:picLocks noChangeAspect="1"/>
          </p:cNvPicPr>
          <p:nvPr/>
        </p:nvPicPr>
        <p:blipFill>
          <a:blip r:embed="rId7"/>
          <a:stretch>
            <a:fillRect/>
          </a:stretch>
        </p:blipFill>
        <p:spPr>
          <a:xfrm>
            <a:off x="7532462" y="3302656"/>
            <a:ext cx="3044604" cy="3152006"/>
          </a:xfrm>
          <a:prstGeom prst="rect">
            <a:avLst/>
          </a:prstGeom>
        </p:spPr>
      </p:pic>
      <p:sp>
        <p:nvSpPr>
          <p:cNvPr id="90" name="Rectangle 8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1" name="Picture 9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5" name="Picture 94"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Rounded Rectangle 97"/>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99" name="Rounded Rectangle 98"/>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101" name="Rounded Rectangle 100"/>
          <p:cNvSpPr/>
          <p:nvPr/>
        </p:nvSpPr>
        <p:spPr>
          <a:xfrm>
            <a:off x="71257" y="3464943"/>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102" name="Rounded Rectangle 101"/>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103"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105" name="Oval 104"/>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6" name="Picture 6" descr="Image result for twitter symbo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8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4" name="Can 13"/>
          <p:cNvSpPr/>
          <p:nvPr/>
        </p:nvSpPr>
        <p:spPr>
          <a:xfrm>
            <a:off x="3072675" y="2029513"/>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Confusion Data</a:t>
            </a:r>
            <a:endParaRPr lang="en-AU" dirty="0"/>
          </a:p>
        </p:txBody>
      </p:sp>
      <p:sp>
        <p:nvSpPr>
          <p:cNvPr id="30" name="Can 29"/>
          <p:cNvSpPr/>
          <p:nvPr/>
        </p:nvSpPr>
        <p:spPr>
          <a:xfrm>
            <a:off x="3072674" y="183309"/>
            <a:ext cx="2682964" cy="464047"/>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Experimental Procedure</a:t>
            </a:r>
            <a:endParaRPr lang="en-AU" dirty="0"/>
          </a:p>
        </p:txBody>
      </p:sp>
      <p:sp>
        <p:nvSpPr>
          <p:cNvPr id="13" name="Can 12"/>
          <p:cNvSpPr/>
          <p:nvPr/>
        </p:nvSpPr>
        <p:spPr>
          <a:xfrm>
            <a:off x="3072675" y="1591435"/>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Staircase Procedure</a:t>
            </a:r>
            <a:endParaRPr lang="en-AU" dirty="0"/>
          </a:p>
        </p:txBody>
      </p:sp>
      <p:sp>
        <p:nvSpPr>
          <p:cNvPr id="29" name="Can 28"/>
          <p:cNvSpPr/>
          <p:nvPr/>
        </p:nvSpPr>
        <p:spPr>
          <a:xfrm>
            <a:off x="3072675" y="114122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Numeric Stimuli (4x)</a:t>
            </a:r>
            <a:endParaRPr lang="en-AU" dirty="0"/>
          </a:p>
        </p:txBody>
      </p:sp>
      <p:sp>
        <p:nvSpPr>
          <p:cNvPr id="27" name="Can 26"/>
          <p:cNvSpPr/>
          <p:nvPr/>
        </p:nvSpPr>
        <p:spPr>
          <a:xfrm>
            <a:off x="3072674" y="703714"/>
            <a:ext cx="2682964"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Language (2x)</a:t>
            </a:r>
            <a:endParaRPr lang="en-AU" dirty="0"/>
          </a:p>
        </p:txBody>
      </p:sp>
      <p:sp>
        <p:nvSpPr>
          <p:cNvPr id="20" name="Can 19"/>
          <p:cNvSpPr/>
          <p:nvPr/>
        </p:nvSpPr>
        <p:spPr>
          <a:xfrm>
            <a:off x="2999376" y="2729412"/>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Analysis</a:t>
            </a:r>
            <a:endParaRPr lang="en-AU" dirty="0"/>
          </a:p>
        </p:txBody>
      </p:sp>
      <p:sp>
        <p:nvSpPr>
          <p:cNvPr id="37" name="Can 36"/>
          <p:cNvSpPr/>
          <p:nvPr/>
        </p:nvSpPr>
        <p:spPr>
          <a:xfrm>
            <a:off x="2999376" y="3243211"/>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Multidimensional Scaling</a:t>
            </a:r>
            <a:endParaRPr lang="en-AU" dirty="0"/>
          </a:p>
        </p:txBody>
      </p:sp>
      <p:sp>
        <p:nvSpPr>
          <p:cNvPr id="36" name="Can 35"/>
          <p:cNvSpPr/>
          <p:nvPr/>
        </p:nvSpPr>
        <p:spPr>
          <a:xfrm>
            <a:off x="2999376" y="3704759"/>
            <a:ext cx="2756263" cy="4516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Biased Free MDS</a:t>
            </a:r>
            <a:endParaRPr lang="en-AU" dirty="0"/>
          </a:p>
        </p:txBody>
      </p:sp>
      <p:sp>
        <p:nvSpPr>
          <p:cNvPr id="35" name="Can 34"/>
          <p:cNvSpPr/>
          <p:nvPr/>
        </p:nvSpPr>
        <p:spPr>
          <a:xfrm>
            <a:off x="2999375" y="4155112"/>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INDSCAL Analysis</a:t>
            </a:r>
            <a:endParaRPr lang="en-AU" dirty="0"/>
          </a:p>
        </p:txBody>
      </p:sp>
      <p:sp>
        <p:nvSpPr>
          <p:cNvPr id="34" name="Can 33"/>
          <p:cNvSpPr/>
          <p:nvPr/>
        </p:nvSpPr>
        <p:spPr>
          <a:xfrm>
            <a:off x="2999375" y="460422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K-Mean Cluster Analysis</a:t>
            </a:r>
            <a:endParaRPr lang="en-AU" dirty="0"/>
          </a:p>
        </p:txBody>
      </p:sp>
      <p:sp>
        <p:nvSpPr>
          <p:cNvPr id="92" name="Can 91"/>
          <p:cNvSpPr/>
          <p:nvPr/>
        </p:nvSpPr>
        <p:spPr>
          <a:xfrm>
            <a:off x="2999374" y="5302399"/>
            <a:ext cx="2756263" cy="464047"/>
          </a:xfrm>
          <a:prstGeom prst="can">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MDS Comparison</a:t>
            </a:r>
            <a:endParaRPr lang="en-AU" dirty="0"/>
          </a:p>
        </p:txBody>
      </p:sp>
      <p:sp>
        <p:nvSpPr>
          <p:cNvPr id="94" name="Can 93"/>
          <p:cNvSpPr/>
          <p:nvPr/>
        </p:nvSpPr>
        <p:spPr>
          <a:xfrm>
            <a:off x="2999374" y="5816198"/>
            <a:ext cx="2756263" cy="464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Procrustes Analysis</a:t>
            </a:r>
            <a:endParaRPr lang="en-AU" dirty="0"/>
          </a:p>
        </p:txBody>
      </p:sp>
      <p:pic>
        <p:nvPicPr>
          <p:cNvPr id="78" name="Picture 77"/>
          <p:cNvPicPr>
            <a:picLocks noChangeAspect="1"/>
          </p:cNvPicPr>
          <p:nvPr/>
        </p:nvPicPr>
        <p:blipFill>
          <a:blip r:embed="rId4"/>
          <a:stretch>
            <a:fillRect/>
          </a:stretch>
        </p:blipFill>
        <p:spPr>
          <a:xfrm>
            <a:off x="7503948" y="3257321"/>
            <a:ext cx="3079271" cy="3197341"/>
          </a:xfrm>
          <a:prstGeom prst="rect">
            <a:avLst/>
          </a:prstGeom>
        </p:spPr>
      </p:pic>
      <p:sp>
        <p:nvSpPr>
          <p:cNvPr id="90" name="Rectangle 89"/>
          <p:cNvSpPr/>
          <p:nvPr/>
        </p:nvSpPr>
        <p:spPr>
          <a:xfrm>
            <a:off x="19803368" y="-364227"/>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1" name="Picture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12697" y="-150256"/>
            <a:ext cx="3974400" cy="3974400"/>
          </a:xfrm>
          <a:prstGeom prst="rect">
            <a:avLst/>
          </a:prstGeom>
        </p:spPr>
      </p:pic>
      <p:sp>
        <p:nvSpPr>
          <p:cNvPr id="93" name="TextBox 92"/>
          <p:cNvSpPr txBox="1"/>
          <p:nvPr/>
        </p:nvSpPr>
        <p:spPr>
          <a:xfrm rot="16200000">
            <a:off x="19439204" y="1621845"/>
            <a:ext cx="1322798" cy="369332"/>
          </a:xfrm>
          <a:prstGeom prst="rect">
            <a:avLst/>
          </a:prstGeom>
          <a:noFill/>
        </p:spPr>
        <p:txBody>
          <a:bodyPr wrap="none" rtlCol="0">
            <a:spAutoFit/>
          </a:bodyPr>
          <a:lstStyle/>
          <a:p>
            <a:r>
              <a:rPr lang="en-AU" b="1" dirty="0" smtClean="0"/>
              <a:t>UNDEFINED</a:t>
            </a:r>
            <a:endParaRPr lang="en-AU" b="1" dirty="0"/>
          </a:p>
        </p:txBody>
      </p:sp>
      <p:sp>
        <p:nvSpPr>
          <p:cNvPr id="95" name="TextBox 94"/>
          <p:cNvSpPr txBox="1"/>
          <p:nvPr/>
        </p:nvSpPr>
        <p:spPr>
          <a:xfrm>
            <a:off x="21028275" y="3781132"/>
            <a:ext cx="2326855" cy="369332"/>
          </a:xfrm>
          <a:prstGeom prst="rect">
            <a:avLst/>
          </a:prstGeom>
          <a:noFill/>
        </p:spPr>
        <p:txBody>
          <a:bodyPr wrap="none" rtlCol="0">
            <a:spAutoFit/>
          </a:bodyPr>
          <a:lstStyle/>
          <a:p>
            <a:r>
              <a:rPr lang="en-AU" b="1" dirty="0" smtClean="0"/>
              <a:t>HORIZONTAL STROKES</a:t>
            </a:r>
            <a:endParaRPr lang="en-AU" b="1" dirty="0"/>
          </a:p>
        </p:txBody>
      </p:sp>
      <p:sp>
        <p:nvSpPr>
          <p:cNvPr id="96" name="TextBox 95"/>
          <p:cNvSpPr txBox="1"/>
          <p:nvPr/>
        </p:nvSpPr>
        <p:spPr>
          <a:xfrm>
            <a:off x="23201264" y="3494866"/>
            <a:ext cx="790601" cy="369332"/>
          </a:xfrm>
          <a:prstGeom prst="rect">
            <a:avLst/>
          </a:prstGeom>
          <a:noFill/>
        </p:spPr>
        <p:txBody>
          <a:bodyPr wrap="none" rtlCol="0">
            <a:spAutoFit/>
          </a:bodyPr>
          <a:lstStyle/>
          <a:p>
            <a:r>
              <a:rPr lang="en-AU" dirty="0" smtClean="0"/>
              <a:t>THREE</a:t>
            </a:r>
            <a:endParaRPr lang="en-AU" dirty="0"/>
          </a:p>
        </p:txBody>
      </p:sp>
      <p:sp>
        <p:nvSpPr>
          <p:cNvPr id="97" name="TextBox 96"/>
          <p:cNvSpPr txBox="1"/>
          <p:nvPr/>
        </p:nvSpPr>
        <p:spPr>
          <a:xfrm>
            <a:off x="20480409" y="3494866"/>
            <a:ext cx="679353" cy="369332"/>
          </a:xfrm>
          <a:prstGeom prst="rect">
            <a:avLst/>
          </a:prstGeom>
          <a:noFill/>
        </p:spPr>
        <p:txBody>
          <a:bodyPr wrap="none" rtlCol="0">
            <a:spAutoFit/>
          </a:bodyPr>
          <a:lstStyle/>
          <a:p>
            <a:r>
              <a:rPr lang="en-AU" dirty="0" smtClean="0"/>
              <a:t>ZERO</a:t>
            </a:r>
            <a:endParaRPr lang="en-AU" dirty="0"/>
          </a:p>
        </p:txBody>
      </p:sp>
      <p:cxnSp>
        <p:nvCxnSpPr>
          <p:cNvPr id="98" name="Straight Arrow Connector 97"/>
          <p:cNvCxnSpPr/>
          <p:nvPr/>
        </p:nvCxnSpPr>
        <p:spPr>
          <a:xfrm>
            <a:off x="20093448" y="414278"/>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3276446" y="3965798"/>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0541563" y="-276917"/>
            <a:ext cx="3334567"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CHINESE - CHINESE</a:t>
            </a:r>
            <a:endParaRPr lang="en-AU" sz="2500" b="1" dirty="0">
              <a:latin typeface="Times New Roman" panose="02020603050405020304" pitchFamily="18" charset="0"/>
              <a:cs typeface="Times New Roman" panose="02020603050405020304" pitchFamily="18" charset="0"/>
            </a:endParaRPr>
          </a:p>
        </p:txBody>
      </p:sp>
      <p:sp>
        <p:nvSpPr>
          <p:cNvPr id="101" name="Rectangle 100"/>
          <p:cNvSpPr/>
          <p:nvPr/>
        </p:nvSpPr>
        <p:spPr>
          <a:xfrm>
            <a:off x="15169066" y="-394601"/>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19107" y="-180630"/>
            <a:ext cx="3974945" cy="3974945"/>
          </a:xfrm>
          <a:prstGeom prst="rect">
            <a:avLst/>
          </a:prstGeom>
        </p:spPr>
      </p:pic>
      <p:sp>
        <p:nvSpPr>
          <p:cNvPr id="103" name="TextBox 102"/>
          <p:cNvSpPr txBox="1"/>
          <p:nvPr/>
        </p:nvSpPr>
        <p:spPr>
          <a:xfrm rot="16200000">
            <a:off x="15361319" y="2985483"/>
            <a:ext cx="776175" cy="369332"/>
          </a:xfrm>
          <a:prstGeom prst="rect">
            <a:avLst/>
          </a:prstGeom>
          <a:noFill/>
        </p:spPr>
        <p:txBody>
          <a:bodyPr wrap="none" rtlCol="0">
            <a:spAutoFit/>
          </a:bodyPr>
          <a:lstStyle/>
          <a:p>
            <a:r>
              <a:rPr lang="en-AU" dirty="0" smtClean="0"/>
              <a:t>MANY</a:t>
            </a:r>
            <a:endParaRPr lang="en-AU" dirty="0"/>
          </a:p>
        </p:txBody>
      </p:sp>
      <p:sp>
        <p:nvSpPr>
          <p:cNvPr id="104" name="TextBox 103"/>
          <p:cNvSpPr txBox="1"/>
          <p:nvPr/>
        </p:nvSpPr>
        <p:spPr>
          <a:xfrm rot="16200000">
            <a:off x="15436538" y="175717"/>
            <a:ext cx="607859" cy="369332"/>
          </a:xfrm>
          <a:prstGeom prst="rect">
            <a:avLst/>
          </a:prstGeom>
          <a:noFill/>
        </p:spPr>
        <p:txBody>
          <a:bodyPr wrap="none" rtlCol="0">
            <a:spAutoFit/>
          </a:bodyPr>
          <a:lstStyle/>
          <a:p>
            <a:r>
              <a:rPr lang="en-AU" dirty="0" smtClean="0"/>
              <a:t>FEW</a:t>
            </a:r>
            <a:endParaRPr lang="en-AU" dirty="0"/>
          </a:p>
        </p:txBody>
      </p:sp>
      <p:sp>
        <p:nvSpPr>
          <p:cNvPr id="105" name="TextBox 104"/>
          <p:cNvSpPr txBox="1"/>
          <p:nvPr/>
        </p:nvSpPr>
        <p:spPr>
          <a:xfrm rot="16200000">
            <a:off x="14414447" y="1580253"/>
            <a:ext cx="2144754" cy="369332"/>
          </a:xfrm>
          <a:prstGeom prst="rect">
            <a:avLst/>
          </a:prstGeom>
          <a:noFill/>
        </p:spPr>
        <p:txBody>
          <a:bodyPr wrap="none" rtlCol="0">
            <a:spAutoFit/>
          </a:bodyPr>
          <a:lstStyle/>
          <a:p>
            <a:r>
              <a:rPr lang="en-AU" b="1" dirty="0" smtClean="0"/>
              <a:t>LINE TERMINATIONS</a:t>
            </a:r>
            <a:endParaRPr lang="en-AU" b="1" dirty="0"/>
          </a:p>
        </p:txBody>
      </p:sp>
      <p:sp>
        <p:nvSpPr>
          <p:cNvPr id="106" name="TextBox 105"/>
          <p:cNvSpPr txBox="1"/>
          <p:nvPr/>
        </p:nvSpPr>
        <p:spPr>
          <a:xfrm>
            <a:off x="16890614" y="3749004"/>
            <a:ext cx="1362874" cy="369332"/>
          </a:xfrm>
          <a:prstGeom prst="rect">
            <a:avLst/>
          </a:prstGeom>
          <a:noFill/>
        </p:spPr>
        <p:txBody>
          <a:bodyPr wrap="none" rtlCol="0">
            <a:spAutoFit/>
          </a:bodyPr>
          <a:lstStyle/>
          <a:p>
            <a:r>
              <a:rPr lang="en-AU" b="1" dirty="0" smtClean="0"/>
              <a:t>ALIGNMENT</a:t>
            </a:r>
            <a:endParaRPr lang="en-AU" b="1" dirty="0"/>
          </a:p>
        </p:txBody>
      </p:sp>
      <p:sp>
        <p:nvSpPr>
          <p:cNvPr id="107" name="TextBox 106"/>
          <p:cNvSpPr txBox="1"/>
          <p:nvPr/>
        </p:nvSpPr>
        <p:spPr>
          <a:xfrm>
            <a:off x="18297870" y="3460247"/>
            <a:ext cx="1075294" cy="369332"/>
          </a:xfrm>
          <a:prstGeom prst="rect">
            <a:avLst/>
          </a:prstGeom>
          <a:noFill/>
        </p:spPr>
        <p:txBody>
          <a:bodyPr wrap="none" rtlCol="0">
            <a:spAutoFit/>
          </a:bodyPr>
          <a:lstStyle/>
          <a:p>
            <a:r>
              <a:rPr lang="en-AU" dirty="0" smtClean="0"/>
              <a:t>VERTICAL</a:t>
            </a:r>
            <a:endParaRPr lang="en-AU" dirty="0"/>
          </a:p>
        </p:txBody>
      </p:sp>
      <p:sp>
        <p:nvSpPr>
          <p:cNvPr id="108" name="TextBox 107"/>
          <p:cNvSpPr txBox="1"/>
          <p:nvPr/>
        </p:nvSpPr>
        <p:spPr>
          <a:xfrm>
            <a:off x="15868476" y="3467718"/>
            <a:ext cx="1395062" cy="369332"/>
          </a:xfrm>
          <a:prstGeom prst="rect">
            <a:avLst/>
          </a:prstGeom>
          <a:noFill/>
        </p:spPr>
        <p:txBody>
          <a:bodyPr wrap="none" rtlCol="0">
            <a:spAutoFit/>
          </a:bodyPr>
          <a:lstStyle/>
          <a:p>
            <a:r>
              <a:rPr lang="en-AU" dirty="0" smtClean="0"/>
              <a:t>HORIZONTAL</a:t>
            </a:r>
            <a:endParaRPr lang="en-AU" dirty="0"/>
          </a:p>
        </p:txBody>
      </p:sp>
      <p:cxnSp>
        <p:nvCxnSpPr>
          <p:cNvPr id="109" name="Straight Arrow Connector 108"/>
          <p:cNvCxnSpPr/>
          <p:nvPr/>
        </p:nvCxnSpPr>
        <p:spPr>
          <a:xfrm>
            <a:off x="15479673" y="372686"/>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8300695" y="3933670"/>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6011624" y="-293745"/>
            <a:ext cx="3353803"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CHINESE - ENGLISH</a:t>
            </a:r>
            <a:endParaRPr lang="en-AU" sz="2500" b="1" dirty="0">
              <a:latin typeface="Times New Roman" panose="02020603050405020304" pitchFamily="18" charset="0"/>
              <a:cs typeface="Times New Roman" panose="02020603050405020304" pitchFamily="18" charset="0"/>
            </a:endParaRPr>
          </a:p>
        </p:txBody>
      </p:sp>
      <p:pic>
        <p:nvPicPr>
          <p:cNvPr id="132" name="Picture 131"/>
          <p:cNvPicPr>
            <a:picLocks noChangeAspect="1"/>
          </p:cNvPicPr>
          <p:nvPr/>
        </p:nvPicPr>
        <p:blipFill>
          <a:blip r:embed="rId7"/>
          <a:stretch>
            <a:fillRect/>
          </a:stretch>
        </p:blipFill>
        <p:spPr>
          <a:xfrm>
            <a:off x="6109208" y="240920"/>
            <a:ext cx="5823710" cy="2952540"/>
          </a:xfrm>
          <a:prstGeom prst="rect">
            <a:avLst/>
          </a:prstGeom>
        </p:spPr>
      </p:pic>
      <p:sp>
        <p:nvSpPr>
          <p:cNvPr id="133" name="Rectangle 132">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4" name="Picture 133"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6" name="Picture 135"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 name="Rounded Rectangle 137"/>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139" name="Rounded Rectangle 138"/>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140" name="Rounded Rectangle 139"/>
          <p:cNvSpPr/>
          <p:nvPr/>
        </p:nvSpPr>
        <p:spPr>
          <a:xfrm>
            <a:off x="71257" y="3464943"/>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141" name="Rounded Rectangle 140"/>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142"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144" name="Oval 143"/>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5" name="Picture 6" descr="Image result for twitter symbo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00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a:xfrm>
            <a:off x="19803368" y="-364227"/>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2697" y="-150256"/>
            <a:ext cx="3974400" cy="3974400"/>
          </a:xfrm>
          <a:prstGeom prst="rect">
            <a:avLst/>
          </a:prstGeom>
        </p:spPr>
      </p:pic>
      <p:sp>
        <p:nvSpPr>
          <p:cNvPr id="93" name="TextBox 92"/>
          <p:cNvSpPr txBox="1"/>
          <p:nvPr/>
        </p:nvSpPr>
        <p:spPr>
          <a:xfrm rot="16200000">
            <a:off x="19439204" y="1621845"/>
            <a:ext cx="1322798" cy="369332"/>
          </a:xfrm>
          <a:prstGeom prst="rect">
            <a:avLst/>
          </a:prstGeom>
          <a:noFill/>
        </p:spPr>
        <p:txBody>
          <a:bodyPr wrap="none" rtlCol="0">
            <a:spAutoFit/>
          </a:bodyPr>
          <a:lstStyle/>
          <a:p>
            <a:r>
              <a:rPr lang="en-AU" b="1" dirty="0" smtClean="0"/>
              <a:t>UNDEFINED</a:t>
            </a:r>
            <a:endParaRPr lang="en-AU" b="1" dirty="0"/>
          </a:p>
        </p:txBody>
      </p:sp>
      <p:sp>
        <p:nvSpPr>
          <p:cNvPr id="95" name="TextBox 94"/>
          <p:cNvSpPr txBox="1"/>
          <p:nvPr/>
        </p:nvSpPr>
        <p:spPr>
          <a:xfrm>
            <a:off x="21028275" y="3781132"/>
            <a:ext cx="2326855" cy="369332"/>
          </a:xfrm>
          <a:prstGeom prst="rect">
            <a:avLst/>
          </a:prstGeom>
          <a:noFill/>
        </p:spPr>
        <p:txBody>
          <a:bodyPr wrap="none" rtlCol="0">
            <a:spAutoFit/>
          </a:bodyPr>
          <a:lstStyle/>
          <a:p>
            <a:r>
              <a:rPr lang="en-AU" b="1" dirty="0" smtClean="0"/>
              <a:t>HORIZONTAL STROKES</a:t>
            </a:r>
            <a:endParaRPr lang="en-AU" b="1" dirty="0"/>
          </a:p>
        </p:txBody>
      </p:sp>
      <p:sp>
        <p:nvSpPr>
          <p:cNvPr id="96" name="TextBox 95"/>
          <p:cNvSpPr txBox="1"/>
          <p:nvPr/>
        </p:nvSpPr>
        <p:spPr>
          <a:xfrm>
            <a:off x="23201264" y="3494866"/>
            <a:ext cx="790601" cy="369332"/>
          </a:xfrm>
          <a:prstGeom prst="rect">
            <a:avLst/>
          </a:prstGeom>
          <a:noFill/>
        </p:spPr>
        <p:txBody>
          <a:bodyPr wrap="none" rtlCol="0">
            <a:spAutoFit/>
          </a:bodyPr>
          <a:lstStyle/>
          <a:p>
            <a:r>
              <a:rPr lang="en-AU" dirty="0" smtClean="0"/>
              <a:t>THREE</a:t>
            </a:r>
            <a:endParaRPr lang="en-AU" dirty="0"/>
          </a:p>
        </p:txBody>
      </p:sp>
      <p:sp>
        <p:nvSpPr>
          <p:cNvPr id="97" name="TextBox 96"/>
          <p:cNvSpPr txBox="1"/>
          <p:nvPr/>
        </p:nvSpPr>
        <p:spPr>
          <a:xfrm>
            <a:off x="20480409" y="3494866"/>
            <a:ext cx="679353" cy="369332"/>
          </a:xfrm>
          <a:prstGeom prst="rect">
            <a:avLst/>
          </a:prstGeom>
          <a:noFill/>
        </p:spPr>
        <p:txBody>
          <a:bodyPr wrap="none" rtlCol="0">
            <a:spAutoFit/>
          </a:bodyPr>
          <a:lstStyle/>
          <a:p>
            <a:r>
              <a:rPr lang="en-AU" dirty="0" smtClean="0"/>
              <a:t>ZERO</a:t>
            </a:r>
            <a:endParaRPr lang="en-AU" dirty="0"/>
          </a:p>
        </p:txBody>
      </p:sp>
      <p:cxnSp>
        <p:nvCxnSpPr>
          <p:cNvPr id="98" name="Straight Arrow Connector 97"/>
          <p:cNvCxnSpPr/>
          <p:nvPr/>
        </p:nvCxnSpPr>
        <p:spPr>
          <a:xfrm>
            <a:off x="20093448" y="414278"/>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3276446" y="3965798"/>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0541563" y="-276917"/>
            <a:ext cx="3334567"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CHINESE - CHINESE</a:t>
            </a:r>
            <a:endParaRPr lang="en-AU" sz="2500" b="1" dirty="0">
              <a:latin typeface="Times New Roman" panose="02020603050405020304" pitchFamily="18" charset="0"/>
              <a:cs typeface="Times New Roman" panose="02020603050405020304" pitchFamily="18" charset="0"/>
            </a:endParaRPr>
          </a:p>
        </p:txBody>
      </p:sp>
      <p:sp>
        <p:nvSpPr>
          <p:cNvPr id="101" name="Rectangle 100"/>
          <p:cNvSpPr/>
          <p:nvPr/>
        </p:nvSpPr>
        <p:spPr>
          <a:xfrm>
            <a:off x="15169066" y="-394601"/>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 name="Picture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19107" y="-180630"/>
            <a:ext cx="3974945" cy="3974945"/>
          </a:xfrm>
          <a:prstGeom prst="rect">
            <a:avLst/>
          </a:prstGeom>
        </p:spPr>
      </p:pic>
      <p:sp>
        <p:nvSpPr>
          <p:cNvPr id="103" name="TextBox 102"/>
          <p:cNvSpPr txBox="1"/>
          <p:nvPr/>
        </p:nvSpPr>
        <p:spPr>
          <a:xfrm rot="16200000">
            <a:off x="15361319" y="2985483"/>
            <a:ext cx="776175" cy="369332"/>
          </a:xfrm>
          <a:prstGeom prst="rect">
            <a:avLst/>
          </a:prstGeom>
          <a:noFill/>
        </p:spPr>
        <p:txBody>
          <a:bodyPr wrap="none" rtlCol="0">
            <a:spAutoFit/>
          </a:bodyPr>
          <a:lstStyle/>
          <a:p>
            <a:r>
              <a:rPr lang="en-AU" dirty="0" smtClean="0"/>
              <a:t>MANY</a:t>
            </a:r>
            <a:endParaRPr lang="en-AU" dirty="0"/>
          </a:p>
        </p:txBody>
      </p:sp>
      <p:sp>
        <p:nvSpPr>
          <p:cNvPr id="104" name="TextBox 103"/>
          <p:cNvSpPr txBox="1"/>
          <p:nvPr/>
        </p:nvSpPr>
        <p:spPr>
          <a:xfrm rot="16200000">
            <a:off x="15436538" y="175717"/>
            <a:ext cx="607859" cy="369332"/>
          </a:xfrm>
          <a:prstGeom prst="rect">
            <a:avLst/>
          </a:prstGeom>
          <a:noFill/>
        </p:spPr>
        <p:txBody>
          <a:bodyPr wrap="none" rtlCol="0">
            <a:spAutoFit/>
          </a:bodyPr>
          <a:lstStyle/>
          <a:p>
            <a:r>
              <a:rPr lang="en-AU" dirty="0" smtClean="0"/>
              <a:t>FEW</a:t>
            </a:r>
            <a:endParaRPr lang="en-AU" dirty="0"/>
          </a:p>
        </p:txBody>
      </p:sp>
      <p:sp>
        <p:nvSpPr>
          <p:cNvPr id="105" name="TextBox 104"/>
          <p:cNvSpPr txBox="1"/>
          <p:nvPr/>
        </p:nvSpPr>
        <p:spPr>
          <a:xfrm rot="16200000">
            <a:off x="14414447" y="1580253"/>
            <a:ext cx="2144754" cy="369332"/>
          </a:xfrm>
          <a:prstGeom prst="rect">
            <a:avLst/>
          </a:prstGeom>
          <a:noFill/>
        </p:spPr>
        <p:txBody>
          <a:bodyPr wrap="none" rtlCol="0">
            <a:spAutoFit/>
          </a:bodyPr>
          <a:lstStyle/>
          <a:p>
            <a:r>
              <a:rPr lang="en-AU" b="1" dirty="0" smtClean="0"/>
              <a:t>LINE TERMINATIONS</a:t>
            </a:r>
            <a:endParaRPr lang="en-AU" b="1" dirty="0"/>
          </a:p>
        </p:txBody>
      </p:sp>
      <p:sp>
        <p:nvSpPr>
          <p:cNvPr id="106" name="TextBox 105"/>
          <p:cNvSpPr txBox="1"/>
          <p:nvPr/>
        </p:nvSpPr>
        <p:spPr>
          <a:xfrm>
            <a:off x="16890614" y="3749004"/>
            <a:ext cx="1362874" cy="369332"/>
          </a:xfrm>
          <a:prstGeom prst="rect">
            <a:avLst/>
          </a:prstGeom>
          <a:noFill/>
        </p:spPr>
        <p:txBody>
          <a:bodyPr wrap="none" rtlCol="0">
            <a:spAutoFit/>
          </a:bodyPr>
          <a:lstStyle/>
          <a:p>
            <a:r>
              <a:rPr lang="en-AU" b="1" dirty="0" smtClean="0"/>
              <a:t>ALIGNMENT</a:t>
            </a:r>
            <a:endParaRPr lang="en-AU" b="1" dirty="0"/>
          </a:p>
        </p:txBody>
      </p:sp>
      <p:sp>
        <p:nvSpPr>
          <p:cNvPr id="107" name="TextBox 106"/>
          <p:cNvSpPr txBox="1"/>
          <p:nvPr/>
        </p:nvSpPr>
        <p:spPr>
          <a:xfrm>
            <a:off x="18297870" y="3460247"/>
            <a:ext cx="1075294" cy="369332"/>
          </a:xfrm>
          <a:prstGeom prst="rect">
            <a:avLst/>
          </a:prstGeom>
          <a:noFill/>
        </p:spPr>
        <p:txBody>
          <a:bodyPr wrap="none" rtlCol="0">
            <a:spAutoFit/>
          </a:bodyPr>
          <a:lstStyle/>
          <a:p>
            <a:r>
              <a:rPr lang="en-AU" dirty="0" smtClean="0"/>
              <a:t>VERTICAL</a:t>
            </a:r>
            <a:endParaRPr lang="en-AU" dirty="0"/>
          </a:p>
        </p:txBody>
      </p:sp>
      <p:sp>
        <p:nvSpPr>
          <p:cNvPr id="108" name="TextBox 107"/>
          <p:cNvSpPr txBox="1"/>
          <p:nvPr/>
        </p:nvSpPr>
        <p:spPr>
          <a:xfrm>
            <a:off x="15868476" y="3467718"/>
            <a:ext cx="1395062" cy="369332"/>
          </a:xfrm>
          <a:prstGeom prst="rect">
            <a:avLst/>
          </a:prstGeom>
          <a:noFill/>
        </p:spPr>
        <p:txBody>
          <a:bodyPr wrap="none" rtlCol="0">
            <a:spAutoFit/>
          </a:bodyPr>
          <a:lstStyle/>
          <a:p>
            <a:r>
              <a:rPr lang="en-AU" dirty="0" smtClean="0"/>
              <a:t>HORIZONTAL</a:t>
            </a:r>
            <a:endParaRPr lang="en-AU" dirty="0"/>
          </a:p>
        </p:txBody>
      </p:sp>
      <p:cxnSp>
        <p:nvCxnSpPr>
          <p:cNvPr id="109" name="Straight Arrow Connector 108"/>
          <p:cNvCxnSpPr/>
          <p:nvPr/>
        </p:nvCxnSpPr>
        <p:spPr>
          <a:xfrm>
            <a:off x="15479673" y="372686"/>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8300695" y="3933670"/>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6011624" y="-293745"/>
            <a:ext cx="3353803"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CHINESE - ENGLISH</a:t>
            </a:r>
            <a:endParaRPr lang="en-AU" sz="25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12571" y="1106585"/>
            <a:ext cx="9104708" cy="5478423"/>
          </a:xfrm>
          <a:prstGeom prst="rect">
            <a:avLst/>
          </a:prstGeom>
          <a:noFill/>
        </p:spPr>
        <p:txBody>
          <a:bodyPr wrap="square" rtlCol="0">
            <a:spAutoFit/>
          </a:bodyPr>
          <a:lstStyle/>
          <a:p>
            <a:r>
              <a:rPr lang="en-AU" sz="2500" dirty="0" smtClean="0">
                <a:solidFill>
                  <a:schemeClr val="bg1"/>
                </a:solidFill>
              </a:rPr>
              <a:t>Dimensions suggest Perceptual Similarity plays a greater role in digit confusions than Numerical Proximity.</a:t>
            </a:r>
          </a:p>
          <a:p>
            <a:endParaRPr lang="en-AU" sz="2500" dirty="0">
              <a:solidFill>
                <a:schemeClr val="bg1"/>
              </a:solidFill>
            </a:endParaRPr>
          </a:p>
          <a:p>
            <a:r>
              <a:rPr lang="en-AU" sz="2500" dirty="0" smtClean="0">
                <a:solidFill>
                  <a:schemeClr val="bg1"/>
                </a:solidFill>
              </a:rPr>
              <a:t>Numerical Proximity only influenced Dot Stimuli – but maybe this is perceptual too…</a:t>
            </a:r>
          </a:p>
          <a:p>
            <a:endParaRPr lang="en-AU" sz="2500" dirty="0">
              <a:solidFill>
                <a:schemeClr val="bg1"/>
              </a:solidFill>
            </a:endParaRPr>
          </a:p>
          <a:p>
            <a:r>
              <a:rPr lang="en-AU" sz="2500" dirty="0" smtClean="0">
                <a:solidFill>
                  <a:schemeClr val="bg1"/>
                </a:solidFill>
              </a:rPr>
              <a:t>Our findings held across English speaking and Chinese speaking participants.</a:t>
            </a:r>
          </a:p>
          <a:p>
            <a:endParaRPr lang="en-AU" sz="2500" dirty="0">
              <a:solidFill>
                <a:schemeClr val="bg1"/>
              </a:solidFill>
            </a:endParaRPr>
          </a:p>
          <a:p>
            <a:r>
              <a:rPr lang="en-AU" sz="2500" dirty="0" smtClean="0">
                <a:solidFill>
                  <a:schemeClr val="bg1"/>
                </a:solidFill>
              </a:rPr>
              <a:t>Dimensions were (roughly) the same between cohorts for familiar and unfamiliar digits.</a:t>
            </a:r>
          </a:p>
          <a:p>
            <a:endParaRPr lang="en-AU" sz="2500" dirty="0">
              <a:solidFill>
                <a:schemeClr val="bg1"/>
              </a:solidFill>
            </a:endParaRPr>
          </a:p>
          <a:p>
            <a:r>
              <a:rPr lang="en-AU" sz="2500" dirty="0" smtClean="0">
                <a:solidFill>
                  <a:schemeClr val="bg1"/>
                </a:solidFill>
              </a:rPr>
              <a:t>Chinese digits differed in the MDS space between cohorts, possibly due to familiarity/expertise.</a:t>
            </a:r>
          </a:p>
        </p:txBody>
      </p:sp>
      <p:sp>
        <p:nvSpPr>
          <p:cNvPr id="41" name="Rounded Rectangle 40"/>
          <p:cNvSpPr/>
          <p:nvPr/>
        </p:nvSpPr>
        <p:spPr>
          <a:xfrm>
            <a:off x="2612571" y="395078"/>
            <a:ext cx="2685143" cy="500122"/>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sp>
        <p:nvSpPr>
          <p:cNvPr id="42" name="Rectangle 41">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3" name="Picture 42"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5" name="Picture 44"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ounded Rectangle 46"/>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48" name="Rounded Rectangle 47"/>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49" name="Rounded Rectangle 48"/>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50" name="Rounded Rectangle 49"/>
          <p:cNvSpPr/>
          <p:nvPr/>
        </p:nvSpPr>
        <p:spPr>
          <a:xfrm>
            <a:off x="71256" y="4084932"/>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5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53" name="Oval 52"/>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4" name="Picture 6" descr="Image result for twitter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7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a:xfrm>
            <a:off x="19803368" y="-364227"/>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2697" y="-150256"/>
            <a:ext cx="3974400" cy="3974400"/>
          </a:xfrm>
          <a:prstGeom prst="rect">
            <a:avLst/>
          </a:prstGeom>
        </p:spPr>
      </p:pic>
      <p:sp>
        <p:nvSpPr>
          <p:cNvPr id="93" name="TextBox 92"/>
          <p:cNvSpPr txBox="1"/>
          <p:nvPr/>
        </p:nvSpPr>
        <p:spPr>
          <a:xfrm rot="16200000">
            <a:off x="19439204" y="1621845"/>
            <a:ext cx="1322798" cy="369332"/>
          </a:xfrm>
          <a:prstGeom prst="rect">
            <a:avLst/>
          </a:prstGeom>
          <a:noFill/>
        </p:spPr>
        <p:txBody>
          <a:bodyPr wrap="none" rtlCol="0">
            <a:spAutoFit/>
          </a:bodyPr>
          <a:lstStyle/>
          <a:p>
            <a:r>
              <a:rPr lang="en-AU" b="1" dirty="0" smtClean="0"/>
              <a:t>UNDEFINED</a:t>
            </a:r>
            <a:endParaRPr lang="en-AU" b="1" dirty="0"/>
          </a:p>
        </p:txBody>
      </p:sp>
      <p:sp>
        <p:nvSpPr>
          <p:cNvPr id="95" name="TextBox 94"/>
          <p:cNvSpPr txBox="1"/>
          <p:nvPr/>
        </p:nvSpPr>
        <p:spPr>
          <a:xfrm>
            <a:off x="21028275" y="3781132"/>
            <a:ext cx="2326855" cy="369332"/>
          </a:xfrm>
          <a:prstGeom prst="rect">
            <a:avLst/>
          </a:prstGeom>
          <a:noFill/>
        </p:spPr>
        <p:txBody>
          <a:bodyPr wrap="none" rtlCol="0">
            <a:spAutoFit/>
          </a:bodyPr>
          <a:lstStyle/>
          <a:p>
            <a:r>
              <a:rPr lang="en-AU" b="1" dirty="0" smtClean="0"/>
              <a:t>HORIZONTAL STROKES</a:t>
            </a:r>
            <a:endParaRPr lang="en-AU" b="1" dirty="0"/>
          </a:p>
        </p:txBody>
      </p:sp>
      <p:sp>
        <p:nvSpPr>
          <p:cNvPr id="96" name="TextBox 95"/>
          <p:cNvSpPr txBox="1"/>
          <p:nvPr/>
        </p:nvSpPr>
        <p:spPr>
          <a:xfrm>
            <a:off x="23201264" y="3494866"/>
            <a:ext cx="790601" cy="369332"/>
          </a:xfrm>
          <a:prstGeom prst="rect">
            <a:avLst/>
          </a:prstGeom>
          <a:noFill/>
        </p:spPr>
        <p:txBody>
          <a:bodyPr wrap="none" rtlCol="0">
            <a:spAutoFit/>
          </a:bodyPr>
          <a:lstStyle/>
          <a:p>
            <a:r>
              <a:rPr lang="en-AU" dirty="0" smtClean="0"/>
              <a:t>THREE</a:t>
            </a:r>
            <a:endParaRPr lang="en-AU" dirty="0"/>
          </a:p>
        </p:txBody>
      </p:sp>
      <p:sp>
        <p:nvSpPr>
          <p:cNvPr id="97" name="TextBox 96"/>
          <p:cNvSpPr txBox="1"/>
          <p:nvPr/>
        </p:nvSpPr>
        <p:spPr>
          <a:xfrm>
            <a:off x="20480409" y="3494866"/>
            <a:ext cx="679353" cy="369332"/>
          </a:xfrm>
          <a:prstGeom prst="rect">
            <a:avLst/>
          </a:prstGeom>
          <a:noFill/>
        </p:spPr>
        <p:txBody>
          <a:bodyPr wrap="none" rtlCol="0">
            <a:spAutoFit/>
          </a:bodyPr>
          <a:lstStyle/>
          <a:p>
            <a:r>
              <a:rPr lang="en-AU" dirty="0" smtClean="0"/>
              <a:t>ZERO</a:t>
            </a:r>
            <a:endParaRPr lang="en-AU" dirty="0"/>
          </a:p>
        </p:txBody>
      </p:sp>
      <p:cxnSp>
        <p:nvCxnSpPr>
          <p:cNvPr id="98" name="Straight Arrow Connector 97"/>
          <p:cNvCxnSpPr/>
          <p:nvPr/>
        </p:nvCxnSpPr>
        <p:spPr>
          <a:xfrm>
            <a:off x="20093448" y="414278"/>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3276446" y="3965798"/>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0541563" y="-276917"/>
            <a:ext cx="3334567"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CHINESE - CHINESE</a:t>
            </a:r>
            <a:endParaRPr lang="en-AU" sz="2500" b="1" dirty="0">
              <a:latin typeface="Times New Roman" panose="02020603050405020304" pitchFamily="18" charset="0"/>
              <a:cs typeface="Times New Roman" panose="02020603050405020304" pitchFamily="18" charset="0"/>
            </a:endParaRPr>
          </a:p>
        </p:txBody>
      </p:sp>
      <p:sp>
        <p:nvSpPr>
          <p:cNvPr id="101" name="Rectangle 100"/>
          <p:cNvSpPr/>
          <p:nvPr/>
        </p:nvSpPr>
        <p:spPr>
          <a:xfrm>
            <a:off x="15169066" y="-394601"/>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 name="Picture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19107" y="-180630"/>
            <a:ext cx="3974945" cy="3974945"/>
          </a:xfrm>
          <a:prstGeom prst="rect">
            <a:avLst/>
          </a:prstGeom>
        </p:spPr>
      </p:pic>
      <p:sp>
        <p:nvSpPr>
          <p:cNvPr id="103" name="TextBox 102"/>
          <p:cNvSpPr txBox="1"/>
          <p:nvPr/>
        </p:nvSpPr>
        <p:spPr>
          <a:xfrm rot="16200000">
            <a:off x="15361319" y="2985483"/>
            <a:ext cx="776175" cy="369332"/>
          </a:xfrm>
          <a:prstGeom prst="rect">
            <a:avLst/>
          </a:prstGeom>
          <a:noFill/>
        </p:spPr>
        <p:txBody>
          <a:bodyPr wrap="none" rtlCol="0">
            <a:spAutoFit/>
          </a:bodyPr>
          <a:lstStyle/>
          <a:p>
            <a:r>
              <a:rPr lang="en-AU" dirty="0" smtClean="0"/>
              <a:t>MANY</a:t>
            </a:r>
            <a:endParaRPr lang="en-AU" dirty="0"/>
          </a:p>
        </p:txBody>
      </p:sp>
      <p:sp>
        <p:nvSpPr>
          <p:cNvPr id="104" name="TextBox 103"/>
          <p:cNvSpPr txBox="1"/>
          <p:nvPr/>
        </p:nvSpPr>
        <p:spPr>
          <a:xfrm rot="16200000">
            <a:off x="15436538" y="175717"/>
            <a:ext cx="607859" cy="369332"/>
          </a:xfrm>
          <a:prstGeom prst="rect">
            <a:avLst/>
          </a:prstGeom>
          <a:noFill/>
        </p:spPr>
        <p:txBody>
          <a:bodyPr wrap="none" rtlCol="0">
            <a:spAutoFit/>
          </a:bodyPr>
          <a:lstStyle/>
          <a:p>
            <a:r>
              <a:rPr lang="en-AU" dirty="0" smtClean="0"/>
              <a:t>FEW</a:t>
            </a:r>
            <a:endParaRPr lang="en-AU" dirty="0"/>
          </a:p>
        </p:txBody>
      </p:sp>
      <p:sp>
        <p:nvSpPr>
          <p:cNvPr id="105" name="TextBox 104"/>
          <p:cNvSpPr txBox="1"/>
          <p:nvPr/>
        </p:nvSpPr>
        <p:spPr>
          <a:xfrm rot="16200000">
            <a:off x="14414447" y="1580253"/>
            <a:ext cx="2144754" cy="369332"/>
          </a:xfrm>
          <a:prstGeom prst="rect">
            <a:avLst/>
          </a:prstGeom>
          <a:noFill/>
        </p:spPr>
        <p:txBody>
          <a:bodyPr wrap="none" rtlCol="0">
            <a:spAutoFit/>
          </a:bodyPr>
          <a:lstStyle/>
          <a:p>
            <a:r>
              <a:rPr lang="en-AU" b="1" dirty="0" smtClean="0"/>
              <a:t>LINE TERMINATIONS</a:t>
            </a:r>
            <a:endParaRPr lang="en-AU" b="1" dirty="0"/>
          </a:p>
        </p:txBody>
      </p:sp>
      <p:sp>
        <p:nvSpPr>
          <p:cNvPr id="106" name="TextBox 105"/>
          <p:cNvSpPr txBox="1"/>
          <p:nvPr/>
        </p:nvSpPr>
        <p:spPr>
          <a:xfrm>
            <a:off x="16890614" y="3749004"/>
            <a:ext cx="1362874" cy="369332"/>
          </a:xfrm>
          <a:prstGeom prst="rect">
            <a:avLst/>
          </a:prstGeom>
          <a:noFill/>
        </p:spPr>
        <p:txBody>
          <a:bodyPr wrap="none" rtlCol="0">
            <a:spAutoFit/>
          </a:bodyPr>
          <a:lstStyle/>
          <a:p>
            <a:r>
              <a:rPr lang="en-AU" b="1" dirty="0" smtClean="0"/>
              <a:t>ALIGNMENT</a:t>
            </a:r>
            <a:endParaRPr lang="en-AU" b="1" dirty="0"/>
          </a:p>
        </p:txBody>
      </p:sp>
      <p:sp>
        <p:nvSpPr>
          <p:cNvPr id="107" name="TextBox 106"/>
          <p:cNvSpPr txBox="1"/>
          <p:nvPr/>
        </p:nvSpPr>
        <p:spPr>
          <a:xfrm>
            <a:off x="18297870" y="3460247"/>
            <a:ext cx="1075294" cy="369332"/>
          </a:xfrm>
          <a:prstGeom prst="rect">
            <a:avLst/>
          </a:prstGeom>
          <a:noFill/>
        </p:spPr>
        <p:txBody>
          <a:bodyPr wrap="none" rtlCol="0">
            <a:spAutoFit/>
          </a:bodyPr>
          <a:lstStyle/>
          <a:p>
            <a:r>
              <a:rPr lang="en-AU" dirty="0" smtClean="0"/>
              <a:t>VERTICAL</a:t>
            </a:r>
            <a:endParaRPr lang="en-AU" dirty="0"/>
          </a:p>
        </p:txBody>
      </p:sp>
      <p:sp>
        <p:nvSpPr>
          <p:cNvPr id="108" name="TextBox 107"/>
          <p:cNvSpPr txBox="1"/>
          <p:nvPr/>
        </p:nvSpPr>
        <p:spPr>
          <a:xfrm>
            <a:off x="15868476" y="3467718"/>
            <a:ext cx="1395062" cy="369332"/>
          </a:xfrm>
          <a:prstGeom prst="rect">
            <a:avLst/>
          </a:prstGeom>
          <a:noFill/>
        </p:spPr>
        <p:txBody>
          <a:bodyPr wrap="none" rtlCol="0">
            <a:spAutoFit/>
          </a:bodyPr>
          <a:lstStyle/>
          <a:p>
            <a:r>
              <a:rPr lang="en-AU" dirty="0" smtClean="0"/>
              <a:t>HORIZONTAL</a:t>
            </a:r>
            <a:endParaRPr lang="en-AU" dirty="0"/>
          </a:p>
        </p:txBody>
      </p:sp>
      <p:cxnSp>
        <p:nvCxnSpPr>
          <p:cNvPr id="109" name="Straight Arrow Connector 108"/>
          <p:cNvCxnSpPr/>
          <p:nvPr/>
        </p:nvCxnSpPr>
        <p:spPr>
          <a:xfrm>
            <a:off x="15479673" y="372686"/>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8300695" y="3933670"/>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6011624" y="-293745"/>
            <a:ext cx="3353803"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CHINESE - ENGLISH</a:t>
            </a:r>
            <a:endParaRPr lang="en-AU" sz="2500" b="1" dirty="0">
              <a:latin typeface="Times New Roman" panose="02020603050405020304" pitchFamily="18" charset="0"/>
              <a:cs typeface="Times New Roman" panose="02020603050405020304" pitchFamily="18" charset="0"/>
            </a:endParaRPr>
          </a:p>
        </p:txBody>
      </p:sp>
      <p:sp>
        <p:nvSpPr>
          <p:cNvPr id="2" name="Rounded Rectangle 1"/>
          <p:cNvSpPr/>
          <p:nvPr/>
        </p:nvSpPr>
        <p:spPr>
          <a:xfrm>
            <a:off x="2612571" y="395078"/>
            <a:ext cx="2685143" cy="500122"/>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Further Directions</a:t>
            </a:r>
          </a:p>
        </p:txBody>
      </p:sp>
      <p:sp>
        <p:nvSpPr>
          <p:cNvPr id="3" name="TextBox 2"/>
          <p:cNvSpPr txBox="1"/>
          <p:nvPr/>
        </p:nvSpPr>
        <p:spPr>
          <a:xfrm>
            <a:off x="2612571" y="1251727"/>
            <a:ext cx="9104708" cy="5170646"/>
          </a:xfrm>
          <a:prstGeom prst="rect">
            <a:avLst/>
          </a:prstGeom>
          <a:noFill/>
        </p:spPr>
        <p:txBody>
          <a:bodyPr wrap="square" rtlCol="0">
            <a:spAutoFit/>
          </a:bodyPr>
          <a:lstStyle/>
          <a:p>
            <a:r>
              <a:rPr lang="en-AU" sz="3000" dirty="0" smtClean="0">
                <a:solidFill>
                  <a:schemeClr val="bg1"/>
                </a:solidFill>
              </a:rPr>
              <a:t>Interpretation of dimensional labels is highly subjective – interested in improving on this method.</a:t>
            </a:r>
          </a:p>
          <a:p>
            <a:endParaRPr lang="en-AU" sz="3000" dirty="0" smtClean="0">
              <a:solidFill>
                <a:schemeClr val="bg1"/>
              </a:solidFill>
            </a:endParaRPr>
          </a:p>
          <a:p>
            <a:r>
              <a:rPr lang="en-AU" sz="3000" dirty="0" smtClean="0">
                <a:solidFill>
                  <a:schemeClr val="bg1"/>
                </a:solidFill>
              </a:rPr>
              <a:t>Scree analysis was used to identify N dimensions. Quentin</a:t>
            </a:r>
            <a:r>
              <a:rPr lang="en-AU" sz="3000" dirty="0">
                <a:solidFill>
                  <a:schemeClr val="bg1"/>
                </a:solidFill>
              </a:rPr>
              <a:t>, </a:t>
            </a:r>
            <a:r>
              <a:rPr lang="en-AU" sz="3000" dirty="0" err="1">
                <a:solidFill>
                  <a:schemeClr val="bg1"/>
                </a:solidFill>
              </a:rPr>
              <a:t>Gronau</a:t>
            </a:r>
            <a:r>
              <a:rPr lang="en-AU" sz="3000" dirty="0" smtClean="0">
                <a:solidFill>
                  <a:schemeClr val="bg1"/>
                </a:solidFill>
              </a:rPr>
              <a:t>, &amp; Lee – could this data work within a Bayesian approach?</a:t>
            </a:r>
          </a:p>
          <a:p>
            <a:r>
              <a:rPr lang="en-AU" sz="3000" dirty="0" smtClean="0">
                <a:solidFill>
                  <a:schemeClr val="bg1"/>
                </a:solidFill>
              </a:rPr>
              <a:t/>
            </a:r>
            <a:br>
              <a:rPr lang="en-AU" sz="3000" dirty="0" smtClean="0">
                <a:solidFill>
                  <a:schemeClr val="bg1"/>
                </a:solidFill>
              </a:rPr>
            </a:br>
            <a:r>
              <a:rPr lang="en-AU" sz="3000" dirty="0" smtClean="0">
                <a:solidFill>
                  <a:schemeClr val="bg1"/>
                </a:solidFill>
              </a:rPr>
              <a:t>Do Chinese/English speakers use more/less dimensions to classify digits? Stimulus specific?</a:t>
            </a:r>
          </a:p>
          <a:p>
            <a:endParaRPr lang="en-AU" sz="3000" dirty="0">
              <a:solidFill>
                <a:schemeClr val="bg1"/>
              </a:solidFill>
            </a:endParaRPr>
          </a:p>
          <a:p>
            <a:r>
              <a:rPr lang="en-AU" sz="3000" dirty="0" smtClean="0">
                <a:solidFill>
                  <a:schemeClr val="bg1"/>
                </a:solidFill>
              </a:rPr>
              <a:t>Exploration of expertise (familiarity) on the mental space!</a:t>
            </a:r>
            <a:endParaRPr lang="en-AU" sz="3000" dirty="0">
              <a:solidFill>
                <a:schemeClr val="bg1"/>
              </a:solidFill>
            </a:endParaRPr>
          </a:p>
        </p:txBody>
      </p:sp>
      <p:sp>
        <p:nvSpPr>
          <p:cNvPr id="27" name="Rectangle 26">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29"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2" name="Picture 31"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ounded Rectangle 33"/>
          <p:cNvSpPr/>
          <p:nvPr/>
        </p:nvSpPr>
        <p:spPr>
          <a:xfrm>
            <a:off x="71257" y="2246581"/>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35" name="Rounded Rectangle 34"/>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36" name="Rounded Rectangle 35"/>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37" name="Rounded Rectangle 36"/>
          <p:cNvSpPr/>
          <p:nvPr/>
        </p:nvSpPr>
        <p:spPr>
          <a:xfrm>
            <a:off x="71256" y="4084932"/>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38"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40" name="Oval 39"/>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1" name="Picture 6" descr="Image result for twitter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9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448201" y="135711"/>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a:xfrm>
            <a:off x="19803368" y="-364227"/>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2697" y="-150256"/>
            <a:ext cx="3974400" cy="3974400"/>
          </a:xfrm>
          <a:prstGeom prst="rect">
            <a:avLst/>
          </a:prstGeom>
        </p:spPr>
      </p:pic>
      <p:sp>
        <p:nvSpPr>
          <p:cNvPr id="93" name="TextBox 92"/>
          <p:cNvSpPr txBox="1"/>
          <p:nvPr/>
        </p:nvSpPr>
        <p:spPr>
          <a:xfrm rot="16200000">
            <a:off x="19439204" y="1621845"/>
            <a:ext cx="1322798" cy="369332"/>
          </a:xfrm>
          <a:prstGeom prst="rect">
            <a:avLst/>
          </a:prstGeom>
          <a:noFill/>
        </p:spPr>
        <p:txBody>
          <a:bodyPr wrap="none" rtlCol="0">
            <a:spAutoFit/>
          </a:bodyPr>
          <a:lstStyle/>
          <a:p>
            <a:r>
              <a:rPr lang="en-AU" b="1" dirty="0" smtClean="0"/>
              <a:t>UNDEFINED</a:t>
            </a:r>
            <a:endParaRPr lang="en-AU" b="1" dirty="0"/>
          </a:p>
        </p:txBody>
      </p:sp>
      <p:sp>
        <p:nvSpPr>
          <p:cNvPr id="95" name="TextBox 94"/>
          <p:cNvSpPr txBox="1"/>
          <p:nvPr/>
        </p:nvSpPr>
        <p:spPr>
          <a:xfrm>
            <a:off x="21028275" y="3781132"/>
            <a:ext cx="2326855" cy="369332"/>
          </a:xfrm>
          <a:prstGeom prst="rect">
            <a:avLst/>
          </a:prstGeom>
          <a:noFill/>
        </p:spPr>
        <p:txBody>
          <a:bodyPr wrap="none" rtlCol="0">
            <a:spAutoFit/>
          </a:bodyPr>
          <a:lstStyle/>
          <a:p>
            <a:r>
              <a:rPr lang="en-AU" b="1" dirty="0" smtClean="0"/>
              <a:t>HORIZONTAL STROKES</a:t>
            </a:r>
            <a:endParaRPr lang="en-AU" b="1" dirty="0"/>
          </a:p>
        </p:txBody>
      </p:sp>
      <p:sp>
        <p:nvSpPr>
          <p:cNvPr id="96" name="TextBox 95"/>
          <p:cNvSpPr txBox="1"/>
          <p:nvPr/>
        </p:nvSpPr>
        <p:spPr>
          <a:xfrm>
            <a:off x="23201264" y="3494866"/>
            <a:ext cx="790601" cy="369332"/>
          </a:xfrm>
          <a:prstGeom prst="rect">
            <a:avLst/>
          </a:prstGeom>
          <a:noFill/>
        </p:spPr>
        <p:txBody>
          <a:bodyPr wrap="none" rtlCol="0">
            <a:spAutoFit/>
          </a:bodyPr>
          <a:lstStyle/>
          <a:p>
            <a:r>
              <a:rPr lang="en-AU" dirty="0" smtClean="0"/>
              <a:t>THREE</a:t>
            </a:r>
            <a:endParaRPr lang="en-AU" dirty="0"/>
          </a:p>
        </p:txBody>
      </p:sp>
      <p:sp>
        <p:nvSpPr>
          <p:cNvPr id="97" name="TextBox 96"/>
          <p:cNvSpPr txBox="1"/>
          <p:nvPr/>
        </p:nvSpPr>
        <p:spPr>
          <a:xfrm>
            <a:off x="20480409" y="3494866"/>
            <a:ext cx="679353" cy="369332"/>
          </a:xfrm>
          <a:prstGeom prst="rect">
            <a:avLst/>
          </a:prstGeom>
          <a:noFill/>
        </p:spPr>
        <p:txBody>
          <a:bodyPr wrap="none" rtlCol="0">
            <a:spAutoFit/>
          </a:bodyPr>
          <a:lstStyle/>
          <a:p>
            <a:r>
              <a:rPr lang="en-AU" dirty="0" smtClean="0"/>
              <a:t>ZERO</a:t>
            </a:r>
            <a:endParaRPr lang="en-AU" dirty="0"/>
          </a:p>
        </p:txBody>
      </p:sp>
      <p:cxnSp>
        <p:nvCxnSpPr>
          <p:cNvPr id="98" name="Straight Arrow Connector 97"/>
          <p:cNvCxnSpPr/>
          <p:nvPr/>
        </p:nvCxnSpPr>
        <p:spPr>
          <a:xfrm>
            <a:off x="20093448" y="414278"/>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3276446" y="3965798"/>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0541563" y="-276917"/>
            <a:ext cx="3334567"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CHINESE - CHINESE</a:t>
            </a:r>
            <a:endParaRPr lang="en-AU" sz="2500" b="1" dirty="0">
              <a:latin typeface="Times New Roman" panose="02020603050405020304" pitchFamily="18" charset="0"/>
              <a:cs typeface="Times New Roman" panose="02020603050405020304" pitchFamily="18" charset="0"/>
            </a:endParaRPr>
          </a:p>
        </p:txBody>
      </p:sp>
      <p:sp>
        <p:nvSpPr>
          <p:cNvPr id="101" name="Rectangle 100"/>
          <p:cNvSpPr/>
          <p:nvPr/>
        </p:nvSpPr>
        <p:spPr>
          <a:xfrm>
            <a:off x="15169066" y="-394601"/>
            <a:ext cx="4517422" cy="4517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 name="Picture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19107" y="-180630"/>
            <a:ext cx="3974945" cy="3974945"/>
          </a:xfrm>
          <a:prstGeom prst="rect">
            <a:avLst/>
          </a:prstGeom>
        </p:spPr>
      </p:pic>
      <p:sp>
        <p:nvSpPr>
          <p:cNvPr id="103" name="TextBox 102"/>
          <p:cNvSpPr txBox="1"/>
          <p:nvPr/>
        </p:nvSpPr>
        <p:spPr>
          <a:xfrm rot="16200000">
            <a:off x="15361319" y="2985483"/>
            <a:ext cx="776175" cy="369332"/>
          </a:xfrm>
          <a:prstGeom prst="rect">
            <a:avLst/>
          </a:prstGeom>
          <a:noFill/>
        </p:spPr>
        <p:txBody>
          <a:bodyPr wrap="none" rtlCol="0">
            <a:spAutoFit/>
          </a:bodyPr>
          <a:lstStyle/>
          <a:p>
            <a:r>
              <a:rPr lang="en-AU" dirty="0" smtClean="0"/>
              <a:t>MANY</a:t>
            </a:r>
            <a:endParaRPr lang="en-AU" dirty="0"/>
          </a:p>
        </p:txBody>
      </p:sp>
      <p:sp>
        <p:nvSpPr>
          <p:cNvPr id="104" name="TextBox 103"/>
          <p:cNvSpPr txBox="1"/>
          <p:nvPr/>
        </p:nvSpPr>
        <p:spPr>
          <a:xfrm rot="16200000">
            <a:off x="15436538" y="175717"/>
            <a:ext cx="607859" cy="369332"/>
          </a:xfrm>
          <a:prstGeom prst="rect">
            <a:avLst/>
          </a:prstGeom>
          <a:noFill/>
        </p:spPr>
        <p:txBody>
          <a:bodyPr wrap="none" rtlCol="0">
            <a:spAutoFit/>
          </a:bodyPr>
          <a:lstStyle/>
          <a:p>
            <a:r>
              <a:rPr lang="en-AU" dirty="0" smtClean="0"/>
              <a:t>FEW</a:t>
            </a:r>
            <a:endParaRPr lang="en-AU" dirty="0"/>
          </a:p>
        </p:txBody>
      </p:sp>
      <p:sp>
        <p:nvSpPr>
          <p:cNvPr id="105" name="TextBox 104"/>
          <p:cNvSpPr txBox="1"/>
          <p:nvPr/>
        </p:nvSpPr>
        <p:spPr>
          <a:xfrm rot="16200000">
            <a:off x="14414447" y="1580253"/>
            <a:ext cx="2144754" cy="369332"/>
          </a:xfrm>
          <a:prstGeom prst="rect">
            <a:avLst/>
          </a:prstGeom>
          <a:noFill/>
        </p:spPr>
        <p:txBody>
          <a:bodyPr wrap="none" rtlCol="0">
            <a:spAutoFit/>
          </a:bodyPr>
          <a:lstStyle/>
          <a:p>
            <a:r>
              <a:rPr lang="en-AU" b="1" dirty="0" smtClean="0"/>
              <a:t>LINE TERMINATIONS</a:t>
            </a:r>
            <a:endParaRPr lang="en-AU" b="1" dirty="0"/>
          </a:p>
        </p:txBody>
      </p:sp>
      <p:sp>
        <p:nvSpPr>
          <p:cNvPr id="106" name="TextBox 105"/>
          <p:cNvSpPr txBox="1"/>
          <p:nvPr/>
        </p:nvSpPr>
        <p:spPr>
          <a:xfrm>
            <a:off x="16890614" y="3749004"/>
            <a:ext cx="1362874" cy="369332"/>
          </a:xfrm>
          <a:prstGeom prst="rect">
            <a:avLst/>
          </a:prstGeom>
          <a:noFill/>
        </p:spPr>
        <p:txBody>
          <a:bodyPr wrap="none" rtlCol="0">
            <a:spAutoFit/>
          </a:bodyPr>
          <a:lstStyle/>
          <a:p>
            <a:r>
              <a:rPr lang="en-AU" b="1" dirty="0" smtClean="0"/>
              <a:t>ALIGNMENT</a:t>
            </a:r>
            <a:endParaRPr lang="en-AU" b="1" dirty="0"/>
          </a:p>
        </p:txBody>
      </p:sp>
      <p:sp>
        <p:nvSpPr>
          <p:cNvPr id="107" name="TextBox 106"/>
          <p:cNvSpPr txBox="1"/>
          <p:nvPr/>
        </p:nvSpPr>
        <p:spPr>
          <a:xfrm>
            <a:off x="18297870" y="3460247"/>
            <a:ext cx="1075294" cy="369332"/>
          </a:xfrm>
          <a:prstGeom prst="rect">
            <a:avLst/>
          </a:prstGeom>
          <a:noFill/>
        </p:spPr>
        <p:txBody>
          <a:bodyPr wrap="none" rtlCol="0">
            <a:spAutoFit/>
          </a:bodyPr>
          <a:lstStyle/>
          <a:p>
            <a:r>
              <a:rPr lang="en-AU" dirty="0" smtClean="0"/>
              <a:t>VERTICAL</a:t>
            </a:r>
            <a:endParaRPr lang="en-AU" dirty="0"/>
          </a:p>
        </p:txBody>
      </p:sp>
      <p:sp>
        <p:nvSpPr>
          <p:cNvPr id="108" name="TextBox 107"/>
          <p:cNvSpPr txBox="1"/>
          <p:nvPr/>
        </p:nvSpPr>
        <p:spPr>
          <a:xfrm>
            <a:off x="15868476" y="3467718"/>
            <a:ext cx="1395062" cy="369332"/>
          </a:xfrm>
          <a:prstGeom prst="rect">
            <a:avLst/>
          </a:prstGeom>
          <a:noFill/>
        </p:spPr>
        <p:txBody>
          <a:bodyPr wrap="none" rtlCol="0">
            <a:spAutoFit/>
          </a:bodyPr>
          <a:lstStyle/>
          <a:p>
            <a:r>
              <a:rPr lang="en-AU" dirty="0" smtClean="0"/>
              <a:t>HORIZONTAL</a:t>
            </a:r>
            <a:endParaRPr lang="en-AU" dirty="0"/>
          </a:p>
        </p:txBody>
      </p:sp>
      <p:cxnSp>
        <p:nvCxnSpPr>
          <p:cNvPr id="109" name="Straight Arrow Connector 108"/>
          <p:cNvCxnSpPr/>
          <p:nvPr/>
        </p:nvCxnSpPr>
        <p:spPr>
          <a:xfrm>
            <a:off x="15479673" y="372686"/>
            <a:ext cx="0" cy="2880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8300695" y="3933670"/>
            <a:ext cx="288000" cy="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6011624" y="-293745"/>
            <a:ext cx="3353803" cy="477054"/>
          </a:xfrm>
          <a:prstGeom prst="rect">
            <a:avLst/>
          </a:prstGeom>
          <a:noFill/>
        </p:spPr>
        <p:txBody>
          <a:bodyPr wrap="none" rtlCol="0">
            <a:spAutoFit/>
          </a:bodyPr>
          <a:lstStyle/>
          <a:p>
            <a:pPr algn="ctr"/>
            <a:r>
              <a:rPr lang="en-AU" sz="2500" b="1" dirty="0" smtClean="0">
                <a:latin typeface="Times New Roman" panose="02020603050405020304" pitchFamily="18" charset="0"/>
                <a:cs typeface="Times New Roman" panose="02020603050405020304" pitchFamily="18" charset="0"/>
              </a:rPr>
              <a:t>CHINESE - ENGLISH</a:t>
            </a:r>
            <a:endParaRPr lang="en-AU" sz="2500" b="1" dirty="0">
              <a:latin typeface="Times New Roman" panose="02020603050405020304" pitchFamily="18" charset="0"/>
              <a:cs typeface="Times New Roman" panose="02020603050405020304" pitchFamily="18" charset="0"/>
            </a:endParaRPr>
          </a:p>
        </p:txBody>
      </p:sp>
      <p:sp>
        <p:nvSpPr>
          <p:cNvPr id="2" name="Rounded Rectangle 1"/>
          <p:cNvSpPr/>
          <p:nvPr/>
        </p:nvSpPr>
        <p:spPr>
          <a:xfrm>
            <a:off x="2612571" y="395078"/>
            <a:ext cx="2685143" cy="500122"/>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Thank you!</a:t>
            </a:r>
          </a:p>
        </p:txBody>
      </p:sp>
      <p:pic>
        <p:nvPicPr>
          <p:cNvPr id="1026" name="Picture 2" descr="Image may contain: 3 people, people smiling, people standing and suit"/>
          <p:cNvPicPr>
            <a:picLocks noChangeAspect="1" noChangeArrowheads="1"/>
          </p:cNvPicPr>
          <p:nvPr/>
        </p:nvPicPr>
        <p:blipFill rotWithShape="1">
          <a:blip r:embed="rId5">
            <a:extLst>
              <a:ext uri="{28A0092B-C50C-407E-A947-70E740481C1C}">
                <a14:useLocalDpi xmlns:a14="http://schemas.microsoft.com/office/drawing/2010/main" val="0"/>
              </a:ext>
            </a:extLst>
          </a:blip>
          <a:srcRect l="16705" t="7995" r="60587" b="50100"/>
          <a:stretch/>
        </p:blipFill>
        <p:spPr bwMode="auto">
          <a:xfrm>
            <a:off x="5925592" y="1092111"/>
            <a:ext cx="1457326" cy="17946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may contain: Murray Bennett, smiling"/>
          <p:cNvPicPr>
            <a:picLocks noChangeAspect="1" noChangeArrowheads="1"/>
          </p:cNvPicPr>
          <p:nvPr/>
        </p:nvPicPr>
        <p:blipFill rotWithShape="1">
          <a:blip r:embed="rId6">
            <a:extLst>
              <a:ext uri="{28A0092B-C50C-407E-A947-70E740481C1C}">
                <a14:useLocalDpi xmlns:a14="http://schemas.microsoft.com/office/drawing/2010/main" val="0"/>
              </a:ext>
            </a:extLst>
          </a:blip>
          <a:srcRect l="31536" t="2043" r="32675" b="31053"/>
          <a:stretch/>
        </p:blipFill>
        <p:spPr bwMode="auto">
          <a:xfrm>
            <a:off x="7735704" y="1110378"/>
            <a:ext cx="1425389" cy="17763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wright.edu/sites/www.wright.edu/files/ami_eidel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1322" y="1141665"/>
            <a:ext cx="1433000" cy="1791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wright.edu/sites/www.wright.edu/files/cty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5592" y="2983280"/>
            <a:ext cx="1398704" cy="17483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daniel little"/>
          <p:cNvPicPr>
            <a:picLocks noChangeAspect="1" noChangeArrowheads="1"/>
          </p:cNvPicPr>
          <p:nvPr/>
        </p:nvPicPr>
        <p:blipFill rotWithShape="1">
          <a:blip r:embed="rId9">
            <a:extLst>
              <a:ext uri="{28A0092B-C50C-407E-A947-70E740481C1C}">
                <a14:useLocalDpi xmlns:a14="http://schemas.microsoft.com/office/drawing/2010/main" val="0"/>
              </a:ext>
            </a:extLst>
          </a:blip>
          <a:srcRect l="8433" r="10302"/>
          <a:stretch/>
        </p:blipFill>
        <p:spPr bwMode="auto">
          <a:xfrm>
            <a:off x="5896746" y="4877656"/>
            <a:ext cx="1428750" cy="17581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may contain: text">
            <a:extLst>
              <a:ext uri="{FF2B5EF4-FFF2-40B4-BE49-F238E27FC236}">
                <a16:creationId xmlns:a16="http://schemas.microsoft.com/office/drawing/2014/main" id="{9D85C00E-0C47-41C4-9636-FAC943FD5BBE}"/>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1031" b="99356" l="773" r="98840">
                        <a14:foregroundMark x1="21263" y1="11340" x2="48711" y2="4381"/>
                        <a14:foregroundMark x1="48711" y1="4381" x2="67784" y2="4897"/>
                        <a14:foregroundMark x1="67784" y1="4897" x2="87758" y2="27062"/>
                        <a14:foregroundMark x1="87758" y1="27062" x2="92655" y2="45619"/>
                        <a14:foregroundMark x1="92655" y1="45619" x2="91753" y2="62500"/>
                        <a14:foregroundMark x1="91753" y1="62500" x2="82088" y2="65851"/>
                        <a14:foregroundMark x1="82088" y1="65851" x2="81701" y2="68686"/>
                        <a14:foregroundMark x1="31572" y1="4897" x2="54124" y2="258"/>
                        <a14:foregroundMark x1="67178" y1="3374" x2="71778" y2="7732"/>
                        <a14:foregroundMark x1="71778" y1="7732" x2="73711" y2="10825"/>
                        <a14:foregroundMark x1="11727" y1="32216" x2="8505" y2="43170"/>
                        <a14:foregroundMark x1="8505" y1="43170" x2="10180" y2="55799"/>
                        <a14:foregroundMark x1="10180" y1="55799" x2="27964" y2="75258"/>
                        <a14:foregroundMark x1="27964" y1="75258" x2="75644" y2="84407"/>
                        <a14:foregroundMark x1="75644" y1="84407" x2="92655" y2="58119"/>
                        <a14:foregroundMark x1="92655" y1="58119" x2="94845" y2="46263"/>
                        <a14:foregroundMark x1="94845" y1="46263" x2="82603" y2="39433"/>
                        <a14:foregroundMark x1="82603" y1="39433" x2="65851" y2="39948"/>
                        <a14:foregroundMark x1="65851" y1="39948" x2="15206" y2="61340"/>
                        <a14:foregroundMark x1="15206" y1="61340" x2="11469" y2="69588"/>
                        <a14:foregroundMark x1="11469" y1="69588" x2="14433" y2="78866"/>
                        <a14:foregroundMark x1="14433" y1="78866" x2="23582" y2="83763"/>
                        <a14:foregroundMark x1="23582" y1="83763" x2="42912" y2="86598"/>
                        <a14:foregroundMark x1="42912" y1="86598" x2="51289" y2="91624"/>
                        <a14:foregroundMark x1="51289" y1="91624" x2="61727" y2="91366"/>
                        <a14:foregroundMark x1="61727" y1="91366" x2="79897" y2="85567"/>
                        <a14:foregroundMark x1="79897" y1="85567" x2="86469" y2="80026"/>
                        <a14:foregroundMark x1="86469" y1="80026" x2="85438" y2="70361"/>
                        <a14:foregroundMark x1="85438" y1="70361" x2="77191" y2="64175"/>
                        <a14:foregroundMark x1="77191" y1="64175" x2="43943" y2="58892"/>
                        <a14:foregroundMark x1="43943" y1="58892" x2="34794" y2="59794"/>
                        <a14:foregroundMark x1="34794" y1="59794" x2="34665" y2="59923"/>
                        <a14:foregroundMark x1="36211" y1="14691" x2="26160" y2="16237"/>
                        <a14:foregroundMark x1="26160" y1="16237" x2="12629" y2="29897"/>
                        <a14:foregroundMark x1="12629" y1="29897" x2="8634" y2="48067"/>
                        <a14:foregroundMark x1="8634" y1="48067" x2="11340" y2="57861"/>
                        <a14:foregroundMark x1="11340" y1="57861" x2="15851" y2="64562"/>
                        <a14:foregroundMark x1="7861" y1="34278" x2="5284" y2="54510"/>
                        <a14:foregroundMark x1="5284" y1="54510" x2="7603" y2="63789"/>
                        <a14:foregroundMark x1="7603" y1="63789" x2="13531" y2="66881"/>
                        <a14:foregroundMark x1="4253" y1="43557" x2="2435" y2="51921"/>
                        <a14:foregroundMark x1="2421" y1="52712" x2="5284" y2="60180"/>
                        <a14:foregroundMark x1="32603" y1="92139" x2="50387" y2="97036"/>
                        <a14:foregroundMark x1="50387" y1="97036" x2="59021" y2="97036"/>
                        <a14:foregroundMark x1="59021" y1="97036" x2="67526" y2="94716"/>
                        <a14:foregroundMark x1="67526" y1="94716" x2="67526" y2="93428"/>
                        <a14:foregroundMark x1="90206" y1="32216" x2="97036" y2="40593"/>
                        <a14:foregroundMark x1="97036" y1="40593" x2="98454" y2="49356"/>
                        <a14:foregroundMark x1="98454" y1="49356" x2="92268" y2="67397"/>
                        <a14:foregroundMark x1="92268" y1="67397" x2="85825" y2="73582"/>
                        <a14:foregroundMark x1="85825" y1="73582" x2="85052" y2="73840"/>
                        <a14:foregroundMark x1="31572" y1="7990" x2="51160" y2="129"/>
                        <a14:foregroundMark x1="51160" y1="129" x2="54272" y2="445"/>
                        <a14:foregroundMark x1="60832" y1="2046" x2="65206" y2="7732"/>
                        <a14:foregroundMark x1="95361" y1="34021" x2="98454" y2="51804"/>
                        <a14:foregroundMark x1="98454" y1="51804" x2="94330" y2="67397"/>
                        <a14:foregroundMark x1="40851" y1="97036" x2="49871" y2="99356"/>
                        <a14:foregroundMark x1="49871" y1="99356" x2="58247" y2="97294"/>
                        <a14:foregroundMark x1="51933" y1="387" x2="43299" y2="387"/>
                        <a14:foregroundMark x1="43299" y1="387" x2="19201" y2="11082"/>
                        <a14:foregroundMark x1="19201" y1="11082" x2="7474" y2="24871"/>
                        <a14:foregroundMark x1="7474" y1="24871" x2="1546" y2="41495"/>
                        <a14:foregroundMark x1="1546" y1="41495" x2="902" y2="50773"/>
                        <a14:foregroundMark x1="902" y1="49871" x2="8247" y2="76675"/>
                        <a14:foregroundMark x1="57990" y1="98196" x2="76289" y2="91237"/>
                        <a14:foregroundMark x1="76289" y1="91237" x2="90722" y2="78093"/>
                        <a14:foregroundMark x1="90722" y1="78093" x2="97036" y2="62887"/>
                        <a14:foregroundMark x1="97680" y1="61985" x2="98840" y2="43428"/>
                        <a14:foregroundMark x1="98840" y1="43428" x2="93170" y2="26546"/>
                        <a14:foregroundMark x1="62500" y1="2191" x2="79897" y2="10180"/>
                        <a14:foregroundMark x1="79897" y1="10180" x2="81314" y2="11469"/>
                        <a14:foregroundMark x1="1031" y1="44201" x2="1546" y2="60696"/>
                        <a14:backgroundMark x1="66495" y1="258" x2="60567" y2="0"/>
                        <a14:backgroundMark x1="61856" y1="258" x2="53995" y2="0"/>
                      </a14:backgroundRemoval>
                    </a14:imgEffect>
                  </a14:imgLayer>
                </a14:imgProps>
              </a:ext>
              <a:ext uri="{28A0092B-C50C-407E-A947-70E740481C1C}">
                <a14:useLocalDpi xmlns:a14="http://schemas.microsoft.com/office/drawing/2010/main" val="0"/>
              </a:ext>
            </a:extLst>
          </a:blip>
          <a:srcRect/>
          <a:stretch>
            <a:fillRect/>
          </a:stretch>
        </p:blipFill>
        <p:spPr bwMode="auto">
          <a:xfrm>
            <a:off x="340669" y="1452332"/>
            <a:ext cx="1434440" cy="14344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Image result for uni of melbourne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0669" y="5106947"/>
            <a:ext cx="1435436" cy="1435436"/>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69244" y="3248004"/>
            <a:ext cx="1367695" cy="1367695"/>
            <a:chOff x="319891" y="3690890"/>
            <a:chExt cx="1574670" cy="1574670"/>
          </a:xfrm>
        </p:grpSpPr>
        <p:sp>
          <p:nvSpPr>
            <p:cNvPr id="35" name="Oval 34"/>
            <p:cNvSpPr/>
            <p:nvPr/>
          </p:nvSpPr>
          <p:spPr>
            <a:xfrm>
              <a:off x="319891" y="3690890"/>
              <a:ext cx="1574670" cy="157467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4" descr="Image result for national cheng kung university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10797" y="3783710"/>
              <a:ext cx="1397650" cy="1314956"/>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2620227" y="1290278"/>
            <a:ext cx="2709844" cy="1246495"/>
          </a:xfrm>
          <a:prstGeom prst="rect">
            <a:avLst/>
          </a:prstGeom>
          <a:noFill/>
        </p:spPr>
        <p:txBody>
          <a:bodyPr wrap="none" rtlCol="0">
            <a:spAutoFit/>
          </a:bodyPr>
          <a:lstStyle/>
          <a:p>
            <a:r>
              <a:rPr lang="en-AU" sz="2500" dirty="0" smtClean="0">
                <a:solidFill>
                  <a:schemeClr val="bg1"/>
                </a:solidFill>
              </a:rPr>
              <a:t>ZACHARY HOWARD</a:t>
            </a:r>
          </a:p>
          <a:p>
            <a:r>
              <a:rPr lang="en-AU" sz="2500" dirty="0" smtClean="0">
                <a:solidFill>
                  <a:schemeClr val="bg1"/>
                </a:solidFill>
              </a:rPr>
              <a:t>MURRAY BENNETT</a:t>
            </a:r>
          </a:p>
          <a:p>
            <a:r>
              <a:rPr lang="en-AU" sz="2500" dirty="0" smtClean="0">
                <a:solidFill>
                  <a:schemeClr val="bg1"/>
                </a:solidFill>
              </a:rPr>
              <a:t>AMI EIDELS</a:t>
            </a:r>
            <a:endParaRPr lang="en-AU" sz="2500" dirty="0">
              <a:solidFill>
                <a:schemeClr val="bg1"/>
              </a:solidFill>
            </a:endParaRPr>
          </a:p>
        </p:txBody>
      </p:sp>
      <p:sp>
        <p:nvSpPr>
          <p:cNvPr id="38" name="TextBox 37"/>
          <p:cNvSpPr txBox="1"/>
          <p:nvPr/>
        </p:nvSpPr>
        <p:spPr>
          <a:xfrm>
            <a:off x="2620227" y="3427611"/>
            <a:ext cx="2335126" cy="861774"/>
          </a:xfrm>
          <a:prstGeom prst="rect">
            <a:avLst/>
          </a:prstGeom>
          <a:noFill/>
        </p:spPr>
        <p:txBody>
          <a:bodyPr wrap="none" rtlCol="0">
            <a:spAutoFit/>
          </a:bodyPr>
          <a:lstStyle/>
          <a:p>
            <a:r>
              <a:rPr lang="en-AU" sz="2500" dirty="0" smtClean="0">
                <a:solidFill>
                  <a:schemeClr val="bg1"/>
                </a:solidFill>
              </a:rPr>
              <a:t>CHENG-TA YANG</a:t>
            </a:r>
          </a:p>
          <a:p>
            <a:r>
              <a:rPr lang="en-AU" sz="2500" dirty="0" smtClean="0">
                <a:solidFill>
                  <a:schemeClr val="bg1"/>
                </a:solidFill>
              </a:rPr>
              <a:t>YU-TZU HSIEH</a:t>
            </a:r>
            <a:endParaRPr lang="en-AU" sz="2500" dirty="0">
              <a:solidFill>
                <a:schemeClr val="bg1"/>
              </a:solidFill>
            </a:endParaRPr>
          </a:p>
        </p:txBody>
      </p:sp>
      <p:sp>
        <p:nvSpPr>
          <p:cNvPr id="39" name="TextBox 38"/>
          <p:cNvSpPr txBox="1"/>
          <p:nvPr/>
        </p:nvSpPr>
        <p:spPr>
          <a:xfrm>
            <a:off x="2620227" y="5518202"/>
            <a:ext cx="2035814" cy="477054"/>
          </a:xfrm>
          <a:prstGeom prst="rect">
            <a:avLst/>
          </a:prstGeom>
          <a:noFill/>
        </p:spPr>
        <p:txBody>
          <a:bodyPr wrap="none" rtlCol="0">
            <a:spAutoFit/>
          </a:bodyPr>
          <a:lstStyle/>
          <a:p>
            <a:r>
              <a:rPr lang="en-AU" sz="2500" dirty="0" smtClean="0">
                <a:solidFill>
                  <a:schemeClr val="bg1"/>
                </a:solidFill>
              </a:rPr>
              <a:t>DANIEL LITTLE</a:t>
            </a:r>
            <a:endParaRPr lang="en-AU" sz="2500" dirty="0">
              <a:solidFill>
                <a:schemeClr val="bg1"/>
              </a:solidFill>
            </a:endParaRPr>
          </a:p>
        </p:txBody>
      </p:sp>
      <p:sp>
        <p:nvSpPr>
          <p:cNvPr id="5" name="Rectangle 4"/>
          <p:cNvSpPr/>
          <p:nvPr/>
        </p:nvSpPr>
        <p:spPr>
          <a:xfrm>
            <a:off x="7663134" y="4573700"/>
            <a:ext cx="4307419" cy="2062103"/>
          </a:xfrm>
          <a:prstGeom prst="rect">
            <a:avLst/>
          </a:prstGeom>
        </p:spPr>
        <p:txBody>
          <a:bodyPr wrap="square">
            <a:spAutoFit/>
          </a:bodyPr>
          <a:lstStyle/>
          <a:p>
            <a:pPr algn="just"/>
            <a:r>
              <a:rPr lang="en-AU" sz="1600" dirty="0">
                <a:solidFill>
                  <a:schemeClr val="bg1"/>
                </a:solidFill>
              </a:rPr>
              <a:t>This work was supported by an ARC Discovery Project Grant DP160102360 to Ami Eidels and Daniel Little, the John and Daphne Keats endowment research fund G1700468 to Zachary Howard, Paul Garrett, Cheng-Ta Yang, Daniel Little and Ami Eidels, and a Ministry of Science and Technology of Taiwan grant </a:t>
            </a:r>
            <a:r>
              <a:rPr lang="en-AU" sz="1600" dirty="0" smtClean="0">
                <a:solidFill>
                  <a:schemeClr val="bg1"/>
                </a:solidFill>
              </a:rPr>
              <a:t>MOST </a:t>
            </a:r>
            <a:br>
              <a:rPr lang="en-AU" sz="1600" dirty="0" smtClean="0">
                <a:solidFill>
                  <a:schemeClr val="bg1"/>
                </a:solidFill>
              </a:rPr>
            </a:br>
            <a:r>
              <a:rPr lang="en-AU" sz="1600" dirty="0" smtClean="0">
                <a:solidFill>
                  <a:schemeClr val="bg1"/>
                </a:solidFill>
              </a:rPr>
              <a:t>107-2410-H-006-055-MY2 </a:t>
            </a:r>
            <a:r>
              <a:rPr lang="en-AU" sz="1600" dirty="0">
                <a:solidFill>
                  <a:schemeClr val="bg1"/>
                </a:solidFill>
              </a:rPr>
              <a:t>to Cheng-Ta Yang.</a:t>
            </a:r>
          </a:p>
        </p:txBody>
      </p:sp>
    </p:spTree>
    <p:extLst>
      <p:ext uri="{BB962C8B-B14F-4D97-AF65-F5344CB8AC3E}">
        <p14:creationId xmlns:p14="http://schemas.microsoft.com/office/powerpoint/2010/main" val="2530484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65125"/>
            <a:ext cx="12700000" cy="6168440"/>
          </a:xfrm>
        </p:spPr>
      </p:pic>
    </p:spTree>
    <p:extLst>
      <p:ext uri="{BB962C8B-B14F-4D97-AF65-F5344CB8AC3E}">
        <p14:creationId xmlns:p14="http://schemas.microsoft.com/office/powerpoint/2010/main" val="35310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7541" y="53788"/>
            <a:ext cx="13480868" cy="6740434"/>
          </a:xfrm>
        </p:spPr>
      </p:pic>
    </p:spTree>
    <p:extLst>
      <p:ext uri="{BB962C8B-B14F-4D97-AF65-F5344CB8AC3E}">
        <p14:creationId xmlns:p14="http://schemas.microsoft.com/office/powerpoint/2010/main" val="2536080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6141" y="0"/>
            <a:ext cx="13716000" cy="6858000"/>
          </a:xfrm>
        </p:spPr>
      </p:pic>
    </p:spTree>
    <p:extLst>
      <p:ext uri="{BB962C8B-B14F-4D97-AF65-F5344CB8AC3E}">
        <p14:creationId xmlns:p14="http://schemas.microsoft.com/office/powerpoint/2010/main" val="1986119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5633" y="245329"/>
            <a:ext cx="7320734" cy="6365927"/>
          </a:xfrm>
        </p:spPr>
      </p:pic>
    </p:spTree>
    <p:extLst>
      <p:ext uri="{BB962C8B-B14F-4D97-AF65-F5344CB8AC3E}">
        <p14:creationId xmlns:p14="http://schemas.microsoft.com/office/powerpoint/2010/main" val="182046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4" name="Picture 3"/>
          <p:cNvPicPr>
            <a:picLocks noChangeAspect="1"/>
          </p:cNvPicPr>
          <p:nvPr/>
        </p:nvPicPr>
        <p:blipFill rotWithShape="1">
          <a:blip r:embed="rId2"/>
          <a:srcRect l="16952"/>
          <a:stretch/>
        </p:blipFill>
        <p:spPr>
          <a:xfrm>
            <a:off x="2064773" y="0"/>
            <a:ext cx="10130203" cy="6858000"/>
          </a:xfrm>
          <a:prstGeom prst="rect">
            <a:avLst/>
          </a:prstGeom>
        </p:spPr>
      </p:pic>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612573" y="-14515"/>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3</a:t>
            </a:r>
            <a:endParaRPr lang="en-AU" sz="9000" b="1" dirty="0">
              <a:solidFill>
                <a:schemeClr val="bg1"/>
              </a:solidFill>
              <a:cs typeface="Arial" panose="020B0604020202020204" pitchFamily="34" charset="0"/>
            </a:endParaRPr>
          </a:p>
        </p:txBody>
      </p:sp>
      <p:sp>
        <p:nvSpPr>
          <p:cNvPr id="7" name="Rectangle 6">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ounded Rectangle 7"/>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9" name="Rounded Rectangle 8"/>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12" name="Rounded Rectangle 11"/>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13" name="Rounded Rectangle 12"/>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14"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16" name="Oval 15"/>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6" descr="Image result for twitt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2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nodeType="withEffect">
                                  <p:stCondLst>
                                    <p:cond delay="0"/>
                                  </p:stCondLst>
                                  <p:childTnLst>
                                    <p:animMotion origin="layout" path="M 4.375E-6 0 L 0.00078 1.00532 " pathEditMode="relative" rAng="0" ptsTypes="AA">
                                      <p:cBhvr>
                                        <p:cTn id="6" dur="2000" fill="hold"/>
                                        <p:tgtEl>
                                          <p:spTgt spid="4"/>
                                        </p:tgtEl>
                                        <p:attrNameLst>
                                          <p:attrName>ppt_x</p:attrName>
                                          <p:attrName>ppt_y</p:attrName>
                                        </p:attrNameLst>
                                      </p:cBhvr>
                                      <p:rCtr x="39" y="50255"/>
                                    </p:animMotion>
                                  </p:childTnLst>
                                </p:cTn>
                              </p:par>
                              <p:par>
                                <p:cTn id="7" presetID="56" presetClass="path" presetSubtype="0" accel="50000" decel="50000" fill="hold" grpId="0" nodeType="withEffect">
                                  <p:stCondLst>
                                    <p:cond delay="0"/>
                                  </p:stCondLst>
                                  <p:childTnLst>
                                    <p:animMotion origin="layout" path="M 1.875E-6 4.44444E-6 L 0.00117 0.39351 " pathEditMode="relative" rAng="0" ptsTypes="AA">
                                      <p:cBhvr>
                                        <p:cTn id="8" dur="2000" fill="hold"/>
                                        <p:tgtEl>
                                          <p:spTgt spid="22"/>
                                        </p:tgtEl>
                                        <p:attrNameLst>
                                          <p:attrName>ppt_x</p:attrName>
                                          <p:attrName>ppt_y</p:attrName>
                                        </p:attrNameLst>
                                      </p:cBhvr>
                                      <p:rCtr x="52" y="19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22095" y="2680810"/>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3</a:t>
            </a:r>
            <a:endParaRPr lang="en-AU" sz="9000" b="1" dirty="0">
              <a:solidFill>
                <a:schemeClr val="bg1"/>
              </a:solidFill>
              <a:cs typeface="Arial" panose="020B0604020202020204" pitchFamily="34" charset="0"/>
            </a:endParaRPr>
          </a:p>
        </p:txBody>
      </p:sp>
      <p:sp>
        <p:nvSpPr>
          <p:cNvPr id="10" name="TextBox 9"/>
          <p:cNvSpPr txBox="1"/>
          <p:nvPr/>
        </p:nvSpPr>
        <p:spPr>
          <a:xfrm>
            <a:off x="6559211" y="-129047"/>
            <a:ext cx="720069"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a:t>
            </a:r>
            <a:endParaRPr lang="en-AU" sz="9000" b="1" dirty="0">
              <a:solidFill>
                <a:schemeClr val="bg1"/>
              </a:solidFill>
              <a:cs typeface="Arial" panose="020B0604020202020204" pitchFamily="34" charset="0"/>
            </a:endParaRPr>
          </a:p>
        </p:txBody>
      </p:sp>
      <p:grpSp>
        <p:nvGrpSpPr>
          <p:cNvPr id="17" name="Group 16"/>
          <p:cNvGrpSpPr/>
          <p:nvPr/>
        </p:nvGrpSpPr>
        <p:grpSpPr>
          <a:xfrm>
            <a:off x="6079635" y="-1557894"/>
            <a:ext cx="1457502" cy="1029922"/>
            <a:chOff x="3992618" y="1377924"/>
            <a:chExt cx="1457502" cy="1029922"/>
          </a:xfrm>
        </p:grpSpPr>
        <p:sp>
          <p:nvSpPr>
            <p:cNvPr id="11" name="Cloud 10">
              <a:extLst>
                <a:ext uri="{FF2B5EF4-FFF2-40B4-BE49-F238E27FC236}">
                  <a16:creationId xmlns:a16="http://schemas.microsoft.com/office/drawing/2014/main" id="{09A1EC8D-DDC1-4331-80BB-E62EB5D8C969}"/>
                </a:ext>
              </a:extLst>
            </p:cNvPr>
            <p:cNvSpPr/>
            <p:nvPr/>
          </p:nvSpPr>
          <p:spPr>
            <a:xfrm rot="19515981" flipH="1">
              <a:off x="3992618" y="1377924"/>
              <a:ext cx="1280273" cy="1029922"/>
            </a:xfrm>
            <a:prstGeom prst="cloud">
              <a:avLst/>
            </a:prstGeom>
            <a:solidFill>
              <a:srgbClr val="E4C6D1"/>
            </a:solidFill>
            <a:ln>
              <a:solidFill>
                <a:srgbClr val="D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2F0DB457-C17F-43AA-A1B3-9299CFD2AE99}"/>
                </a:ext>
              </a:extLst>
            </p:cNvPr>
            <p:cNvPicPr>
              <a:picLocks noChangeAspect="1"/>
            </p:cNvPicPr>
            <p:nvPr/>
          </p:nvPicPr>
          <p:blipFill>
            <a:blip r:embed="rId3"/>
            <a:stretch>
              <a:fillRect/>
            </a:stretch>
          </p:blipFill>
          <p:spPr>
            <a:xfrm>
              <a:off x="4182981" y="1729257"/>
              <a:ext cx="1267139" cy="651787"/>
            </a:xfrm>
            <a:prstGeom prst="rect">
              <a:avLst/>
            </a:prstGeom>
          </p:spPr>
        </p:pic>
        <p:sp>
          <p:nvSpPr>
            <p:cNvPr id="15" name="Arc 14"/>
            <p:cNvSpPr/>
            <p:nvPr/>
          </p:nvSpPr>
          <p:spPr>
            <a:xfrm rot="18898550">
              <a:off x="4354589" y="1619638"/>
              <a:ext cx="395287" cy="424332"/>
            </a:xfrm>
            <a:prstGeom prst="arc">
              <a:avLst/>
            </a:prstGeom>
            <a:ln w="28575">
              <a:solidFill>
                <a:srgbClr val="D5A7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 name="Arc 15"/>
            <p:cNvSpPr/>
            <p:nvPr/>
          </p:nvSpPr>
          <p:spPr>
            <a:xfrm rot="18318204">
              <a:off x="4803967" y="1608140"/>
              <a:ext cx="395287" cy="424332"/>
            </a:xfrm>
            <a:prstGeom prst="arc">
              <a:avLst/>
            </a:prstGeom>
            <a:ln w="28575">
              <a:solidFill>
                <a:srgbClr val="D5A7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14" name="TextBox 13"/>
          <p:cNvSpPr txBox="1"/>
          <p:nvPr/>
        </p:nvSpPr>
        <p:spPr>
          <a:xfrm>
            <a:off x="4109667" y="2690336"/>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2</a:t>
            </a:r>
            <a:endParaRPr lang="en-AU" sz="9000" b="1" dirty="0">
              <a:solidFill>
                <a:schemeClr val="bg1"/>
              </a:solidFill>
              <a:cs typeface="Arial" panose="020B0604020202020204" pitchFamily="34" charset="0"/>
            </a:endParaRPr>
          </a:p>
        </p:txBody>
      </p:sp>
      <p:sp>
        <p:nvSpPr>
          <p:cNvPr id="2" name="Rectangle 1"/>
          <p:cNvSpPr/>
          <p:nvPr/>
        </p:nvSpPr>
        <p:spPr>
          <a:xfrm>
            <a:off x="6369824" y="2787838"/>
            <a:ext cx="1274304" cy="1263272"/>
          </a:xfrm>
          <a:prstGeom prst="rect">
            <a:avLst/>
          </a:prstGeom>
          <a:solidFill>
            <a:schemeClr val="tx1">
              <a:lumMod val="50000"/>
              <a:lumOff val="50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9155308" y="2690336"/>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8</a:t>
            </a:r>
            <a:endParaRPr lang="en-AU" sz="9000" b="1" dirty="0">
              <a:solidFill>
                <a:schemeClr val="bg1"/>
              </a:solidFill>
              <a:cs typeface="Arial" panose="020B0604020202020204" pitchFamily="34" charset="0"/>
            </a:endParaRPr>
          </a:p>
        </p:txBody>
      </p:sp>
      <p:sp>
        <p:nvSpPr>
          <p:cNvPr id="19" name="Rectangle 18">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ounded Rectangle 19"/>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21" name="Rounded Rectangle 20"/>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22" name="Rounded Rectangle 21"/>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23" name="Rounded Rectangle 22"/>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24"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26" name="Oval 25"/>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6" descr="Image result for twitt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5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nodeType="withEffect">
                                  <p:stCondLst>
                                    <p:cond delay="0"/>
                                  </p:stCondLst>
                                  <p:childTnLst>
                                    <p:animMotion origin="layout" path="M -3.54167E-6 3.33333E-6 L 0.0099 0.42176 " pathEditMode="relative" rAng="0" ptsTypes="AA">
                                      <p:cBhvr>
                                        <p:cTn id="6" dur="2000" fill="hold"/>
                                        <p:tgtEl>
                                          <p:spTgt spid="17"/>
                                        </p:tgtEl>
                                        <p:attrNameLst>
                                          <p:attrName>ppt_x</p:attrName>
                                          <p:attrName>ppt_y</p:attrName>
                                        </p:attrNameLst>
                                      </p:cBhvr>
                                      <p:rCtr x="495" y="2108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2"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109667" y="-129047"/>
            <a:ext cx="5815404" cy="4296711"/>
            <a:chOff x="4109667" y="-129047"/>
            <a:chExt cx="5815404" cy="4296711"/>
          </a:xfrm>
        </p:grpSpPr>
        <p:grpSp>
          <p:nvGrpSpPr>
            <p:cNvPr id="13" name="Group 12"/>
            <p:cNvGrpSpPr/>
            <p:nvPr/>
          </p:nvGrpSpPr>
          <p:grpSpPr>
            <a:xfrm>
              <a:off x="6194226" y="1334633"/>
              <a:ext cx="1457502" cy="1029922"/>
              <a:chOff x="6194226" y="1334633"/>
              <a:chExt cx="1457502" cy="1029922"/>
            </a:xfrm>
          </p:grpSpPr>
          <p:sp>
            <p:nvSpPr>
              <p:cNvPr id="25" name="Cloud 24">
                <a:extLst>
                  <a:ext uri="{FF2B5EF4-FFF2-40B4-BE49-F238E27FC236}">
                    <a16:creationId xmlns:a16="http://schemas.microsoft.com/office/drawing/2014/main" id="{09A1EC8D-DDC1-4331-80BB-E62EB5D8C969}"/>
                  </a:ext>
                </a:extLst>
              </p:cNvPr>
              <p:cNvSpPr/>
              <p:nvPr/>
            </p:nvSpPr>
            <p:spPr>
              <a:xfrm rot="19515981" flipH="1">
                <a:off x="6194226" y="1334633"/>
                <a:ext cx="1280273" cy="1029922"/>
              </a:xfrm>
              <a:prstGeom prst="cloud">
                <a:avLst/>
              </a:prstGeom>
              <a:solidFill>
                <a:srgbClr val="E4C6D1"/>
              </a:solidFill>
              <a:ln>
                <a:solidFill>
                  <a:srgbClr val="D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Picture 25">
                <a:extLst>
                  <a:ext uri="{FF2B5EF4-FFF2-40B4-BE49-F238E27FC236}">
                    <a16:creationId xmlns:a16="http://schemas.microsoft.com/office/drawing/2014/main" id="{2F0DB457-C17F-43AA-A1B3-9299CFD2AE99}"/>
                  </a:ext>
                </a:extLst>
              </p:cNvPr>
              <p:cNvPicPr>
                <a:picLocks noChangeAspect="1"/>
              </p:cNvPicPr>
              <p:nvPr/>
            </p:nvPicPr>
            <p:blipFill>
              <a:blip r:embed="rId3"/>
              <a:stretch>
                <a:fillRect/>
              </a:stretch>
            </p:blipFill>
            <p:spPr>
              <a:xfrm>
                <a:off x="6384589" y="1685966"/>
                <a:ext cx="1267139" cy="651787"/>
              </a:xfrm>
              <a:prstGeom prst="rect">
                <a:avLst/>
              </a:prstGeom>
            </p:spPr>
          </p:pic>
        </p:grpSp>
        <p:grpSp>
          <p:nvGrpSpPr>
            <p:cNvPr id="5" name="Group 4"/>
            <p:cNvGrpSpPr/>
            <p:nvPr/>
          </p:nvGrpSpPr>
          <p:grpSpPr>
            <a:xfrm>
              <a:off x="6541675" y="1579371"/>
              <a:ext cx="873710" cy="406785"/>
              <a:chOff x="6541675" y="1579371"/>
              <a:chExt cx="873710" cy="406785"/>
            </a:xfrm>
          </p:grpSpPr>
          <p:sp>
            <p:nvSpPr>
              <p:cNvPr id="27" name="Arc 26"/>
              <p:cNvSpPr/>
              <p:nvPr/>
            </p:nvSpPr>
            <p:spPr>
              <a:xfrm rot="18898550">
                <a:off x="6556197" y="1576347"/>
                <a:ext cx="395287" cy="424332"/>
              </a:xfrm>
              <a:prstGeom prst="arc">
                <a:avLst/>
              </a:prstGeom>
              <a:ln w="28575">
                <a:solidFill>
                  <a:srgbClr val="D5A7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8" name="Arc 27"/>
              <p:cNvSpPr/>
              <p:nvPr/>
            </p:nvSpPr>
            <p:spPr>
              <a:xfrm rot="18318204">
                <a:off x="7005575" y="1564849"/>
                <a:ext cx="395287" cy="424332"/>
              </a:xfrm>
              <a:prstGeom prst="arc">
                <a:avLst/>
              </a:prstGeom>
              <a:ln w="28575">
                <a:solidFill>
                  <a:srgbClr val="D5A7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30" name="TextBox 29"/>
            <p:cNvSpPr txBox="1"/>
            <p:nvPr/>
          </p:nvSpPr>
          <p:spPr>
            <a:xfrm>
              <a:off x="6622095" y="2680810"/>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3</a:t>
              </a:r>
              <a:endParaRPr lang="en-AU" sz="9000" b="1" dirty="0">
                <a:solidFill>
                  <a:schemeClr val="bg1"/>
                </a:solidFill>
                <a:cs typeface="Arial" panose="020B0604020202020204" pitchFamily="34" charset="0"/>
              </a:endParaRPr>
            </a:p>
          </p:txBody>
        </p:sp>
        <p:sp>
          <p:nvSpPr>
            <p:cNvPr id="31" name="TextBox 30"/>
            <p:cNvSpPr txBox="1"/>
            <p:nvPr/>
          </p:nvSpPr>
          <p:spPr>
            <a:xfrm>
              <a:off x="6559211" y="-129047"/>
              <a:ext cx="720069"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a:t>
              </a:r>
              <a:endParaRPr lang="en-AU" sz="9000" b="1" dirty="0">
                <a:solidFill>
                  <a:schemeClr val="bg1"/>
                </a:solidFill>
                <a:cs typeface="Arial" panose="020B0604020202020204" pitchFamily="34" charset="0"/>
              </a:endParaRPr>
            </a:p>
          </p:txBody>
        </p:sp>
        <p:sp>
          <p:nvSpPr>
            <p:cNvPr id="32" name="TextBox 31"/>
            <p:cNvSpPr txBox="1"/>
            <p:nvPr/>
          </p:nvSpPr>
          <p:spPr>
            <a:xfrm>
              <a:off x="4109667" y="2690336"/>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2</a:t>
              </a:r>
              <a:endParaRPr lang="en-AU" sz="9000" b="1" dirty="0">
                <a:solidFill>
                  <a:schemeClr val="bg1"/>
                </a:solidFill>
                <a:cs typeface="Arial" panose="020B0604020202020204" pitchFamily="34" charset="0"/>
              </a:endParaRPr>
            </a:p>
          </p:txBody>
        </p:sp>
        <p:sp>
          <p:nvSpPr>
            <p:cNvPr id="33" name="Rectangle 32"/>
            <p:cNvSpPr/>
            <p:nvPr/>
          </p:nvSpPr>
          <p:spPr>
            <a:xfrm>
              <a:off x="6369824" y="2787838"/>
              <a:ext cx="1274304" cy="1263272"/>
            </a:xfrm>
            <a:prstGeom prst="rect">
              <a:avLst/>
            </a:prstGeom>
            <a:solidFill>
              <a:schemeClr val="tx1">
                <a:lumMod val="50000"/>
                <a:lumOff val="50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9155308" y="2690336"/>
              <a:ext cx="769763" cy="1477328"/>
            </a:xfrm>
            <a:prstGeom prst="rect">
              <a:avLst/>
            </a:prstGeom>
            <a:noFill/>
          </p:spPr>
          <p:txBody>
            <a:bodyPr wrap="none" rtlCol="0">
              <a:spAutoFit/>
            </a:bodyPr>
            <a:lstStyle/>
            <a:p>
              <a:r>
                <a:rPr lang="en-AU" sz="9000" b="1" dirty="0" smtClean="0">
                  <a:solidFill>
                    <a:schemeClr val="bg1"/>
                  </a:solidFill>
                  <a:cs typeface="Arial" panose="020B0604020202020204" pitchFamily="34" charset="0"/>
                </a:rPr>
                <a:t>8</a:t>
              </a:r>
              <a:endParaRPr lang="en-AU" sz="9000" b="1" dirty="0">
                <a:solidFill>
                  <a:schemeClr val="bg1"/>
                </a:solidFill>
                <a:cs typeface="Arial" panose="020B0604020202020204" pitchFamily="34" charset="0"/>
              </a:endParaRPr>
            </a:p>
          </p:txBody>
        </p:sp>
      </p:grpSp>
      <p:sp>
        <p:nvSpPr>
          <p:cNvPr id="36" name="TextBox 35"/>
          <p:cNvSpPr txBox="1"/>
          <p:nvPr/>
        </p:nvSpPr>
        <p:spPr>
          <a:xfrm>
            <a:off x="2598944" y="4670607"/>
            <a:ext cx="9063379" cy="630942"/>
          </a:xfrm>
          <a:prstGeom prst="rect">
            <a:avLst/>
          </a:prstGeom>
          <a:noFill/>
        </p:spPr>
        <p:txBody>
          <a:bodyPr wrap="none" rtlCol="0">
            <a:spAutoFit/>
          </a:bodyPr>
          <a:lstStyle/>
          <a:p>
            <a:r>
              <a:rPr lang="en-AU" sz="3500" dirty="0" smtClean="0">
                <a:solidFill>
                  <a:schemeClr val="bg1"/>
                </a:solidFill>
              </a:rPr>
              <a:t>Digit Confusions == Distance in the Mental Space</a:t>
            </a:r>
            <a:endParaRPr lang="en-AU" sz="3500" dirty="0">
              <a:solidFill>
                <a:schemeClr val="bg1"/>
              </a:solidFill>
            </a:endParaRPr>
          </a:p>
        </p:txBody>
      </p:sp>
      <p:sp>
        <p:nvSpPr>
          <p:cNvPr id="37" name="TextBox 36"/>
          <p:cNvSpPr txBox="1"/>
          <p:nvPr/>
        </p:nvSpPr>
        <p:spPr>
          <a:xfrm>
            <a:off x="4152619" y="5430596"/>
            <a:ext cx="5914376" cy="630942"/>
          </a:xfrm>
          <a:prstGeom prst="rect">
            <a:avLst/>
          </a:prstGeom>
          <a:noFill/>
        </p:spPr>
        <p:txBody>
          <a:bodyPr wrap="none" rtlCol="0">
            <a:spAutoFit/>
          </a:bodyPr>
          <a:lstStyle/>
          <a:p>
            <a:r>
              <a:rPr lang="en-AU" sz="3500" dirty="0" smtClean="0">
                <a:solidFill>
                  <a:schemeClr val="bg1"/>
                </a:solidFill>
              </a:rPr>
              <a:t>Not all confusions are the same</a:t>
            </a:r>
            <a:endParaRPr lang="en-AU" sz="3500" dirty="0">
              <a:solidFill>
                <a:schemeClr val="bg1"/>
              </a:solidFill>
            </a:endParaRPr>
          </a:p>
        </p:txBody>
      </p:sp>
      <p:grpSp>
        <p:nvGrpSpPr>
          <p:cNvPr id="42" name="Group 41"/>
          <p:cNvGrpSpPr/>
          <p:nvPr/>
        </p:nvGrpSpPr>
        <p:grpSpPr>
          <a:xfrm>
            <a:off x="3496682" y="2190750"/>
            <a:ext cx="3208571" cy="1380789"/>
            <a:chOff x="3496682" y="2190750"/>
            <a:chExt cx="3208571" cy="1380789"/>
          </a:xfrm>
        </p:grpSpPr>
        <p:cxnSp>
          <p:nvCxnSpPr>
            <p:cNvPr id="38" name="Straight Arrow Connector 37"/>
            <p:cNvCxnSpPr/>
            <p:nvPr/>
          </p:nvCxnSpPr>
          <p:spPr>
            <a:xfrm flipV="1">
              <a:off x="3921485" y="2190750"/>
              <a:ext cx="2247900" cy="0"/>
            </a:xfrm>
            <a:prstGeom prst="straightConnector1">
              <a:avLst/>
            </a:prstGeom>
            <a:ln w="76200">
              <a:solidFill>
                <a:srgbClr val="FD2D0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96682" y="2555876"/>
              <a:ext cx="3208571" cy="1015663"/>
            </a:xfrm>
            <a:prstGeom prst="rect">
              <a:avLst/>
            </a:prstGeom>
            <a:noFill/>
          </p:spPr>
          <p:txBody>
            <a:bodyPr wrap="none" rtlCol="0">
              <a:spAutoFit/>
            </a:bodyPr>
            <a:lstStyle/>
            <a:p>
              <a:r>
                <a:rPr lang="en-AU" sz="3000" dirty="0" smtClean="0">
                  <a:solidFill>
                    <a:schemeClr val="bg1"/>
                  </a:solidFill>
                </a:rPr>
                <a:t>Numerical Distance</a:t>
              </a:r>
            </a:p>
            <a:p>
              <a:pPr algn="ctr"/>
              <a:r>
                <a:rPr lang="en-AU" sz="3000" dirty="0" smtClean="0">
                  <a:solidFill>
                    <a:schemeClr val="bg1"/>
                  </a:solidFill>
                </a:rPr>
                <a:t>‘Proximity’</a:t>
              </a:r>
              <a:endParaRPr lang="en-AU" sz="3000" dirty="0">
                <a:solidFill>
                  <a:schemeClr val="bg1"/>
                </a:solidFill>
              </a:endParaRPr>
            </a:p>
          </p:txBody>
        </p:sp>
      </p:grpSp>
      <p:grpSp>
        <p:nvGrpSpPr>
          <p:cNvPr id="43" name="Group 42"/>
          <p:cNvGrpSpPr/>
          <p:nvPr/>
        </p:nvGrpSpPr>
        <p:grpSpPr>
          <a:xfrm>
            <a:off x="7543453" y="2190750"/>
            <a:ext cx="3272114" cy="1380789"/>
            <a:chOff x="7543453" y="2190750"/>
            <a:chExt cx="3272114" cy="1380789"/>
          </a:xfrm>
        </p:grpSpPr>
        <p:cxnSp>
          <p:nvCxnSpPr>
            <p:cNvPr id="39" name="Straight Arrow Connector 38"/>
            <p:cNvCxnSpPr/>
            <p:nvPr/>
          </p:nvCxnSpPr>
          <p:spPr>
            <a:xfrm flipV="1">
              <a:off x="8097240" y="2190750"/>
              <a:ext cx="2247900" cy="0"/>
            </a:xfrm>
            <a:prstGeom prst="straightConnector1">
              <a:avLst/>
            </a:prstGeom>
            <a:ln w="762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543453" y="2555876"/>
              <a:ext cx="3272114" cy="1015663"/>
            </a:xfrm>
            <a:prstGeom prst="rect">
              <a:avLst/>
            </a:prstGeom>
            <a:noFill/>
          </p:spPr>
          <p:txBody>
            <a:bodyPr wrap="none" rtlCol="0">
              <a:spAutoFit/>
            </a:bodyPr>
            <a:lstStyle/>
            <a:p>
              <a:r>
                <a:rPr lang="en-AU" sz="3000" dirty="0" smtClean="0">
                  <a:solidFill>
                    <a:schemeClr val="bg1"/>
                  </a:solidFill>
                </a:rPr>
                <a:t>Perceptual Distance</a:t>
              </a:r>
            </a:p>
            <a:p>
              <a:pPr algn="ctr"/>
              <a:r>
                <a:rPr lang="en-AU" sz="3000" dirty="0" smtClean="0">
                  <a:solidFill>
                    <a:schemeClr val="bg1"/>
                  </a:solidFill>
                </a:rPr>
                <a:t>‘Similarity’</a:t>
              </a:r>
              <a:endParaRPr lang="en-AU" sz="3000" dirty="0">
                <a:solidFill>
                  <a:schemeClr val="bg1"/>
                </a:solidFill>
              </a:endParaRPr>
            </a:p>
          </p:txBody>
        </p:sp>
      </p:grpSp>
      <p:sp>
        <p:nvSpPr>
          <p:cNvPr id="44" name="Rectangle 43">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ounded Rectangle 44"/>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46" name="Rounded Rectangle 45"/>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47" name="Rounded Rectangle 46"/>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48" name="Rounded Rectangle 47"/>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49"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51" name="Oval 50"/>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2" name="Picture 6" descr="Image result for twitt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4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8.33333E-7 -4.44444E-6 L 0.00221 -0.35277 " pathEditMode="relative" rAng="0" ptsTypes="AA">
                                      <p:cBhvr>
                                        <p:cTn id="6" dur="2000" fill="hold"/>
                                        <p:tgtEl>
                                          <p:spTgt spid="35"/>
                                        </p:tgtEl>
                                        <p:attrNameLst>
                                          <p:attrName>ppt_x</p:attrName>
                                          <p:attrName>ppt_y</p:attrName>
                                        </p:attrNameLst>
                                      </p:cBhvr>
                                      <p:rCtr x="104" y="-1763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7520"/>
          <a:stretch/>
        </p:blipFill>
        <p:spPr>
          <a:xfrm>
            <a:off x="2133599" y="0"/>
            <a:ext cx="10058399" cy="6856326"/>
          </a:xfrm>
          <a:prstGeom prst="rect">
            <a:avLst/>
          </a:prstGeom>
        </p:spPr>
      </p:pic>
      <p:sp>
        <p:nvSpPr>
          <p:cNvPr id="6" name="Rectangle 5">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ounded Rectangle 6"/>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10" name="Rounded Rectangle 9"/>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11" name="Rounded Rectangle 10"/>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12" name="Rounded Rectangle 11"/>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13"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15" name="Oval 14"/>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6" descr="Image result for twitter symb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067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114548" y="0"/>
            <a:ext cx="10096500" cy="13710980"/>
            <a:chOff x="2114548" y="0"/>
            <a:chExt cx="10096500" cy="13710980"/>
          </a:xfrm>
        </p:grpSpPr>
        <p:pic>
          <p:nvPicPr>
            <p:cNvPr id="2" name="Picture 1"/>
            <p:cNvPicPr>
              <a:picLocks noChangeAspect="1"/>
            </p:cNvPicPr>
            <p:nvPr/>
          </p:nvPicPr>
          <p:blipFill rotWithShape="1">
            <a:blip r:embed="rId3"/>
            <a:srcRect l="17520"/>
            <a:stretch/>
          </p:blipFill>
          <p:spPr>
            <a:xfrm>
              <a:off x="2133599" y="0"/>
              <a:ext cx="10058399" cy="6856326"/>
            </a:xfrm>
            <a:prstGeom prst="rect">
              <a:avLst/>
            </a:prstGeom>
          </p:spPr>
        </p:pic>
        <p:pic>
          <p:nvPicPr>
            <p:cNvPr id="6" name="Picture 5"/>
            <p:cNvPicPr>
              <a:picLocks noChangeAspect="1"/>
            </p:cNvPicPr>
            <p:nvPr/>
          </p:nvPicPr>
          <p:blipFill rotWithShape="1">
            <a:blip r:embed="rId4"/>
            <a:srcRect l="17187"/>
            <a:stretch/>
          </p:blipFill>
          <p:spPr>
            <a:xfrm>
              <a:off x="2114548" y="6856326"/>
              <a:ext cx="10096500" cy="6854654"/>
            </a:xfrm>
            <a:prstGeom prst="rect">
              <a:avLst/>
            </a:prstGeom>
          </p:spPr>
        </p:pic>
      </p:grpSp>
      <p:sp>
        <p:nvSpPr>
          <p:cNvPr id="10" name="Rectangle 9">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ounded Rectangle 10"/>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12" name="Rounded Rectangle 11"/>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13" name="Rounded Rectangle 12"/>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14" name="Rounded Rectangle 13"/>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15"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17" name="Oval 16"/>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6" descr="Image result for twitter symbo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34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 2.96296E-6 L 0.00039 -0.99977 " pathEditMode="relative" rAng="0" ptsTypes="AA">
                                      <p:cBhvr>
                                        <p:cTn id="6" dur="2000" fill="hold"/>
                                        <p:tgtEl>
                                          <p:spTgt spid="3"/>
                                        </p:tgtEl>
                                        <p:attrNameLst>
                                          <p:attrName>ppt_x</p:attrName>
                                          <p:attrName>ppt_y</p:attrName>
                                        </p:attrNameLst>
                                      </p:cBhvr>
                                      <p:rCtr x="13" y="-5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 name="Group 2047"/>
          <p:cNvGrpSpPr/>
          <p:nvPr/>
        </p:nvGrpSpPr>
        <p:grpSpPr>
          <a:xfrm>
            <a:off x="2244461" y="138169"/>
            <a:ext cx="28685126" cy="6719831"/>
            <a:chOff x="2244461" y="138169"/>
            <a:chExt cx="28685126" cy="6719831"/>
          </a:xfrm>
        </p:grpSpPr>
        <p:grpSp>
          <p:nvGrpSpPr>
            <p:cNvPr id="15" name="Group 14"/>
            <p:cNvGrpSpPr/>
            <p:nvPr/>
          </p:nvGrpSpPr>
          <p:grpSpPr>
            <a:xfrm>
              <a:off x="2244461" y="138169"/>
              <a:ext cx="28685126" cy="6719831"/>
              <a:chOff x="-2133600" y="6915995"/>
              <a:chExt cx="28685126" cy="6719831"/>
            </a:xfrm>
          </p:grpSpPr>
          <p:grpSp>
            <p:nvGrpSpPr>
              <p:cNvPr id="17" name="Group 16"/>
              <p:cNvGrpSpPr/>
              <p:nvPr/>
            </p:nvGrpSpPr>
            <p:grpSpPr>
              <a:xfrm>
                <a:off x="4578780" y="6915995"/>
                <a:ext cx="21972746" cy="6719831"/>
                <a:chOff x="4997880" y="-166632"/>
                <a:chExt cx="21972746" cy="6719831"/>
              </a:xfrm>
            </p:grpSpPr>
            <p:pic>
              <p:nvPicPr>
                <p:cNvPr id="18" name="Picture 2" descr="Image result for world map blue and white"/>
                <p:cNvPicPr>
                  <a:picLocks noChangeAspect="1" noChangeArrowheads="1"/>
                </p:cNvPicPr>
                <p:nvPr/>
              </p:nvPicPr>
              <p:blipFill rotWithShape="1">
                <a:blip r:embed="rId2">
                  <a:extLst>
                    <a:ext uri="{28A0092B-C50C-407E-A947-70E740481C1C}">
                      <a14:useLocalDpi xmlns:a14="http://schemas.microsoft.com/office/drawing/2010/main" val="0"/>
                    </a:ext>
                  </a:extLst>
                </a:blip>
                <a:srcRect t="9205" b="17293"/>
                <a:stretch/>
              </p:blipFill>
              <p:spPr bwMode="auto">
                <a:xfrm>
                  <a:off x="4997880" y="-166632"/>
                  <a:ext cx="11014948" cy="67198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world map blue and white"/>
                <p:cNvPicPr>
                  <a:picLocks noChangeAspect="1" noChangeArrowheads="1"/>
                </p:cNvPicPr>
                <p:nvPr/>
              </p:nvPicPr>
              <p:blipFill rotWithShape="1">
                <a:blip r:embed="rId2">
                  <a:extLst>
                    <a:ext uri="{28A0092B-C50C-407E-A947-70E740481C1C}">
                      <a14:useLocalDpi xmlns:a14="http://schemas.microsoft.com/office/drawing/2010/main" val="0"/>
                    </a:ext>
                  </a:extLst>
                </a:blip>
                <a:srcRect t="9205" b="17293"/>
                <a:stretch/>
              </p:blipFill>
              <p:spPr bwMode="auto">
                <a:xfrm>
                  <a:off x="15955678" y="-166632"/>
                  <a:ext cx="11014948" cy="6719831"/>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圖片 14">
                <a:extLst>
                  <a:ext uri="{FF2B5EF4-FFF2-40B4-BE49-F238E27FC236}">
                    <a16:creationId xmlns:a16="http://schemas.microsoft.com/office/drawing/2014/main" id="{970A6947-00D1-46E2-BA5E-26C5F6D2212E}"/>
                  </a:ext>
                </a:extLst>
              </p:cNvPr>
              <p:cNvPicPr>
                <a:picLocks noChangeAspect="1"/>
              </p:cNvPicPr>
              <p:nvPr/>
            </p:nvPicPr>
            <p:blipFill rotWithShape="1">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l="20312" t="16168" r="20312" b="21580"/>
              <a:stretch/>
            </p:blipFill>
            <p:spPr>
              <a:xfrm>
                <a:off x="12624463" y="9230617"/>
                <a:ext cx="857349" cy="857350"/>
              </a:xfrm>
              <a:prstGeom prst="rect">
                <a:avLst/>
              </a:prstGeom>
              <a:ln>
                <a:noFill/>
              </a:ln>
            </p:spPr>
          </p:pic>
          <p:sp>
            <p:nvSpPr>
              <p:cNvPr id="21" name="Rectangle 20"/>
              <p:cNvSpPr/>
              <p:nvPr/>
            </p:nvSpPr>
            <p:spPr>
              <a:xfrm>
                <a:off x="10555814" y="8776537"/>
                <a:ext cx="930063" cy="1015663"/>
              </a:xfrm>
              <a:prstGeom prst="rect">
                <a:avLst/>
              </a:prstGeom>
            </p:spPr>
            <p:txBody>
              <a:bodyPr wrap="none">
                <a:spAutoFit/>
              </a:bodyPr>
              <a:lstStyle/>
              <a:p>
                <a:r>
                  <a:rPr lang="ta-IN" sz="6000" dirty="0">
                    <a:solidFill>
                      <a:srgbClr val="222222"/>
                    </a:solidFill>
                    <a:latin typeface="Arial" panose="020B0604020202020204" pitchFamily="34" charset="0"/>
                  </a:rPr>
                  <a:t>௧</a:t>
                </a:r>
                <a:r>
                  <a:rPr lang="ta-IN" dirty="0">
                    <a:solidFill>
                      <a:srgbClr val="222222"/>
                    </a:solidFill>
                    <a:latin typeface="Arial" panose="020B0604020202020204" pitchFamily="34" charset="0"/>
                  </a:rPr>
                  <a:t> </a:t>
                </a:r>
                <a:endParaRPr lang="en-AU" dirty="0"/>
              </a:p>
            </p:txBody>
          </p:sp>
          <p:sp>
            <p:nvSpPr>
              <p:cNvPr id="22" name="Rectangle 21"/>
              <p:cNvSpPr/>
              <p:nvPr/>
            </p:nvSpPr>
            <p:spPr>
              <a:xfrm>
                <a:off x="9206619" y="8697153"/>
                <a:ext cx="553357" cy="861774"/>
              </a:xfrm>
              <a:prstGeom prst="rect">
                <a:avLst/>
              </a:prstGeom>
            </p:spPr>
            <p:txBody>
              <a:bodyPr wrap="none">
                <a:spAutoFit/>
              </a:bodyPr>
              <a:lstStyle/>
              <a:p>
                <a:r>
                  <a:rPr lang="el-GR" sz="5000" dirty="0" smtClean="0">
                    <a:solidFill>
                      <a:srgbClr val="222222"/>
                    </a:solidFill>
                    <a:latin typeface="Arial" panose="020B0604020202020204" pitchFamily="34" charset="0"/>
                  </a:rPr>
                  <a:t>β</a:t>
                </a:r>
                <a:endParaRPr lang="en-AU" sz="5000" dirty="0"/>
              </a:p>
            </p:txBody>
          </p:sp>
          <p:sp>
            <p:nvSpPr>
              <p:cNvPr id="23" name="Rectangle 22"/>
              <p:cNvSpPr/>
              <p:nvPr/>
            </p:nvSpPr>
            <p:spPr>
              <a:xfrm>
                <a:off x="9735331" y="8636344"/>
                <a:ext cx="551754" cy="707886"/>
              </a:xfrm>
              <a:prstGeom prst="rect">
                <a:avLst/>
              </a:prstGeom>
            </p:spPr>
            <p:txBody>
              <a:bodyPr wrap="none">
                <a:spAutoFit/>
              </a:bodyPr>
              <a:lstStyle/>
              <a:p>
                <a:r>
                  <a:rPr lang="hy-AM" sz="4000" dirty="0">
                    <a:solidFill>
                      <a:srgbClr val="222222"/>
                    </a:solidFill>
                    <a:latin typeface="Arial" panose="020B0604020202020204" pitchFamily="34" charset="0"/>
                  </a:rPr>
                  <a:t>Գ</a:t>
                </a:r>
                <a:endParaRPr lang="en-AU" sz="4000" dirty="0"/>
              </a:p>
            </p:txBody>
          </p:sp>
          <p:pic>
            <p:nvPicPr>
              <p:cNvPr id="24" name="Picture 23">
                <a:extLst>
                  <a:ext uri="{FF2B5EF4-FFF2-40B4-BE49-F238E27FC236}">
                    <a16:creationId xmlns:a16="http://schemas.microsoft.com/office/drawing/2014/main" id="{4E66D3C3-AE8E-438C-8485-DD9E9D7A6643}"/>
                  </a:ext>
                </a:extLst>
              </p:cNvPr>
              <p:cNvPicPr>
                <a:picLocks noChangeAspect="1"/>
              </p:cNvPicPr>
              <p:nvPr/>
            </p:nvPicPr>
            <p:blipFill>
              <a:blip r:embed="rId5"/>
              <a:stretch>
                <a:fillRect/>
              </a:stretch>
            </p:blipFill>
            <p:spPr>
              <a:xfrm>
                <a:off x="12735647" y="10275769"/>
                <a:ext cx="914335" cy="914335"/>
              </a:xfrm>
              <a:prstGeom prst="rect">
                <a:avLst/>
              </a:prstGeom>
            </p:spPr>
          </p:pic>
          <p:sp>
            <p:nvSpPr>
              <p:cNvPr id="7" name="Rectangle 6"/>
              <p:cNvSpPr/>
              <p:nvPr/>
            </p:nvSpPr>
            <p:spPr>
              <a:xfrm>
                <a:off x="-2133600" y="6915995"/>
                <a:ext cx="6712380" cy="6719831"/>
              </a:xfrm>
              <a:prstGeom prst="rect">
                <a:avLst/>
              </a:prstGeom>
              <a:solidFill>
                <a:srgbClr val="0E8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p:cNvSpPr/>
              <p:nvPr/>
            </p:nvSpPr>
            <p:spPr>
              <a:xfrm>
                <a:off x="10293310" y="10086693"/>
                <a:ext cx="620683" cy="1015663"/>
              </a:xfrm>
              <a:prstGeom prst="rect">
                <a:avLst/>
              </a:prstGeom>
            </p:spPr>
            <p:txBody>
              <a:bodyPr wrap="none">
                <a:spAutoFit/>
              </a:bodyPr>
              <a:lstStyle/>
              <a:p>
                <a:r>
                  <a:rPr lang="am-ET" sz="6000" dirty="0">
                    <a:solidFill>
                      <a:srgbClr val="222222"/>
                    </a:solidFill>
                    <a:latin typeface="Arial" panose="020B0604020202020204" pitchFamily="34" charset="0"/>
                  </a:rPr>
                  <a:t>፫</a:t>
                </a:r>
                <a:endParaRPr lang="en-AU" sz="6000" dirty="0"/>
              </a:p>
            </p:txBody>
          </p:sp>
          <p:sp>
            <p:nvSpPr>
              <p:cNvPr id="32" name="Rectangle 31"/>
              <p:cNvSpPr/>
              <p:nvPr/>
            </p:nvSpPr>
            <p:spPr>
              <a:xfrm>
                <a:off x="7115075" y="10690849"/>
                <a:ext cx="518091" cy="861774"/>
              </a:xfrm>
              <a:prstGeom prst="rect">
                <a:avLst/>
              </a:prstGeom>
            </p:spPr>
            <p:txBody>
              <a:bodyPr wrap="none">
                <a:spAutoFit/>
              </a:bodyPr>
              <a:lstStyle/>
              <a:p>
                <a:r>
                  <a:rPr lang="en-AU" sz="5000" dirty="0" smtClean="0">
                    <a:solidFill>
                      <a:srgbClr val="222222"/>
                    </a:solidFill>
                    <a:latin typeface="Arial" panose="020B0604020202020204" pitchFamily="34" charset="0"/>
                  </a:rPr>
                  <a:t>||</a:t>
                </a:r>
                <a:endParaRPr lang="en-AU" sz="5000" dirty="0"/>
              </a:p>
            </p:txBody>
          </p:sp>
          <p:grpSp>
            <p:nvGrpSpPr>
              <p:cNvPr id="9" name="Group 8"/>
              <p:cNvGrpSpPr/>
              <p:nvPr/>
            </p:nvGrpSpPr>
            <p:grpSpPr>
              <a:xfrm>
                <a:off x="5713775" y="9190328"/>
                <a:ext cx="578684" cy="316564"/>
                <a:chOff x="-1989112" y="1997809"/>
                <a:chExt cx="2770353" cy="1515499"/>
              </a:xfrm>
            </p:grpSpPr>
            <p:pic>
              <p:nvPicPr>
                <p:cNvPr id="5122" name="Picture 2" descr="http://www.native-languages.org/numbers/1butterfly.gif"/>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1989112" y="2036933"/>
                  <a:ext cx="14763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www.native-languages.org/numbers/1butterfly.gif"/>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695134" y="1997809"/>
                  <a:ext cx="1476375" cy="1476377"/>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Rectangle 35"/>
              <p:cNvSpPr/>
              <p:nvPr/>
            </p:nvSpPr>
            <p:spPr>
              <a:xfrm>
                <a:off x="5577176" y="8169039"/>
                <a:ext cx="184731" cy="707886"/>
              </a:xfrm>
              <a:prstGeom prst="rect">
                <a:avLst/>
              </a:prstGeom>
            </p:spPr>
            <p:txBody>
              <a:bodyPr wrap="none">
                <a:spAutoFit/>
              </a:bodyPr>
              <a:lstStyle/>
              <a:p>
                <a:endParaRPr lang="en-AU" sz="4000" dirty="0"/>
              </a:p>
            </p:txBody>
          </p:sp>
          <p:sp>
            <p:nvSpPr>
              <p:cNvPr id="37" name="Rectangle 36"/>
              <p:cNvSpPr/>
              <p:nvPr/>
            </p:nvSpPr>
            <p:spPr>
              <a:xfrm>
                <a:off x="13856496" y="11514523"/>
                <a:ext cx="470000" cy="707886"/>
              </a:xfrm>
              <a:prstGeom prst="rect">
                <a:avLst/>
              </a:prstGeom>
            </p:spPr>
            <p:txBody>
              <a:bodyPr wrap="none">
                <a:spAutoFit/>
              </a:bodyPr>
              <a:lstStyle/>
              <a:p>
                <a:r>
                  <a:rPr lang="en-AU" sz="4000" dirty="0" smtClean="0">
                    <a:solidFill>
                      <a:srgbClr val="222222"/>
                    </a:solidFill>
                    <a:latin typeface="Arial" panose="020B0604020202020204" pitchFamily="34" charset="0"/>
                  </a:rPr>
                  <a:t>2</a:t>
                </a:r>
                <a:endParaRPr lang="en-AU" sz="4000" dirty="0"/>
              </a:p>
            </p:txBody>
          </p:sp>
        </p:grpSp>
        <p:grpSp>
          <p:nvGrpSpPr>
            <p:cNvPr id="26" name="Group 25"/>
            <p:cNvGrpSpPr/>
            <p:nvPr/>
          </p:nvGrpSpPr>
          <p:grpSpPr>
            <a:xfrm>
              <a:off x="16680143" y="1625953"/>
              <a:ext cx="191083" cy="525158"/>
              <a:chOff x="16680143" y="1625953"/>
              <a:chExt cx="191083" cy="525158"/>
            </a:xfrm>
          </p:grpSpPr>
          <p:sp>
            <p:nvSpPr>
              <p:cNvPr id="25" name="Oval 24"/>
              <p:cNvSpPr/>
              <p:nvPr/>
            </p:nvSpPr>
            <p:spPr>
              <a:xfrm flipV="1">
                <a:off x="16680143" y="1625953"/>
                <a:ext cx="191083" cy="1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p:cNvSpPr/>
              <p:nvPr/>
            </p:nvSpPr>
            <p:spPr>
              <a:xfrm flipV="1">
                <a:off x="16680143" y="1960028"/>
                <a:ext cx="191083" cy="1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5" name="Rectangle 4">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8"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26"/>
          <p:cNvSpPr/>
          <p:nvPr/>
        </p:nvSpPr>
        <p:spPr>
          <a:xfrm>
            <a:off x="2075543" y="-1"/>
            <a:ext cx="10116457" cy="6858000"/>
          </a:xfrm>
          <a:custGeom>
            <a:avLst/>
            <a:gdLst>
              <a:gd name="connsiteX0" fmla="*/ 4922544 w 10116457"/>
              <a:gd name="connsiteY0" fmla="*/ 780392 h 6858000"/>
              <a:gd name="connsiteX1" fmla="*/ 2356856 w 10116457"/>
              <a:gd name="connsiteY1" fmla="*/ 3346080 h 6858000"/>
              <a:gd name="connsiteX2" fmla="*/ 4922544 w 10116457"/>
              <a:gd name="connsiteY2" fmla="*/ 5911768 h 6858000"/>
              <a:gd name="connsiteX3" fmla="*/ 7488232 w 10116457"/>
              <a:gd name="connsiteY3" fmla="*/ 3346080 h 6858000"/>
              <a:gd name="connsiteX4" fmla="*/ 4922544 w 10116457"/>
              <a:gd name="connsiteY4" fmla="*/ 780392 h 6858000"/>
              <a:gd name="connsiteX5" fmla="*/ 0 w 10116457"/>
              <a:gd name="connsiteY5" fmla="*/ 0 h 6858000"/>
              <a:gd name="connsiteX6" fmla="*/ 10116457 w 10116457"/>
              <a:gd name="connsiteY6" fmla="*/ 0 h 6858000"/>
              <a:gd name="connsiteX7" fmla="*/ 10116457 w 10116457"/>
              <a:gd name="connsiteY7" fmla="*/ 6858000 h 6858000"/>
              <a:gd name="connsiteX8" fmla="*/ 0 w 1011645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16457" h="6858000">
                <a:moveTo>
                  <a:pt x="4922544" y="780392"/>
                </a:moveTo>
                <a:cubicBezTo>
                  <a:pt x="3505554" y="780392"/>
                  <a:pt x="2356856" y="1929090"/>
                  <a:pt x="2356856" y="3346080"/>
                </a:cubicBezTo>
                <a:cubicBezTo>
                  <a:pt x="2356856" y="4763070"/>
                  <a:pt x="3505554" y="5911768"/>
                  <a:pt x="4922544" y="5911768"/>
                </a:cubicBezTo>
                <a:cubicBezTo>
                  <a:pt x="6339534" y="5911768"/>
                  <a:pt x="7488232" y="4763070"/>
                  <a:pt x="7488232" y="3346080"/>
                </a:cubicBezTo>
                <a:cubicBezTo>
                  <a:pt x="7488232" y="1929090"/>
                  <a:pt x="6339534" y="780392"/>
                  <a:pt x="4922544" y="780392"/>
                </a:cubicBezTo>
                <a:close/>
                <a:moveTo>
                  <a:pt x="0" y="0"/>
                </a:moveTo>
                <a:lnTo>
                  <a:pt x="10116457" y="0"/>
                </a:lnTo>
                <a:lnTo>
                  <a:pt x="10116457" y="6858000"/>
                </a:lnTo>
                <a:lnTo>
                  <a:pt x="0" y="6858000"/>
                </a:lnTo>
                <a:close/>
              </a:path>
            </a:pathLst>
          </a:cu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ounded Rectangle 28"/>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30" name="Rounded Rectangle 29"/>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31" name="Rounded Rectangle 30"/>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33" name="Rounded Rectangle 32"/>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35"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39" name="Oval 38"/>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0" name="Picture 6" descr="Image result for twitter symbo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6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decel="15000" fill="hold" nodeType="withEffect">
                                  <p:stCondLst>
                                    <p:cond delay="0"/>
                                  </p:stCondLst>
                                  <p:childTnLst>
                                    <p:animMotion origin="layout" path="M 3.33333E-6 -3.7037E-6 L -0.91823 0.00394 " pathEditMode="relative" rAng="0" ptsTypes="AA">
                                      <p:cBhvr>
                                        <p:cTn id="6" dur="6000" fill="hold"/>
                                        <p:tgtEl>
                                          <p:spTgt spid="2048"/>
                                        </p:tgtEl>
                                        <p:attrNameLst>
                                          <p:attrName>ppt_x</p:attrName>
                                          <p:attrName>ppt_y</p:attrName>
                                        </p:attrNameLst>
                                      </p:cBhvr>
                                      <p:rCtr x="-45911"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2075542" y="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114" name="Group 113"/>
          <p:cNvGrpSpPr/>
          <p:nvPr/>
        </p:nvGrpSpPr>
        <p:grpSpPr>
          <a:xfrm>
            <a:off x="2032000" y="0"/>
            <a:ext cx="10165953" cy="13716000"/>
            <a:chOff x="2032000" y="0"/>
            <a:chExt cx="10165953" cy="13716000"/>
          </a:xfrm>
        </p:grpSpPr>
        <p:pic>
          <p:nvPicPr>
            <p:cNvPr id="4" name="Picture 3"/>
            <p:cNvPicPr>
              <a:picLocks noChangeAspect="1"/>
            </p:cNvPicPr>
            <p:nvPr/>
          </p:nvPicPr>
          <p:blipFill rotWithShape="1">
            <a:blip r:embed="rId2"/>
            <a:srcRect l="16658"/>
            <a:stretch/>
          </p:blipFill>
          <p:spPr>
            <a:xfrm>
              <a:off x="2032000" y="0"/>
              <a:ext cx="10165953" cy="6858000"/>
            </a:xfrm>
            <a:prstGeom prst="rect">
              <a:avLst/>
            </a:prstGeom>
          </p:spPr>
        </p:pic>
        <p:grpSp>
          <p:nvGrpSpPr>
            <p:cNvPr id="110" name="Group 109"/>
            <p:cNvGrpSpPr/>
            <p:nvPr/>
          </p:nvGrpSpPr>
          <p:grpSpPr>
            <a:xfrm>
              <a:off x="2075543" y="6858000"/>
              <a:ext cx="10116457" cy="6858000"/>
              <a:chOff x="2075543" y="6858000"/>
              <a:chExt cx="10116457" cy="6858000"/>
            </a:xfrm>
          </p:grpSpPr>
          <p:sp>
            <p:nvSpPr>
              <p:cNvPr id="5" name="Rectangle 4"/>
              <p:cNvSpPr/>
              <p:nvPr/>
            </p:nvSpPr>
            <p:spPr>
              <a:xfrm>
                <a:off x="2075543" y="6858000"/>
                <a:ext cx="10116457" cy="6858000"/>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5" name="Rounded Rectangle 104"/>
              <p:cNvSpPr/>
              <p:nvPr/>
            </p:nvSpPr>
            <p:spPr>
              <a:xfrm>
                <a:off x="2191656" y="8254462"/>
                <a:ext cx="9900557" cy="42804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4" name="Group 103"/>
              <p:cNvGrpSpPr/>
              <p:nvPr/>
            </p:nvGrpSpPr>
            <p:grpSpPr>
              <a:xfrm>
                <a:off x="2415915" y="8252470"/>
                <a:ext cx="9529030" cy="4069060"/>
                <a:chOff x="3402898" y="7731710"/>
                <a:chExt cx="11979822" cy="5115590"/>
              </a:xfrm>
            </p:grpSpPr>
            <p:sp>
              <p:nvSpPr>
                <p:cNvPr id="6" name="Rectangle 5">
                  <a:extLst>
                    <a:ext uri="{FF2B5EF4-FFF2-40B4-BE49-F238E27FC236}">
                      <a16:creationId xmlns:a16="http://schemas.microsoft.com/office/drawing/2014/main" id="{B20AF456-BE24-47CC-83A6-990BAAAEAA0F}"/>
                    </a:ext>
                  </a:extLst>
                </p:cNvPr>
                <p:cNvSpPr/>
                <p:nvPr/>
              </p:nvSpPr>
              <p:spPr>
                <a:xfrm>
                  <a:off x="3405227"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1</a:t>
                  </a:r>
                </a:p>
              </p:txBody>
            </p:sp>
            <p:sp>
              <p:nvSpPr>
                <p:cNvPr id="7" name="Rectangle 6">
                  <a:extLst>
                    <a:ext uri="{FF2B5EF4-FFF2-40B4-BE49-F238E27FC236}">
                      <a16:creationId xmlns:a16="http://schemas.microsoft.com/office/drawing/2014/main" id="{C52D52CA-6DF3-4DC8-9DD0-2BE7D5AEFC1B}"/>
                    </a:ext>
                  </a:extLst>
                </p:cNvPr>
                <p:cNvSpPr/>
                <p:nvPr/>
              </p:nvSpPr>
              <p:spPr>
                <a:xfrm>
                  <a:off x="4737227"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2</a:t>
                  </a:r>
                </a:p>
              </p:txBody>
            </p:sp>
            <p:sp>
              <p:nvSpPr>
                <p:cNvPr id="8" name="Rectangle 7">
                  <a:extLst>
                    <a:ext uri="{FF2B5EF4-FFF2-40B4-BE49-F238E27FC236}">
                      <a16:creationId xmlns:a16="http://schemas.microsoft.com/office/drawing/2014/main" id="{682E511A-CCE6-40C3-B962-C34574641514}"/>
                    </a:ext>
                  </a:extLst>
                </p:cNvPr>
                <p:cNvSpPr/>
                <p:nvPr/>
              </p:nvSpPr>
              <p:spPr>
                <a:xfrm>
                  <a:off x="6060681"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3</a:t>
                  </a:r>
                </a:p>
              </p:txBody>
            </p:sp>
            <p:sp>
              <p:nvSpPr>
                <p:cNvPr id="9" name="Rectangle 8">
                  <a:extLst>
                    <a:ext uri="{FF2B5EF4-FFF2-40B4-BE49-F238E27FC236}">
                      <a16:creationId xmlns:a16="http://schemas.microsoft.com/office/drawing/2014/main" id="{9712F35B-B024-4014-B732-4AD6D91C9F5B}"/>
                    </a:ext>
                  </a:extLst>
                </p:cNvPr>
                <p:cNvSpPr/>
                <p:nvPr/>
              </p:nvSpPr>
              <p:spPr>
                <a:xfrm>
                  <a:off x="7392681"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4</a:t>
                  </a:r>
                </a:p>
              </p:txBody>
            </p:sp>
            <p:sp>
              <p:nvSpPr>
                <p:cNvPr id="10" name="Rectangle 9">
                  <a:extLst>
                    <a:ext uri="{FF2B5EF4-FFF2-40B4-BE49-F238E27FC236}">
                      <a16:creationId xmlns:a16="http://schemas.microsoft.com/office/drawing/2014/main" id="{5C676356-0298-4DD0-9504-DFB2A90C74E2}"/>
                    </a:ext>
                  </a:extLst>
                </p:cNvPr>
                <p:cNvSpPr/>
                <p:nvPr/>
              </p:nvSpPr>
              <p:spPr>
                <a:xfrm>
                  <a:off x="8724681"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5</a:t>
                  </a:r>
                </a:p>
              </p:txBody>
            </p:sp>
            <p:sp>
              <p:nvSpPr>
                <p:cNvPr id="11" name="Rectangle 10">
                  <a:extLst>
                    <a:ext uri="{FF2B5EF4-FFF2-40B4-BE49-F238E27FC236}">
                      <a16:creationId xmlns:a16="http://schemas.microsoft.com/office/drawing/2014/main" id="{E5C68164-DBA2-4BF8-BE01-0EA59509D113}"/>
                    </a:ext>
                  </a:extLst>
                </p:cNvPr>
                <p:cNvSpPr/>
                <p:nvPr/>
              </p:nvSpPr>
              <p:spPr>
                <a:xfrm>
                  <a:off x="10065227"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6</a:t>
                  </a:r>
                </a:p>
              </p:txBody>
            </p:sp>
            <p:sp>
              <p:nvSpPr>
                <p:cNvPr id="12" name="Rectangle 11">
                  <a:extLst>
                    <a:ext uri="{FF2B5EF4-FFF2-40B4-BE49-F238E27FC236}">
                      <a16:creationId xmlns:a16="http://schemas.microsoft.com/office/drawing/2014/main" id="{35AAE8E2-B08D-420D-876A-0699F0F2C0B8}"/>
                    </a:ext>
                  </a:extLst>
                </p:cNvPr>
                <p:cNvSpPr/>
                <p:nvPr/>
              </p:nvSpPr>
              <p:spPr>
                <a:xfrm>
                  <a:off x="11397227"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7</a:t>
                  </a:r>
                </a:p>
              </p:txBody>
            </p:sp>
            <p:sp>
              <p:nvSpPr>
                <p:cNvPr id="13" name="Rectangle 12">
                  <a:extLst>
                    <a:ext uri="{FF2B5EF4-FFF2-40B4-BE49-F238E27FC236}">
                      <a16:creationId xmlns:a16="http://schemas.microsoft.com/office/drawing/2014/main" id="{240D7FB8-7F22-4F9D-A4F6-D5D4CD6D9A56}"/>
                    </a:ext>
                  </a:extLst>
                </p:cNvPr>
                <p:cNvSpPr/>
                <p:nvPr/>
              </p:nvSpPr>
              <p:spPr>
                <a:xfrm>
                  <a:off x="12703589"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8</a:t>
                  </a:r>
                </a:p>
              </p:txBody>
            </p:sp>
            <p:sp>
              <p:nvSpPr>
                <p:cNvPr id="14" name="Rectangle 13">
                  <a:extLst>
                    <a:ext uri="{FF2B5EF4-FFF2-40B4-BE49-F238E27FC236}">
                      <a16:creationId xmlns:a16="http://schemas.microsoft.com/office/drawing/2014/main" id="{334334D7-C6BE-472B-B36A-BC403E332C2A}"/>
                    </a:ext>
                  </a:extLst>
                </p:cNvPr>
                <p:cNvSpPr/>
                <p:nvPr/>
              </p:nvSpPr>
              <p:spPr>
                <a:xfrm>
                  <a:off x="14035589" y="7731710"/>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0" dirty="0">
                      <a:solidFill>
                        <a:schemeClr val="tx1"/>
                      </a:solidFill>
                    </a:rPr>
                    <a:t>9</a:t>
                  </a:r>
                </a:p>
              </p:txBody>
            </p:sp>
            <p:pic>
              <p:nvPicPr>
                <p:cNvPr id="15" name="圖片 21">
                  <a:extLst>
                    <a:ext uri="{FF2B5EF4-FFF2-40B4-BE49-F238E27FC236}">
                      <a16:creationId xmlns:a16="http://schemas.microsoft.com/office/drawing/2014/main" id="{7D479A40-2AA7-49C7-A336-208A4D6EB05C}"/>
                    </a:ext>
                  </a:extLst>
                </p:cNvPr>
                <p:cNvPicPr>
                  <a:picLocks noChangeAspect="1"/>
                </p:cNvPicPr>
                <p:nvPr/>
              </p:nvPicPr>
              <p:blipFill rotWithShape="1">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l="20312" t="18875" r="20312" b="18874"/>
                <a:stretch/>
              </p:blipFill>
              <p:spPr>
                <a:xfrm>
                  <a:off x="14040028" y="9019671"/>
                  <a:ext cx="1332000" cy="1332000"/>
                </a:xfrm>
                <a:prstGeom prst="rect">
                  <a:avLst/>
                </a:prstGeom>
                <a:ln>
                  <a:noFill/>
                </a:ln>
              </p:spPr>
            </p:pic>
            <p:pic>
              <p:nvPicPr>
                <p:cNvPr id="16" name="圖片 20">
                  <a:extLst>
                    <a:ext uri="{FF2B5EF4-FFF2-40B4-BE49-F238E27FC236}">
                      <a16:creationId xmlns:a16="http://schemas.microsoft.com/office/drawing/2014/main" id="{B48DD956-99C8-44C5-8FF9-C7605D6F4AC6}"/>
                    </a:ext>
                  </a:extLst>
                </p:cNvPr>
                <p:cNvPicPr>
                  <a:picLocks noChangeAspect="1"/>
                </p:cNvPicPr>
                <p:nvPr/>
              </p:nvPicPr>
              <p:blipFill rotWithShape="1">
                <a:blip r:embed="rId5">
                  <a:duotone>
                    <a:prstClr val="black"/>
                    <a:schemeClr val="accent1">
                      <a:tint val="45000"/>
                      <a:satMod val="400000"/>
                    </a:schemeClr>
                  </a:duotone>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l="20312" t="18875" r="20312" b="18874"/>
                <a:stretch/>
              </p:blipFill>
              <p:spPr>
                <a:xfrm>
                  <a:off x="12704990" y="9019671"/>
                  <a:ext cx="1332001" cy="1332000"/>
                </a:xfrm>
                <a:prstGeom prst="rect">
                  <a:avLst/>
                </a:prstGeom>
                <a:ln>
                  <a:noFill/>
                </a:ln>
              </p:spPr>
            </p:pic>
            <p:pic>
              <p:nvPicPr>
                <p:cNvPr id="17" name="圖片 19">
                  <a:extLst>
                    <a:ext uri="{FF2B5EF4-FFF2-40B4-BE49-F238E27FC236}">
                      <a16:creationId xmlns:a16="http://schemas.microsoft.com/office/drawing/2014/main" id="{8CAF30AB-7D2A-4E9C-8E72-0DB770998529}"/>
                    </a:ext>
                  </a:extLst>
                </p:cNvPr>
                <p:cNvPicPr>
                  <a:picLocks noChangeAspect="1"/>
                </p:cNvPicPr>
                <p:nvPr/>
              </p:nvPicPr>
              <p:blipFill rotWithShape="1">
                <a:blip r:embed="rId7">
                  <a:duotone>
                    <a:prstClr val="black"/>
                    <a:schemeClr val="accent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l="20313" t="18875" r="20311" b="18874"/>
                <a:stretch/>
              </p:blipFill>
              <p:spPr>
                <a:xfrm>
                  <a:off x="11397224" y="9019671"/>
                  <a:ext cx="1332001" cy="1332000"/>
                </a:xfrm>
                <a:prstGeom prst="rect">
                  <a:avLst/>
                </a:prstGeom>
                <a:ln>
                  <a:noFill/>
                </a:ln>
              </p:spPr>
            </p:pic>
            <p:pic>
              <p:nvPicPr>
                <p:cNvPr id="18" name="圖片 18">
                  <a:extLst>
                    <a:ext uri="{FF2B5EF4-FFF2-40B4-BE49-F238E27FC236}">
                      <a16:creationId xmlns:a16="http://schemas.microsoft.com/office/drawing/2014/main" id="{71B34439-18FD-4A51-8969-9C2FB36A1EB4}"/>
                    </a:ext>
                  </a:extLst>
                </p:cNvPr>
                <p:cNvPicPr>
                  <a:picLocks noChangeAspect="1"/>
                </p:cNvPicPr>
                <p:nvPr/>
              </p:nvPicPr>
              <p:blipFill rotWithShape="1">
                <a:blip r:embed="rId9">
                  <a:duotone>
                    <a:prstClr val="black"/>
                    <a:schemeClr val="accent1">
                      <a:tint val="45000"/>
                      <a:satMod val="400000"/>
                    </a:schemeClr>
                  </a:duotone>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l="18935" t="14750" r="21689" b="22998"/>
                <a:stretch/>
              </p:blipFill>
              <p:spPr>
                <a:xfrm>
                  <a:off x="10061761" y="9012911"/>
                  <a:ext cx="1332000" cy="1332000"/>
                </a:xfrm>
                <a:prstGeom prst="rect">
                  <a:avLst/>
                </a:prstGeom>
                <a:ln>
                  <a:noFill/>
                </a:ln>
              </p:spPr>
            </p:pic>
            <p:pic>
              <p:nvPicPr>
                <p:cNvPr id="19" name="圖片 17">
                  <a:extLst>
                    <a:ext uri="{FF2B5EF4-FFF2-40B4-BE49-F238E27FC236}">
                      <a16:creationId xmlns:a16="http://schemas.microsoft.com/office/drawing/2014/main" id="{4072D20F-47E2-46CB-B663-AD73DC22E3EE}"/>
                    </a:ext>
                  </a:extLst>
                </p:cNvPr>
                <p:cNvPicPr>
                  <a:picLocks noChangeAspect="1"/>
                </p:cNvPicPr>
                <p:nvPr/>
              </p:nvPicPr>
              <p:blipFill rotWithShape="1">
                <a:blip r:embed="rId11">
                  <a:duotone>
                    <a:prstClr val="black"/>
                    <a:schemeClr val="accent1">
                      <a:tint val="45000"/>
                      <a:satMod val="400000"/>
                    </a:schemeClr>
                  </a:duotone>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l="18082" t="14504" r="22541" b="23244"/>
                <a:stretch/>
              </p:blipFill>
              <p:spPr>
                <a:xfrm>
                  <a:off x="8724680" y="9019671"/>
                  <a:ext cx="1332000" cy="1332000"/>
                </a:xfrm>
                <a:prstGeom prst="rect">
                  <a:avLst/>
                </a:prstGeom>
                <a:ln>
                  <a:noFill/>
                </a:ln>
              </p:spPr>
            </p:pic>
            <p:pic>
              <p:nvPicPr>
                <p:cNvPr id="20" name="圖片 16">
                  <a:extLst>
                    <a:ext uri="{FF2B5EF4-FFF2-40B4-BE49-F238E27FC236}">
                      <a16:creationId xmlns:a16="http://schemas.microsoft.com/office/drawing/2014/main" id="{87CB4C38-CC6F-42E3-AEFF-FB30245DC899}"/>
                    </a:ext>
                  </a:extLst>
                </p:cNvPr>
                <p:cNvPicPr>
                  <a:picLocks noChangeAspect="1"/>
                </p:cNvPicPr>
                <p:nvPr/>
              </p:nvPicPr>
              <p:blipFill rotWithShape="1">
                <a:blip r:embed="rId13">
                  <a:duotone>
                    <a:prstClr val="black"/>
                    <a:schemeClr val="accent1">
                      <a:tint val="45000"/>
                      <a:satMod val="400000"/>
                    </a:schemeClr>
                  </a:duotone>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l="20312" t="12330" r="20312" b="25418"/>
                <a:stretch/>
              </p:blipFill>
              <p:spPr>
                <a:xfrm>
                  <a:off x="7394295" y="9012911"/>
                  <a:ext cx="1332000" cy="1332000"/>
                </a:xfrm>
                <a:prstGeom prst="rect">
                  <a:avLst/>
                </a:prstGeom>
                <a:ln>
                  <a:noFill/>
                </a:ln>
              </p:spPr>
            </p:pic>
            <p:pic>
              <p:nvPicPr>
                <p:cNvPr id="21" name="圖片 15">
                  <a:extLst>
                    <a:ext uri="{FF2B5EF4-FFF2-40B4-BE49-F238E27FC236}">
                      <a16:creationId xmlns:a16="http://schemas.microsoft.com/office/drawing/2014/main" id="{46AB1B74-7903-44FC-ADD5-D8A104B21E06}"/>
                    </a:ext>
                  </a:extLst>
                </p:cNvPr>
                <p:cNvPicPr>
                  <a:picLocks noChangeAspect="1"/>
                </p:cNvPicPr>
                <p:nvPr/>
              </p:nvPicPr>
              <p:blipFill rotWithShape="1">
                <a:blip r:embed="rId15">
                  <a:duotone>
                    <a:prstClr val="black"/>
                    <a:schemeClr val="accent1">
                      <a:tint val="45000"/>
                      <a:satMod val="400000"/>
                    </a:schemeClr>
                  </a:duotone>
                  <a:extLst>
                    <a:ext uri="{BEBA8EAE-BF5A-486C-A8C5-ECC9F3942E4B}">
                      <a14:imgProps xmlns:a14="http://schemas.microsoft.com/office/drawing/2010/main">
                        <a14:imgLayer r:embed="rId16">
                          <a14:imgEffect>
                            <a14:brightnessContrast bright="-100000" contrast="100000"/>
                          </a14:imgEffect>
                        </a14:imgLayer>
                      </a14:imgProps>
                    </a:ext>
                    <a:ext uri="{28A0092B-C50C-407E-A947-70E740481C1C}">
                      <a14:useLocalDpi xmlns:a14="http://schemas.microsoft.com/office/drawing/2010/main" val="0"/>
                    </a:ext>
                  </a:extLst>
                </a:blip>
                <a:srcRect l="20920" t="15839" r="19704" b="21909"/>
                <a:stretch/>
              </p:blipFill>
              <p:spPr>
                <a:xfrm>
                  <a:off x="6060681" y="9012911"/>
                  <a:ext cx="1332001" cy="1332000"/>
                </a:xfrm>
                <a:prstGeom prst="rect">
                  <a:avLst/>
                </a:prstGeom>
                <a:ln>
                  <a:noFill/>
                </a:ln>
              </p:spPr>
            </p:pic>
            <p:pic>
              <p:nvPicPr>
                <p:cNvPr id="22" name="圖片 14">
                  <a:extLst>
                    <a:ext uri="{FF2B5EF4-FFF2-40B4-BE49-F238E27FC236}">
                      <a16:creationId xmlns:a16="http://schemas.microsoft.com/office/drawing/2014/main" id="{970A6947-00D1-46E2-BA5E-26C5F6D2212E}"/>
                    </a:ext>
                  </a:extLst>
                </p:cNvPr>
                <p:cNvPicPr>
                  <a:picLocks noChangeAspect="1"/>
                </p:cNvPicPr>
                <p:nvPr/>
              </p:nvPicPr>
              <p:blipFill rotWithShape="1">
                <a:blip r:embed="rId17">
                  <a:duotone>
                    <a:prstClr val="black"/>
                    <a:schemeClr val="accent1">
                      <a:tint val="45000"/>
                      <a:satMod val="400000"/>
                    </a:schemeClr>
                  </a:duotone>
                  <a:extLst>
                    <a:ext uri="{BEBA8EAE-BF5A-486C-A8C5-ECC9F3942E4B}">
                      <a14:imgProps xmlns:a14="http://schemas.microsoft.com/office/drawing/2010/main">
                        <a14:imgLayer r:embed="rId18">
                          <a14:imgEffect>
                            <a14:brightnessContrast bright="-100000" contrast="100000"/>
                          </a14:imgEffect>
                        </a14:imgLayer>
                      </a14:imgProps>
                    </a:ext>
                    <a:ext uri="{28A0092B-C50C-407E-A947-70E740481C1C}">
                      <a14:useLocalDpi xmlns:a14="http://schemas.microsoft.com/office/drawing/2010/main" val="0"/>
                    </a:ext>
                  </a:extLst>
                </a:blip>
                <a:srcRect l="20312" t="16168" r="20312" b="21580"/>
                <a:stretch/>
              </p:blipFill>
              <p:spPr>
                <a:xfrm>
                  <a:off x="4737227" y="9022379"/>
                  <a:ext cx="1332000" cy="1332001"/>
                </a:xfrm>
                <a:prstGeom prst="rect">
                  <a:avLst/>
                </a:prstGeom>
                <a:ln>
                  <a:noFill/>
                </a:ln>
              </p:spPr>
            </p:pic>
            <p:pic>
              <p:nvPicPr>
                <p:cNvPr id="23" name="圖片 12">
                  <a:extLst>
                    <a:ext uri="{FF2B5EF4-FFF2-40B4-BE49-F238E27FC236}">
                      <a16:creationId xmlns:a16="http://schemas.microsoft.com/office/drawing/2014/main" id="{54203A15-9A13-4B97-B096-C5D110234872}"/>
                    </a:ext>
                  </a:extLst>
                </p:cNvPr>
                <p:cNvPicPr>
                  <a:picLocks noChangeAspect="1"/>
                </p:cNvPicPr>
                <p:nvPr/>
              </p:nvPicPr>
              <p:blipFill rotWithShape="1">
                <a:blip r:embed="rId19">
                  <a:duotone>
                    <a:prstClr val="black"/>
                    <a:schemeClr val="accent1">
                      <a:tint val="45000"/>
                      <a:satMod val="400000"/>
                    </a:schemeClr>
                  </a:duotone>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l="19298" t="15858" r="21326" b="21890"/>
                <a:stretch/>
              </p:blipFill>
              <p:spPr>
                <a:xfrm>
                  <a:off x="3405228" y="9019671"/>
                  <a:ext cx="1332000" cy="1332000"/>
                </a:xfrm>
                <a:prstGeom prst="rect">
                  <a:avLst/>
                </a:prstGeom>
                <a:ln>
                  <a:noFill/>
                </a:ln>
              </p:spPr>
            </p:pic>
            <p:grpSp>
              <p:nvGrpSpPr>
                <p:cNvPr id="24" name="Group 23">
                  <a:extLst>
                    <a:ext uri="{FF2B5EF4-FFF2-40B4-BE49-F238E27FC236}">
                      <a16:creationId xmlns:a16="http://schemas.microsoft.com/office/drawing/2014/main" id="{A9938958-E3DF-4897-9BCB-50D331D2F8A8}"/>
                    </a:ext>
                  </a:extLst>
                </p:cNvPr>
                <p:cNvGrpSpPr/>
                <p:nvPr/>
              </p:nvGrpSpPr>
              <p:grpSpPr>
                <a:xfrm>
                  <a:off x="7388581" y="11508747"/>
                  <a:ext cx="1332000" cy="1332000"/>
                  <a:chOff x="2499222" y="3306077"/>
                  <a:chExt cx="1332000" cy="1332000"/>
                </a:xfrm>
              </p:grpSpPr>
              <p:sp>
                <p:nvSpPr>
                  <p:cNvPr id="25" name="Rectangle 24">
                    <a:extLst>
                      <a:ext uri="{FF2B5EF4-FFF2-40B4-BE49-F238E27FC236}">
                        <a16:creationId xmlns:a16="http://schemas.microsoft.com/office/drawing/2014/main" id="{4D42151D-B6FF-452E-B185-8A70078FC196}"/>
                      </a:ext>
                    </a:extLst>
                  </p:cNvPr>
                  <p:cNvSpPr/>
                  <p:nvPr/>
                </p:nvSpPr>
                <p:spPr>
                  <a:xfrm>
                    <a:off x="2499222"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26" name="Oval 25">
                    <a:extLst>
                      <a:ext uri="{FF2B5EF4-FFF2-40B4-BE49-F238E27FC236}">
                        <a16:creationId xmlns:a16="http://schemas.microsoft.com/office/drawing/2014/main" id="{BF46013A-BE06-4228-89FC-E59856A94E73}"/>
                      </a:ext>
                    </a:extLst>
                  </p:cNvPr>
                  <p:cNvSpPr/>
                  <p:nvPr/>
                </p:nvSpPr>
                <p:spPr>
                  <a:xfrm>
                    <a:off x="3435304"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7" name="Oval 26">
                    <a:extLst>
                      <a:ext uri="{FF2B5EF4-FFF2-40B4-BE49-F238E27FC236}">
                        <a16:creationId xmlns:a16="http://schemas.microsoft.com/office/drawing/2014/main" id="{62CB9909-2564-4F8C-AA29-BD08A23B33D4}"/>
                      </a:ext>
                    </a:extLst>
                  </p:cNvPr>
                  <p:cNvSpPr/>
                  <p:nvPr/>
                </p:nvSpPr>
                <p:spPr>
                  <a:xfrm>
                    <a:off x="3435304"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8" name="Oval 27">
                    <a:extLst>
                      <a:ext uri="{FF2B5EF4-FFF2-40B4-BE49-F238E27FC236}">
                        <a16:creationId xmlns:a16="http://schemas.microsoft.com/office/drawing/2014/main" id="{6FE271A2-8169-4372-8CC3-8CEAD1CE6A82}"/>
                      </a:ext>
                    </a:extLst>
                  </p:cNvPr>
                  <p:cNvSpPr/>
                  <p:nvPr/>
                </p:nvSpPr>
                <p:spPr>
                  <a:xfrm>
                    <a:off x="2643470"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9" name="Oval 28">
                    <a:extLst>
                      <a:ext uri="{FF2B5EF4-FFF2-40B4-BE49-F238E27FC236}">
                        <a16:creationId xmlns:a16="http://schemas.microsoft.com/office/drawing/2014/main" id="{6331C78F-1212-47CC-8104-9F7C41F015DE}"/>
                      </a:ext>
                    </a:extLst>
                  </p:cNvPr>
                  <p:cNvSpPr/>
                  <p:nvPr/>
                </p:nvSpPr>
                <p:spPr>
                  <a:xfrm>
                    <a:off x="2643470"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30" name="Group 29">
                  <a:extLst>
                    <a:ext uri="{FF2B5EF4-FFF2-40B4-BE49-F238E27FC236}">
                      <a16:creationId xmlns:a16="http://schemas.microsoft.com/office/drawing/2014/main" id="{638EE751-694F-421F-9186-1EABDDB17011}"/>
                    </a:ext>
                  </a:extLst>
                </p:cNvPr>
                <p:cNvGrpSpPr/>
                <p:nvPr/>
              </p:nvGrpSpPr>
              <p:grpSpPr>
                <a:xfrm>
                  <a:off x="12699193" y="11508747"/>
                  <a:ext cx="1332000" cy="1332000"/>
                  <a:chOff x="2499222" y="3306077"/>
                  <a:chExt cx="1332000" cy="1332000"/>
                </a:xfrm>
              </p:grpSpPr>
              <p:sp>
                <p:nvSpPr>
                  <p:cNvPr id="31" name="Rectangle 30">
                    <a:extLst>
                      <a:ext uri="{FF2B5EF4-FFF2-40B4-BE49-F238E27FC236}">
                        <a16:creationId xmlns:a16="http://schemas.microsoft.com/office/drawing/2014/main" id="{54851B63-3ABD-4319-AC0A-9FF7708220F9}"/>
                      </a:ext>
                    </a:extLst>
                  </p:cNvPr>
                  <p:cNvSpPr/>
                  <p:nvPr/>
                </p:nvSpPr>
                <p:spPr>
                  <a:xfrm>
                    <a:off x="2499222"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32" name="Oval 31">
                    <a:extLst>
                      <a:ext uri="{FF2B5EF4-FFF2-40B4-BE49-F238E27FC236}">
                        <a16:creationId xmlns:a16="http://schemas.microsoft.com/office/drawing/2014/main" id="{4E2D36EE-C918-4D1B-9E1F-0AF3183F9277}"/>
                      </a:ext>
                    </a:extLst>
                  </p:cNvPr>
                  <p:cNvSpPr/>
                  <p:nvPr/>
                </p:nvSpPr>
                <p:spPr>
                  <a:xfrm>
                    <a:off x="3039387"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3" name="Oval 32">
                    <a:extLst>
                      <a:ext uri="{FF2B5EF4-FFF2-40B4-BE49-F238E27FC236}">
                        <a16:creationId xmlns:a16="http://schemas.microsoft.com/office/drawing/2014/main" id="{3335C4DC-BB9C-41D2-887E-284D2932D5EC}"/>
                      </a:ext>
                    </a:extLst>
                  </p:cNvPr>
                  <p:cNvSpPr/>
                  <p:nvPr/>
                </p:nvSpPr>
                <p:spPr>
                  <a:xfrm>
                    <a:off x="3039387"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4" name="Oval 33">
                    <a:extLst>
                      <a:ext uri="{FF2B5EF4-FFF2-40B4-BE49-F238E27FC236}">
                        <a16:creationId xmlns:a16="http://schemas.microsoft.com/office/drawing/2014/main" id="{55C206B5-ED9C-42FA-89FF-C0338D6232CA}"/>
                      </a:ext>
                    </a:extLst>
                  </p:cNvPr>
                  <p:cNvSpPr/>
                  <p:nvPr/>
                </p:nvSpPr>
                <p:spPr>
                  <a:xfrm>
                    <a:off x="3435304"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5" name="Oval 34">
                    <a:extLst>
                      <a:ext uri="{FF2B5EF4-FFF2-40B4-BE49-F238E27FC236}">
                        <a16:creationId xmlns:a16="http://schemas.microsoft.com/office/drawing/2014/main" id="{224403C6-047A-43E1-9C29-983090C9406F}"/>
                      </a:ext>
                    </a:extLst>
                  </p:cNvPr>
                  <p:cNvSpPr/>
                  <p:nvPr/>
                </p:nvSpPr>
                <p:spPr>
                  <a:xfrm>
                    <a:off x="3435304"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6" name="Oval 35">
                    <a:extLst>
                      <a:ext uri="{FF2B5EF4-FFF2-40B4-BE49-F238E27FC236}">
                        <a16:creationId xmlns:a16="http://schemas.microsoft.com/office/drawing/2014/main" id="{C354C123-657A-472E-8319-45A21E1D8924}"/>
                      </a:ext>
                    </a:extLst>
                  </p:cNvPr>
                  <p:cNvSpPr/>
                  <p:nvPr/>
                </p:nvSpPr>
                <p:spPr>
                  <a:xfrm>
                    <a:off x="3435304"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7" name="Oval 36">
                    <a:extLst>
                      <a:ext uri="{FF2B5EF4-FFF2-40B4-BE49-F238E27FC236}">
                        <a16:creationId xmlns:a16="http://schemas.microsoft.com/office/drawing/2014/main" id="{C8658957-17AB-48AE-92D4-029B27797189}"/>
                      </a:ext>
                    </a:extLst>
                  </p:cNvPr>
                  <p:cNvSpPr/>
                  <p:nvPr/>
                </p:nvSpPr>
                <p:spPr>
                  <a:xfrm>
                    <a:off x="2643470"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8" name="Oval 37">
                    <a:extLst>
                      <a:ext uri="{FF2B5EF4-FFF2-40B4-BE49-F238E27FC236}">
                        <a16:creationId xmlns:a16="http://schemas.microsoft.com/office/drawing/2014/main" id="{486637E8-7115-4988-BC96-303A1D8F4408}"/>
                      </a:ext>
                    </a:extLst>
                  </p:cNvPr>
                  <p:cNvSpPr/>
                  <p:nvPr/>
                </p:nvSpPr>
                <p:spPr>
                  <a:xfrm>
                    <a:off x="2643470"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9" name="Oval 38">
                    <a:extLst>
                      <a:ext uri="{FF2B5EF4-FFF2-40B4-BE49-F238E27FC236}">
                        <a16:creationId xmlns:a16="http://schemas.microsoft.com/office/drawing/2014/main" id="{8CCD9B39-57AE-4A87-95D8-86AF8165A31B}"/>
                      </a:ext>
                    </a:extLst>
                  </p:cNvPr>
                  <p:cNvSpPr/>
                  <p:nvPr/>
                </p:nvSpPr>
                <p:spPr>
                  <a:xfrm>
                    <a:off x="2643470"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40" name="Group 39">
                  <a:extLst>
                    <a:ext uri="{FF2B5EF4-FFF2-40B4-BE49-F238E27FC236}">
                      <a16:creationId xmlns:a16="http://schemas.microsoft.com/office/drawing/2014/main" id="{A606FAB7-380E-40EB-9CDB-808CB2EC1B7F}"/>
                    </a:ext>
                  </a:extLst>
                </p:cNvPr>
                <p:cNvGrpSpPr/>
                <p:nvPr/>
              </p:nvGrpSpPr>
              <p:grpSpPr>
                <a:xfrm>
                  <a:off x="11381749" y="11508747"/>
                  <a:ext cx="1332000" cy="1332000"/>
                  <a:chOff x="2499222" y="3306077"/>
                  <a:chExt cx="1332000" cy="1332000"/>
                </a:xfrm>
              </p:grpSpPr>
              <p:sp>
                <p:nvSpPr>
                  <p:cNvPr id="41" name="Rectangle 40">
                    <a:extLst>
                      <a:ext uri="{FF2B5EF4-FFF2-40B4-BE49-F238E27FC236}">
                        <a16:creationId xmlns:a16="http://schemas.microsoft.com/office/drawing/2014/main" id="{24BC4861-C567-4111-A53A-348711215492}"/>
                      </a:ext>
                    </a:extLst>
                  </p:cNvPr>
                  <p:cNvSpPr/>
                  <p:nvPr/>
                </p:nvSpPr>
                <p:spPr>
                  <a:xfrm>
                    <a:off x="2499222"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42" name="Oval 41">
                    <a:extLst>
                      <a:ext uri="{FF2B5EF4-FFF2-40B4-BE49-F238E27FC236}">
                        <a16:creationId xmlns:a16="http://schemas.microsoft.com/office/drawing/2014/main" id="{76207C03-A7C6-4DFE-AC1B-7501E1EAD4F6}"/>
                      </a:ext>
                    </a:extLst>
                  </p:cNvPr>
                  <p:cNvSpPr/>
                  <p:nvPr/>
                </p:nvSpPr>
                <p:spPr>
                  <a:xfrm>
                    <a:off x="3039387"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3" name="Oval 42">
                    <a:extLst>
                      <a:ext uri="{FF2B5EF4-FFF2-40B4-BE49-F238E27FC236}">
                        <a16:creationId xmlns:a16="http://schemas.microsoft.com/office/drawing/2014/main" id="{0BC4667D-0FB2-431E-95D6-6D5E5D644934}"/>
                      </a:ext>
                    </a:extLst>
                  </p:cNvPr>
                  <p:cNvSpPr/>
                  <p:nvPr/>
                </p:nvSpPr>
                <p:spPr>
                  <a:xfrm>
                    <a:off x="3435304"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4" name="Oval 43">
                    <a:extLst>
                      <a:ext uri="{FF2B5EF4-FFF2-40B4-BE49-F238E27FC236}">
                        <a16:creationId xmlns:a16="http://schemas.microsoft.com/office/drawing/2014/main" id="{7D56B460-786F-42CF-8E1D-F42987DFFBCD}"/>
                      </a:ext>
                    </a:extLst>
                  </p:cNvPr>
                  <p:cNvSpPr/>
                  <p:nvPr/>
                </p:nvSpPr>
                <p:spPr>
                  <a:xfrm>
                    <a:off x="3435304"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5" name="Oval 44">
                    <a:extLst>
                      <a:ext uri="{FF2B5EF4-FFF2-40B4-BE49-F238E27FC236}">
                        <a16:creationId xmlns:a16="http://schemas.microsoft.com/office/drawing/2014/main" id="{4B122CCD-AFC5-4D16-91A0-F0E6458487F7}"/>
                      </a:ext>
                    </a:extLst>
                  </p:cNvPr>
                  <p:cNvSpPr/>
                  <p:nvPr/>
                </p:nvSpPr>
                <p:spPr>
                  <a:xfrm>
                    <a:off x="3435304"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6" name="Oval 45">
                    <a:extLst>
                      <a:ext uri="{FF2B5EF4-FFF2-40B4-BE49-F238E27FC236}">
                        <a16:creationId xmlns:a16="http://schemas.microsoft.com/office/drawing/2014/main" id="{6CA846EB-CBA5-4CDD-B0C1-97DC9489248D}"/>
                      </a:ext>
                    </a:extLst>
                  </p:cNvPr>
                  <p:cNvSpPr/>
                  <p:nvPr/>
                </p:nvSpPr>
                <p:spPr>
                  <a:xfrm>
                    <a:off x="2643470"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7" name="Oval 46">
                    <a:extLst>
                      <a:ext uri="{FF2B5EF4-FFF2-40B4-BE49-F238E27FC236}">
                        <a16:creationId xmlns:a16="http://schemas.microsoft.com/office/drawing/2014/main" id="{711FE903-3B4D-4B00-A2CF-4B190C8CA852}"/>
                      </a:ext>
                    </a:extLst>
                  </p:cNvPr>
                  <p:cNvSpPr/>
                  <p:nvPr/>
                </p:nvSpPr>
                <p:spPr>
                  <a:xfrm>
                    <a:off x="2643470"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8" name="Oval 47">
                    <a:extLst>
                      <a:ext uri="{FF2B5EF4-FFF2-40B4-BE49-F238E27FC236}">
                        <a16:creationId xmlns:a16="http://schemas.microsoft.com/office/drawing/2014/main" id="{BA8E0DAC-97FF-4B50-A963-BA9642511359}"/>
                      </a:ext>
                    </a:extLst>
                  </p:cNvPr>
                  <p:cNvSpPr/>
                  <p:nvPr/>
                </p:nvSpPr>
                <p:spPr>
                  <a:xfrm>
                    <a:off x="2643470"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49" name="Group 48">
                  <a:extLst>
                    <a:ext uri="{FF2B5EF4-FFF2-40B4-BE49-F238E27FC236}">
                      <a16:creationId xmlns:a16="http://schemas.microsoft.com/office/drawing/2014/main" id="{4E281213-CAC8-4B72-A310-F2677F94B440}"/>
                    </a:ext>
                  </a:extLst>
                </p:cNvPr>
                <p:cNvGrpSpPr/>
                <p:nvPr/>
              </p:nvGrpSpPr>
              <p:grpSpPr>
                <a:xfrm>
                  <a:off x="10066841" y="11508747"/>
                  <a:ext cx="1332000" cy="1332000"/>
                  <a:chOff x="2499222" y="3306077"/>
                  <a:chExt cx="1332000" cy="1332000"/>
                </a:xfrm>
              </p:grpSpPr>
              <p:sp>
                <p:nvSpPr>
                  <p:cNvPr id="50" name="Rectangle 49">
                    <a:extLst>
                      <a:ext uri="{FF2B5EF4-FFF2-40B4-BE49-F238E27FC236}">
                        <a16:creationId xmlns:a16="http://schemas.microsoft.com/office/drawing/2014/main" id="{A2259E6F-776D-4EF2-B553-2C441317AA82}"/>
                      </a:ext>
                    </a:extLst>
                  </p:cNvPr>
                  <p:cNvSpPr/>
                  <p:nvPr/>
                </p:nvSpPr>
                <p:spPr>
                  <a:xfrm>
                    <a:off x="2499222"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51" name="Oval 50">
                    <a:extLst>
                      <a:ext uri="{FF2B5EF4-FFF2-40B4-BE49-F238E27FC236}">
                        <a16:creationId xmlns:a16="http://schemas.microsoft.com/office/drawing/2014/main" id="{D921D128-DF0B-4CAB-A3FC-6828823CD709}"/>
                      </a:ext>
                    </a:extLst>
                  </p:cNvPr>
                  <p:cNvSpPr/>
                  <p:nvPr/>
                </p:nvSpPr>
                <p:spPr>
                  <a:xfrm>
                    <a:off x="3435304"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2" name="Oval 51">
                    <a:extLst>
                      <a:ext uri="{FF2B5EF4-FFF2-40B4-BE49-F238E27FC236}">
                        <a16:creationId xmlns:a16="http://schemas.microsoft.com/office/drawing/2014/main" id="{77BE1451-7B98-4038-AC65-0A77FEF8D751}"/>
                      </a:ext>
                    </a:extLst>
                  </p:cNvPr>
                  <p:cNvSpPr/>
                  <p:nvPr/>
                </p:nvSpPr>
                <p:spPr>
                  <a:xfrm>
                    <a:off x="3435304"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3" name="Oval 52">
                    <a:extLst>
                      <a:ext uri="{FF2B5EF4-FFF2-40B4-BE49-F238E27FC236}">
                        <a16:creationId xmlns:a16="http://schemas.microsoft.com/office/drawing/2014/main" id="{F18918C6-800C-453C-A298-7DEE709C7FB1}"/>
                      </a:ext>
                    </a:extLst>
                  </p:cNvPr>
                  <p:cNvSpPr/>
                  <p:nvPr/>
                </p:nvSpPr>
                <p:spPr>
                  <a:xfrm>
                    <a:off x="3435304"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 name="Oval 53">
                    <a:extLst>
                      <a:ext uri="{FF2B5EF4-FFF2-40B4-BE49-F238E27FC236}">
                        <a16:creationId xmlns:a16="http://schemas.microsoft.com/office/drawing/2014/main" id="{54AC6B17-514D-4A62-9C71-0A93227BD26C}"/>
                      </a:ext>
                    </a:extLst>
                  </p:cNvPr>
                  <p:cNvSpPr/>
                  <p:nvPr/>
                </p:nvSpPr>
                <p:spPr>
                  <a:xfrm>
                    <a:off x="2643470"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 name="Oval 54">
                    <a:extLst>
                      <a:ext uri="{FF2B5EF4-FFF2-40B4-BE49-F238E27FC236}">
                        <a16:creationId xmlns:a16="http://schemas.microsoft.com/office/drawing/2014/main" id="{55DF003B-05E3-4174-B046-4D82C59824B2}"/>
                      </a:ext>
                    </a:extLst>
                  </p:cNvPr>
                  <p:cNvSpPr/>
                  <p:nvPr/>
                </p:nvSpPr>
                <p:spPr>
                  <a:xfrm>
                    <a:off x="2643470"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 name="Oval 55">
                    <a:extLst>
                      <a:ext uri="{FF2B5EF4-FFF2-40B4-BE49-F238E27FC236}">
                        <a16:creationId xmlns:a16="http://schemas.microsoft.com/office/drawing/2014/main" id="{34894525-7E71-4CAB-9D74-317EABB206E2}"/>
                      </a:ext>
                    </a:extLst>
                  </p:cNvPr>
                  <p:cNvSpPr/>
                  <p:nvPr/>
                </p:nvSpPr>
                <p:spPr>
                  <a:xfrm>
                    <a:off x="2643470"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57" name="Group 56">
                  <a:extLst>
                    <a:ext uri="{FF2B5EF4-FFF2-40B4-BE49-F238E27FC236}">
                      <a16:creationId xmlns:a16="http://schemas.microsoft.com/office/drawing/2014/main" id="{6D9D025E-DEB1-4E64-AE9A-DAF2437B8190}"/>
                    </a:ext>
                  </a:extLst>
                </p:cNvPr>
                <p:cNvGrpSpPr/>
                <p:nvPr/>
              </p:nvGrpSpPr>
              <p:grpSpPr>
                <a:xfrm>
                  <a:off x="8712035" y="11508747"/>
                  <a:ext cx="1332000" cy="1332000"/>
                  <a:chOff x="2499222" y="3306077"/>
                  <a:chExt cx="1332000" cy="1332000"/>
                </a:xfrm>
              </p:grpSpPr>
              <p:sp>
                <p:nvSpPr>
                  <p:cNvPr id="58" name="Rectangle 57">
                    <a:extLst>
                      <a:ext uri="{FF2B5EF4-FFF2-40B4-BE49-F238E27FC236}">
                        <a16:creationId xmlns:a16="http://schemas.microsoft.com/office/drawing/2014/main" id="{7782C1B5-100B-4B6F-87E8-3E88A1296587}"/>
                      </a:ext>
                    </a:extLst>
                  </p:cNvPr>
                  <p:cNvSpPr/>
                  <p:nvPr/>
                </p:nvSpPr>
                <p:spPr>
                  <a:xfrm>
                    <a:off x="2499222"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59" name="Oval 58">
                    <a:extLst>
                      <a:ext uri="{FF2B5EF4-FFF2-40B4-BE49-F238E27FC236}">
                        <a16:creationId xmlns:a16="http://schemas.microsoft.com/office/drawing/2014/main" id="{FC612625-B2B8-4DD0-8B3D-E54777E70381}"/>
                      </a:ext>
                    </a:extLst>
                  </p:cNvPr>
                  <p:cNvSpPr/>
                  <p:nvPr/>
                </p:nvSpPr>
                <p:spPr>
                  <a:xfrm>
                    <a:off x="3039387"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 name="Oval 59">
                    <a:extLst>
                      <a:ext uri="{FF2B5EF4-FFF2-40B4-BE49-F238E27FC236}">
                        <a16:creationId xmlns:a16="http://schemas.microsoft.com/office/drawing/2014/main" id="{8E159A44-9D52-4392-8814-BD1FE645B634}"/>
                      </a:ext>
                    </a:extLst>
                  </p:cNvPr>
                  <p:cNvSpPr/>
                  <p:nvPr/>
                </p:nvSpPr>
                <p:spPr>
                  <a:xfrm>
                    <a:off x="3435304"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 name="Oval 60">
                    <a:extLst>
                      <a:ext uri="{FF2B5EF4-FFF2-40B4-BE49-F238E27FC236}">
                        <a16:creationId xmlns:a16="http://schemas.microsoft.com/office/drawing/2014/main" id="{758799F7-C6B2-4F2F-AB63-458E16EE685B}"/>
                      </a:ext>
                    </a:extLst>
                  </p:cNvPr>
                  <p:cNvSpPr/>
                  <p:nvPr/>
                </p:nvSpPr>
                <p:spPr>
                  <a:xfrm>
                    <a:off x="3435304"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 name="Oval 61">
                    <a:extLst>
                      <a:ext uri="{FF2B5EF4-FFF2-40B4-BE49-F238E27FC236}">
                        <a16:creationId xmlns:a16="http://schemas.microsoft.com/office/drawing/2014/main" id="{09DBDEA7-A872-4844-AC89-9727FF391933}"/>
                      </a:ext>
                    </a:extLst>
                  </p:cNvPr>
                  <p:cNvSpPr/>
                  <p:nvPr/>
                </p:nvSpPr>
                <p:spPr>
                  <a:xfrm>
                    <a:off x="2643470"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 name="Oval 62">
                    <a:extLst>
                      <a:ext uri="{FF2B5EF4-FFF2-40B4-BE49-F238E27FC236}">
                        <a16:creationId xmlns:a16="http://schemas.microsoft.com/office/drawing/2014/main" id="{31DCC530-5B22-4A8C-921D-DD9D4E3DD6F4}"/>
                      </a:ext>
                    </a:extLst>
                  </p:cNvPr>
                  <p:cNvSpPr/>
                  <p:nvPr/>
                </p:nvSpPr>
                <p:spPr>
                  <a:xfrm>
                    <a:off x="2643470"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64" name="Group 63">
                  <a:extLst>
                    <a:ext uri="{FF2B5EF4-FFF2-40B4-BE49-F238E27FC236}">
                      <a16:creationId xmlns:a16="http://schemas.microsoft.com/office/drawing/2014/main" id="{9D37ABC9-C171-443A-8390-B52095F0C761}"/>
                    </a:ext>
                  </a:extLst>
                </p:cNvPr>
                <p:cNvGrpSpPr/>
                <p:nvPr/>
              </p:nvGrpSpPr>
              <p:grpSpPr>
                <a:xfrm>
                  <a:off x="14050720" y="11501177"/>
                  <a:ext cx="1332000" cy="1332000"/>
                  <a:chOff x="2499222" y="3306077"/>
                  <a:chExt cx="1332000" cy="1332000"/>
                </a:xfrm>
              </p:grpSpPr>
              <p:sp>
                <p:nvSpPr>
                  <p:cNvPr id="65" name="Rectangle 64">
                    <a:extLst>
                      <a:ext uri="{FF2B5EF4-FFF2-40B4-BE49-F238E27FC236}">
                        <a16:creationId xmlns:a16="http://schemas.microsoft.com/office/drawing/2014/main" id="{A406CC74-8386-444E-95D0-72DE732A6C4B}"/>
                      </a:ext>
                    </a:extLst>
                  </p:cNvPr>
                  <p:cNvSpPr/>
                  <p:nvPr/>
                </p:nvSpPr>
                <p:spPr>
                  <a:xfrm>
                    <a:off x="2499222"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66" name="Oval 65">
                    <a:extLst>
                      <a:ext uri="{FF2B5EF4-FFF2-40B4-BE49-F238E27FC236}">
                        <a16:creationId xmlns:a16="http://schemas.microsoft.com/office/drawing/2014/main" id="{87871B3C-E6C7-4786-A554-A5E32D40FB06}"/>
                      </a:ext>
                    </a:extLst>
                  </p:cNvPr>
                  <p:cNvSpPr/>
                  <p:nvPr/>
                </p:nvSpPr>
                <p:spPr>
                  <a:xfrm>
                    <a:off x="3039387"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7" name="Oval 66">
                    <a:extLst>
                      <a:ext uri="{FF2B5EF4-FFF2-40B4-BE49-F238E27FC236}">
                        <a16:creationId xmlns:a16="http://schemas.microsoft.com/office/drawing/2014/main" id="{2A0A7864-9F29-456A-8117-4E408C084035}"/>
                      </a:ext>
                    </a:extLst>
                  </p:cNvPr>
                  <p:cNvSpPr/>
                  <p:nvPr/>
                </p:nvSpPr>
                <p:spPr>
                  <a:xfrm>
                    <a:off x="3039387"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8" name="Oval 67">
                    <a:extLst>
                      <a:ext uri="{FF2B5EF4-FFF2-40B4-BE49-F238E27FC236}">
                        <a16:creationId xmlns:a16="http://schemas.microsoft.com/office/drawing/2014/main" id="{84FE309D-039E-4C97-93A7-DF13EF0AF84F}"/>
                      </a:ext>
                    </a:extLst>
                  </p:cNvPr>
                  <p:cNvSpPr/>
                  <p:nvPr/>
                </p:nvSpPr>
                <p:spPr>
                  <a:xfrm>
                    <a:off x="3039387"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9" name="Oval 68">
                    <a:extLst>
                      <a:ext uri="{FF2B5EF4-FFF2-40B4-BE49-F238E27FC236}">
                        <a16:creationId xmlns:a16="http://schemas.microsoft.com/office/drawing/2014/main" id="{218947C2-98F8-4DDA-811A-2D929F7849D9}"/>
                      </a:ext>
                    </a:extLst>
                  </p:cNvPr>
                  <p:cNvSpPr/>
                  <p:nvPr/>
                </p:nvSpPr>
                <p:spPr>
                  <a:xfrm>
                    <a:off x="3435304"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0" name="Oval 69">
                    <a:extLst>
                      <a:ext uri="{FF2B5EF4-FFF2-40B4-BE49-F238E27FC236}">
                        <a16:creationId xmlns:a16="http://schemas.microsoft.com/office/drawing/2014/main" id="{21DF8F40-3B7D-4DE7-9FB2-D65B5E315184}"/>
                      </a:ext>
                    </a:extLst>
                  </p:cNvPr>
                  <p:cNvSpPr/>
                  <p:nvPr/>
                </p:nvSpPr>
                <p:spPr>
                  <a:xfrm>
                    <a:off x="3435304"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1" name="Oval 70">
                    <a:extLst>
                      <a:ext uri="{FF2B5EF4-FFF2-40B4-BE49-F238E27FC236}">
                        <a16:creationId xmlns:a16="http://schemas.microsoft.com/office/drawing/2014/main" id="{6A3000FF-AF79-43A5-BE8D-33718B93C010}"/>
                      </a:ext>
                    </a:extLst>
                  </p:cNvPr>
                  <p:cNvSpPr/>
                  <p:nvPr/>
                </p:nvSpPr>
                <p:spPr>
                  <a:xfrm>
                    <a:off x="3435304"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2" name="Oval 71">
                    <a:extLst>
                      <a:ext uri="{FF2B5EF4-FFF2-40B4-BE49-F238E27FC236}">
                        <a16:creationId xmlns:a16="http://schemas.microsoft.com/office/drawing/2014/main" id="{DC2D8E0C-A39C-4CA7-BE8D-AB0B1F247298}"/>
                      </a:ext>
                    </a:extLst>
                  </p:cNvPr>
                  <p:cNvSpPr/>
                  <p:nvPr/>
                </p:nvSpPr>
                <p:spPr>
                  <a:xfrm>
                    <a:off x="2643470"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3" name="Oval 72">
                    <a:extLst>
                      <a:ext uri="{FF2B5EF4-FFF2-40B4-BE49-F238E27FC236}">
                        <a16:creationId xmlns:a16="http://schemas.microsoft.com/office/drawing/2014/main" id="{3E7F5465-1EF2-45E8-8D94-AB04B83209EE}"/>
                      </a:ext>
                    </a:extLst>
                  </p:cNvPr>
                  <p:cNvSpPr/>
                  <p:nvPr/>
                </p:nvSpPr>
                <p:spPr>
                  <a:xfrm>
                    <a:off x="2643470"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4" name="Oval 73">
                    <a:extLst>
                      <a:ext uri="{FF2B5EF4-FFF2-40B4-BE49-F238E27FC236}">
                        <a16:creationId xmlns:a16="http://schemas.microsoft.com/office/drawing/2014/main" id="{6AF98E8F-EA42-4492-81F3-7C6E229A9552}"/>
                      </a:ext>
                    </a:extLst>
                  </p:cNvPr>
                  <p:cNvSpPr/>
                  <p:nvPr/>
                </p:nvSpPr>
                <p:spPr>
                  <a:xfrm>
                    <a:off x="2643470"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75" name="Group 74">
                  <a:extLst>
                    <a:ext uri="{FF2B5EF4-FFF2-40B4-BE49-F238E27FC236}">
                      <a16:creationId xmlns:a16="http://schemas.microsoft.com/office/drawing/2014/main" id="{BFB97D3C-A241-4A74-A758-E430DFFB163D}"/>
                    </a:ext>
                  </a:extLst>
                </p:cNvPr>
                <p:cNvGrpSpPr/>
                <p:nvPr/>
              </p:nvGrpSpPr>
              <p:grpSpPr>
                <a:xfrm>
                  <a:off x="6061226" y="11508747"/>
                  <a:ext cx="1332000" cy="1332000"/>
                  <a:chOff x="2499222" y="3306077"/>
                  <a:chExt cx="1332000" cy="1332000"/>
                </a:xfrm>
              </p:grpSpPr>
              <p:sp>
                <p:nvSpPr>
                  <p:cNvPr id="76" name="Rectangle 75">
                    <a:extLst>
                      <a:ext uri="{FF2B5EF4-FFF2-40B4-BE49-F238E27FC236}">
                        <a16:creationId xmlns:a16="http://schemas.microsoft.com/office/drawing/2014/main" id="{71C1F76C-C42A-4962-8A46-7166EF0057AA}"/>
                      </a:ext>
                    </a:extLst>
                  </p:cNvPr>
                  <p:cNvSpPr/>
                  <p:nvPr/>
                </p:nvSpPr>
                <p:spPr>
                  <a:xfrm>
                    <a:off x="2499222"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77" name="Oval 76">
                    <a:extLst>
                      <a:ext uri="{FF2B5EF4-FFF2-40B4-BE49-F238E27FC236}">
                        <a16:creationId xmlns:a16="http://schemas.microsoft.com/office/drawing/2014/main" id="{8CE61EE1-5DF1-40D2-AAC8-3EC14E2307B4}"/>
                      </a:ext>
                    </a:extLst>
                  </p:cNvPr>
                  <p:cNvSpPr/>
                  <p:nvPr/>
                </p:nvSpPr>
                <p:spPr>
                  <a:xfrm>
                    <a:off x="3039387"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8" name="Oval 77">
                    <a:extLst>
                      <a:ext uri="{FF2B5EF4-FFF2-40B4-BE49-F238E27FC236}">
                        <a16:creationId xmlns:a16="http://schemas.microsoft.com/office/drawing/2014/main" id="{E2C1F87B-733F-4A9C-881E-C44FEFB63254}"/>
                      </a:ext>
                    </a:extLst>
                  </p:cNvPr>
                  <p:cNvSpPr/>
                  <p:nvPr/>
                </p:nvSpPr>
                <p:spPr>
                  <a:xfrm>
                    <a:off x="3039387"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9" name="Oval 78">
                    <a:extLst>
                      <a:ext uri="{FF2B5EF4-FFF2-40B4-BE49-F238E27FC236}">
                        <a16:creationId xmlns:a16="http://schemas.microsoft.com/office/drawing/2014/main" id="{57180171-5325-4FFA-85DF-AB54715157EC}"/>
                      </a:ext>
                    </a:extLst>
                  </p:cNvPr>
                  <p:cNvSpPr/>
                  <p:nvPr/>
                </p:nvSpPr>
                <p:spPr>
                  <a:xfrm>
                    <a:off x="3039387"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80" name="Group 79">
                  <a:extLst>
                    <a:ext uri="{FF2B5EF4-FFF2-40B4-BE49-F238E27FC236}">
                      <a16:creationId xmlns:a16="http://schemas.microsoft.com/office/drawing/2014/main" id="{246AF4D6-A7E4-4027-A78F-1F0247B6E760}"/>
                    </a:ext>
                  </a:extLst>
                </p:cNvPr>
                <p:cNvGrpSpPr/>
                <p:nvPr/>
              </p:nvGrpSpPr>
              <p:grpSpPr>
                <a:xfrm>
                  <a:off x="4737544" y="11508747"/>
                  <a:ext cx="1332000" cy="1332000"/>
                  <a:chOff x="2494459" y="3306077"/>
                  <a:chExt cx="1332000" cy="1332000"/>
                </a:xfrm>
              </p:grpSpPr>
              <p:sp>
                <p:nvSpPr>
                  <p:cNvPr id="81" name="Rectangle 80">
                    <a:extLst>
                      <a:ext uri="{FF2B5EF4-FFF2-40B4-BE49-F238E27FC236}">
                        <a16:creationId xmlns:a16="http://schemas.microsoft.com/office/drawing/2014/main" id="{85B9F41A-A904-4C73-9365-4874E9B8814C}"/>
                      </a:ext>
                    </a:extLst>
                  </p:cNvPr>
                  <p:cNvSpPr/>
                  <p:nvPr/>
                </p:nvSpPr>
                <p:spPr>
                  <a:xfrm>
                    <a:off x="2494459"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82" name="Oval 81">
                    <a:extLst>
                      <a:ext uri="{FF2B5EF4-FFF2-40B4-BE49-F238E27FC236}">
                        <a16:creationId xmlns:a16="http://schemas.microsoft.com/office/drawing/2014/main" id="{73061D43-BEF5-4245-AB53-7FDDE305AFD6}"/>
                      </a:ext>
                    </a:extLst>
                  </p:cNvPr>
                  <p:cNvSpPr/>
                  <p:nvPr/>
                </p:nvSpPr>
                <p:spPr>
                  <a:xfrm>
                    <a:off x="3039387" y="3450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3" name="Oval 82">
                    <a:extLst>
                      <a:ext uri="{FF2B5EF4-FFF2-40B4-BE49-F238E27FC236}">
                        <a16:creationId xmlns:a16="http://schemas.microsoft.com/office/drawing/2014/main" id="{C3F09914-12A1-4A92-8493-2623702F9BCF}"/>
                      </a:ext>
                    </a:extLst>
                  </p:cNvPr>
                  <p:cNvSpPr/>
                  <p:nvPr/>
                </p:nvSpPr>
                <p:spPr>
                  <a:xfrm>
                    <a:off x="3039387" y="4242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84" name="Group 83">
                  <a:extLst>
                    <a:ext uri="{FF2B5EF4-FFF2-40B4-BE49-F238E27FC236}">
                      <a16:creationId xmlns:a16="http://schemas.microsoft.com/office/drawing/2014/main" id="{B3A0BF17-ED65-4B1B-88EB-DFBB58BFE290}"/>
                    </a:ext>
                  </a:extLst>
                </p:cNvPr>
                <p:cNvGrpSpPr/>
                <p:nvPr/>
              </p:nvGrpSpPr>
              <p:grpSpPr>
                <a:xfrm>
                  <a:off x="3402898" y="11510290"/>
                  <a:ext cx="1332000" cy="1332000"/>
                  <a:chOff x="2499222" y="3306077"/>
                  <a:chExt cx="1332000" cy="1332000"/>
                </a:xfrm>
              </p:grpSpPr>
              <p:sp>
                <p:nvSpPr>
                  <p:cNvPr id="85" name="Rectangle 84">
                    <a:extLst>
                      <a:ext uri="{FF2B5EF4-FFF2-40B4-BE49-F238E27FC236}">
                        <a16:creationId xmlns:a16="http://schemas.microsoft.com/office/drawing/2014/main" id="{2A93A78E-43AD-46F1-9C01-0F336897CC79}"/>
                      </a:ext>
                    </a:extLst>
                  </p:cNvPr>
                  <p:cNvSpPr/>
                  <p:nvPr/>
                </p:nvSpPr>
                <p:spPr>
                  <a:xfrm>
                    <a:off x="2499222" y="3306077"/>
                    <a:ext cx="1332000" cy="13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chemeClr val="tx1"/>
                      </a:solidFill>
                    </a:endParaRPr>
                  </a:p>
                </p:txBody>
              </p:sp>
              <p:sp>
                <p:nvSpPr>
                  <p:cNvPr id="86" name="Oval 85">
                    <a:extLst>
                      <a:ext uri="{FF2B5EF4-FFF2-40B4-BE49-F238E27FC236}">
                        <a16:creationId xmlns:a16="http://schemas.microsoft.com/office/drawing/2014/main" id="{A868847C-642E-4284-BFA6-C6ED1AB3C13C}"/>
                      </a:ext>
                    </a:extLst>
                  </p:cNvPr>
                  <p:cNvSpPr/>
                  <p:nvPr/>
                </p:nvSpPr>
                <p:spPr>
                  <a:xfrm>
                    <a:off x="3039387" y="3846077"/>
                    <a:ext cx="251670" cy="25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cxnSp>
              <p:nvCxnSpPr>
                <p:cNvPr id="87" name="Straight Connector 86">
                  <a:extLst>
                    <a:ext uri="{FF2B5EF4-FFF2-40B4-BE49-F238E27FC236}">
                      <a16:creationId xmlns:a16="http://schemas.microsoft.com/office/drawing/2014/main" id="{BBF5234D-094B-41F9-857D-770E3E236F8A}"/>
                    </a:ext>
                  </a:extLst>
                </p:cNvPr>
                <p:cNvCxnSpPr/>
                <p:nvPr/>
              </p:nvCxnSpPr>
              <p:spPr>
                <a:xfrm>
                  <a:off x="4739660" y="7864884"/>
                  <a:ext cx="0" cy="497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01DFDA4-F9E1-40B1-992D-4E7A776F8A7A}"/>
                    </a:ext>
                  </a:extLst>
                </p:cNvPr>
                <p:cNvCxnSpPr/>
                <p:nvPr/>
              </p:nvCxnSpPr>
              <p:spPr>
                <a:xfrm>
                  <a:off x="6067519" y="7873727"/>
                  <a:ext cx="0" cy="497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C13B68F-5773-4E5B-AD5D-294D30140ECA}"/>
                    </a:ext>
                  </a:extLst>
                </p:cNvPr>
                <p:cNvCxnSpPr/>
                <p:nvPr/>
              </p:nvCxnSpPr>
              <p:spPr>
                <a:xfrm>
                  <a:off x="7390287" y="7861947"/>
                  <a:ext cx="0" cy="497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6AA8CC8-0BD8-43D5-B4C7-E92BD520A63B}"/>
                    </a:ext>
                  </a:extLst>
                </p:cNvPr>
                <p:cNvCxnSpPr/>
                <p:nvPr/>
              </p:nvCxnSpPr>
              <p:spPr>
                <a:xfrm>
                  <a:off x="8718146" y="7870790"/>
                  <a:ext cx="0" cy="497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D2967B9-3638-447F-AEBF-C25495FF2E6B}"/>
                    </a:ext>
                  </a:extLst>
                </p:cNvPr>
                <p:cNvCxnSpPr/>
                <p:nvPr/>
              </p:nvCxnSpPr>
              <p:spPr>
                <a:xfrm>
                  <a:off x="10055103" y="7862541"/>
                  <a:ext cx="0" cy="497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25414C5-6892-48E5-B364-8A6F8FFA5C13}"/>
                    </a:ext>
                  </a:extLst>
                </p:cNvPr>
                <p:cNvCxnSpPr/>
                <p:nvPr/>
              </p:nvCxnSpPr>
              <p:spPr>
                <a:xfrm>
                  <a:off x="11382962" y="7871384"/>
                  <a:ext cx="0" cy="497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F1427D3-DE0A-4D3A-9F67-DFDB803640C0}"/>
                    </a:ext>
                  </a:extLst>
                </p:cNvPr>
                <p:cNvCxnSpPr/>
                <p:nvPr/>
              </p:nvCxnSpPr>
              <p:spPr>
                <a:xfrm>
                  <a:off x="12705730" y="7859604"/>
                  <a:ext cx="0" cy="497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2B9F6A4-7CCC-4B99-8DD6-1892B4DFF8F8}"/>
                    </a:ext>
                  </a:extLst>
                </p:cNvPr>
                <p:cNvCxnSpPr/>
                <p:nvPr/>
              </p:nvCxnSpPr>
              <p:spPr>
                <a:xfrm>
                  <a:off x="14033589" y="7868447"/>
                  <a:ext cx="0" cy="497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5" name="Picture 94">
                  <a:extLst>
                    <a:ext uri="{FF2B5EF4-FFF2-40B4-BE49-F238E27FC236}">
                      <a16:creationId xmlns:a16="http://schemas.microsoft.com/office/drawing/2014/main" id="{63AFCD06-1471-40B1-AE67-7D46C90517DA}"/>
                    </a:ext>
                  </a:extLst>
                </p:cNvPr>
                <p:cNvPicPr>
                  <a:picLocks noChangeAspect="1"/>
                </p:cNvPicPr>
                <p:nvPr/>
              </p:nvPicPr>
              <p:blipFill rotWithShape="1">
                <a:blip r:embed="rId21"/>
                <a:srcRect l="28698" t="23717" r="29447" b="43130"/>
                <a:stretch/>
              </p:blipFill>
              <p:spPr>
                <a:xfrm>
                  <a:off x="3402898" y="9958951"/>
                  <a:ext cx="1332000" cy="1332000"/>
                </a:xfrm>
                <a:prstGeom prst="rect">
                  <a:avLst/>
                </a:prstGeom>
              </p:spPr>
            </p:pic>
            <p:pic>
              <p:nvPicPr>
                <p:cNvPr id="96" name="Picture 95">
                  <a:extLst>
                    <a:ext uri="{FF2B5EF4-FFF2-40B4-BE49-F238E27FC236}">
                      <a16:creationId xmlns:a16="http://schemas.microsoft.com/office/drawing/2014/main" id="{763ED19F-9EA7-431D-BC11-5134945C287C}"/>
                    </a:ext>
                  </a:extLst>
                </p:cNvPr>
                <p:cNvPicPr>
                  <a:picLocks noChangeAspect="1"/>
                </p:cNvPicPr>
                <p:nvPr/>
              </p:nvPicPr>
              <p:blipFill rotWithShape="1">
                <a:blip r:embed="rId22"/>
                <a:srcRect l="29349" t="23892" r="29349" b="42954"/>
                <a:stretch/>
              </p:blipFill>
              <p:spPr>
                <a:xfrm>
                  <a:off x="6076747" y="10011204"/>
                  <a:ext cx="1332000" cy="1332000"/>
                </a:xfrm>
                <a:prstGeom prst="rect">
                  <a:avLst/>
                </a:prstGeom>
              </p:spPr>
            </p:pic>
            <p:pic>
              <p:nvPicPr>
                <p:cNvPr id="97" name="Picture 96">
                  <a:extLst>
                    <a:ext uri="{FF2B5EF4-FFF2-40B4-BE49-F238E27FC236}">
                      <a16:creationId xmlns:a16="http://schemas.microsoft.com/office/drawing/2014/main" id="{4E66D3C3-AE8E-438C-8485-DD9E9D7A6643}"/>
                    </a:ext>
                  </a:extLst>
                </p:cNvPr>
                <p:cNvPicPr>
                  <a:picLocks noChangeAspect="1"/>
                </p:cNvPicPr>
                <p:nvPr/>
              </p:nvPicPr>
              <p:blipFill>
                <a:blip r:embed="rId23"/>
                <a:stretch>
                  <a:fillRect/>
                </a:stretch>
              </p:blipFill>
              <p:spPr>
                <a:xfrm>
                  <a:off x="4743917" y="10014159"/>
                  <a:ext cx="1329043" cy="1329043"/>
                </a:xfrm>
                <a:prstGeom prst="rect">
                  <a:avLst/>
                </a:prstGeom>
              </p:spPr>
            </p:pic>
            <p:pic>
              <p:nvPicPr>
                <p:cNvPr id="98" name="Picture 97">
                  <a:extLst>
                    <a:ext uri="{FF2B5EF4-FFF2-40B4-BE49-F238E27FC236}">
                      <a16:creationId xmlns:a16="http://schemas.microsoft.com/office/drawing/2014/main" id="{1D50DC5C-0C14-430C-8DBF-C27381078BBE}"/>
                    </a:ext>
                  </a:extLst>
                </p:cNvPr>
                <p:cNvPicPr>
                  <a:picLocks noChangeAspect="1"/>
                </p:cNvPicPr>
                <p:nvPr/>
              </p:nvPicPr>
              <p:blipFill rotWithShape="1">
                <a:blip r:embed="rId24"/>
                <a:srcRect l="30047" t="23717" r="28504" b="43130"/>
                <a:stretch/>
              </p:blipFill>
              <p:spPr>
                <a:xfrm>
                  <a:off x="7421971" y="10011203"/>
                  <a:ext cx="1336763" cy="1332000"/>
                </a:xfrm>
                <a:prstGeom prst="rect">
                  <a:avLst/>
                </a:prstGeom>
              </p:spPr>
            </p:pic>
            <p:pic>
              <p:nvPicPr>
                <p:cNvPr id="99" name="Picture 98">
                  <a:extLst>
                    <a:ext uri="{FF2B5EF4-FFF2-40B4-BE49-F238E27FC236}">
                      <a16:creationId xmlns:a16="http://schemas.microsoft.com/office/drawing/2014/main" id="{12A8021A-6514-4995-9DBE-A8DA90A1DBFD}"/>
                    </a:ext>
                  </a:extLst>
                </p:cNvPr>
                <p:cNvPicPr>
                  <a:picLocks noChangeAspect="1"/>
                </p:cNvPicPr>
                <p:nvPr/>
              </p:nvPicPr>
              <p:blipFill rotWithShape="1">
                <a:blip r:embed="rId25"/>
                <a:srcRect l="29309" t="23821" r="29389" b="43025"/>
                <a:stretch/>
              </p:blipFill>
              <p:spPr>
                <a:xfrm>
                  <a:off x="11391591" y="10052675"/>
                  <a:ext cx="1332000" cy="1332000"/>
                </a:xfrm>
                <a:prstGeom prst="rect">
                  <a:avLst/>
                </a:prstGeom>
              </p:spPr>
            </p:pic>
            <p:pic>
              <p:nvPicPr>
                <p:cNvPr id="100" name="Picture 99">
                  <a:extLst>
                    <a:ext uri="{FF2B5EF4-FFF2-40B4-BE49-F238E27FC236}">
                      <a16:creationId xmlns:a16="http://schemas.microsoft.com/office/drawing/2014/main" id="{715A4508-B988-4EAB-89DE-B10F25B8B863}"/>
                    </a:ext>
                  </a:extLst>
                </p:cNvPr>
                <p:cNvPicPr>
                  <a:picLocks noChangeAspect="1"/>
                </p:cNvPicPr>
                <p:nvPr/>
              </p:nvPicPr>
              <p:blipFill>
                <a:blip r:embed="rId26"/>
                <a:stretch>
                  <a:fillRect/>
                </a:stretch>
              </p:blipFill>
              <p:spPr>
                <a:xfrm>
                  <a:off x="12726355" y="10019563"/>
                  <a:ext cx="1335140" cy="1329043"/>
                </a:xfrm>
                <a:prstGeom prst="rect">
                  <a:avLst/>
                </a:prstGeom>
              </p:spPr>
            </p:pic>
            <p:pic>
              <p:nvPicPr>
                <p:cNvPr id="101" name="Picture 100">
                  <a:extLst>
                    <a:ext uri="{FF2B5EF4-FFF2-40B4-BE49-F238E27FC236}">
                      <a16:creationId xmlns:a16="http://schemas.microsoft.com/office/drawing/2014/main" id="{E12D05EA-5CCD-4874-8CF9-C857D053E825}"/>
                    </a:ext>
                  </a:extLst>
                </p:cNvPr>
                <p:cNvPicPr>
                  <a:picLocks noChangeAspect="1"/>
                </p:cNvPicPr>
                <p:nvPr/>
              </p:nvPicPr>
              <p:blipFill rotWithShape="1">
                <a:blip r:embed="rId27"/>
                <a:srcRect l="29447" t="23923" r="29251" b="42923"/>
                <a:stretch/>
              </p:blipFill>
              <p:spPr>
                <a:xfrm>
                  <a:off x="8730806" y="10052673"/>
                  <a:ext cx="1332000" cy="1332001"/>
                </a:xfrm>
                <a:prstGeom prst="rect">
                  <a:avLst/>
                </a:prstGeom>
              </p:spPr>
            </p:pic>
            <p:pic>
              <p:nvPicPr>
                <p:cNvPr id="102" name="Picture 101">
                  <a:extLst>
                    <a:ext uri="{FF2B5EF4-FFF2-40B4-BE49-F238E27FC236}">
                      <a16:creationId xmlns:a16="http://schemas.microsoft.com/office/drawing/2014/main" id="{24782A75-3D0B-47F7-8B81-C598BBBB7C36}"/>
                    </a:ext>
                  </a:extLst>
                </p:cNvPr>
                <p:cNvPicPr>
                  <a:picLocks noChangeAspect="1"/>
                </p:cNvPicPr>
                <p:nvPr/>
              </p:nvPicPr>
              <p:blipFill rotWithShape="1">
                <a:blip r:embed="rId28"/>
                <a:srcRect l="29047" t="23939" r="29098" b="42907"/>
                <a:stretch/>
              </p:blipFill>
              <p:spPr>
                <a:xfrm>
                  <a:off x="10054667" y="10052674"/>
                  <a:ext cx="1332000" cy="1332001"/>
                </a:xfrm>
                <a:prstGeom prst="rect">
                  <a:avLst/>
                </a:prstGeom>
              </p:spPr>
            </p:pic>
            <p:pic>
              <p:nvPicPr>
                <p:cNvPr id="103" name="Picture 102">
                  <a:extLst>
                    <a:ext uri="{FF2B5EF4-FFF2-40B4-BE49-F238E27FC236}">
                      <a16:creationId xmlns:a16="http://schemas.microsoft.com/office/drawing/2014/main" id="{53BBB803-0184-40D1-9386-9EE9D6FE4C2F}"/>
                    </a:ext>
                  </a:extLst>
                </p:cNvPr>
                <p:cNvPicPr>
                  <a:picLocks noChangeAspect="1"/>
                </p:cNvPicPr>
                <p:nvPr/>
              </p:nvPicPr>
              <p:blipFill rotWithShape="1">
                <a:blip r:embed="rId29"/>
                <a:srcRect l="29251" t="23840" r="29447" b="43007"/>
                <a:stretch/>
              </p:blipFill>
              <p:spPr>
                <a:xfrm>
                  <a:off x="14038655" y="10011203"/>
                  <a:ext cx="1332000" cy="1332000"/>
                </a:xfrm>
                <a:prstGeom prst="rect">
                  <a:avLst/>
                </a:prstGeom>
              </p:spPr>
            </p:pic>
          </p:grpSp>
          <p:sp>
            <p:nvSpPr>
              <p:cNvPr id="106" name="TextBox 105"/>
              <p:cNvSpPr txBox="1"/>
              <p:nvPr/>
            </p:nvSpPr>
            <p:spPr>
              <a:xfrm rot="16200000">
                <a:off x="2006702" y="8627960"/>
                <a:ext cx="928652" cy="430887"/>
              </a:xfrm>
              <a:prstGeom prst="rect">
                <a:avLst/>
              </a:prstGeom>
              <a:noFill/>
            </p:spPr>
            <p:txBody>
              <a:bodyPr wrap="none" rtlCol="0">
                <a:spAutoFit/>
              </a:bodyPr>
              <a:lstStyle/>
              <a:p>
                <a:r>
                  <a:rPr lang="en-AU" sz="2200" b="1" dirty="0" smtClean="0"/>
                  <a:t>Arabic</a:t>
                </a:r>
                <a:endParaRPr lang="en-AU" sz="2200" b="1" dirty="0"/>
              </a:p>
            </p:txBody>
          </p:sp>
          <p:sp>
            <p:nvSpPr>
              <p:cNvPr id="107" name="TextBox 106"/>
              <p:cNvSpPr txBox="1"/>
              <p:nvPr/>
            </p:nvSpPr>
            <p:spPr>
              <a:xfrm rot="16200000">
                <a:off x="1915867" y="9636387"/>
                <a:ext cx="1071127" cy="430887"/>
              </a:xfrm>
              <a:prstGeom prst="rect">
                <a:avLst/>
              </a:prstGeom>
              <a:noFill/>
            </p:spPr>
            <p:txBody>
              <a:bodyPr wrap="none" rtlCol="0">
                <a:spAutoFit/>
              </a:bodyPr>
              <a:lstStyle/>
              <a:p>
                <a:r>
                  <a:rPr lang="en-AU" sz="2200" b="1" dirty="0" smtClean="0"/>
                  <a:t>Chinses</a:t>
                </a:r>
                <a:endParaRPr lang="en-AU" sz="2200" b="1" dirty="0"/>
              </a:p>
            </p:txBody>
          </p:sp>
          <p:sp>
            <p:nvSpPr>
              <p:cNvPr id="108" name="TextBox 107"/>
              <p:cNvSpPr txBox="1"/>
              <p:nvPr/>
            </p:nvSpPr>
            <p:spPr>
              <a:xfrm rot="16200000">
                <a:off x="2106220" y="10541511"/>
                <a:ext cx="683200" cy="430887"/>
              </a:xfrm>
              <a:prstGeom prst="rect">
                <a:avLst/>
              </a:prstGeom>
              <a:noFill/>
            </p:spPr>
            <p:txBody>
              <a:bodyPr wrap="none" rtlCol="0">
                <a:spAutoFit/>
              </a:bodyPr>
              <a:lstStyle/>
              <a:p>
                <a:r>
                  <a:rPr lang="en-AU" sz="2200" b="1" dirty="0" smtClean="0"/>
                  <a:t>Thai</a:t>
                </a:r>
                <a:endParaRPr lang="en-AU" sz="2200" b="1" dirty="0"/>
              </a:p>
            </p:txBody>
          </p:sp>
          <p:sp>
            <p:nvSpPr>
              <p:cNvPr id="109" name="TextBox 108"/>
              <p:cNvSpPr txBox="1"/>
              <p:nvPr/>
            </p:nvSpPr>
            <p:spPr>
              <a:xfrm rot="16200000">
                <a:off x="2107297" y="11523973"/>
                <a:ext cx="724878" cy="430887"/>
              </a:xfrm>
              <a:prstGeom prst="rect">
                <a:avLst/>
              </a:prstGeom>
              <a:noFill/>
            </p:spPr>
            <p:txBody>
              <a:bodyPr wrap="none" rtlCol="0">
                <a:spAutoFit/>
              </a:bodyPr>
              <a:lstStyle/>
              <a:p>
                <a:r>
                  <a:rPr lang="en-AU" sz="2200" b="1" dirty="0" smtClean="0"/>
                  <a:t>Dots</a:t>
                </a:r>
                <a:endParaRPr lang="en-AU" sz="2200" b="1" dirty="0"/>
              </a:p>
            </p:txBody>
          </p:sp>
        </p:grpSp>
      </p:grpSp>
      <p:sp>
        <p:nvSpPr>
          <p:cNvPr id="112" name="Rectangle 111">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3" name="Picture 112"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11634" t="10662" r="12326" b="11890"/>
          <a:stretch/>
        </p:blipFill>
        <p:spPr bwMode="auto">
          <a:xfrm>
            <a:off x="0" y="0"/>
            <a:ext cx="1160382" cy="1181873"/>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14"/>
          <p:cNvPicPr>
            <a:picLocks noChangeAspect="1"/>
          </p:cNvPicPr>
          <p:nvPr/>
        </p:nvPicPr>
        <p:blipFill rotWithShape="1">
          <a:blip r:embed="rId2"/>
          <a:srcRect l="17143"/>
          <a:stretch/>
        </p:blipFill>
        <p:spPr>
          <a:xfrm>
            <a:off x="2090057" y="13716000"/>
            <a:ext cx="10106825" cy="6858000"/>
          </a:xfrm>
          <a:prstGeom prst="rect">
            <a:avLst/>
          </a:prstGeom>
        </p:spPr>
      </p:pic>
      <p:sp>
        <p:nvSpPr>
          <p:cNvPr id="116" name="Rectangle 115">
            <a:extLst>
              <a:ext uri="{FF2B5EF4-FFF2-40B4-BE49-F238E27FC236}">
                <a16:creationId xmlns:a16="http://schemas.microsoft.com/office/drawing/2014/main" id="{2DA06440-8B76-4758-BD1D-A4A47C49A81D}"/>
              </a:ext>
            </a:extLst>
          </p:cNvPr>
          <p:cNvSpPr/>
          <p:nvPr/>
        </p:nvSpPr>
        <p:spPr>
          <a:xfrm>
            <a:off x="0" y="0"/>
            <a:ext cx="20755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Rounded Rectangle 116"/>
          <p:cNvSpPr/>
          <p:nvPr/>
        </p:nvSpPr>
        <p:spPr>
          <a:xfrm>
            <a:off x="71257" y="2246581"/>
            <a:ext cx="1930399" cy="50012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Background</a:t>
            </a:r>
          </a:p>
        </p:txBody>
      </p:sp>
      <p:sp>
        <p:nvSpPr>
          <p:cNvPr id="118" name="Rounded Rectangle 117"/>
          <p:cNvSpPr/>
          <p:nvPr/>
        </p:nvSpPr>
        <p:spPr>
          <a:xfrm>
            <a:off x="71257" y="285576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Method</a:t>
            </a:r>
          </a:p>
        </p:txBody>
      </p:sp>
      <p:sp>
        <p:nvSpPr>
          <p:cNvPr id="119" name="Rounded Rectangle 118"/>
          <p:cNvSpPr/>
          <p:nvPr/>
        </p:nvSpPr>
        <p:spPr>
          <a:xfrm>
            <a:off x="71257" y="3464943"/>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Results</a:t>
            </a:r>
          </a:p>
        </p:txBody>
      </p:sp>
      <p:sp>
        <p:nvSpPr>
          <p:cNvPr id="120" name="Rounded Rectangle 119"/>
          <p:cNvSpPr/>
          <p:nvPr/>
        </p:nvSpPr>
        <p:spPr>
          <a:xfrm>
            <a:off x="71256" y="4084932"/>
            <a:ext cx="1930399" cy="500122"/>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500" dirty="0" smtClean="0"/>
              <a:t>Summary</a:t>
            </a:r>
          </a:p>
        </p:txBody>
      </p:sp>
      <p:pic>
        <p:nvPicPr>
          <p:cNvPr id="121" name="Picture 10" descr="Image result for university of newcastle">
            <a:extLst>
              <a:ext uri="{FF2B5EF4-FFF2-40B4-BE49-F238E27FC236}">
                <a16:creationId xmlns:a16="http://schemas.microsoft.com/office/drawing/2014/main" id="{0ECCA216-ECE9-4297-A0F7-62C3267BB9FD}"/>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11634" t="10662" r="12326" b="11890"/>
          <a:stretch/>
        </p:blipFill>
        <p:spPr bwMode="auto">
          <a:xfrm>
            <a:off x="104603" y="230032"/>
            <a:ext cx="1865016" cy="1899557"/>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p:cNvSpPr/>
          <p:nvPr/>
        </p:nvSpPr>
        <p:spPr>
          <a:xfrm>
            <a:off x="104603" y="6243581"/>
            <a:ext cx="1921039" cy="400110"/>
          </a:xfrm>
          <a:prstGeom prst="rect">
            <a:avLst/>
          </a:prstGeom>
        </p:spPr>
        <p:txBody>
          <a:bodyPr wrap="none">
            <a:spAutoFit/>
          </a:bodyPr>
          <a:lstStyle/>
          <a:p>
            <a:r>
              <a:rPr lang="en-AU" sz="2000" dirty="0" smtClean="0">
                <a:solidFill>
                  <a:schemeClr val="bg1"/>
                </a:solidFill>
                <a:latin typeface="Bell MT" panose="02020503060305020303" pitchFamily="18" charset="0"/>
                <a:ea typeface="Calibri" panose="020F0502020204030204" pitchFamily="34" charset="0"/>
                <a:cs typeface="Times New Roman" panose="02020603050405020304" pitchFamily="18" charset="0"/>
              </a:rPr>
              <a:t>@</a:t>
            </a:r>
            <a:r>
              <a:rPr lang="en-AU" sz="2000" dirty="0" err="1" smtClean="0">
                <a:solidFill>
                  <a:schemeClr val="bg1"/>
                </a:solidFill>
                <a:latin typeface="Bell MT" panose="02020503060305020303" pitchFamily="18" charset="0"/>
                <a:ea typeface="Calibri" panose="020F0502020204030204" pitchFamily="34" charset="0"/>
                <a:cs typeface="Times New Roman" panose="02020603050405020304" pitchFamily="18" charset="0"/>
              </a:rPr>
              <a:t>PaulMGarrett</a:t>
            </a:r>
            <a:endParaRPr lang="en-AU" sz="2000" dirty="0">
              <a:solidFill>
                <a:schemeClr val="bg1"/>
              </a:solidFill>
              <a:latin typeface="Bell MT" panose="02020503060305020303" pitchFamily="18" charset="0"/>
            </a:endParaRPr>
          </a:p>
        </p:txBody>
      </p:sp>
      <p:sp>
        <p:nvSpPr>
          <p:cNvPr id="123" name="Oval 122"/>
          <p:cNvSpPr/>
          <p:nvPr/>
        </p:nvSpPr>
        <p:spPr>
          <a:xfrm>
            <a:off x="784326" y="5612025"/>
            <a:ext cx="619990" cy="619990"/>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4" name="Picture 6" descr="Image result for twitter symbol"/>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839705" y="5711980"/>
            <a:ext cx="519596" cy="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8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3.75E-6 0 L -0.00377 -1 " pathEditMode="relative" rAng="0" ptsTypes="AA">
                                      <p:cBhvr>
                                        <p:cTn id="6" dur="2000" fill="hold"/>
                                        <p:tgtEl>
                                          <p:spTgt spid="114"/>
                                        </p:tgtEl>
                                        <p:attrNameLst>
                                          <p:attrName>ppt_x</p:attrName>
                                          <p:attrName>ppt_y</p:attrName>
                                        </p:attrNameLst>
                                      </p:cBhvr>
                                      <p:rCtr x="-195" y="-5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5964</TotalTime>
  <Words>894</Words>
  <Application>Microsoft Office PowerPoint</Application>
  <PresentationFormat>Widescreen</PresentationFormat>
  <Paragraphs>413</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Bell MT</vt:lpstr>
      <vt:lpstr>Calibri</vt:lpstr>
      <vt:lpstr>Calibri Light</vt:lpstr>
      <vt:lpstr>Latha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Newcastle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Garrett</dc:creator>
  <cp:lastModifiedBy>Paul Garrett</cp:lastModifiedBy>
  <cp:revision>105</cp:revision>
  <dcterms:created xsi:type="dcterms:W3CDTF">2020-02-04T03:53:21Z</dcterms:created>
  <dcterms:modified xsi:type="dcterms:W3CDTF">2020-02-13T13:03:58Z</dcterms:modified>
</cp:coreProperties>
</file>