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7" r:id="rId4"/>
    <p:sldId id="299" r:id="rId5"/>
    <p:sldId id="285" r:id="rId6"/>
    <p:sldId id="257" r:id="rId7"/>
    <p:sldId id="259" r:id="rId8"/>
    <p:sldId id="260" r:id="rId9"/>
    <p:sldId id="261" r:id="rId10"/>
    <p:sldId id="262" r:id="rId11"/>
    <p:sldId id="263" r:id="rId12"/>
    <p:sldId id="258" r:id="rId13"/>
    <p:sldId id="264" r:id="rId14"/>
    <p:sldId id="265" r:id="rId15"/>
    <p:sldId id="270" r:id="rId16"/>
    <p:sldId id="267" r:id="rId17"/>
    <p:sldId id="268" r:id="rId18"/>
    <p:sldId id="271" r:id="rId19"/>
    <p:sldId id="272" r:id="rId20"/>
    <p:sldId id="273" r:id="rId21"/>
    <p:sldId id="274" r:id="rId22"/>
    <p:sldId id="276" r:id="rId23"/>
    <p:sldId id="279" r:id="rId24"/>
    <p:sldId id="275" r:id="rId25"/>
    <p:sldId id="281" r:id="rId26"/>
    <p:sldId id="277" r:id="rId27"/>
    <p:sldId id="278" r:id="rId28"/>
    <p:sldId id="282" r:id="rId29"/>
    <p:sldId id="290" r:id="rId30"/>
    <p:sldId id="284" r:id="rId31"/>
    <p:sldId id="292" r:id="rId32"/>
    <p:sldId id="287" r:id="rId33"/>
    <p:sldId id="288" r:id="rId34"/>
    <p:sldId id="289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1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B05875-34DB-48A0-93B5-7FCE20E92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62E0E4-9936-4FED-A21C-325F86F98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E064AC-6E9F-4381-82D2-9ABDEBE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77AFDC-3C60-42DC-9FF3-902894E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3A0F42-DE7F-4F7B-B0E7-262667B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81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72CF0-D641-4381-B560-70CDCC5C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D13BE1-B59C-4935-9C14-57238156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68FE00-AE85-47D2-8190-1C691668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1CCAB1-8B33-41DC-B2D8-DE82866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6AD1F3-FC70-433F-86AC-319A84C5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560417-C4C5-40FC-869E-4578D829C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85AC1C-878C-4C56-AE49-1AB39BDC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86EA05-DAC9-4054-BBDC-FFE6C52A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748DE8-4A94-4270-8AF1-686BC6D6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7F70A-612B-4EC9-887D-212AD47E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4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C5FE6-090F-4273-A4DF-FF5A42C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BE3343-BE09-461C-AE2C-90E8FCAA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2C3AE3-0028-439E-BAAF-4E20751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35FA37-7F3B-4EC9-9C9A-6E06B1BD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4D618-9FEC-4B97-B4AD-6D9333B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5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2317D-09A9-4195-9B3A-AD37223D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07751-A3C4-425B-A97F-CA75719F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174D32-3EDA-4B14-B036-28321B09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E6CDA6-A60E-4E3E-A6F8-297B8FFB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503989-A2BC-43DA-952E-82A6207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02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479C6-6DFC-4E14-A4F6-02D1702B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3128B5-1A00-4D22-A4EC-E1DE2050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3B4DB7-1B18-490A-A2C3-8B525308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2CBB963-4098-44EB-A85D-F140C7DC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C1C30C-290A-47D3-8A36-D77CE214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382546-2FFA-4399-B0A0-B2523CBB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3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A93705-148B-4842-9BB7-634F19D7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1BAD48-5D37-4B14-812F-1AEEB490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B5EB12B-CB44-43B6-94A4-D2AD3EB7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62315CC-A635-436D-B55E-FA2355294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AC48B6-FAB0-471B-A967-8151EF1C9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09FFBF3-E628-492A-8C82-518569C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A39E486-E371-4905-AA20-2B78D03F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3729B9-7C18-4425-90FA-3FDC26B9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57840D-BF71-4D96-A8A5-B542E33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4BD647-B5B7-48D0-A050-3FBE7C6B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14292C-D7F7-4E50-9C9F-62F08558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A5DF1D-0586-4D0C-97B5-23FD8F2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F2F55F-7B06-4BB5-AA05-0CA46598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4F4E46-EDCB-4CFF-827A-66EC3F02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660BA1-7B27-4F39-8867-8C5BAD55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5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88CD8-2364-4974-883F-4DF3F850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6C759-A0CB-493E-A758-175F4048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C896D-57E7-486C-B8E3-254E8309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450EB9-D3F3-4F3F-A2C0-601005A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2BF1DE-BC21-4BF7-B345-B8065EB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E40CBC-EC31-4203-8180-CDF5DF4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65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4B151-C05E-42DD-9AA0-37649E7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12D894E-29AA-4449-941E-1EB1B4138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191790-F7F0-46A9-98F4-52680961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417435-5C60-49DC-97C4-D22005A4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B5DDFF-0195-49AB-BABF-A569CE7B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926052-E194-4408-9E27-9EE5DAD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86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0C9C548-8A7E-4D70-AA08-2AB9634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CEBD04-186A-453B-9606-6EDED0EB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CD226-6396-45A8-A04D-EE3F7AA1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A355-F8BC-42C6-A783-06D5CA2AF591}" type="datetimeFigureOut">
              <a:rPr lang="en-AU" smtClean="0"/>
              <a:t>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E43CD4-FC9C-423F-BE27-5FD6E518E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C5FE44-6ECC-4A8A-AF5E-7D2106F35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24C5-7389-42CA-B8BF-177D4F600A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5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851B8-2161-42E8-9411-B1D2A429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Basic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3699E4-9036-4A55-9E2C-4EFB2569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With Paul Garrett</a:t>
            </a:r>
          </a:p>
        </p:txBody>
      </p:sp>
    </p:spTree>
    <p:extLst>
      <p:ext uri="{BB962C8B-B14F-4D97-AF65-F5344CB8AC3E}">
        <p14:creationId xmlns:p14="http://schemas.microsoft.com/office/powerpoint/2010/main" val="3533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Understanding the properties of the Normal Curve allows powerful inference to be made about the population</a:t>
            </a:r>
          </a:p>
          <a:p>
            <a:endParaRPr lang="en-AU" dirty="0"/>
          </a:p>
          <a:p>
            <a:r>
              <a:rPr lang="en-AU" dirty="0"/>
              <a:t>But these inferences must also be checked against the assumption that the population is also normally distributed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007F02E-0371-43F5-826E-B5BA72385718}"/>
              </a:ext>
            </a:extLst>
          </p:cNvPr>
          <p:cNvSpPr/>
          <p:nvPr/>
        </p:nvSpPr>
        <p:spPr>
          <a:xfrm>
            <a:off x="7072053" y="892413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A7B699-4639-4BBB-9F8F-CF011EAD4E67}"/>
              </a:ext>
            </a:extLst>
          </p:cNvPr>
          <p:cNvSpPr txBox="1"/>
          <p:nvPr/>
        </p:nvSpPr>
        <p:spPr>
          <a:xfrm>
            <a:off x="7432053" y="869531"/>
            <a:ext cx="2956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Alternate Population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E57CBD20-BDD1-4CA6-9CD2-B53B196A5F65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CE9AE13-20D1-4D58-94A6-C16BABE5CD23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9156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Luckily, many phenomena we study adhere to Central Limit Theorem and as such, are normally distributed e.g., Height</a:t>
            </a:r>
          </a:p>
          <a:p>
            <a:endParaRPr lang="en-AU" dirty="0"/>
          </a:p>
          <a:p>
            <a:r>
              <a:rPr lang="en-AU" dirty="0"/>
              <a:t>This means we can make assumptions about these populations using properties of the normal curve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91D718A-8E5C-4B32-8107-91FD3F705C78}"/>
              </a:ext>
            </a:extLst>
          </p:cNvPr>
          <p:cNvSpPr txBox="1"/>
          <p:nvPr/>
        </p:nvSpPr>
        <p:spPr>
          <a:xfrm>
            <a:off x="7432053" y="351057"/>
            <a:ext cx="35745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 (HEIGHT)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E57CBD20-BDD1-4CA6-9CD2-B53B196A5F65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The Normal Distribution is useful for describing a sample</a:t>
            </a:r>
          </a:p>
          <a:p>
            <a:endParaRPr lang="en-AU" dirty="0"/>
          </a:p>
          <a:p>
            <a:r>
              <a:rPr lang="en-AU" dirty="0"/>
              <a:t>But how do we describe the Normal Distribution?</a:t>
            </a:r>
          </a:p>
          <a:p>
            <a:endParaRPr lang="en-AU" dirty="0"/>
          </a:p>
          <a:p>
            <a:r>
              <a:rPr lang="en-AU" dirty="0"/>
              <a:t>Through our understanding of Central Tendency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5708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 sample will eventually reflect the average of the distribution (regression to the mean), as such the average or mean is very useful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F93B756-436F-48C7-BEF9-966A6E31A3B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EE5F7A-588F-4AEB-8BE8-5BC69D41C72A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6385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 sample will eventually reflect the average of the distribution </a:t>
            </a:r>
          </a:p>
          <a:p>
            <a:endParaRPr lang="en-AU" dirty="0"/>
          </a:p>
          <a:p>
            <a:r>
              <a:rPr lang="en-AU" dirty="0"/>
              <a:t>This is also know as regression to the </a:t>
            </a:r>
            <a:r>
              <a:rPr lang="en-AU" b="1" dirty="0">
                <a:solidFill>
                  <a:srgbClr val="FF0000"/>
                </a:solidFill>
              </a:rPr>
              <a:t>Mean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As such the average or mean of a distribution is very useful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D390C2A-74D3-45B5-AD26-5338E79597C6}"/>
              </a:ext>
            </a:extLst>
          </p:cNvPr>
          <p:cNvSpPr/>
          <p:nvPr/>
        </p:nvSpPr>
        <p:spPr>
          <a:xfrm>
            <a:off x="6724357" y="3291840"/>
            <a:ext cx="4178105" cy="2827606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F93B756-436F-48C7-BEF9-966A6E31A3B5}"/>
              </a:ext>
            </a:extLst>
          </p:cNvPr>
          <p:cNvCxnSpPr>
            <a:cxnSpLocks/>
          </p:cNvCxnSpPr>
          <p:nvPr/>
        </p:nvCxnSpPr>
        <p:spPr>
          <a:xfrm>
            <a:off x="8644507" y="3291840"/>
            <a:ext cx="0" cy="288512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EE5F7A-588F-4AEB-8BE8-5BC69D41C72A}"/>
              </a:ext>
            </a:extLst>
          </p:cNvPr>
          <p:cNvSpPr/>
          <p:nvPr/>
        </p:nvSpPr>
        <p:spPr>
          <a:xfrm>
            <a:off x="8088906" y="6215876"/>
            <a:ext cx="1111202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35613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the distribution has outliers, the </a:t>
            </a:r>
            <a:r>
              <a:rPr lang="en-AU" b="1" dirty="0"/>
              <a:t>mean </a:t>
            </a:r>
            <a:r>
              <a:rPr lang="en-AU" dirty="0"/>
              <a:t>will be influenced</a:t>
            </a:r>
          </a:p>
          <a:p>
            <a:endParaRPr lang="en-AU" dirty="0"/>
          </a:p>
          <a:p>
            <a:r>
              <a:rPr lang="en-AU" dirty="0"/>
              <a:t>However, the middle point or </a:t>
            </a:r>
            <a:r>
              <a:rPr lang="en-AU" b="1" dirty="0">
                <a:solidFill>
                  <a:srgbClr val="FF0000"/>
                </a:solidFill>
              </a:rPr>
              <a:t>Median</a:t>
            </a:r>
            <a:r>
              <a:rPr lang="en-AU" dirty="0"/>
              <a:t>, will be less affected.</a:t>
            </a:r>
          </a:p>
          <a:p>
            <a:endParaRPr lang="en-AU" dirty="0"/>
          </a:p>
          <a:p>
            <a:r>
              <a:rPr lang="en-AU" dirty="0"/>
              <a:t>In skewed distributions, the Median can be </a:t>
            </a:r>
            <a:r>
              <a:rPr lang="en-AU" dirty="0" smtClean="0"/>
              <a:t>invaluable</a:t>
            </a:r>
            <a:br>
              <a:rPr lang="en-AU" dirty="0" smtClean="0"/>
            </a:br>
            <a:r>
              <a:rPr lang="en-AU" sz="1600" dirty="0" smtClean="0"/>
              <a:t>(of course, skewed distributions never double over but you get the idea!)</a:t>
            </a:r>
            <a:endParaRPr lang="en-AU" sz="1600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EE5F7A-588F-4AEB-8BE8-5BC69D41C72A}"/>
              </a:ext>
            </a:extLst>
          </p:cNvPr>
          <p:cNvSpPr/>
          <p:nvPr/>
        </p:nvSpPr>
        <p:spPr>
          <a:xfrm>
            <a:off x="7675699" y="6203054"/>
            <a:ext cx="11112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000" b="1" dirty="0"/>
              <a:t>Mean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1C39AE8-A533-4514-A4A7-B28B228F8A4F}"/>
              </a:ext>
            </a:extLst>
          </p:cNvPr>
          <p:cNvCxnSpPr>
            <a:cxnSpLocks/>
          </p:cNvCxnSpPr>
          <p:nvPr/>
        </p:nvCxnSpPr>
        <p:spPr>
          <a:xfrm>
            <a:off x="7903680" y="5711483"/>
            <a:ext cx="0" cy="4341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59AEFB5-97DB-43F6-8FFD-9417E2A638B7}"/>
              </a:ext>
            </a:extLst>
          </p:cNvPr>
          <p:cNvCxnSpPr>
            <a:cxnSpLocks/>
          </p:cNvCxnSpPr>
          <p:nvPr/>
        </p:nvCxnSpPr>
        <p:spPr>
          <a:xfrm>
            <a:off x="7166533" y="5106572"/>
            <a:ext cx="0" cy="10703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B0081CE-BF6B-4610-987F-07342ED2A858}"/>
              </a:ext>
            </a:extLst>
          </p:cNvPr>
          <p:cNvSpPr/>
          <p:nvPr/>
        </p:nvSpPr>
        <p:spPr>
          <a:xfrm>
            <a:off x="6019800" y="6251626"/>
            <a:ext cx="1412566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2C50045-6EFD-4F9F-8FE9-CD65C244AC11}"/>
              </a:ext>
            </a:extLst>
          </p:cNvPr>
          <p:cNvSpPr/>
          <p:nvPr/>
        </p:nvSpPr>
        <p:spPr>
          <a:xfrm>
            <a:off x="6668086" y="1923545"/>
            <a:ext cx="4318782" cy="4209969"/>
          </a:xfrm>
          <a:custGeom>
            <a:avLst/>
            <a:gdLst>
              <a:gd name="connsiteX0" fmla="*/ 0 w 4318782"/>
              <a:gd name="connsiteY0" fmla="*/ 4209969 h 4209969"/>
              <a:gd name="connsiteX1" fmla="*/ 365760 w 4318782"/>
              <a:gd name="connsiteY1" fmla="*/ 3729 h 4209969"/>
              <a:gd name="connsiteX2" fmla="*/ 675249 w 4318782"/>
              <a:gd name="connsiteY2" fmla="*/ 3478449 h 4209969"/>
              <a:gd name="connsiteX3" fmla="*/ 4318782 w 4318782"/>
              <a:gd name="connsiteY3" fmla="*/ 4167766 h 420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782" h="4209969">
                <a:moveTo>
                  <a:pt x="0" y="4209969"/>
                </a:moveTo>
                <a:cubicBezTo>
                  <a:pt x="126609" y="2167809"/>
                  <a:pt x="253219" y="125649"/>
                  <a:pt x="365760" y="3729"/>
                </a:cubicBezTo>
                <a:cubicBezTo>
                  <a:pt x="478301" y="-118191"/>
                  <a:pt x="16412" y="2784443"/>
                  <a:pt x="675249" y="3478449"/>
                </a:cubicBezTo>
                <a:cubicBezTo>
                  <a:pt x="1334086" y="4172455"/>
                  <a:pt x="3749040" y="4186523"/>
                  <a:pt x="4318782" y="416776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63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Quick Note: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1712" y="23597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Tail of the distribution points the direction of Skew!</a:t>
            </a:r>
          </a:p>
          <a:p>
            <a:endParaRPr lang="en-AU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2050708"/>
            <a:ext cx="0" cy="4320000"/>
          </a:xfrm>
          <a:prstGeom prst="line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370708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4187D678-6972-49CB-B1A1-617A8A4DC67A}"/>
              </a:ext>
            </a:extLst>
          </p:cNvPr>
          <p:cNvSpPr/>
          <p:nvPr/>
        </p:nvSpPr>
        <p:spPr>
          <a:xfrm>
            <a:off x="6710289" y="2138924"/>
            <a:ext cx="4642339" cy="4233742"/>
          </a:xfrm>
          <a:custGeom>
            <a:avLst/>
            <a:gdLst>
              <a:gd name="connsiteX0" fmla="*/ 0 w 4642339"/>
              <a:gd name="connsiteY0" fmla="*/ 4233742 h 4233742"/>
              <a:gd name="connsiteX1" fmla="*/ 604911 w 4642339"/>
              <a:gd name="connsiteY1" fmla="*/ 13434 h 4233742"/>
              <a:gd name="connsiteX2" fmla="*/ 970671 w 4642339"/>
              <a:gd name="connsiteY2" fmla="*/ 2939514 h 4233742"/>
              <a:gd name="connsiteX3" fmla="*/ 4642339 w 4642339"/>
              <a:gd name="connsiteY3" fmla="*/ 4205606 h 423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339" h="4233742">
                <a:moveTo>
                  <a:pt x="0" y="4233742"/>
                </a:moveTo>
                <a:cubicBezTo>
                  <a:pt x="221566" y="2231440"/>
                  <a:pt x="443132" y="229139"/>
                  <a:pt x="604911" y="13434"/>
                </a:cubicBezTo>
                <a:cubicBezTo>
                  <a:pt x="766690" y="-202271"/>
                  <a:pt x="297766" y="2240819"/>
                  <a:pt x="970671" y="2939514"/>
                </a:cubicBezTo>
                <a:cubicBezTo>
                  <a:pt x="1643576" y="3638209"/>
                  <a:pt x="3142957" y="3921907"/>
                  <a:pt x="4642339" y="4205606"/>
                </a:cubicBezTo>
              </a:path>
            </a:pathLst>
          </a:custGeom>
          <a:noFill/>
          <a:ln w="508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92FC736-0A68-4595-9B79-B9C0823EEC1D}"/>
              </a:ext>
            </a:extLst>
          </p:cNvPr>
          <p:cNvGrpSpPr/>
          <p:nvPr/>
        </p:nvGrpSpPr>
        <p:grpSpPr>
          <a:xfrm flipH="1">
            <a:off x="838200" y="2048750"/>
            <a:ext cx="5181590" cy="4321958"/>
            <a:chOff x="1264665" y="1737408"/>
            <a:chExt cx="4700037" cy="432195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C61D1AB-90EB-49D2-9990-D858155864A8}"/>
                </a:ext>
              </a:extLst>
            </p:cNvPr>
            <p:cNvCxnSpPr/>
            <p:nvPr/>
          </p:nvCxnSpPr>
          <p:spPr>
            <a:xfrm>
              <a:off x="1264665" y="1737408"/>
              <a:ext cx="0" cy="4320000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C99D558-1CC1-4AA8-A347-FB3C2720BAE7}"/>
                </a:ext>
              </a:extLst>
            </p:cNvPr>
            <p:cNvCxnSpPr/>
            <p:nvPr/>
          </p:nvCxnSpPr>
          <p:spPr>
            <a:xfrm>
              <a:off x="1264665" y="6057408"/>
              <a:ext cx="4320000" cy="0"/>
            </a:xfrm>
            <a:prstGeom prst="line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33171620-8295-405A-9601-0D482C32AC2E}"/>
                </a:ext>
              </a:extLst>
            </p:cNvPr>
            <p:cNvSpPr/>
            <p:nvPr/>
          </p:nvSpPr>
          <p:spPr>
            <a:xfrm>
              <a:off x="1322363" y="1825624"/>
              <a:ext cx="4642339" cy="4233742"/>
            </a:xfrm>
            <a:custGeom>
              <a:avLst/>
              <a:gdLst>
                <a:gd name="connsiteX0" fmla="*/ 0 w 4642339"/>
                <a:gd name="connsiteY0" fmla="*/ 4233742 h 4233742"/>
                <a:gd name="connsiteX1" fmla="*/ 604911 w 4642339"/>
                <a:gd name="connsiteY1" fmla="*/ 13434 h 4233742"/>
                <a:gd name="connsiteX2" fmla="*/ 970671 w 4642339"/>
                <a:gd name="connsiteY2" fmla="*/ 2939514 h 4233742"/>
                <a:gd name="connsiteX3" fmla="*/ 4642339 w 4642339"/>
                <a:gd name="connsiteY3" fmla="*/ 4205606 h 42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2339" h="4233742">
                  <a:moveTo>
                    <a:pt x="0" y="4233742"/>
                  </a:moveTo>
                  <a:cubicBezTo>
                    <a:pt x="221566" y="2231440"/>
                    <a:pt x="443132" y="229139"/>
                    <a:pt x="604911" y="13434"/>
                  </a:cubicBezTo>
                  <a:cubicBezTo>
                    <a:pt x="766690" y="-202271"/>
                    <a:pt x="297766" y="2240819"/>
                    <a:pt x="970671" y="2939514"/>
                  </a:cubicBezTo>
                  <a:cubicBezTo>
                    <a:pt x="1643576" y="3638209"/>
                    <a:pt x="3142957" y="3921907"/>
                    <a:pt x="4642339" y="4205606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DA741B44-D0B8-4661-8422-AC31BFEA12E0}"/>
              </a:ext>
            </a:extLst>
          </p:cNvPr>
          <p:cNvSpPr txBox="1">
            <a:spLocks/>
          </p:cNvSpPr>
          <p:nvPr/>
        </p:nvSpPr>
        <p:spPr>
          <a:xfrm>
            <a:off x="6840729" y="157113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dirty="0"/>
              <a:t>Positive Skew </a:t>
            </a:r>
            <a:br>
              <a:rPr lang="en-AU" b="1" dirty="0"/>
            </a:br>
            <a:r>
              <a:rPr lang="en-AU" b="1" dirty="0"/>
              <a:t>(tail points positive)</a:t>
            </a:r>
          </a:p>
          <a:p>
            <a:pPr algn="ctr"/>
            <a:endParaRPr lang="en-AU" b="1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45863024-8477-4DFE-8016-FC4161D9B02B}"/>
              </a:ext>
            </a:extLst>
          </p:cNvPr>
          <p:cNvSpPr txBox="1">
            <a:spLocks/>
          </p:cNvSpPr>
          <p:nvPr/>
        </p:nvSpPr>
        <p:spPr>
          <a:xfrm>
            <a:off x="650053" y="163091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dirty="0"/>
              <a:t>Negative Skew </a:t>
            </a:r>
            <a:br>
              <a:rPr lang="en-AU" b="1" dirty="0"/>
            </a:br>
            <a:r>
              <a:rPr lang="en-AU" b="1" dirty="0"/>
              <a:t>(tail points negative)</a:t>
            </a:r>
          </a:p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9327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you are interested in counts, then you might want to know the most frequent sample</a:t>
            </a:r>
          </a:p>
          <a:p>
            <a:endParaRPr lang="en-AU" dirty="0"/>
          </a:p>
          <a:p>
            <a:r>
              <a:rPr lang="en-AU" dirty="0"/>
              <a:t>This is known as the Mode</a:t>
            </a:r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B8099BA9-5090-4377-A496-8CCBE8DC9C27}"/>
              </a:ext>
            </a:extLst>
          </p:cNvPr>
          <p:cNvSpPr/>
          <p:nvPr/>
        </p:nvSpPr>
        <p:spPr>
          <a:xfrm>
            <a:off x="6682154" y="1946994"/>
            <a:ext cx="4107766" cy="4214655"/>
          </a:xfrm>
          <a:custGeom>
            <a:avLst/>
            <a:gdLst>
              <a:gd name="connsiteX0" fmla="*/ 0 w 4107766"/>
              <a:gd name="connsiteY0" fmla="*/ 4214655 h 4214655"/>
              <a:gd name="connsiteX1" fmla="*/ 365760 w 4107766"/>
              <a:gd name="connsiteY1" fmla="*/ 8415 h 4214655"/>
              <a:gd name="connsiteX2" fmla="*/ 858129 w 4107766"/>
              <a:gd name="connsiteY2" fmla="*/ 3159578 h 4214655"/>
              <a:gd name="connsiteX3" fmla="*/ 4107766 w 4107766"/>
              <a:gd name="connsiteY3" fmla="*/ 4186520 h 421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7766" h="4214655">
                <a:moveTo>
                  <a:pt x="0" y="4214655"/>
                </a:moveTo>
                <a:cubicBezTo>
                  <a:pt x="111369" y="2199458"/>
                  <a:pt x="222739" y="184261"/>
                  <a:pt x="365760" y="8415"/>
                </a:cubicBezTo>
                <a:cubicBezTo>
                  <a:pt x="508781" y="-167431"/>
                  <a:pt x="234461" y="2463227"/>
                  <a:pt x="858129" y="3159578"/>
                </a:cubicBezTo>
                <a:cubicBezTo>
                  <a:pt x="1481797" y="3855929"/>
                  <a:pt x="3500511" y="4078668"/>
                  <a:pt x="4107766" y="4186520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59AEFB5-97DB-43F6-8FFD-9417E2A638B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25856" y="1955409"/>
            <a:ext cx="22058" cy="422155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B0081CE-BF6B-4610-987F-07342ED2A858}"/>
              </a:ext>
            </a:extLst>
          </p:cNvPr>
          <p:cNvSpPr/>
          <p:nvPr/>
        </p:nvSpPr>
        <p:spPr>
          <a:xfrm>
            <a:off x="6474318" y="6253671"/>
            <a:ext cx="1128835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>
                <a:solidFill>
                  <a:srgbClr val="FF0000"/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08245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Shape of a distribution is also dictated by the </a:t>
            </a:r>
            <a:r>
              <a:rPr lang="en-AU" b="1" dirty="0">
                <a:solidFill>
                  <a:srgbClr val="FF0000"/>
                </a:solidFill>
              </a:rPr>
              <a:t>Variance</a:t>
            </a:r>
            <a:r>
              <a:rPr lang="en-AU" dirty="0"/>
              <a:t> in the data</a:t>
            </a:r>
          </a:p>
          <a:p>
            <a:endParaRPr lang="en-AU" dirty="0"/>
          </a:p>
          <a:p>
            <a:r>
              <a:rPr lang="en-AU" dirty="0"/>
              <a:t>To understand </a:t>
            </a:r>
            <a:r>
              <a:rPr lang="en-AU" b="1" i="1" dirty="0"/>
              <a:t>Variance </a:t>
            </a:r>
            <a:r>
              <a:rPr lang="en-AU" dirty="0"/>
              <a:t>we must start with its initial measure, the sum of squares (</a:t>
            </a:r>
            <a:r>
              <a:rPr lang="en-AU" b="1" i="1" dirty="0"/>
              <a:t>SS</a:t>
            </a:r>
            <a:r>
              <a:rPr lang="en-AU" dirty="0"/>
              <a:t>)</a:t>
            </a:r>
            <a:endParaRPr lang="en-AU" b="1" i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F60CD2-FE30-495B-927E-77DE28DEA88A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1450072E-4A7E-444F-9BDA-90D6B3225C98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D390C2A-74D3-45B5-AD26-5338E79597C6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F93B756-436F-48C7-BEF9-966A6E31A3B5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EE5F7A-588F-4AEB-8BE8-5BC69D41C72A}"/>
              </a:ext>
            </a:extLst>
          </p:cNvPr>
          <p:cNvSpPr/>
          <p:nvPr/>
        </p:nvSpPr>
        <p:spPr>
          <a:xfrm>
            <a:off x="7759468" y="6203141"/>
            <a:ext cx="1925527" cy="5539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True Mean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9961AA0-FD3B-49C4-A310-77758613BE25}"/>
              </a:ext>
            </a:extLst>
          </p:cNvPr>
          <p:cNvCxnSpPr/>
          <p:nvPr/>
        </p:nvCxnSpPr>
        <p:spPr>
          <a:xfrm>
            <a:off x="8862483" y="5894362"/>
            <a:ext cx="104101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027F732-5C57-4114-B222-3B95EDF4EBC0}"/>
              </a:ext>
            </a:extLst>
          </p:cNvPr>
          <p:cNvCxnSpPr>
            <a:cxnSpLocks/>
          </p:cNvCxnSpPr>
          <p:nvPr/>
        </p:nvCxnSpPr>
        <p:spPr>
          <a:xfrm flipH="1">
            <a:off x="7445958" y="5894362"/>
            <a:ext cx="103125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1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b="1" i="1" dirty="0"/>
              <a:t>Sum of Squares</a:t>
            </a:r>
            <a:r>
              <a:rPr lang="en-AU" i="1" dirty="0"/>
              <a:t> </a:t>
            </a:r>
            <a:r>
              <a:rPr lang="en-AU" dirty="0"/>
              <a:t>describes the</a:t>
            </a:r>
            <a:r>
              <a:rPr lang="en-AU" i="1" dirty="0"/>
              <a:t> </a:t>
            </a:r>
            <a:r>
              <a:rPr lang="en-AU" dirty="0"/>
              <a:t>distribution of individual samples from the mean</a:t>
            </a:r>
          </a:p>
          <a:p>
            <a:endParaRPr lang="en-AU" dirty="0"/>
          </a:p>
          <a:p>
            <a:r>
              <a:rPr lang="en-AU" dirty="0"/>
              <a:t>In red, we have 5 samples. Each sample can be described by their positional order </a:t>
            </a:r>
            <a:r>
              <a:rPr lang="en-AU" b="1" i="1" dirty="0" err="1">
                <a:solidFill>
                  <a:srgbClr val="FF0000"/>
                </a:solidFill>
              </a:rPr>
              <a:t>i</a:t>
            </a:r>
            <a:endParaRPr lang="en-AU" b="1" i="1" dirty="0">
              <a:solidFill>
                <a:srgbClr val="FF0000"/>
              </a:solidFill>
            </a:endParaRPr>
          </a:p>
          <a:p>
            <a:endParaRPr lang="en-AU" b="1" i="1" dirty="0">
              <a:solidFill>
                <a:srgbClr val="FF0000"/>
              </a:solidFill>
            </a:endParaRPr>
          </a:p>
          <a:p>
            <a:r>
              <a:rPr lang="en-AU" dirty="0"/>
              <a:t>Lets give these samples an order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8B70C42-1280-4D2F-A59A-0E2EE1FEA5EA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3850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i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34610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Type I and Type II Errors (The boy who cried wolf)</a:t>
            </a:r>
          </a:p>
          <a:p>
            <a:pPr marL="0" indent="0">
              <a:buNone/>
            </a:pPr>
            <a:r>
              <a:rPr lang="en-AU" dirty="0"/>
              <a:t>Type I: The boy cries wolf, the village believes him; but the wolf was not there (False Positive)</a:t>
            </a:r>
          </a:p>
          <a:p>
            <a:pPr marL="0" indent="0">
              <a:buNone/>
            </a:pPr>
            <a:r>
              <a:rPr lang="en-AU" dirty="0"/>
              <a:t>Type II: The boy cries wolf, the village does not believe him; the wolf was there (False Negative)</a:t>
            </a:r>
          </a:p>
        </p:txBody>
      </p:sp>
    </p:spTree>
    <p:extLst>
      <p:ext uri="{BB962C8B-B14F-4D97-AF65-F5344CB8AC3E}">
        <p14:creationId xmlns:p14="http://schemas.microsoft.com/office/powerpoint/2010/main" val="129974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Now our X values have an order.</a:t>
            </a:r>
          </a:p>
          <a:p>
            <a:endParaRPr lang="en-AU" dirty="0"/>
          </a:p>
          <a:p>
            <a:r>
              <a:rPr lang="en-AU" dirty="0"/>
              <a:t>And we can calculate a mean, </a:t>
            </a:r>
            <a:r>
              <a:rPr lang="en-AU" b="1" dirty="0"/>
              <a:t>x̄</a:t>
            </a:r>
          </a:p>
          <a:p>
            <a:endParaRPr lang="en-AU" b="1" dirty="0"/>
          </a:p>
          <a:p>
            <a:r>
              <a:rPr lang="en-AU" dirty="0"/>
              <a:t>x̄ = sum( x</a:t>
            </a:r>
            <a:r>
              <a:rPr lang="en-AU" baseline="-25000" dirty="0"/>
              <a:t>1,</a:t>
            </a:r>
            <a:r>
              <a:rPr lang="en-AU" baseline="30000" dirty="0"/>
              <a:t> </a:t>
            </a:r>
            <a:r>
              <a:rPr lang="en-AU" dirty="0"/>
              <a:t>x</a:t>
            </a:r>
            <a:r>
              <a:rPr lang="en-AU" baseline="-25000" dirty="0"/>
              <a:t>2, </a:t>
            </a:r>
            <a:r>
              <a:rPr lang="en-AU" dirty="0"/>
              <a:t>x</a:t>
            </a:r>
            <a:r>
              <a:rPr lang="en-AU" baseline="-25000" dirty="0"/>
              <a:t>3, </a:t>
            </a:r>
            <a:r>
              <a:rPr lang="en-AU" dirty="0"/>
              <a:t>x</a:t>
            </a:r>
            <a:r>
              <a:rPr lang="en-AU" baseline="-25000" dirty="0"/>
              <a:t>4, </a:t>
            </a:r>
            <a:r>
              <a:rPr lang="en-AU" dirty="0"/>
              <a:t>x</a:t>
            </a:r>
            <a:r>
              <a:rPr lang="en-AU" baseline="-25000" dirty="0"/>
              <a:t>5 </a:t>
            </a:r>
            <a:r>
              <a:rPr lang="en-AU" dirty="0"/>
              <a:t>) / n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where n is the total number of samples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8B70C42-1280-4D2F-A59A-0E2EE1FEA5EA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226959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/>
                  <a:t>x̄ = sum( x</a:t>
                </a:r>
                <a:r>
                  <a:rPr lang="en-AU" baseline="-25000" dirty="0"/>
                  <a:t>1,</a:t>
                </a:r>
                <a:r>
                  <a:rPr lang="en-AU" baseline="30000" dirty="0"/>
                  <a:t> </a:t>
                </a:r>
                <a:r>
                  <a:rPr lang="en-AU" dirty="0"/>
                  <a:t>x</a:t>
                </a:r>
                <a:r>
                  <a:rPr lang="en-AU" baseline="-25000" dirty="0"/>
                  <a:t>2, </a:t>
                </a:r>
                <a:r>
                  <a:rPr lang="en-AU" dirty="0"/>
                  <a:t>x</a:t>
                </a:r>
                <a:r>
                  <a:rPr lang="en-AU" baseline="-25000" dirty="0"/>
                  <a:t>3, </a:t>
                </a:r>
                <a:r>
                  <a:rPr lang="en-AU" dirty="0"/>
                  <a:t>x</a:t>
                </a:r>
                <a:r>
                  <a:rPr lang="en-AU" baseline="-25000" dirty="0"/>
                  <a:t>4, </a:t>
                </a:r>
                <a:r>
                  <a:rPr lang="en-AU" dirty="0"/>
                  <a:t>x</a:t>
                </a:r>
                <a:r>
                  <a:rPr lang="en-AU" baseline="-25000" dirty="0"/>
                  <a:t>5 </a:t>
                </a:r>
                <a:r>
                  <a:rPr lang="en-AU" dirty="0"/>
                  <a:t>) / n</a:t>
                </a:r>
                <a:br>
                  <a:rPr lang="en-AU" dirty="0"/>
                </a:br>
                <a:endParaRPr lang="en-AU" dirty="0"/>
              </a:p>
              <a:p>
                <a:r>
                  <a:rPr lang="en-AU" dirty="0"/>
                  <a:t>This could also be described as: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i="1" dirty="0"/>
                  <a:t>Where </a:t>
                </a:r>
                <a:r>
                  <a:rPr lang="en-AU" b="1" i="1" dirty="0"/>
                  <a:t>n</a:t>
                </a:r>
                <a:r>
                  <a:rPr lang="en-AU" i="1" dirty="0"/>
                  <a:t> is the number of observations, </a:t>
                </a:r>
                <a:r>
                  <a:rPr lang="en-AU" b="1" i="1" dirty="0" err="1"/>
                  <a:t>i</a:t>
                </a:r>
                <a:r>
                  <a:rPr lang="en-AU" i="1" dirty="0"/>
                  <a:t> is the positional order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AU" i="1" dirty="0"/>
                  <a:t>means ‘</a:t>
                </a:r>
                <a:r>
                  <a:rPr lang="en-AU" b="1" i="1" dirty="0"/>
                  <a:t>the sum of</a:t>
                </a:r>
                <a:r>
                  <a:rPr lang="en-AU" i="1" dirty="0"/>
                  <a:t>’ (in this case, the sum of x</a:t>
                </a:r>
                <a:r>
                  <a:rPr lang="en-AU" i="1" baseline="-25000" dirty="0"/>
                  <a:t>i</a:t>
                </a:r>
                <a:r>
                  <a:rPr lang="en-AU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B319A35-05C8-42C2-BFE9-FA97F1DD88FB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2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dirty="0"/>
                  <a:t>So what is the Sum of Squares?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̄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baseline="30000" dirty="0"/>
              </a:p>
              <a:p>
                <a:pPr marL="0" indent="0">
                  <a:buNone/>
                </a:pPr>
                <a:r>
                  <a:rPr lang="en-AU" dirty="0"/>
                  <a:t>Where x</a:t>
                </a:r>
                <a:r>
                  <a:rPr lang="en-AU" baseline="-25000" dirty="0"/>
                  <a:t>i </a:t>
                </a:r>
                <a:r>
                  <a:rPr lang="en-AU" i="1" dirty="0"/>
                  <a:t>- </a:t>
                </a:r>
                <a:r>
                  <a:rPr lang="en-AU" dirty="0"/>
                  <a:t>x̄ is the </a:t>
                </a:r>
                <a:r>
                  <a:rPr lang="en-AU" b="1" i="1" dirty="0"/>
                  <a:t>Sample Deviance</a:t>
                </a:r>
                <a:br>
                  <a:rPr lang="en-AU" b="1" i="1" dirty="0"/>
                </a:br>
                <a:r>
                  <a:rPr lang="en-AU" b="1" i="1" dirty="0"/>
                  <a:t/>
                </a:r>
                <a:br>
                  <a:rPr lang="en-AU" b="1" i="1" dirty="0"/>
                </a:br>
                <a:r>
                  <a:rPr lang="en-AU" b="1" i="1" dirty="0"/>
                  <a:t>- </a:t>
                </a:r>
                <a:r>
                  <a:rPr lang="en-AU" i="1" dirty="0"/>
                  <a:t>Sample Deviance</a:t>
                </a:r>
                <a:r>
                  <a:rPr lang="en-AU" dirty="0"/>
                  <a:t> is then squared </a:t>
                </a:r>
                <a:br>
                  <a:rPr lang="en-AU" dirty="0"/>
                </a:br>
                <a:r>
                  <a:rPr lang="en-AU" dirty="0"/>
                  <a:t>(to make it always positive)</a:t>
                </a:r>
                <a:br>
                  <a:rPr lang="en-AU" dirty="0"/>
                </a:br>
                <a:r>
                  <a:rPr lang="en-AU" dirty="0"/>
                  <a:t/>
                </a:r>
                <a:br>
                  <a:rPr lang="en-AU" dirty="0"/>
                </a:br>
                <a:r>
                  <a:rPr lang="en-AU" dirty="0"/>
                  <a:t>- Squared Deviance is summed to</a:t>
                </a:r>
                <a:br>
                  <a:rPr lang="en-AU" dirty="0"/>
                </a:br>
                <a:r>
                  <a:rPr lang="en-AU" b="1" dirty="0"/>
                  <a:t>The Sum of Squares</a:t>
                </a:r>
                <a:br>
                  <a:rPr lang="en-AU" b="1" dirty="0"/>
                </a:br>
                <a:r>
                  <a:rPr lang="en-AU" b="1" dirty="0"/>
                  <a:t/>
                </a:r>
                <a:br>
                  <a:rPr lang="en-AU" b="1" dirty="0"/>
                </a:b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  <a:blipFill>
                <a:blip r:embed="rId2"/>
                <a:stretch>
                  <a:fillRect l="-1993" t="-3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7BAB0F2-BDEB-4C86-8EEF-686B63C760C7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3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dirty="0" smtClean="0"/>
                            <m:t>̄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baseline="30000" dirty="0"/>
              </a:p>
              <a:p>
                <a:r>
                  <a:rPr lang="en-AU" dirty="0"/>
                  <a:t>Now SS is not very useful right now, as it simply describes the total squared deviance. </a:t>
                </a:r>
              </a:p>
              <a:p>
                <a:endParaRPr lang="en-AU" dirty="0"/>
              </a:p>
              <a:p>
                <a:r>
                  <a:rPr lang="en-AU" dirty="0"/>
                  <a:t>This is not comparable between samples, as smaller samples will have a smaller SS. </a:t>
                </a:r>
              </a:p>
              <a:p>
                <a:endParaRPr lang="en-AU" b="1" dirty="0"/>
              </a:p>
              <a:p>
                <a:r>
                  <a:rPr lang="en-AU" dirty="0"/>
                  <a:t>But SS can be converted into a useful measure, </a:t>
                </a:r>
                <a:r>
                  <a:rPr lang="en-AU" b="1" i="1" dirty="0"/>
                  <a:t>Variance</a:t>
                </a:r>
                <a:r>
                  <a:rPr lang="en-AU" dirty="0"/>
                  <a:t> </a:t>
                </a:r>
                <a:r>
                  <a:rPr lang="en-AU" b="1" dirty="0"/>
                  <a:t/>
                </a:r>
                <a:br>
                  <a:rPr lang="en-AU" b="1" dirty="0"/>
                </a:b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10242" cy="4561108"/>
              </a:xfrm>
              <a:blipFill>
                <a:blip r:embed="rId2"/>
                <a:stretch>
                  <a:fillRect l="-1550" r="-29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C5470E7-17BF-4BD0-98BA-D3A2D176AD92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/>
          </a:bodyPr>
          <a:lstStyle/>
          <a:p>
            <a:r>
              <a:rPr lang="en-AU" b="1" dirty="0"/>
              <a:t>Variance </a:t>
            </a:r>
            <a:r>
              <a:rPr lang="en-AU" dirty="0"/>
              <a:t>describes how samples differ from the mean (using only positive numbers) as a proportion of the number of samples. </a:t>
            </a:r>
            <a:br>
              <a:rPr lang="en-AU" dirty="0"/>
            </a:br>
            <a:endParaRPr lang="en-AU" dirty="0"/>
          </a:p>
          <a:p>
            <a:pPr marL="0" indent="0" algn="ctr">
              <a:buNone/>
            </a:pPr>
            <a:r>
              <a:rPr lang="en-AU" dirty="0"/>
              <a:t>s</a:t>
            </a:r>
            <a:r>
              <a:rPr lang="en-AU" baseline="30000" dirty="0"/>
              <a:t>2</a:t>
            </a:r>
            <a:r>
              <a:rPr lang="en-AU" dirty="0"/>
              <a:t> = SS / (n-1)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C8717329-338F-48FB-BC11-E0E2B464CEF2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3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9636"/>
            <a:ext cx="5914292" cy="46672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Why n – 1?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</a:t>
            </a:r>
            <a:r>
              <a:rPr lang="en-AU" b="1" dirty="0"/>
              <a:t> s</a:t>
            </a:r>
            <a:r>
              <a:rPr lang="en-AU" b="1" baseline="30000" dirty="0"/>
              <a:t>2 </a:t>
            </a:r>
            <a:r>
              <a:rPr lang="en-AU" b="1" dirty="0"/>
              <a:t>= SS / n</a:t>
            </a:r>
            <a:r>
              <a:rPr lang="en-AU" dirty="0"/>
              <a:t>, variance is under-estimated, even with large sample sizes </a:t>
            </a:r>
            <a:br>
              <a:rPr lang="en-AU" dirty="0"/>
            </a:br>
            <a:r>
              <a:rPr lang="en-AU" dirty="0"/>
              <a:t>i.e., </a:t>
            </a:r>
            <a:r>
              <a:rPr lang="en-AU" i="1" dirty="0"/>
              <a:t>see gap between red variance and true-variance – horizontal line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</a:t>
            </a:r>
            <a:r>
              <a:rPr lang="en-AU" b="1" dirty="0"/>
              <a:t> s</a:t>
            </a:r>
            <a:r>
              <a:rPr lang="en-AU" b="1" baseline="30000" dirty="0"/>
              <a:t>2 </a:t>
            </a:r>
            <a:r>
              <a:rPr lang="en-AU" b="1" dirty="0"/>
              <a:t>= SS / (n-1)</a:t>
            </a:r>
            <a:r>
              <a:rPr lang="en-AU" dirty="0"/>
              <a:t>, population variance may be accurately approximated from the sample.</a:t>
            </a:r>
            <a:br>
              <a:rPr lang="en-AU" dirty="0"/>
            </a:br>
            <a:r>
              <a:rPr lang="en-AU" dirty="0"/>
              <a:t>i.e., </a:t>
            </a:r>
            <a:r>
              <a:rPr lang="en-AU" i="1" dirty="0"/>
              <a:t>given the same number of samples, the blue variance meets the true-variance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term these </a:t>
            </a:r>
            <a:r>
              <a:rPr lang="en-AU" b="1" dirty="0"/>
              <a:t>bias</a:t>
            </a:r>
            <a:r>
              <a:rPr lang="en-AU" dirty="0"/>
              <a:t> and </a:t>
            </a:r>
            <a:r>
              <a:rPr lang="en-AU" b="1" dirty="0"/>
              <a:t>unbiased</a:t>
            </a:r>
            <a:r>
              <a:rPr lang="en-AU" dirty="0"/>
              <a:t> estimates of variance, respectively.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2E109D0-C2B7-4364-A07D-0E6D6867E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00" t="21524" r="21303" b="17317"/>
          <a:stretch/>
        </p:blipFill>
        <p:spPr>
          <a:xfrm>
            <a:off x="7946767" y="0"/>
            <a:ext cx="4227739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9D5C6E77-3B14-4D55-BD41-AAF9673E26AD}"/>
              </a:ext>
            </a:extLst>
          </p:cNvPr>
          <p:cNvCxnSpPr>
            <a:cxnSpLocks/>
          </p:cNvCxnSpPr>
          <p:nvPr/>
        </p:nvCxnSpPr>
        <p:spPr>
          <a:xfrm flipV="1">
            <a:off x="6372665" y="3545058"/>
            <a:ext cx="5191143" cy="94253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BFDAEC2C-2123-40FB-8E32-4C1AB87D5DC8}"/>
              </a:ext>
            </a:extLst>
          </p:cNvPr>
          <p:cNvCxnSpPr>
            <a:cxnSpLocks/>
          </p:cNvCxnSpPr>
          <p:nvPr/>
        </p:nvCxnSpPr>
        <p:spPr>
          <a:xfrm flipV="1">
            <a:off x="6485206" y="1591840"/>
            <a:ext cx="4861181" cy="12779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7C0735AE-D5DF-40BE-B6C9-37DBC21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="" xmlns:a16="http://schemas.microsoft.com/office/drawing/2014/main" id="{8DA99D98-7290-4011-9908-1AD5B81B7C89}"/>
              </a:ext>
            </a:extLst>
          </p:cNvPr>
          <p:cNvSpPr/>
          <p:nvPr/>
        </p:nvSpPr>
        <p:spPr>
          <a:xfrm flipH="1">
            <a:off x="11563808" y="1365251"/>
            <a:ext cx="393277" cy="226589"/>
          </a:xfrm>
          <a:prstGeom prst="rightBrace">
            <a:avLst>
              <a:gd name="adj1" fmla="val 435"/>
              <a:gd name="adj2" fmla="val 482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55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AU" dirty="0"/>
                  <a:t>s</a:t>
                </a:r>
                <a:r>
                  <a:rPr lang="en-AU" baseline="30000" dirty="0"/>
                  <a:t>2</a:t>
                </a:r>
                <a:r>
                  <a:rPr lang="en-AU" dirty="0"/>
                  <a:t> = SS / (n-1)</a:t>
                </a:r>
              </a:p>
              <a:p>
                <a:r>
                  <a:rPr lang="en-AU" dirty="0"/>
                  <a:t>Alternately, we can add the sum of Squares formula into this as: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:r>
                  <a:rPr lang="en-AU" dirty="0"/>
                  <a:t>s</a:t>
                </a:r>
                <a:r>
                  <a:rPr lang="en-AU" baseline="30000" dirty="0"/>
                  <a:t>2</a:t>
                </a:r>
                <a:r>
                  <a:rPr lang="en-A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AU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AU" dirty="0" smtClean="0"/>
                              <m:t>̄</m:t>
                            </m:r>
                          </m:e>
                        </m:nary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AU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AU" b="0" dirty="0"/>
              </a:p>
              <a:p>
                <a:endParaRPr lang="en-AU" dirty="0"/>
              </a:p>
              <a:p>
                <a:r>
                  <a:rPr lang="en-AU" dirty="0"/>
                  <a:t>Note: Variance is squared, as SS is the sum of Squared Deviance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  <a:blipFill>
                <a:blip r:embed="rId2"/>
                <a:stretch>
                  <a:fillRect l="-2100" t="-2241" r="-4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20748DB-0F3B-4D33-B646-D93E4D0BAB9D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8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While Variance </a:t>
            </a:r>
            <a:r>
              <a:rPr lang="en-AU" i="1" dirty="0"/>
              <a:t>s</a:t>
            </a:r>
            <a:r>
              <a:rPr lang="en-AU" i="1" baseline="30000" dirty="0"/>
              <a:t>2</a:t>
            </a:r>
            <a:r>
              <a:rPr lang="en-AU" dirty="0"/>
              <a:t> describes </a:t>
            </a:r>
            <a:r>
              <a:rPr lang="en-AU" i="1" dirty="0"/>
              <a:t>spread </a:t>
            </a:r>
            <a:r>
              <a:rPr lang="en-AU" dirty="0"/>
              <a:t>in the data, it measures in squared units.</a:t>
            </a:r>
          </a:p>
          <a:p>
            <a:endParaRPr lang="en-AU" i="1" dirty="0"/>
          </a:p>
          <a:p>
            <a:r>
              <a:rPr lang="en-AU" dirty="0"/>
              <a:t>Squared units are hard to compare, e.g., Compare Dollars Squared or Height Squared.</a:t>
            </a:r>
          </a:p>
          <a:p>
            <a:endParaRPr lang="en-AU" dirty="0"/>
          </a:p>
          <a:p>
            <a:r>
              <a:rPr lang="en-AU" dirty="0"/>
              <a:t>To get around this, we convert the data back to the same format as the mean. This is the </a:t>
            </a:r>
            <a:r>
              <a:rPr lang="en-AU" b="1" i="1" dirty="0"/>
              <a:t>Standard Deviation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253FE2F-0B03-4CB4-92F8-DA8BFA62833C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4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b="1" i="1" dirty="0"/>
                  <a:t>Standard Deviation </a:t>
                </a:r>
                <a:r>
                  <a:rPr lang="en-AU" dirty="0"/>
                  <a:t>or s is the spread of the data in the same units as the mean and is the square root of the Variance</a:t>
                </a:r>
                <a:br>
                  <a:rPr lang="en-AU" dirty="0"/>
                </a:b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dirty="0"/>
              </a:p>
              <a:p>
                <a:pPr marL="0" indent="0" algn="ctr">
                  <a:buNone/>
                </a:pPr>
                <a:r>
                  <a:rPr lang="en-AU" i="1" dirty="0"/>
                  <a:t>Alternately expressed as:</a:t>
                </a:r>
                <a:br>
                  <a:rPr lang="en-AU" i="1" dirty="0"/>
                </a:br>
                <a:r>
                  <a:rPr lang="en-AU" i="1" dirty="0"/>
                  <a:t/>
                </a:r>
                <a:br>
                  <a:rPr lang="en-AU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AU" dirty="0" smtClean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AU" dirty="0" smtClean="0"/>
                                    <m:t>̄</m:t>
                                  </m:r>
                                </m:e>
                              </m:nary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AU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i="1" dirty="0"/>
              </a:p>
              <a:p>
                <a:endParaRPr lang="en-AU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226575" cy="4351338"/>
              </a:xfrm>
              <a:blipFill>
                <a:blip r:embed="rId2"/>
                <a:stretch>
                  <a:fillRect l="-2100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1D373CA-687A-4A26-9B14-9DF33E68E7BE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E75C4F9-5753-41F7-B7CA-1E63EFC24E1B}"/>
              </a:ext>
            </a:extLst>
          </p:cNvPr>
          <p:cNvSpPr/>
          <p:nvPr/>
        </p:nvSpPr>
        <p:spPr>
          <a:xfrm>
            <a:off x="7317330" y="6273225"/>
            <a:ext cx="2640466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000" b="1" dirty="0"/>
              <a:t>Sample Mean </a:t>
            </a:r>
            <a:r>
              <a:rPr lang="en-AU" sz="3200" b="1" dirty="0"/>
              <a:t>x̄</a:t>
            </a:r>
            <a:endParaRPr lang="en-AU" sz="30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502305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502144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5021368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4F8F1A3-59AD-4580-8C7D-E99007FF00D1}"/>
              </a:ext>
            </a:extLst>
          </p:cNvPr>
          <p:cNvCxnSpPr>
            <a:cxnSpLocks/>
          </p:cNvCxnSpPr>
          <p:nvPr/>
        </p:nvCxnSpPr>
        <p:spPr>
          <a:xfrm>
            <a:off x="8644507" y="5120640"/>
            <a:ext cx="0" cy="139270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545EF81-A004-4775-9970-D0C57F5F55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64508" y="1825624"/>
                <a:ext cx="5600267" cy="4667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/>
                  <a:t>Now we can describe our sample distribution in terms of Centre (mean, x̄) and Spread (s)</a:t>
                </a:r>
              </a:p>
              <a:p>
                <a:endParaRPr lang="en-AU" dirty="0"/>
              </a:p>
              <a:p>
                <a:r>
                  <a:rPr lang="en-AU" dirty="0"/>
                  <a:t>Note the difference between:</a:t>
                </a:r>
              </a:p>
              <a:p>
                <a:pPr lvl="1"/>
                <a:r>
                  <a:rPr lang="en-AU" dirty="0"/>
                  <a:t>The Sample Mean (x̄) and Population Mean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μ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The Sample </a:t>
                </a:r>
                <a:r>
                  <a:rPr lang="en-AU" dirty="0" err="1"/>
                  <a:t>Std</a:t>
                </a:r>
                <a:r>
                  <a:rPr lang="en-AU" dirty="0"/>
                  <a:t> Deviance (s) and the Population </a:t>
                </a:r>
                <a:r>
                  <a:rPr lang="en-AU" dirty="0" err="1"/>
                  <a:t>Std</a:t>
                </a:r>
                <a:r>
                  <a:rPr lang="en-AU" dirty="0"/>
                  <a:t> Deviance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σ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This occurs as the number of samples (</a:t>
                </a:r>
                <a:r>
                  <a:rPr lang="en-AU" i="1" dirty="0"/>
                  <a:t>n=5</a:t>
                </a:r>
                <a:r>
                  <a:rPr lang="en-AU" dirty="0"/>
                  <a:t>) are far fewer than the true population number (</a:t>
                </a:r>
                <a:r>
                  <a:rPr lang="en-AU" i="1" dirty="0"/>
                  <a:t>N=500</a:t>
                </a:r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5EF81-A004-4775-9970-D0C57F5F5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64508" y="1825624"/>
                <a:ext cx="5600267" cy="4667247"/>
              </a:xfrm>
              <a:blipFill>
                <a:blip r:embed="rId2"/>
                <a:stretch>
                  <a:fillRect l="-1959" t="-2872" r="-1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="" xmlns:a16="http://schemas.microsoft.com/office/drawing/2014/main" id="{A0E323B4-7633-44EF-9A70-CAE4A5AC4719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ED6B31-64AC-4EB2-B4DA-32F0223BC447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F915D57-EAC5-4BB3-9C26-2FCE94153F0E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814CDD6-FC5C-42CD-B211-E736A0B14D6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01C17A5C-94F9-4AD0-B831-20D1AB8E0FC7}"/>
              </a:ext>
            </a:extLst>
          </p:cNvPr>
          <p:cNvCxnSpPr>
            <a:cxnSpLocks/>
          </p:cNvCxnSpPr>
          <p:nvPr/>
        </p:nvCxnSpPr>
        <p:spPr>
          <a:xfrm>
            <a:off x="7426058" y="6062197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7D7C7DB-6763-45C7-AC1E-5BA7E987EA56}"/>
              </a:ext>
            </a:extLst>
          </p:cNvPr>
          <p:cNvCxnSpPr>
            <a:cxnSpLocks/>
          </p:cNvCxnSpPr>
          <p:nvPr/>
        </p:nvCxnSpPr>
        <p:spPr>
          <a:xfrm>
            <a:off x="8202416" y="6073825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F984B43-3E6C-49DE-AA72-016C0B118499}"/>
              </a:ext>
            </a:extLst>
          </p:cNvPr>
          <p:cNvCxnSpPr>
            <a:cxnSpLocks/>
          </p:cNvCxnSpPr>
          <p:nvPr/>
        </p:nvCxnSpPr>
        <p:spPr>
          <a:xfrm>
            <a:off x="8838096" y="6055653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C26780E-AE8A-434A-92AE-A53A3366E072}"/>
              </a:ext>
            </a:extLst>
          </p:cNvPr>
          <p:cNvCxnSpPr>
            <a:cxnSpLocks/>
          </p:cNvCxnSpPr>
          <p:nvPr/>
        </p:nvCxnSpPr>
        <p:spPr>
          <a:xfrm>
            <a:off x="10186250" y="6042487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5DBB6854-A56D-4304-8BA9-6B1BB5798BA9}"/>
              </a:ext>
            </a:extLst>
          </p:cNvPr>
          <p:cNvCxnSpPr>
            <a:cxnSpLocks/>
          </p:cNvCxnSpPr>
          <p:nvPr/>
        </p:nvCxnSpPr>
        <p:spPr>
          <a:xfrm>
            <a:off x="9212943" y="6068741"/>
            <a:ext cx="1" cy="144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00FFC1F-0814-44AB-8DD1-0CA2CE0D4C62}"/>
              </a:ext>
            </a:extLst>
          </p:cNvPr>
          <p:cNvSpPr/>
          <p:nvPr/>
        </p:nvSpPr>
        <p:spPr>
          <a:xfrm>
            <a:off x="7239071" y="613279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1</a:t>
            </a:r>
            <a:endParaRPr lang="en-AU" sz="2500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02F639-65DC-43C5-B5B7-14A3CE75BD31}"/>
              </a:ext>
            </a:extLst>
          </p:cNvPr>
          <p:cNvSpPr/>
          <p:nvPr/>
        </p:nvSpPr>
        <p:spPr>
          <a:xfrm>
            <a:off x="8009895" y="6134399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2</a:t>
            </a:r>
            <a:endParaRPr lang="en-AU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60413DC-E6A5-4350-85CF-A0401357D4C7}"/>
              </a:ext>
            </a:extLst>
          </p:cNvPr>
          <p:cNvSpPr/>
          <p:nvPr/>
        </p:nvSpPr>
        <p:spPr>
          <a:xfrm>
            <a:off x="8698815" y="6132792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3</a:t>
            </a:r>
            <a:endParaRPr lang="en-AU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D9C3571-5C6F-4F0D-B135-D159B43EC31B}"/>
              </a:ext>
            </a:extLst>
          </p:cNvPr>
          <p:cNvSpPr/>
          <p:nvPr/>
        </p:nvSpPr>
        <p:spPr>
          <a:xfrm>
            <a:off x="9020422" y="613271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4</a:t>
            </a:r>
            <a:endParaRPr lang="en-AU" sz="25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780916-6EA2-4BBE-9381-85E9D6A02D43}"/>
              </a:ext>
            </a:extLst>
          </p:cNvPr>
          <p:cNvSpPr/>
          <p:nvPr/>
        </p:nvSpPr>
        <p:spPr>
          <a:xfrm>
            <a:off x="10005790" y="6132715"/>
            <a:ext cx="4411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x</a:t>
            </a:r>
            <a:r>
              <a:rPr lang="en-AU" sz="2500" b="1" i="1" baseline="-25000" dirty="0"/>
              <a:t>5</a:t>
            </a:r>
            <a:endParaRPr lang="en-AU" sz="2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4F8F1A3-59AD-4580-8C7D-E99007FF00D1}"/>
              </a:ext>
            </a:extLst>
          </p:cNvPr>
          <p:cNvCxnSpPr>
            <a:cxnSpLocks/>
          </p:cNvCxnSpPr>
          <p:nvPr/>
        </p:nvCxnSpPr>
        <p:spPr>
          <a:xfrm flipH="1">
            <a:off x="8839049" y="4696375"/>
            <a:ext cx="23995" cy="1434296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0431DFF9-EA13-4AE9-BE85-7C60F5443F72}"/>
              </a:ext>
            </a:extLst>
          </p:cNvPr>
          <p:cNvSpPr/>
          <p:nvPr/>
        </p:nvSpPr>
        <p:spPr>
          <a:xfrm>
            <a:off x="6724357" y="2124228"/>
            <a:ext cx="4178105" cy="3995218"/>
          </a:xfrm>
          <a:custGeom>
            <a:avLst/>
            <a:gdLst>
              <a:gd name="connsiteX0" fmla="*/ 0 w 4178105"/>
              <a:gd name="connsiteY0" fmla="*/ 2827606 h 2827606"/>
              <a:gd name="connsiteX1" fmla="*/ 1913206 w 4178105"/>
              <a:gd name="connsiteY1" fmla="*/ 0 h 2827606"/>
              <a:gd name="connsiteX2" fmla="*/ 4178105 w 4178105"/>
              <a:gd name="connsiteY2" fmla="*/ 2827606 h 282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105" h="2827606">
                <a:moveTo>
                  <a:pt x="0" y="2827606"/>
                </a:moveTo>
                <a:cubicBezTo>
                  <a:pt x="608427" y="1413803"/>
                  <a:pt x="1216855" y="0"/>
                  <a:pt x="1913206" y="0"/>
                </a:cubicBezTo>
                <a:cubicBezTo>
                  <a:pt x="2609557" y="0"/>
                  <a:pt x="3393831" y="1413803"/>
                  <a:pt x="4178105" y="2827606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DF030390-7358-499E-9283-FCEF78F0A234}"/>
              </a:ext>
            </a:extLst>
          </p:cNvPr>
          <p:cNvCxnSpPr>
            <a:cxnSpLocks/>
          </p:cNvCxnSpPr>
          <p:nvPr/>
        </p:nvCxnSpPr>
        <p:spPr>
          <a:xfrm>
            <a:off x="8637563" y="2124228"/>
            <a:ext cx="6944" cy="40527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58B194ED-69BE-471D-93C5-527E394CD8D4}"/>
              </a:ext>
            </a:extLst>
          </p:cNvPr>
          <p:cNvSpPr/>
          <p:nvPr/>
        </p:nvSpPr>
        <p:spPr>
          <a:xfrm>
            <a:off x="7413674" y="5106568"/>
            <a:ext cx="2771335" cy="1041014"/>
          </a:xfrm>
          <a:custGeom>
            <a:avLst/>
            <a:gdLst>
              <a:gd name="connsiteX0" fmla="*/ 0 w 2771335"/>
              <a:gd name="connsiteY0" fmla="*/ 1041014 h 1041014"/>
              <a:gd name="connsiteX1" fmla="*/ 1420837 w 2771335"/>
              <a:gd name="connsiteY1" fmla="*/ 4 h 1041014"/>
              <a:gd name="connsiteX2" fmla="*/ 2771335 w 2771335"/>
              <a:gd name="connsiteY2" fmla="*/ 1026946 h 10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335" h="1041014">
                <a:moveTo>
                  <a:pt x="0" y="1041014"/>
                </a:moveTo>
                <a:cubicBezTo>
                  <a:pt x="479474" y="521681"/>
                  <a:pt x="958948" y="2349"/>
                  <a:pt x="1420837" y="4"/>
                </a:cubicBezTo>
                <a:cubicBezTo>
                  <a:pt x="1882726" y="-2341"/>
                  <a:pt x="2511083" y="987088"/>
                  <a:pt x="2771335" y="10269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734B6F44-0583-4865-9C27-E787C39FE133}"/>
              </a:ext>
            </a:extLst>
          </p:cNvPr>
          <p:cNvCxnSpPr>
            <a:cxnSpLocks/>
          </p:cNvCxnSpPr>
          <p:nvPr/>
        </p:nvCxnSpPr>
        <p:spPr>
          <a:xfrm>
            <a:off x="9072264" y="5936566"/>
            <a:ext cx="597349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23CD6AA-D430-416A-A375-ACE083BC0F3D}"/>
              </a:ext>
            </a:extLst>
          </p:cNvPr>
          <p:cNvCxnSpPr>
            <a:cxnSpLocks/>
          </p:cNvCxnSpPr>
          <p:nvPr/>
        </p:nvCxnSpPr>
        <p:spPr>
          <a:xfrm flipH="1">
            <a:off x="7991726" y="5934221"/>
            <a:ext cx="556325" cy="234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337E89C-9DBA-40A1-8D83-43C09B0146FA}"/>
              </a:ext>
            </a:extLst>
          </p:cNvPr>
          <p:cNvSpPr/>
          <p:nvPr/>
        </p:nvSpPr>
        <p:spPr>
          <a:xfrm>
            <a:off x="8222364" y="5451092"/>
            <a:ext cx="3129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F4933DB-F1EB-4A64-AB5B-F2B7CF59826F}"/>
              </a:ext>
            </a:extLst>
          </p:cNvPr>
          <p:cNvSpPr/>
          <p:nvPr/>
        </p:nvSpPr>
        <p:spPr>
          <a:xfrm>
            <a:off x="9148662" y="5436173"/>
            <a:ext cx="31290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FE7C89B-58D1-47CE-9298-38CE419E223B}"/>
              </a:ext>
            </a:extLst>
          </p:cNvPr>
          <p:cNvSpPr/>
          <p:nvPr/>
        </p:nvSpPr>
        <p:spPr>
          <a:xfrm>
            <a:off x="8711302" y="4214027"/>
            <a:ext cx="3321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0000"/>
                </a:solidFill>
              </a:rPr>
              <a:t>x̄</a:t>
            </a:r>
            <a:endParaRPr lang="en-AU" sz="2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6A565624-5C77-4F4E-BC13-C623C35B48D3}"/>
                  </a:ext>
                </a:extLst>
              </p:cNvPr>
              <p:cNvSpPr/>
              <p:nvPr/>
            </p:nvSpPr>
            <p:spPr>
              <a:xfrm>
                <a:off x="7662507" y="1485830"/>
                <a:ext cx="193033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500" b="0" i="1" smtClean="0"/>
                        <m:t>True</m:t>
                      </m:r>
                      <m:r>
                        <m:rPr>
                          <m:nor/>
                        </m:rPr>
                        <a:rPr lang="en-AU" sz="2500" b="0" i="1" smtClean="0"/>
                        <m:t> </m:t>
                      </m:r>
                      <m:r>
                        <m:rPr>
                          <m:nor/>
                        </m:rPr>
                        <a:rPr lang="en-AU" sz="2500" b="0" i="1" smtClean="0"/>
                        <m:t>Mean</m:t>
                      </m:r>
                      <m:r>
                        <m:rPr>
                          <m:nor/>
                        </m:rPr>
                        <a:rPr lang="en-AU" sz="2500" b="0" i="1" smtClean="0"/>
                        <m:t> </m:t>
                      </m:r>
                      <m:r>
                        <m:rPr>
                          <m:nor/>
                        </m:rPr>
                        <a:rPr lang="el-GR" sz="2500" i="1"/>
                        <m:t>μ</m:t>
                      </m:r>
                    </m:oMath>
                  </m:oMathPara>
                </a14:m>
                <a:endParaRPr lang="en-AU" sz="2500" i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A565624-5C77-4F4E-BC13-C623C35B4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507" y="1485830"/>
                <a:ext cx="1930337" cy="47705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6658C3BB-1BE3-4419-833B-3AC4B2D1E6D8}"/>
                  </a:ext>
                </a:extLst>
              </p:cNvPr>
              <p:cNvSpPr/>
              <p:nvPr/>
            </p:nvSpPr>
            <p:spPr>
              <a:xfrm>
                <a:off x="9761889" y="2883668"/>
                <a:ext cx="1965603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True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Std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Dev</m:t>
                      </m:r>
                      <m:r>
                        <m:rPr>
                          <m:nor/>
                        </m:rPr>
                        <a:rPr lang="en-AU" sz="2500" b="0" i="1" smtClean="0">
                          <a:solidFill>
                            <a:srgbClr val="4472C4"/>
                          </a:solidFill>
                        </a:rPr>
                        <m:t> </m:t>
                      </m:r>
                    </m:oMath>
                  </m:oMathPara>
                </a14:m>
                <a:endParaRPr lang="en-AU" sz="2500" i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58C3BB-1BE3-4419-833B-3AC4B2D1E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889" y="2883668"/>
                <a:ext cx="196560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1AE72A5B-3137-4478-8B52-5874AF3E8F76}"/>
              </a:ext>
            </a:extLst>
          </p:cNvPr>
          <p:cNvCxnSpPr/>
          <p:nvPr/>
        </p:nvCxnSpPr>
        <p:spPr>
          <a:xfrm>
            <a:off x="8734019" y="3376871"/>
            <a:ext cx="727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9ADFB6E4-A153-44A0-98A6-9F9B84018FF2}"/>
              </a:ext>
            </a:extLst>
          </p:cNvPr>
          <p:cNvCxnSpPr/>
          <p:nvPr/>
        </p:nvCxnSpPr>
        <p:spPr>
          <a:xfrm>
            <a:off x="7807721" y="3376871"/>
            <a:ext cx="727549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05537F55-044B-4EF5-B1EC-D1BD5355F9DF}"/>
                  </a:ext>
                </a:extLst>
              </p:cNvPr>
              <p:cNvSpPr/>
              <p:nvPr/>
            </p:nvSpPr>
            <p:spPr>
              <a:xfrm>
                <a:off x="8816505" y="2883668"/>
                <a:ext cx="42671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500" i="1">
                          <a:solidFill>
                            <a:srgbClr val="4472C4"/>
                          </a:solidFill>
                        </a:rPr>
                        <m:t>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537F55-044B-4EF5-B1EC-D1BD5355F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05" y="2883668"/>
                <a:ext cx="426719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B57F4B12-71B5-4179-9C56-3C885BA232F5}"/>
                  </a:ext>
                </a:extLst>
              </p:cNvPr>
              <p:cNvSpPr/>
              <p:nvPr/>
            </p:nvSpPr>
            <p:spPr>
              <a:xfrm>
                <a:off x="8055555" y="2883668"/>
                <a:ext cx="426719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500" i="1">
                          <a:solidFill>
                            <a:srgbClr val="4472C4"/>
                          </a:solidFill>
                        </a:rPr>
                        <m:t>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7F4B12-71B5-4179-9C56-3C885BA2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55" y="2883668"/>
                <a:ext cx="426719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6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P-values</a:t>
            </a:r>
          </a:p>
          <a:p>
            <a:pPr marL="0" indent="0">
              <a:buNone/>
            </a:pPr>
            <a:r>
              <a:rPr lang="en-AU" dirty="0"/>
              <a:t>A P-value (alpha) is the probability of finding a value equal to, or more extreme, than your observation; given that the null hypothesis is true.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What do </a:t>
            </a:r>
            <a:r>
              <a:rPr lang="en-AU" b="1" i="1" dirty="0"/>
              <a:t>p</a:t>
            </a:r>
            <a:r>
              <a:rPr lang="en-AU" b="1" dirty="0"/>
              <a:t> values provide?</a:t>
            </a:r>
          </a:p>
          <a:p>
            <a:pPr marL="0" indent="0">
              <a:buNone/>
            </a:pPr>
            <a:r>
              <a:rPr lang="en-AU" dirty="0"/>
              <a:t>With a </a:t>
            </a:r>
            <a:r>
              <a:rPr lang="en-AU" i="1" dirty="0"/>
              <a:t>p </a:t>
            </a:r>
            <a:r>
              <a:rPr lang="en-AU" dirty="0"/>
              <a:t>value, we provide a statistical test for the evidence against the H</a:t>
            </a:r>
            <a:r>
              <a:rPr lang="en-AU" baseline="-25000" dirty="0"/>
              <a:t>0 </a:t>
            </a:r>
            <a:r>
              <a:rPr lang="en-AU" dirty="0"/>
              <a:t> ; or we fail to reject the alternative hypothesis H</a:t>
            </a:r>
            <a:r>
              <a:rPr lang="en-AU" baseline="-25000" dirty="0"/>
              <a:t>A</a:t>
            </a:r>
          </a:p>
          <a:p>
            <a:pPr marL="0" indent="0">
              <a:buNone/>
            </a:pPr>
            <a:endParaRPr lang="en-AU" baseline="-25000" dirty="0"/>
          </a:p>
          <a:p>
            <a:pPr marL="0" indent="0">
              <a:buNone/>
            </a:pPr>
            <a:r>
              <a:rPr lang="en-AU" dirty="0"/>
              <a:t>Note: H</a:t>
            </a:r>
            <a:r>
              <a:rPr lang="en-AU" baseline="-25000" dirty="0"/>
              <a:t>A </a:t>
            </a:r>
            <a:r>
              <a:rPr lang="en-AU" dirty="0"/>
              <a:t>can be any hypothesis that is not ‘the same as before’ or Null.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 a consequence, a p-value always provides evidence against the Null</a:t>
            </a:r>
          </a:p>
          <a:p>
            <a:pPr marL="0" indent="0">
              <a:buNone/>
            </a:pPr>
            <a:r>
              <a:rPr lang="en-AU" dirty="0"/>
              <a:t>e.g., p = 0.01, suggests the probability of the Null being True given your data, is less than 0.1%. This is why p values are always written ‘backwards’ ;) </a:t>
            </a:r>
          </a:p>
        </p:txBody>
      </p:sp>
    </p:spTree>
    <p:extLst>
      <p:ext uri="{BB962C8B-B14F-4D97-AF65-F5344CB8AC3E}">
        <p14:creationId xmlns:p14="http://schemas.microsoft.com/office/powerpoint/2010/main" val="46619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 – Formula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6F302B21-51EF-454D-B521-ABF25CC53F0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02024616"/>
                  </p:ext>
                </p:extLst>
              </p:nvPr>
            </p:nvGraphicFramePr>
            <p:xfrm>
              <a:off x="838200" y="1417319"/>
              <a:ext cx="10515600" cy="5075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452">
                      <a:extLst>
                        <a:ext uri="{9D8B030D-6E8A-4147-A177-3AD203B41FA5}">
                          <a16:colId xmlns="" xmlns:a16="http://schemas.microsoft.com/office/drawing/2014/main" val="3235965637"/>
                        </a:ext>
                      </a:extLst>
                    </a:gridCol>
                    <a:gridCol w="3629465">
                      <a:extLst>
                        <a:ext uri="{9D8B030D-6E8A-4147-A177-3AD203B41FA5}">
                          <a16:colId xmlns="" xmlns:a16="http://schemas.microsoft.com/office/drawing/2014/main" val="2104838913"/>
                        </a:ext>
                      </a:extLst>
                    </a:gridCol>
                    <a:gridCol w="4263683">
                      <a:extLst>
                        <a:ext uri="{9D8B030D-6E8A-4147-A177-3AD203B41FA5}">
                          <a16:colId xmlns="" xmlns:a16="http://schemas.microsoft.com/office/drawing/2014/main" val="3303019709"/>
                        </a:ext>
                      </a:extLst>
                    </a:gridCol>
                  </a:tblGrid>
                  <a:tr h="666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(Sample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(Population Distribution)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336292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AU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num>
                                  <m:den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3000" smtClean="0"/>
                                  <m:t>μ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 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AU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3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num>
                                  <m:den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860516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Sum of Squares 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AU" sz="3000" b="0" i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3000" dirty="0" smtClean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3000" dirty="0" smtClean="0"/>
                                      <m:t>̄</m:t>
                                    </m:r>
                                  </m:e>
                                </m:nary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30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𝑆𝑆</m:t>
                                </m:r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AU" sz="3000" b="0" i="0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3000" smtClean="0"/>
                                      <m:t>μ</m:t>
                                    </m:r>
                                  </m:e>
                                </m:nary>
                                <m:r>
                                  <a:rPr lang="en-AU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30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31701098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000" i="0" dirty="0"/>
                            <a:t>s</a:t>
                          </a:r>
                          <a:r>
                            <a:rPr lang="en-AU" sz="3000" i="0" baseline="30000" dirty="0"/>
                            <a:t>2</a:t>
                          </a:r>
                          <a:r>
                            <a:rPr lang="en-AU" sz="3000" i="0" dirty="0"/>
                            <a:t> = SS / 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000" b="0" dirty="0"/>
                            <a:t>σ</a:t>
                          </a:r>
                          <a:r>
                            <a:rPr lang="en-AU" sz="3000" baseline="30000" dirty="0"/>
                            <a:t>2</a:t>
                          </a:r>
                          <a:r>
                            <a:rPr lang="en-AU" sz="3000" dirty="0"/>
                            <a:t> = SS /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514046404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AU" sz="3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3000" b="0" dirty="0" smtClean="0"/>
                                  <m:t>σ</m:t>
                                </m:r>
                                <m:r>
                                  <a:rPr lang="en-AU" sz="30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000" b="0" dirty="0" smtClean="0"/>
                                      <m:t>σ</m:t>
                                    </m:r>
                                    <m:r>
                                      <a:rPr lang="en-AU" sz="30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AU" sz="3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0065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F302B21-51EF-454D-B521-ABF25CC53F0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202024616"/>
                  </p:ext>
                </p:extLst>
              </p:nvPr>
            </p:nvGraphicFramePr>
            <p:xfrm>
              <a:off x="838200" y="1417319"/>
              <a:ext cx="10515600" cy="5075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2452">
                      <a:extLst>
                        <a:ext uri="{9D8B030D-6E8A-4147-A177-3AD203B41FA5}">
                          <a16:colId xmlns:a16="http://schemas.microsoft.com/office/drawing/2014/main" val="3235965637"/>
                        </a:ext>
                      </a:extLst>
                    </a:gridCol>
                    <a:gridCol w="3629465">
                      <a:extLst>
                        <a:ext uri="{9D8B030D-6E8A-4147-A177-3AD203B41FA5}">
                          <a16:colId xmlns:a16="http://schemas.microsoft.com/office/drawing/2014/main" val="2104838913"/>
                        </a:ext>
                      </a:extLst>
                    </a:gridCol>
                    <a:gridCol w="4263683">
                      <a:extLst>
                        <a:ext uri="{9D8B030D-6E8A-4147-A177-3AD203B41FA5}">
                          <a16:colId xmlns:a16="http://schemas.microsoft.com/office/drawing/2014/main" val="3303019709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(Sample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3000" dirty="0"/>
                            <a:t>Formula</a:t>
                          </a:r>
                          <a:br>
                            <a:rPr lang="en-AU" sz="3000" dirty="0"/>
                          </a:br>
                          <a:r>
                            <a:rPr lang="en-AU" sz="3000" dirty="0"/>
                            <a:t>(Population Distribution)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6292"/>
                      </a:ext>
                    </a:extLst>
                  </a:tr>
                  <a:tr h="1198563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89340" r="-118121" b="-255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89340" r="-571" b="-255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5167"/>
                      </a:ext>
                    </a:extLst>
                  </a:tr>
                  <a:tr h="1198563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Sum of Squares (SS)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189340" r="-118121" b="-155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189340" r="-571" b="-1553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7010987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3000" i="0" dirty="0"/>
                            <a:t>s</a:t>
                          </a:r>
                          <a:r>
                            <a:rPr lang="en-AU" sz="3000" i="0" baseline="30000" dirty="0"/>
                            <a:t>2</a:t>
                          </a:r>
                          <a:r>
                            <a:rPr lang="en-AU" sz="3000" i="0" dirty="0"/>
                            <a:t> = SS / (n-1)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000" b="0" dirty="0"/>
                            <a:t>σ</a:t>
                          </a:r>
                          <a:r>
                            <a:rPr lang="en-AU" sz="3000" baseline="30000" dirty="0"/>
                            <a:t>2</a:t>
                          </a:r>
                          <a:r>
                            <a:rPr lang="en-AU" sz="3000" dirty="0"/>
                            <a:t> = SS /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04640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AU" sz="3000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315" t="-412121" r="-118121" b="-1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714" t="-412121" r="-571" b="-1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508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22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26575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Ok, now lets apply what we have learnt. </a:t>
            </a:r>
          </a:p>
          <a:p>
            <a:endParaRPr lang="en-AU" dirty="0"/>
          </a:p>
          <a:p>
            <a:r>
              <a:rPr lang="en-AU" dirty="0"/>
              <a:t>Lets give our theoretical distribution some values (see figure)</a:t>
            </a:r>
          </a:p>
          <a:p>
            <a:endParaRPr lang="en-AU" dirty="0"/>
          </a:p>
          <a:p>
            <a:r>
              <a:rPr lang="en-AU" dirty="0"/>
              <a:t>Now lets calculate the</a:t>
            </a:r>
          </a:p>
          <a:p>
            <a:pPr lvl="1"/>
            <a:r>
              <a:rPr lang="en-AU" dirty="0"/>
              <a:t>Mean</a:t>
            </a:r>
          </a:p>
          <a:p>
            <a:pPr lvl="1"/>
            <a:r>
              <a:rPr lang="en-AU" dirty="0"/>
              <a:t>Sum of Squares</a:t>
            </a:r>
          </a:p>
          <a:p>
            <a:pPr lvl="1"/>
            <a:r>
              <a:rPr lang="en-AU" dirty="0"/>
              <a:t>Variance</a:t>
            </a:r>
          </a:p>
          <a:p>
            <a:pPr lvl="1"/>
            <a:r>
              <a:rPr lang="en-AU" dirty="0"/>
              <a:t>Standard Distribution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7A9BFCD-2D62-4255-95EF-76F5F56DC359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29E6BF70-7FBD-4278-8C85-73FBDDF409DB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C7A8735E-41EB-4808-A879-F5A9F8C5733A}"/>
              </a:ext>
            </a:extLst>
          </p:cNvPr>
          <p:cNvCxnSpPr>
            <a:cxnSpLocks/>
          </p:cNvCxnSpPr>
          <p:nvPr/>
        </p:nvCxnSpPr>
        <p:spPr>
          <a:xfrm>
            <a:off x="7341650" y="561203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04B9D45-4D81-4686-9C78-CBFBFB36518D}"/>
              </a:ext>
            </a:extLst>
          </p:cNvPr>
          <p:cNvCxnSpPr>
            <a:cxnSpLocks/>
          </p:cNvCxnSpPr>
          <p:nvPr/>
        </p:nvCxnSpPr>
        <p:spPr>
          <a:xfrm>
            <a:off x="8132076" y="5623659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0F49DB6C-8622-4E27-B4B7-663BB86DE439}"/>
              </a:ext>
            </a:extLst>
          </p:cNvPr>
          <p:cNvCxnSpPr>
            <a:cxnSpLocks/>
          </p:cNvCxnSpPr>
          <p:nvPr/>
        </p:nvCxnSpPr>
        <p:spPr>
          <a:xfrm>
            <a:off x="8838096" y="5605487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C8EACFB-43B6-453A-B8B0-564730BFC600}"/>
              </a:ext>
            </a:extLst>
          </p:cNvPr>
          <p:cNvCxnSpPr>
            <a:cxnSpLocks/>
          </p:cNvCxnSpPr>
          <p:nvPr/>
        </p:nvCxnSpPr>
        <p:spPr>
          <a:xfrm>
            <a:off x="10186250" y="5592321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E003F0AE-0B61-404C-9D50-10B1C7A010CA}"/>
              </a:ext>
            </a:extLst>
          </p:cNvPr>
          <p:cNvCxnSpPr>
            <a:cxnSpLocks/>
          </p:cNvCxnSpPr>
          <p:nvPr/>
        </p:nvCxnSpPr>
        <p:spPr>
          <a:xfrm>
            <a:off x="9438027" y="5618575"/>
            <a:ext cx="1" cy="520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F9CB305-3570-4A4C-9301-2E9FAD5A1CB6}"/>
              </a:ext>
            </a:extLst>
          </p:cNvPr>
          <p:cNvSpPr/>
          <p:nvPr/>
        </p:nvSpPr>
        <p:spPr>
          <a:xfrm>
            <a:off x="7154663" y="5021445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E5513BA-CE59-4015-B6D8-9D38D9C11DF7}"/>
              </a:ext>
            </a:extLst>
          </p:cNvPr>
          <p:cNvSpPr/>
          <p:nvPr/>
        </p:nvSpPr>
        <p:spPr>
          <a:xfrm>
            <a:off x="7939555" y="5023052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E91E735-F348-4B1B-8AA9-22E0F8C4CF68}"/>
              </a:ext>
            </a:extLst>
          </p:cNvPr>
          <p:cNvSpPr/>
          <p:nvPr/>
        </p:nvSpPr>
        <p:spPr>
          <a:xfrm>
            <a:off x="8698815" y="5021445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6E1C218-5275-4D7C-A170-D788A3426E2B}"/>
              </a:ext>
            </a:extLst>
          </p:cNvPr>
          <p:cNvSpPr/>
          <p:nvPr/>
        </p:nvSpPr>
        <p:spPr>
          <a:xfrm>
            <a:off x="9245506" y="5021368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3A699880-9EA8-4493-8976-8D5DB6AAAC0D}"/>
              </a:ext>
            </a:extLst>
          </p:cNvPr>
          <p:cNvSpPr/>
          <p:nvPr/>
        </p:nvSpPr>
        <p:spPr>
          <a:xfrm>
            <a:off x="10005790" y="5021368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119478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Tendency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6762622"/>
              </p:ext>
            </p:extLst>
          </p:nvPr>
        </p:nvGraphicFramePr>
        <p:xfrm>
          <a:off x="778585" y="2599919"/>
          <a:ext cx="522605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25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2613025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02238087-60D7-47ED-92B8-1E59CB6ACB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Same Data, but as a table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7D03E-2181-414B-8477-6F53024A617B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515091F4-5BCB-4790-9C07-F9E48AFAF4FB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5023F27-86A9-46E5-BE96-6340A24FDFA9}"/>
              </a:ext>
            </a:extLst>
          </p:cNvPr>
          <p:cNvCxnSpPr>
            <a:cxnSpLocks/>
          </p:cNvCxnSpPr>
          <p:nvPr/>
        </p:nvCxnSpPr>
        <p:spPr>
          <a:xfrm>
            <a:off x="7341650" y="604813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F8FFB3DE-D92E-4458-AFB5-529C9B3EBD80}"/>
              </a:ext>
            </a:extLst>
          </p:cNvPr>
          <p:cNvCxnSpPr>
            <a:cxnSpLocks/>
          </p:cNvCxnSpPr>
          <p:nvPr/>
        </p:nvCxnSpPr>
        <p:spPr>
          <a:xfrm>
            <a:off x="8132076" y="6059758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12BD8FEC-7F32-4321-9BE6-3F2A46A2D447}"/>
              </a:ext>
            </a:extLst>
          </p:cNvPr>
          <p:cNvCxnSpPr>
            <a:cxnSpLocks/>
          </p:cNvCxnSpPr>
          <p:nvPr/>
        </p:nvCxnSpPr>
        <p:spPr>
          <a:xfrm>
            <a:off x="8838096" y="6041586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A3AC0198-8B89-4804-9C71-0931448B6C3C}"/>
              </a:ext>
            </a:extLst>
          </p:cNvPr>
          <p:cNvCxnSpPr>
            <a:cxnSpLocks/>
          </p:cNvCxnSpPr>
          <p:nvPr/>
        </p:nvCxnSpPr>
        <p:spPr>
          <a:xfrm>
            <a:off x="10186250" y="602842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A5EDADCE-0EB7-4001-9A85-F2D8946A3DE6}"/>
              </a:ext>
            </a:extLst>
          </p:cNvPr>
          <p:cNvCxnSpPr>
            <a:cxnSpLocks/>
          </p:cNvCxnSpPr>
          <p:nvPr/>
        </p:nvCxnSpPr>
        <p:spPr>
          <a:xfrm>
            <a:off x="9438027" y="6054674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3EBCF3E-915F-47F6-9A86-94AB27EB5F80}"/>
              </a:ext>
            </a:extLst>
          </p:cNvPr>
          <p:cNvSpPr/>
          <p:nvPr/>
        </p:nvSpPr>
        <p:spPr>
          <a:xfrm>
            <a:off x="7154663" y="6203130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02CF14AA-516F-452A-A349-3D06E147B823}"/>
              </a:ext>
            </a:extLst>
          </p:cNvPr>
          <p:cNvSpPr/>
          <p:nvPr/>
        </p:nvSpPr>
        <p:spPr>
          <a:xfrm>
            <a:off x="7939555" y="6204737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9771F59A-69B2-486B-ADC8-BFEA976D0EBE}"/>
              </a:ext>
            </a:extLst>
          </p:cNvPr>
          <p:cNvSpPr/>
          <p:nvPr/>
        </p:nvSpPr>
        <p:spPr>
          <a:xfrm>
            <a:off x="8698815" y="6203130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B91C363D-F394-4034-A99B-6361549B1FB3}"/>
              </a:ext>
            </a:extLst>
          </p:cNvPr>
          <p:cNvSpPr/>
          <p:nvPr/>
        </p:nvSpPr>
        <p:spPr>
          <a:xfrm>
            <a:off x="9245506" y="620305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33AFE802-D4A2-4693-B5E7-932FD0967D51}"/>
              </a:ext>
            </a:extLst>
          </p:cNvPr>
          <p:cNvSpPr/>
          <p:nvPr/>
        </p:nvSpPr>
        <p:spPr>
          <a:xfrm>
            <a:off x="10005790" y="620305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7792B244-CB01-496D-A42F-25162F363731}"/>
              </a:ext>
            </a:extLst>
          </p:cNvPr>
          <p:cNvSpPr/>
          <p:nvPr/>
        </p:nvSpPr>
        <p:spPr>
          <a:xfrm>
            <a:off x="7413674" y="5106568"/>
            <a:ext cx="2771335" cy="1041014"/>
          </a:xfrm>
          <a:custGeom>
            <a:avLst/>
            <a:gdLst>
              <a:gd name="connsiteX0" fmla="*/ 0 w 2771335"/>
              <a:gd name="connsiteY0" fmla="*/ 1041014 h 1041014"/>
              <a:gd name="connsiteX1" fmla="*/ 1420837 w 2771335"/>
              <a:gd name="connsiteY1" fmla="*/ 4 h 1041014"/>
              <a:gd name="connsiteX2" fmla="*/ 2771335 w 2771335"/>
              <a:gd name="connsiteY2" fmla="*/ 1026946 h 10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335" h="1041014">
                <a:moveTo>
                  <a:pt x="0" y="1041014"/>
                </a:moveTo>
                <a:cubicBezTo>
                  <a:pt x="479474" y="521681"/>
                  <a:pt x="958948" y="2349"/>
                  <a:pt x="1420837" y="4"/>
                </a:cubicBezTo>
                <a:cubicBezTo>
                  <a:pt x="1882726" y="-2341"/>
                  <a:pt x="2511083" y="987088"/>
                  <a:pt x="2771335" y="102694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21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Mean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648519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(SS)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113690" cy="333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5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AU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(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AU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n-AU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AU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500" b="0" dirty="0"/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( 1 + 14 + 17 + 21 + 32 ) / 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85 / 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AU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AU" sz="2500" dirty="0"/>
                  <a:t> = 17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113690" cy="3332259"/>
              </a:xfrm>
              <a:prstGeom prst="rect">
                <a:avLst/>
              </a:prstGeom>
              <a:blipFill>
                <a:blip r:embed="rId2"/>
                <a:stretch>
                  <a:fillRect r="-1484" b="-3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39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Sum of Squares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6840007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3986861" cy="4213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AU" sz="2800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AU" sz="2800" dirty="0" smtClean="0"/>
                            <m:t>̄</m:t>
                          </m:r>
                        </m:e>
                      </m:nary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800" dirty="0"/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( 1 – 17 )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 + ( 14 – 17)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+</a:t>
                </a:r>
              </a:p>
              <a:p>
                <a:r>
                  <a:rPr lang="en-AU" sz="2500" dirty="0"/>
                  <a:t>        ( 17 – 17 )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+ ( 21 – 17)</a:t>
                </a:r>
                <a:r>
                  <a:rPr lang="en-AU" sz="2500" baseline="30000" dirty="0"/>
                  <a:t>2 </a:t>
                </a:r>
                <a:r>
                  <a:rPr lang="en-AU" sz="2500" dirty="0"/>
                  <a:t>+</a:t>
                </a:r>
                <a:br>
                  <a:rPr lang="en-AU" sz="2500" dirty="0"/>
                </a:br>
                <a:r>
                  <a:rPr lang="en-AU" sz="2500" dirty="0"/>
                  <a:t>        ( 32 – 17 )</a:t>
                </a:r>
                <a:r>
                  <a:rPr lang="en-AU" sz="2500" baseline="30000" dirty="0"/>
                  <a:t>2</a:t>
                </a:r>
                <a:endParaRPr lang="en-AU" sz="2500" dirty="0"/>
              </a:p>
              <a:p>
                <a:endParaRPr lang="en-AU" sz="2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256 + 6 + 0 + 16 + 255</a:t>
                </a:r>
              </a:p>
              <a:p>
                <a:endParaRPr lang="en-AU" sz="2500" dirty="0"/>
              </a:p>
              <a:p>
                <a14:m>
                  <m:oMath xmlns:m="http://schemas.openxmlformats.org/officeDocument/2006/math"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AU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500" dirty="0"/>
                  <a:t>= 533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3986861" cy="4213461"/>
              </a:xfrm>
              <a:prstGeom prst="rect">
                <a:avLst/>
              </a:prstGeom>
              <a:blipFill>
                <a:blip r:embed="rId2"/>
                <a:stretch>
                  <a:fillRect l="-2599" r="-1529" b="-2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76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Variance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794407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045500" cy="3216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dirty="0"/>
                        <m:t>s</m:t>
                      </m:r>
                      <m:r>
                        <m:rPr>
                          <m:nor/>
                        </m:rPr>
                        <a:rPr lang="en-AU" sz="2800" baseline="30000" dirty="0"/>
                        <m:t>2</m:t>
                      </m:r>
                      <m:r>
                        <m:rPr>
                          <m:nor/>
                        </m:rPr>
                        <a:rPr lang="en-AU" sz="2800" dirty="0"/>
                        <m:t> </m:t>
                      </m:r>
                      <m:r>
                        <m:rPr>
                          <m:nor/>
                        </m:rPr>
                        <a:rPr lang="en-AU" sz="2800" dirty="0"/>
                        <m:t>= </m:t>
                      </m:r>
                      <m:r>
                        <m:rPr>
                          <m:nor/>
                        </m:rPr>
                        <a:rPr lang="en-AU" sz="2800" i="1" dirty="0"/>
                        <m:t>SS</m:t>
                      </m:r>
                      <m:r>
                        <m:rPr>
                          <m:nor/>
                        </m:rPr>
                        <a:rPr lang="en-AU" sz="2800" dirty="0"/>
                        <m:t> / (</m:t>
                      </m:r>
                      <m:r>
                        <m:rPr>
                          <m:nor/>
                        </m:rPr>
                        <a:rPr lang="en-AU" sz="2800" dirty="0"/>
                        <m:t>n</m:t>
                      </m:r>
                      <m:r>
                        <m:rPr>
                          <m:nor/>
                        </m:rPr>
                        <a:rPr lang="en-AU" sz="2800" dirty="0"/>
                        <m:t>−</m:t>
                      </m:r>
                      <m:r>
                        <m:rPr>
                          <m:nor/>
                        </m:rPr>
                        <a:rPr lang="en-AU" sz="2800" dirty="0"/>
                        <m:t>1</m:t>
                      </m:r>
                      <m:r>
                        <m:rPr>
                          <m:nor/>
                        </m:rPr>
                        <a:rPr lang="en-AU" sz="2800" dirty="0"/>
                        <m:t>)</m:t>
                      </m:r>
                    </m:oMath>
                  </m:oMathPara>
                </a14:m>
                <a:endParaRPr lang="en-AU" sz="2800" dirty="0"/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533 / (5 – 1)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533 / 4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</a:t>
                </a:r>
                <a:r>
                  <a:rPr lang="en-AU" sz="2500" baseline="30000" dirty="0"/>
                  <a:t>2</a:t>
                </a:r>
                <a:r>
                  <a:rPr lang="en-AU" sz="2500" dirty="0"/>
                  <a:t> = 133.25</a:t>
                </a:r>
              </a:p>
              <a:p>
                <a:endParaRPr lang="en-AU" sz="2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045500" cy="3216265"/>
              </a:xfrm>
              <a:prstGeom prst="rect">
                <a:avLst/>
              </a:prstGeom>
              <a:blipFill>
                <a:blip r:embed="rId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25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 Standard Deviance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1044565"/>
              </p:ext>
            </p:extLst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11.54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C6CD4BA-3EDD-4CB7-B7B0-633BBD455A5F}"/>
                  </a:ext>
                </a:extLst>
              </p:cNvPr>
              <p:cNvSpPr/>
              <p:nvPr/>
            </p:nvSpPr>
            <p:spPr>
              <a:xfrm>
                <a:off x="7166451" y="1382853"/>
                <a:ext cx="4045500" cy="3244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AU" sz="280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sz="2500" dirty="0"/>
              </a:p>
              <a:p>
                <a:endParaRPr lang="en-AU" sz="2500" dirty="0"/>
              </a:p>
              <a:p>
                <a:pPr lvl="0">
                  <a:defRPr/>
                </a:pPr>
                <a:r>
                  <a:rPr lang="en-AU" sz="2500" dirty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133.25</m:t>
                        </m:r>
                      </m:e>
                    </m:rad>
                  </m:oMath>
                </a14:m>
                <a:endParaRPr lang="en-AU" sz="2400" dirty="0"/>
              </a:p>
              <a:p>
                <a:endParaRPr lang="en-AU" sz="2500" dirty="0"/>
              </a:p>
              <a:p>
                <a:r>
                  <a:rPr lang="en-AU" sz="2500" dirty="0"/>
                  <a:t>s = 11.54339638</a:t>
                </a:r>
              </a:p>
              <a:p>
                <a:endParaRPr lang="en-AU" sz="2500" dirty="0"/>
              </a:p>
              <a:p>
                <a:r>
                  <a:rPr lang="en-AU" sz="2500" dirty="0"/>
                  <a:t>s = 11.54 (2dp)</a:t>
                </a:r>
              </a:p>
              <a:p>
                <a:endParaRPr lang="en-AU" sz="2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6CD4BA-3EDD-4CB7-B7B0-633BBD455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51" y="1382853"/>
                <a:ext cx="4045500" cy="3244030"/>
              </a:xfrm>
              <a:prstGeom prst="rect">
                <a:avLst/>
              </a:prstGeom>
              <a:blipFill>
                <a:blip r:embed="rId2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249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1" y="17197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Example.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3A44E6-5E90-4B67-9CBA-35182301DE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8371" y="1463039"/>
          <a:ext cx="6167512" cy="512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756">
                  <a:extLst>
                    <a:ext uri="{9D8B030D-6E8A-4147-A177-3AD203B41FA5}">
                      <a16:colId xmlns="" xmlns:a16="http://schemas.microsoft.com/office/drawing/2014/main" val="541808946"/>
                    </a:ext>
                  </a:extLst>
                </a:gridCol>
                <a:gridCol w="3083756">
                  <a:extLst>
                    <a:ext uri="{9D8B030D-6E8A-4147-A177-3AD203B41FA5}">
                      <a16:colId xmlns="" xmlns:a16="http://schemas.microsoft.com/office/drawing/2014/main" val="4238868430"/>
                    </a:ext>
                  </a:extLst>
                </a:gridCol>
              </a:tblGrid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Data Point X</a:t>
                      </a:r>
                      <a:r>
                        <a:rPr lang="en-AU" sz="2600" baseline="-25000" dirty="0"/>
                        <a:t>i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707691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1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8101629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2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2046596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30516545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4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10505782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X</a:t>
                      </a:r>
                      <a:r>
                        <a:rPr lang="en-AU" sz="2600" baseline="-25000" dirty="0"/>
                        <a:t>5</a:t>
                      </a:r>
                      <a:endParaRPr lang="en-AU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9404160"/>
                  </a:ext>
                </a:extLst>
              </a:tr>
              <a:tr h="491682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Mean </a:t>
                      </a:r>
                      <a:r>
                        <a:rPr lang="en-AU" sz="2800" b="1" dirty="0">
                          <a:solidFill>
                            <a:schemeClr val="bg1"/>
                          </a:solidFill>
                        </a:rPr>
                        <a:t>x̄</a:t>
                      </a:r>
                      <a:endParaRPr lang="en-AU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480464"/>
                  </a:ext>
                </a:extLst>
              </a:tr>
              <a:tr h="70572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Sum of Squares (</a:t>
                      </a:r>
                      <a:r>
                        <a:rPr lang="en-AU" sz="2600" i="1" dirty="0">
                          <a:solidFill>
                            <a:schemeClr val="bg1"/>
                          </a:solidFill>
                        </a:rPr>
                        <a:t>SS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533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054527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Variance (s</a:t>
                      </a:r>
                      <a:r>
                        <a:rPr lang="en-AU" sz="26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133.25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7800"/>
                  </a:ext>
                </a:extLst>
              </a:tr>
              <a:tr h="462759">
                <a:tc>
                  <a:txBody>
                    <a:bodyPr/>
                    <a:lstStyle/>
                    <a:p>
                      <a:pPr algn="ctr"/>
                      <a:r>
                        <a:rPr lang="en-AU" sz="260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 Deviation (s)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600" dirty="0">
                          <a:solidFill>
                            <a:schemeClr val="bg1"/>
                          </a:solidFill>
                        </a:rPr>
                        <a:t>11.54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573679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973C021-1CA5-4FC4-AF08-76016742A369}"/>
              </a:ext>
            </a:extLst>
          </p:cNvPr>
          <p:cNvSpPr txBox="1">
            <a:spLocks/>
          </p:cNvSpPr>
          <p:nvPr/>
        </p:nvSpPr>
        <p:spPr>
          <a:xfrm>
            <a:off x="3759956" y="1382853"/>
            <a:ext cx="522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96BEBEB-BA30-4AC9-AE27-0E1AEF14172B}"/>
              </a:ext>
            </a:extLst>
          </p:cNvPr>
          <p:cNvCxnSpPr/>
          <p:nvPr/>
        </p:nvCxnSpPr>
        <p:spPr>
          <a:xfrm>
            <a:off x="7112299" y="145428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C86DF66-DB82-48E3-A697-72CC4787648D}"/>
              </a:ext>
            </a:extLst>
          </p:cNvPr>
          <p:cNvCxnSpPr/>
          <p:nvPr/>
        </p:nvCxnSpPr>
        <p:spPr>
          <a:xfrm>
            <a:off x="7112299" y="577428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DD45EFC9-930E-49EF-B341-A70670F9ECE4}"/>
              </a:ext>
            </a:extLst>
          </p:cNvPr>
          <p:cNvCxnSpPr>
            <a:cxnSpLocks/>
          </p:cNvCxnSpPr>
          <p:nvPr/>
        </p:nvCxnSpPr>
        <p:spPr>
          <a:xfrm>
            <a:off x="7801358" y="567679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B58A4DF1-0037-4D6A-9DC9-21153173D7D6}"/>
              </a:ext>
            </a:extLst>
          </p:cNvPr>
          <p:cNvCxnSpPr>
            <a:cxnSpLocks/>
          </p:cNvCxnSpPr>
          <p:nvPr/>
        </p:nvCxnSpPr>
        <p:spPr>
          <a:xfrm>
            <a:off x="8591784" y="5688418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6ED0E982-CC4D-4158-8CF2-2B6A57883986}"/>
              </a:ext>
            </a:extLst>
          </p:cNvPr>
          <p:cNvCxnSpPr>
            <a:cxnSpLocks/>
          </p:cNvCxnSpPr>
          <p:nvPr/>
        </p:nvCxnSpPr>
        <p:spPr>
          <a:xfrm>
            <a:off x="9297804" y="5670246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73328DC-FFF3-43BB-9850-FA262240D5C9}"/>
              </a:ext>
            </a:extLst>
          </p:cNvPr>
          <p:cNvCxnSpPr>
            <a:cxnSpLocks/>
          </p:cNvCxnSpPr>
          <p:nvPr/>
        </p:nvCxnSpPr>
        <p:spPr>
          <a:xfrm>
            <a:off x="10645958" y="5657080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3DE960AC-B9E7-44A3-8010-2638F77DFF01}"/>
              </a:ext>
            </a:extLst>
          </p:cNvPr>
          <p:cNvCxnSpPr>
            <a:cxnSpLocks/>
          </p:cNvCxnSpPr>
          <p:nvPr/>
        </p:nvCxnSpPr>
        <p:spPr>
          <a:xfrm>
            <a:off x="9897735" y="5683334"/>
            <a:ext cx="1" cy="21600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985168F-6C55-4124-8413-7373962A0DC2}"/>
              </a:ext>
            </a:extLst>
          </p:cNvPr>
          <p:cNvSpPr/>
          <p:nvPr/>
        </p:nvSpPr>
        <p:spPr>
          <a:xfrm>
            <a:off x="7614371" y="5831790"/>
            <a:ext cx="3465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</a:t>
            </a:r>
            <a:endParaRPr lang="en-AU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440A2D8-6C72-4D31-81E0-CED550D5C1A3}"/>
              </a:ext>
            </a:extLst>
          </p:cNvPr>
          <p:cNvSpPr/>
          <p:nvPr/>
        </p:nvSpPr>
        <p:spPr>
          <a:xfrm>
            <a:off x="8399263" y="5833397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14</a:t>
            </a:r>
            <a:endParaRPr lang="en-AU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C5A3B16-ACAD-453B-A713-366FF5C9364D}"/>
              </a:ext>
            </a:extLst>
          </p:cNvPr>
          <p:cNvSpPr/>
          <p:nvPr/>
        </p:nvSpPr>
        <p:spPr>
          <a:xfrm>
            <a:off x="9158523" y="5831790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17</a:t>
            </a:r>
            <a:endParaRPr lang="en-AU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1966CFF-F461-410F-81F2-6B61D7CAAA3D}"/>
              </a:ext>
            </a:extLst>
          </p:cNvPr>
          <p:cNvSpPr/>
          <p:nvPr/>
        </p:nvSpPr>
        <p:spPr>
          <a:xfrm>
            <a:off x="9705214" y="583171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21</a:t>
            </a:r>
            <a:endParaRPr lang="en-AU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34A0625-EB59-464C-9768-182881EAF7D3}"/>
              </a:ext>
            </a:extLst>
          </p:cNvPr>
          <p:cNvSpPr/>
          <p:nvPr/>
        </p:nvSpPr>
        <p:spPr>
          <a:xfrm>
            <a:off x="10465498" y="5831713"/>
            <a:ext cx="5084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500" b="1" i="1" dirty="0"/>
              <a:t>32</a:t>
            </a:r>
            <a:endParaRPr lang="en-AU" sz="25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168BBAD3-BE8B-45A0-9853-14802E84B8F7}"/>
              </a:ext>
            </a:extLst>
          </p:cNvPr>
          <p:cNvCxnSpPr/>
          <p:nvPr/>
        </p:nvCxnSpPr>
        <p:spPr>
          <a:xfrm flipV="1">
            <a:off x="9283736" y="1617785"/>
            <a:ext cx="0" cy="41564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6FDC5F4C-7B35-4A55-A099-58934BB10104}"/>
              </a:ext>
            </a:extLst>
          </p:cNvPr>
          <p:cNvSpPr/>
          <p:nvPr/>
        </p:nvSpPr>
        <p:spPr>
          <a:xfrm>
            <a:off x="7821637" y="2560320"/>
            <a:ext cx="2799471" cy="3207434"/>
          </a:xfrm>
          <a:custGeom>
            <a:avLst/>
            <a:gdLst>
              <a:gd name="connsiteX0" fmla="*/ 0 w 2799471"/>
              <a:gd name="connsiteY0" fmla="*/ 3207434 h 3207434"/>
              <a:gd name="connsiteX1" fmla="*/ 1463040 w 2799471"/>
              <a:gd name="connsiteY1" fmla="*/ 0 h 3207434"/>
              <a:gd name="connsiteX2" fmla="*/ 2799471 w 2799471"/>
              <a:gd name="connsiteY2" fmla="*/ 3207434 h 3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9471" h="3207434">
                <a:moveTo>
                  <a:pt x="0" y="3207434"/>
                </a:moveTo>
                <a:cubicBezTo>
                  <a:pt x="498231" y="1603717"/>
                  <a:pt x="996462" y="0"/>
                  <a:pt x="1463040" y="0"/>
                </a:cubicBezTo>
                <a:cubicBezTo>
                  <a:pt x="1929618" y="0"/>
                  <a:pt x="2485293" y="2937803"/>
                  <a:pt x="2799471" y="3207434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8E782D9-3C92-4FC5-A579-7F45594324DA}"/>
              </a:ext>
            </a:extLst>
          </p:cNvPr>
          <p:cNvSpPr/>
          <p:nvPr/>
        </p:nvSpPr>
        <p:spPr>
          <a:xfrm>
            <a:off x="8683836" y="739396"/>
            <a:ext cx="117692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500" b="1" dirty="0"/>
              <a:t>Mean x̄</a:t>
            </a:r>
          </a:p>
          <a:p>
            <a:pPr algn="ctr"/>
            <a:r>
              <a:rPr lang="en-AU" sz="2500" b="1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5502998-B161-4934-ADDB-BA22C43E8FBB}"/>
              </a:ext>
            </a:extLst>
          </p:cNvPr>
          <p:cNvSpPr/>
          <p:nvPr/>
        </p:nvSpPr>
        <p:spPr>
          <a:xfrm>
            <a:off x="10240913" y="3558522"/>
            <a:ext cx="14927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500" b="1" dirty="0" err="1"/>
              <a:t>Std</a:t>
            </a:r>
            <a:r>
              <a:rPr lang="en-AU" sz="2500" b="1" dirty="0"/>
              <a:t> Dev. s</a:t>
            </a:r>
          </a:p>
          <a:p>
            <a:pPr algn="ctr"/>
            <a:r>
              <a:rPr lang="en-AU" sz="2500" b="1" dirty="0"/>
              <a:t>11.54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6FF4FBD-858C-4CC7-8236-0BF5B1E890FB}"/>
              </a:ext>
            </a:extLst>
          </p:cNvPr>
          <p:cNvCxnSpPr>
            <a:cxnSpLocks/>
          </p:cNvCxnSpPr>
          <p:nvPr/>
        </p:nvCxnSpPr>
        <p:spPr>
          <a:xfrm>
            <a:off x="9508431" y="5189993"/>
            <a:ext cx="59734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DD1D5D4-C43F-4033-AE5E-AA9BF22A2EA6}"/>
              </a:ext>
            </a:extLst>
          </p:cNvPr>
          <p:cNvCxnSpPr>
            <a:cxnSpLocks/>
          </p:cNvCxnSpPr>
          <p:nvPr/>
        </p:nvCxnSpPr>
        <p:spPr>
          <a:xfrm flipH="1">
            <a:off x="8427893" y="5187648"/>
            <a:ext cx="556325" cy="23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00883F0-02F1-49CB-9341-2E37D9736354}"/>
              </a:ext>
            </a:extLst>
          </p:cNvPr>
          <p:cNvSpPr/>
          <p:nvPr/>
        </p:nvSpPr>
        <p:spPr>
          <a:xfrm>
            <a:off x="8658531" y="4704519"/>
            <a:ext cx="31290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EBEE6F4B-9C7B-4D65-83E0-927D71412BF7}"/>
              </a:ext>
            </a:extLst>
          </p:cNvPr>
          <p:cNvSpPr/>
          <p:nvPr/>
        </p:nvSpPr>
        <p:spPr>
          <a:xfrm>
            <a:off x="9584829" y="4689600"/>
            <a:ext cx="31290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500" b="1" dirty="0">
                <a:solidFill>
                  <a:srgbClr val="FFC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6934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851B8-2161-42E8-9411-B1D2A4293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Questioning Basic Stats?</a:t>
            </a:r>
            <a:br>
              <a:rPr lang="en-AU" dirty="0"/>
            </a:br>
            <a:r>
              <a:rPr lang="en-AU" dirty="0"/>
              <a:t>That’s OK!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3699E4-9036-4A55-9E2C-4EFB2569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Email Me</a:t>
            </a:r>
            <a:r>
              <a:rPr lang="en-AU"/>
              <a:t>: </a:t>
            </a:r>
            <a:r>
              <a:rPr lang="en-AU" smtClean="0"/>
              <a:t>PaulGarrett2016@gmail.com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5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b="1" dirty="0"/>
              <a:t>Degrees of Freedom</a:t>
            </a:r>
          </a:p>
          <a:p>
            <a:pPr marL="0" indent="0">
              <a:buNone/>
            </a:pPr>
            <a:r>
              <a:rPr lang="en-AU" dirty="0"/>
              <a:t>Population = [1,2,3,4,5]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 all knowing being (omniscient) knows the population. </a:t>
            </a:r>
          </a:p>
          <a:p>
            <a:pPr marL="0" indent="0">
              <a:buNone/>
            </a:pPr>
            <a:r>
              <a:rPr lang="en-AU" dirty="0"/>
              <a:t>If this being were presented with the following sample [1,2,3,4,X], they would know that X = 5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because every Other value has been accounted for in the population, as such X can only ever be one value (5).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Therefore, the sample has 4 values that may change (also known as parameters) freely; and one that must be fixed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means there are 4 degrees of freedom, or n - 1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5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Purpose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Statistics are used to:</a:t>
            </a:r>
          </a:p>
          <a:p>
            <a:pPr>
              <a:buFontTx/>
              <a:buChar char="-"/>
            </a:pPr>
            <a:r>
              <a:rPr lang="en-AU" dirty="0"/>
              <a:t>Make an inference about the distribution of a population, from a sub-sample (hence forth sample)</a:t>
            </a:r>
          </a:p>
          <a:p>
            <a:pPr marL="0" indent="0">
              <a:buNone/>
            </a:pPr>
            <a:endParaRPr lang="en-AU" dirty="0"/>
          </a:p>
          <a:p>
            <a:pPr>
              <a:buFontTx/>
              <a:buChar char="-"/>
            </a:pPr>
            <a:r>
              <a:rPr lang="en-AU" dirty="0"/>
              <a:t>Compare samples and decide if they originate from the same population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B5E8970-A0BE-4FDE-9AF3-215418A71E67}"/>
              </a:ext>
            </a:extLst>
          </p:cNvPr>
          <p:cNvSpPr/>
          <p:nvPr/>
        </p:nvSpPr>
        <p:spPr>
          <a:xfrm>
            <a:off x="6879100" y="1482859"/>
            <a:ext cx="5181600" cy="5036869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FA245701-4B0A-4239-8136-2C7E42D57E73}"/>
              </a:ext>
            </a:extLst>
          </p:cNvPr>
          <p:cNvSpPr/>
          <p:nvPr/>
        </p:nvSpPr>
        <p:spPr>
          <a:xfrm>
            <a:off x="7272996" y="3616680"/>
            <a:ext cx="1702191" cy="1758461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917DAEBB-BB1B-4677-9184-E0D8E212B820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1D05F9B-044B-4EAB-A257-220B7C4C82A4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D247F2C-9D84-4977-9FB6-9311285B7D62}"/>
              </a:ext>
            </a:extLst>
          </p:cNvPr>
          <p:cNvSpPr/>
          <p:nvPr/>
        </p:nvSpPr>
        <p:spPr>
          <a:xfrm>
            <a:off x="7072053" y="816231"/>
            <a:ext cx="360000" cy="360000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C99C4B-0089-45B1-BD5C-9A93DC6812AA}"/>
              </a:ext>
            </a:extLst>
          </p:cNvPr>
          <p:cNvSpPr txBox="1"/>
          <p:nvPr/>
        </p:nvSpPr>
        <p:spPr>
          <a:xfrm>
            <a:off x="7432053" y="793349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116880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As the number of samples increases, the sample distribution will become normally distributed. </a:t>
            </a:r>
          </a:p>
          <a:p>
            <a:endParaRPr lang="en-AU" dirty="0"/>
          </a:p>
          <a:p>
            <a:r>
              <a:rPr lang="en-AU" dirty="0"/>
              <a:t>This occurs regardless of the sample population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2A9B23D-17D6-4B9D-A01B-DA6D93564A73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8EF49E5-3BAB-4C29-98DE-746ED88F3786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338573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With small samples, your sample mean may vary </a:t>
            </a:r>
          </a:p>
          <a:p>
            <a:endParaRPr lang="en-AU" dirty="0"/>
          </a:p>
          <a:p>
            <a:r>
              <a:rPr lang="en-AU" dirty="0"/>
              <a:t>For example, the mean of the Red distribution and Yellow distribution are very different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115AB27F-0FF9-4540-A068-16BE0EE86180}"/>
              </a:ext>
            </a:extLst>
          </p:cNvPr>
          <p:cNvGrpSpPr/>
          <p:nvPr/>
        </p:nvGrpSpPr>
        <p:grpSpPr>
          <a:xfrm flipH="1">
            <a:off x="9303562" y="5360104"/>
            <a:ext cx="756619" cy="731550"/>
            <a:chOff x="8026537" y="5641409"/>
            <a:chExt cx="815005" cy="731550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68C27DB-A957-4CFC-B856-AC06A72B2BB5}"/>
                </a:ext>
              </a:extLst>
            </p:cNvPr>
            <p:cNvSpPr/>
            <p:nvPr/>
          </p:nvSpPr>
          <p:spPr>
            <a:xfrm>
              <a:off x="8029045" y="564140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2B12C238-E3CB-409E-95F6-93C9BA925002}"/>
                </a:ext>
              </a:extLst>
            </p:cNvPr>
            <p:cNvSpPr/>
            <p:nvPr/>
          </p:nvSpPr>
          <p:spPr>
            <a:xfrm>
              <a:off x="8351521" y="618509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32C1EA5C-390B-4C86-8A30-AD3732DCD886}"/>
                </a:ext>
              </a:extLst>
            </p:cNvPr>
            <p:cNvSpPr/>
            <p:nvPr/>
          </p:nvSpPr>
          <p:spPr>
            <a:xfrm>
              <a:off x="8349175" y="588732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E728103B-C697-4FCE-8E47-71597550964E}"/>
                </a:ext>
              </a:extLst>
            </p:cNvPr>
            <p:cNvSpPr/>
            <p:nvPr/>
          </p:nvSpPr>
          <p:spPr>
            <a:xfrm>
              <a:off x="8031923" y="6199457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0CA27C61-CB4C-49FD-82D9-9E808FFABA8C}"/>
                </a:ext>
              </a:extLst>
            </p:cNvPr>
            <p:cNvSpPr/>
            <p:nvPr/>
          </p:nvSpPr>
          <p:spPr>
            <a:xfrm>
              <a:off x="8653980" y="6192130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EADC9F85-9D1B-42A1-868F-0F7088C627CA}"/>
                </a:ext>
              </a:extLst>
            </p:cNvPr>
            <p:cNvSpPr/>
            <p:nvPr/>
          </p:nvSpPr>
          <p:spPr>
            <a:xfrm>
              <a:off x="8651633" y="5908429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03E33A29-DA0E-4825-B1A0-878345619209}"/>
                </a:ext>
              </a:extLst>
            </p:cNvPr>
            <p:cNvSpPr/>
            <p:nvPr/>
          </p:nvSpPr>
          <p:spPr>
            <a:xfrm>
              <a:off x="8026537" y="5906470"/>
              <a:ext cx="187562" cy="17350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66B7D6E9-7467-4E2E-962D-D73BEDCB0759}"/>
              </a:ext>
            </a:extLst>
          </p:cNvPr>
          <p:cNvSpPr/>
          <p:nvPr/>
        </p:nvSpPr>
        <p:spPr>
          <a:xfrm>
            <a:off x="7352582" y="5153015"/>
            <a:ext cx="1467568" cy="962035"/>
          </a:xfrm>
          <a:custGeom>
            <a:avLst/>
            <a:gdLst>
              <a:gd name="connsiteX0" fmla="*/ 718 w 1467568"/>
              <a:gd name="connsiteY0" fmla="*/ 962035 h 962035"/>
              <a:gd name="connsiteX1" fmla="*/ 238843 w 1467568"/>
              <a:gd name="connsiteY1" fmla="*/ 10 h 962035"/>
              <a:gd name="connsiteX2" fmla="*/ 1467568 w 1467568"/>
              <a:gd name="connsiteY2" fmla="*/ 942985 h 96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568" h="962035">
                <a:moveTo>
                  <a:pt x="718" y="962035"/>
                </a:moveTo>
                <a:cubicBezTo>
                  <a:pt x="-2457" y="482610"/>
                  <a:pt x="-5632" y="3185"/>
                  <a:pt x="238843" y="10"/>
                </a:cubicBezTo>
                <a:cubicBezTo>
                  <a:pt x="483318" y="-3165"/>
                  <a:pt x="1213568" y="747723"/>
                  <a:pt x="1467568" y="9429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A504C78B-663B-46DB-906B-643A2C203F69}"/>
              </a:ext>
            </a:extLst>
          </p:cNvPr>
          <p:cNvSpPr/>
          <p:nvPr/>
        </p:nvSpPr>
        <p:spPr>
          <a:xfrm>
            <a:off x="8677275" y="5096033"/>
            <a:ext cx="1619250" cy="1028542"/>
          </a:xfrm>
          <a:custGeom>
            <a:avLst/>
            <a:gdLst>
              <a:gd name="connsiteX0" fmla="*/ 0 w 1619250"/>
              <a:gd name="connsiteY0" fmla="*/ 1028542 h 1028542"/>
              <a:gd name="connsiteX1" fmla="*/ 257175 w 1619250"/>
              <a:gd name="connsiteY1" fmla="*/ 18892 h 1028542"/>
              <a:gd name="connsiteX2" fmla="*/ 866775 w 1619250"/>
              <a:gd name="connsiteY2" fmla="*/ 495142 h 1028542"/>
              <a:gd name="connsiteX3" fmla="*/ 1304925 w 1619250"/>
              <a:gd name="connsiteY3" fmla="*/ 9367 h 1028542"/>
              <a:gd name="connsiteX4" fmla="*/ 1619250 w 1619250"/>
              <a:gd name="connsiteY4" fmla="*/ 1028542 h 102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0" h="1028542">
                <a:moveTo>
                  <a:pt x="0" y="1028542"/>
                </a:moveTo>
                <a:cubicBezTo>
                  <a:pt x="56356" y="568167"/>
                  <a:pt x="112713" y="107792"/>
                  <a:pt x="257175" y="18892"/>
                </a:cubicBezTo>
                <a:cubicBezTo>
                  <a:pt x="401637" y="-70008"/>
                  <a:pt x="692150" y="496729"/>
                  <a:pt x="866775" y="495142"/>
                </a:cubicBezTo>
                <a:cubicBezTo>
                  <a:pt x="1041400" y="493555"/>
                  <a:pt x="1179513" y="-79533"/>
                  <a:pt x="1304925" y="9367"/>
                </a:cubicBezTo>
                <a:cubicBezTo>
                  <a:pt x="1430337" y="98267"/>
                  <a:pt x="1574800" y="844392"/>
                  <a:pt x="1619250" y="102854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52A6B012-C2E7-4BEC-821A-A0321759EC58}"/>
              </a:ext>
            </a:extLst>
          </p:cNvPr>
          <p:cNvCxnSpPr>
            <a:cxnSpLocks/>
          </p:cNvCxnSpPr>
          <p:nvPr/>
        </p:nvCxnSpPr>
        <p:spPr>
          <a:xfrm>
            <a:off x="7906777" y="6176963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82FD789-F084-4B51-ACDB-E73F2BFBF017}"/>
              </a:ext>
            </a:extLst>
          </p:cNvPr>
          <p:cNvCxnSpPr>
            <a:cxnSpLocks/>
          </p:cNvCxnSpPr>
          <p:nvPr/>
        </p:nvCxnSpPr>
        <p:spPr>
          <a:xfrm>
            <a:off x="9550352" y="6188685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90C67CF-8DE5-4B33-B55C-2D3EEC8053DA}"/>
              </a:ext>
            </a:extLst>
          </p:cNvPr>
          <p:cNvSpPr/>
          <p:nvPr/>
        </p:nvSpPr>
        <p:spPr>
          <a:xfrm>
            <a:off x="7483423" y="6466356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72DF758-CD1A-4537-BD28-21AF085804B4}"/>
              </a:ext>
            </a:extLst>
          </p:cNvPr>
          <p:cNvSpPr/>
          <p:nvPr/>
        </p:nvSpPr>
        <p:spPr>
          <a:xfrm>
            <a:off x="9183270" y="6464008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183F7CA-9BA5-425E-9462-E880E62CEFAA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263710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With an increase in sample, for example if we combine the two distributions, the sample mean will reflect the population mean</a:t>
            </a:r>
          </a:p>
          <a:p>
            <a:endParaRPr lang="en-AU" dirty="0"/>
          </a:p>
          <a:p>
            <a:r>
              <a:rPr lang="en-AU" dirty="0"/>
              <a:t>Note: This is regardless of the Shape of the Population Sample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91D718A-8E5C-4B32-8107-91FD3F705C78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1898CF5-7204-4A37-BBEB-E8E9507F00D5}"/>
              </a:ext>
            </a:extLst>
          </p:cNvPr>
          <p:cNvSpPr/>
          <p:nvPr/>
        </p:nvSpPr>
        <p:spPr>
          <a:xfrm>
            <a:off x="7287065" y="5021213"/>
            <a:ext cx="2968283" cy="1098233"/>
          </a:xfrm>
          <a:custGeom>
            <a:avLst/>
            <a:gdLst>
              <a:gd name="connsiteX0" fmla="*/ 0 w 2968283"/>
              <a:gd name="connsiteY0" fmla="*/ 1084165 h 1098233"/>
              <a:gd name="connsiteX1" fmla="*/ 225083 w 2968283"/>
              <a:gd name="connsiteY1" fmla="*/ 43156 h 1098233"/>
              <a:gd name="connsiteX2" fmla="*/ 1294227 w 2968283"/>
              <a:gd name="connsiteY2" fmla="*/ 718405 h 1098233"/>
              <a:gd name="connsiteX3" fmla="*/ 1589649 w 2968283"/>
              <a:gd name="connsiteY3" fmla="*/ 15021 h 1098233"/>
              <a:gd name="connsiteX4" fmla="*/ 2110153 w 2968283"/>
              <a:gd name="connsiteY4" fmla="*/ 437052 h 1098233"/>
              <a:gd name="connsiteX5" fmla="*/ 2700997 w 2968283"/>
              <a:gd name="connsiteY5" fmla="*/ 15021 h 1098233"/>
              <a:gd name="connsiteX6" fmla="*/ 2968283 w 2968283"/>
              <a:gd name="connsiteY6" fmla="*/ 1098233 h 109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283" h="1098233">
                <a:moveTo>
                  <a:pt x="0" y="1084165"/>
                </a:moveTo>
                <a:cubicBezTo>
                  <a:pt x="4689" y="594140"/>
                  <a:pt x="9378" y="104116"/>
                  <a:pt x="225083" y="43156"/>
                </a:cubicBezTo>
                <a:cubicBezTo>
                  <a:pt x="440788" y="-17804"/>
                  <a:pt x="1066799" y="723094"/>
                  <a:pt x="1294227" y="718405"/>
                </a:cubicBezTo>
                <a:cubicBezTo>
                  <a:pt x="1521655" y="713716"/>
                  <a:pt x="1453661" y="61913"/>
                  <a:pt x="1589649" y="15021"/>
                </a:cubicBezTo>
                <a:cubicBezTo>
                  <a:pt x="1725637" y="-31871"/>
                  <a:pt x="1924928" y="437052"/>
                  <a:pt x="2110153" y="437052"/>
                </a:cubicBezTo>
                <a:cubicBezTo>
                  <a:pt x="2295378" y="437052"/>
                  <a:pt x="2557975" y="-95176"/>
                  <a:pt x="2700997" y="15021"/>
                </a:cubicBezTo>
                <a:cubicBezTo>
                  <a:pt x="2844019" y="125218"/>
                  <a:pt x="2867465" y="966934"/>
                  <a:pt x="2968283" y="10982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4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312A1-8E59-484F-BD16-94B414E0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Central Limit Theorem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45EF81-A004-4775-9970-D0C57F5F5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And with ever increasing samples, the sample distribution will become </a:t>
            </a:r>
            <a:r>
              <a:rPr lang="en-AU" i="1" dirty="0"/>
              <a:t>normally distributed</a:t>
            </a:r>
          </a:p>
          <a:p>
            <a:endParaRPr lang="en-AU" dirty="0"/>
          </a:p>
          <a:p>
            <a:r>
              <a:rPr lang="en-AU" dirty="0"/>
              <a:t>This is the Central Limit Theorem. </a:t>
            </a:r>
          </a:p>
          <a:p>
            <a:endParaRPr lang="en-AU" dirty="0"/>
          </a:p>
          <a:p>
            <a:r>
              <a:rPr lang="en-AU" dirty="0"/>
              <a:t>Note: You will never know the true distribution of the population without sampling everyone. Mostly, this is not feasible.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58C96D9-A0C4-4302-8C9A-8F56E0E5F824}"/>
              </a:ext>
            </a:extLst>
          </p:cNvPr>
          <p:cNvCxnSpPr/>
          <p:nvPr/>
        </p:nvCxnSpPr>
        <p:spPr>
          <a:xfrm>
            <a:off x="6652591" y="1825624"/>
            <a:ext cx="0" cy="4320000"/>
          </a:xfrm>
          <a:prstGeom prst="line">
            <a:avLst/>
          </a:prstGeom>
          <a:ln w="571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E113220-BA50-4D59-97A4-79D41441FADF}"/>
              </a:ext>
            </a:extLst>
          </p:cNvPr>
          <p:cNvCxnSpPr>
            <a:cxnSpLocks/>
          </p:cNvCxnSpPr>
          <p:nvPr/>
        </p:nvCxnSpPr>
        <p:spPr>
          <a:xfrm>
            <a:off x="7272998" y="325906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9641B7B-1E67-46A4-9BE5-7AAC67C0414C}"/>
              </a:ext>
            </a:extLst>
          </p:cNvPr>
          <p:cNvCxnSpPr>
            <a:cxnSpLocks/>
          </p:cNvCxnSpPr>
          <p:nvPr/>
        </p:nvCxnSpPr>
        <p:spPr>
          <a:xfrm>
            <a:off x="10295208" y="3260501"/>
            <a:ext cx="0" cy="2885123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A3C90BF-8505-40DE-B0F1-18DFC59EA387}"/>
              </a:ext>
            </a:extLst>
          </p:cNvPr>
          <p:cNvCxnSpPr>
            <a:cxnSpLocks/>
          </p:cNvCxnSpPr>
          <p:nvPr/>
        </p:nvCxnSpPr>
        <p:spPr>
          <a:xfrm flipH="1">
            <a:off x="7258930" y="3260501"/>
            <a:ext cx="3036278" cy="0"/>
          </a:xfrm>
          <a:prstGeom prst="line">
            <a:avLst/>
          </a:prstGeom>
          <a:ln w="57150">
            <a:solidFill>
              <a:srgbClr val="01F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232F04C-EF38-495F-8526-BE197B986488}"/>
              </a:ext>
            </a:extLst>
          </p:cNvPr>
          <p:cNvSpPr/>
          <p:nvPr/>
        </p:nvSpPr>
        <p:spPr>
          <a:xfrm>
            <a:off x="7072053" y="373939"/>
            <a:ext cx="360000" cy="360000"/>
          </a:xfrm>
          <a:prstGeom prst="ellipse">
            <a:avLst/>
          </a:prstGeom>
          <a:solidFill>
            <a:srgbClr val="01FF0D"/>
          </a:solidFill>
          <a:ln>
            <a:solidFill>
              <a:srgbClr val="01F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40C4311-0880-4E08-A583-B170A86F8D2C}"/>
              </a:ext>
            </a:extLst>
          </p:cNvPr>
          <p:cNvSpPr/>
          <p:nvPr/>
        </p:nvSpPr>
        <p:spPr>
          <a:xfrm>
            <a:off x="7485099" y="537470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210FE6A-0BB2-45A2-AE0E-38E3930CCD03}"/>
              </a:ext>
            </a:extLst>
          </p:cNvPr>
          <p:cNvSpPr/>
          <p:nvPr/>
        </p:nvSpPr>
        <p:spPr>
          <a:xfrm>
            <a:off x="7789546" y="591839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505AFF55-BFDF-45B7-AE5D-DB030465F2B5}"/>
              </a:ext>
            </a:extLst>
          </p:cNvPr>
          <p:cNvSpPr/>
          <p:nvPr/>
        </p:nvSpPr>
        <p:spPr>
          <a:xfrm>
            <a:off x="7787200" y="56206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56A103A-2FE5-4DA4-B559-76DF3C7FC22C}"/>
              </a:ext>
            </a:extLst>
          </p:cNvPr>
          <p:cNvSpPr/>
          <p:nvPr/>
        </p:nvSpPr>
        <p:spPr>
          <a:xfrm>
            <a:off x="7487973" y="5913707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4B2818D-1105-4E0E-B594-F250A6ADDC91}"/>
              </a:ext>
            </a:extLst>
          </p:cNvPr>
          <p:cNvSpPr/>
          <p:nvPr/>
        </p:nvSpPr>
        <p:spPr>
          <a:xfrm>
            <a:off x="8092005" y="59254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BA18471-101C-4B87-AD63-79F761223B25}"/>
              </a:ext>
            </a:extLst>
          </p:cNvPr>
          <p:cNvSpPr/>
          <p:nvPr/>
        </p:nvSpPr>
        <p:spPr>
          <a:xfrm>
            <a:off x="8089658" y="561632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4AAC6-9636-476B-B500-4BF57C871B90}"/>
              </a:ext>
            </a:extLst>
          </p:cNvPr>
          <p:cNvSpPr/>
          <p:nvPr/>
        </p:nvSpPr>
        <p:spPr>
          <a:xfrm>
            <a:off x="7482592" y="563977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FF4CD4B3-ACD4-481F-856E-5CD5ED73DA8B}"/>
              </a:ext>
            </a:extLst>
          </p:cNvPr>
          <p:cNvSpPr/>
          <p:nvPr/>
        </p:nvSpPr>
        <p:spPr>
          <a:xfrm>
            <a:off x="8407651" y="591385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68C27DB-A957-4CFC-B856-AC06A72B2BB5}"/>
              </a:ext>
            </a:extLst>
          </p:cNvPr>
          <p:cNvSpPr/>
          <p:nvPr/>
        </p:nvSpPr>
        <p:spPr>
          <a:xfrm flipH="1">
            <a:off x="9883727" y="536010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B12C238-E3CB-409E-95F6-93C9BA925002}"/>
              </a:ext>
            </a:extLst>
          </p:cNvPr>
          <p:cNvSpPr/>
          <p:nvPr/>
        </p:nvSpPr>
        <p:spPr>
          <a:xfrm flipH="1">
            <a:off x="9584353" y="590379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2C1EA5C-390B-4C86-8A30-AD3732DCD886}"/>
              </a:ext>
            </a:extLst>
          </p:cNvPr>
          <p:cNvSpPr/>
          <p:nvPr/>
        </p:nvSpPr>
        <p:spPr>
          <a:xfrm flipH="1">
            <a:off x="9586531" y="56060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728103B-C697-4FCE-8E47-71597550964E}"/>
              </a:ext>
            </a:extLst>
          </p:cNvPr>
          <p:cNvSpPr/>
          <p:nvPr/>
        </p:nvSpPr>
        <p:spPr>
          <a:xfrm flipH="1">
            <a:off x="9881056" y="591815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CA27C61-CB4C-49FD-82D9-9E808FFABA8C}"/>
              </a:ext>
            </a:extLst>
          </p:cNvPr>
          <p:cNvSpPr/>
          <p:nvPr/>
        </p:nvSpPr>
        <p:spPr>
          <a:xfrm flipH="1">
            <a:off x="9303562" y="591082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ADC9F85-9D1B-42A1-868F-0F7088C627CA}"/>
              </a:ext>
            </a:extLst>
          </p:cNvPr>
          <p:cNvSpPr/>
          <p:nvPr/>
        </p:nvSpPr>
        <p:spPr>
          <a:xfrm flipH="1">
            <a:off x="9305741" y="5627124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03E33A29-DA0E-4825-B1A0-878345619209}"/>
              </a:ext>
            </a:extLst>
          </p:cNvPr>
          <p:cNvSpPr/>
          <p:nvPr/>
        </p:nvSpPr>
        <p:spPr>
          <a:xfrm flipH="1">
            <a:off x="9886056" y="5625165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3718134-D1D3-49BE-8511-8051E1C2BC88}"/>
              </a:ext>
            </a:extLst>
          </p:cNvPr>
          <p:cNvSpPr/>
          <p:nvPr/>
        </p:nvSpPr>
        <p:spPr>
          <a:xfrm flipH="1">
            <a:off x="8884389" y="5635011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965C6AA-F3AF-4B56-A637-BF46A582BEFB}"/>
              </a:ext>
            </a:extLst>
          </p:cNvPr>
          <p:cNvSpPr/>
          <p:nvPr/>
        </p:nvSpPr>
        <p:spPr>
          <a:xfrm flipH="1">
            <a:off x="8884389" y="5337913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2FBB9482-1872-4290-9A19-3EE9DF5AE850}"/>
              </a:ext>
            </a:extLst>
          </p:cNvPr>
          <p:cNvCxnSpPr/>
          <p:nvPr/>
        </p:nvCxnSpPr>
        <p:spPr>
          <a:xfrm>
            <a:off x="6652591" y="6145624"/>
            <a:ext cx="43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81B0A7-A029-42D3-8E7B-697D69EFE17A}"/>
              </a:ext>
            </a:extLst>
          </p:cNvPr>
          <p:cNvSpPr/>
          <p:nvPr/>
        </p:nvSpPr>
        <p:spPr>
          <a:xfrm flipH="1">
            <a:off x="8884389" y="5899222"/>
            <a:ext cx="174125" cy="17350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C4D6BD4-07D2-4DA9-ACB9-EE0E3AC34855}"/>
              </a:ext>
            </a:extLst>
          </p:cNvPr>
          <p:cNvCxnSpPr>
            <a:cxnSpLocks/>
          </p:cNvCxnSpPr>
          <p:nvPr/>
        </p:nvCxnSpPr>
        <p:spPr>
          <a:xfrm>
            <a:off x="8742981" y="6182086"/>
            <a:ext cx="0" cy="3645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82018786-F6AF-4CFC-9360-399E557CD008}"/>
              </a:ext>
            </a:extLst>
          </p:cNvPr>
          <p:cNvSpPr/>
          <p:nvPr/>
        </p:nvSpPr>
        <p:spPr>
          <a:xfrm>
            <a:off x="8319627" y="6471479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dirty="0"/>
              <a:t>Mean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9A532E9-B2EC-417E-8C55-CA098F0A5FEA}"/>
              </a:ext>
            </a:extLst>
          </p:cNvPr>
          <p:cNvSpPr/>
          <p:nvPr/>
        </p:nvSpPr>
        <p:spPr>
          <a:xfrm>
            <a:off x="9290608" y="53644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4AE09FA-286B-43D5-AD5A-B69088C480DE}"/>
              </a:ext>
            </a:extLst>
          </p:cNvPr>
          <p:cNvSpPr/>
          <p:nvPr/>
        </p:nvSpPr>
        <p:spPr>
          <a:xfrm>
            <a:off x="9593066" y="536010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F1486C8-ED23-4FD8-92D2-08257F15D426}"/>
              </a:ext>
            </a:extLst>
          </p:cNvPr>
          <p:cNvSpPr/>
          <p:nvPr/>
        </p:nvSpPr>
        <p:spPr>
          <a:xfrm>
            <a:off x="8087296" y="507479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042C0EE8-BF4B-4C64-9289-E8246611BACB}"/>
              </a:ext>
            </a:extLst>
          </p:cNvPr>
          <p:cNvSpPr/>
          <p:nvPr/>
        </p:nvSpPr>
        <p:spPr>
          <a:xfrm>
            <a:off x="8084789" y="533985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D996A280-1330-4D23-BC30-B6684AC357F6}"/>
              </a:ext>
            </a:extLst>
          </p:cNvPr>
          <p:cNvSpPr/>
          <p:nvPr/>
        </p:nvSpPr>
        <p:spPr>
          <a:xfrm>
            <a:off x="8408649" y="53665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98BE365-7E02-498C-93E6-A363726E1FC1}"/>
              </a:ext>
            </a:extLst>
          </p:cNvPr>
          <p:cNvSpPr/>
          <p:nvPr/>
        </p:nvSpPr>
        <p:spPr>
          <a:xfrm>
            <a:off x="8406142" y="56315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B4DED95-853A-4280-9C63-CACA7D3AFD32}"/>
              </a:ext>
            </a:extLst>
          </p:cNvPr>
          <p:cNvSpPr/>
          <p:nvPr/>
        </p:nvSpPr>
        <p:spPr>
          <a:xfrm>
            <a:off x="8881021" y="478852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128C3C8D-5A8C-4E43-9B86-E595564DD2F3}"/>
              </a:ext>
            </a:extLst>
          </p:cNvPr>
          <p:cNvSpPr/>
          <p:nvPr/>
        </p:nvSpPr>
        <p:spPr>
          <a:xfrm>
            <a:off x="8878514" y="505358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E14BCBE6-F722-4671-BBF9-B75519450E44}"/>
              </a:ext>
            </a:extLst>
          </p:cNvPr>
          <p:cNvSpPr/>
          <p:nvPr/>
        </p:nvSpPr>
        <p:spPr>
          <a:xfrm>
            <a:off x="9579732" y="508219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93F63C47-2412-45F0-ACA4-3AA12CF87258}"/>
              </a:ext>
            </a:extLst>
          </p:cNvPr>
          <p:cNvSpPr/>
          <p:nvPr/>
        </p:nvSpPr>
        <p:spPr>
          <a:xfrm>
            <a:off x="8406142" y="505168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BDCDEA9D-1035-40B3-B301-DEA46450EEC2}"/>
              </a:ext>
            </a:extLst>
          </p:cNvPr>
          <p:cNvSpPr/>
          <p:nvPr/>
        </p:nvSpPr>
        <p:spPr>
          <a:xfrm>
            <a:off x="8080614" y="47820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C1F19A3-38CB-4CED-8FF0-81EBB8762AC0}"/>
              </a:ext>
            </a:extLst>
          </p:cNvPr>
          <p:cNvSpPr/>
          <p:nvPr/>
        </p:nvSpPr>
        <p:spPr>
          <a:xfrm>
            <a:off x="7343335" y="4600135"/>
            <a:ext cx="2926080" cy="1491176"/>
          </a:xfrm>
          <a:custGeom>
            <a:avLst/>
            <a:gdLst>
              <a:gd name="connsiteX0" fmla="*/ 0 w 2926080"/>
              <a:gd name="connsiteY0" fmla="*/ 1491176 h 1491176"/>
              <a:gd name="connsiteX1" fmla="*/ 1406770 w 2926080"/>
              <a:gd name="connsiteY1" fmla="*/ 0 h 1491176"/>
              <a:gd name="connsiteX2" fmla="*/ 2926080 w 2926080"/>
              <a:gd name="connsiteY2" fmla="*/ 1491176 h 149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1491176">
                <a:moveTo>
                  <a:pt x="0" y="1491176"/>
                </a:moveTo>
                <a:cubicBezTo>
                  <a:pt x="459545" y="745588"/>
                  <a:pt x="919090" y="0"/>
                  <a:pt x="1406770" y="0"/>
                </a:cubicBezTo>
                <a:cubicBezTo>
                  <a:pt x="1894450" y="0"/>
                  <a:pt x="2600179" y="1237958"/>
                  <a:pt x="2926080" y="14911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DE9EA873-B4C6-47D5-A08E-8F29D1A28893}"/>
              </a:ext>
            </a:extLst>
          </p:cNvPr>
          <p:cNvSpPr txBox="1"/>
          <p:nvPr/>
        </p:nvSpPr>
        <p:spPr>
          <a:xfrm>
            <a:off x="7432053" y="351057"/>
            <a:ext cx="2295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b="1" dirty="0"/>
              <a:t>True Population</a:t>
            </a:r>
          </a:p>
        </p:txBody>
      </p:sp>
    </p:spTree>
    <p:extLst>
      <p:ext uri="{BB962C8B-B14F-4D97-AF65-F5344CB8AC3E}">
        <p14:creationId xmlns:p14="http://schemas.microsoft.com/office/powerpoint/2010/main" val="161934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1605</Words>
  <Application>Microsoft Office PowerPoint</Application>
  <PresentationFormat>Widescreen</PresentationFormat>
  <Paragraphs>473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Basic Stats</vt:lpstr>
      <vt:lpstr>Key Terms</vt:lpstr>
      <vt:lpstr>Key Terms</vt:lpstr>
      <vt:lpstr>Key Terms</vt:lpstr>
      <vt:lpstr>The Purpose of Statistics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Limit Theorem </vt:lpstr>
      <vt:lpstr>Central Tendency</vt:lpstr>
      <vt:lpstr>Central Tendency</vt:lpstr>
      <vt:lpstr>Central Tendency</vt:lpstr>
      <vt:lpstr>Central Tendency</vt:lpstr>
      <vt:lpstr>Quick Note: Skew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</vt:lpstr>
      <vt:lpstr>Central Tendency – Formula Review</vt:lpstr>
      <vt:lpstr>Central Tendency</vt:lpstr>
      <vt:lpstr>Central Tendency</vt:lpstr>
      <vt:lpstr>Example. Mean</vt:lpstr>
      <vt:lpstr>Example. Sum of Squares</vt:lpstr>
      <vt:lpstr>Example. Variance</vt:lpstr>
      <vt:lpstr>Example. Standard Deviance</vt:lpstr>
      <vt:lpstr>Example.</vt:lpstr>
      <vt:lpstr>Questioning Basic Stats? That’s OK!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</dc:title>
  <dc:creator>Paul Garrett</dc:creator>
  <cp:lastModifiedBy>Paul Garrett</cp:lastModifiedBy>
  <cp:revision>42</cp:revision>
  <dcterms:created xsi:type="dcterms:W3CDTF">2018-09-06T05:23:50Z</dcterms:created>
  <dcterms:modified xsi:type="dcterms:W3CDTF">2019-11-02T11:33:22Z</dcterms:modified>
</cp:coreProperties>
</file>