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4" r:id="rId6"/>
    <p:sldId id="267" r:id="rId7"/>
    <p:sldId id="262" r:id="rId8"/>
    <p:sldId id="260" r:id="rId9"/>
    <p:sldId id="265" r:id="rId10"/>
    <p:sldId id="266" r:id="rId11"/>
    <p:sldId id="272" r:id="rId12"/>
    <p:sldId id="269" r:id="rId13"/>
    <p:sldId id="270" r:id="rId14"/>
    <p:sldId id="268" r:id="rId15"/>
    <p:sldId id="274" r:id="rId16"/>
    <p:sldId id="273" r:id="rId17"/>
    <p:sldId id="275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21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3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72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37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9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33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7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81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637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6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67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FBEC-EB46-4DF7-B3CF-D6C812C5F148}" type="datetimeFigureOut">
              <a:rPr lang="en-AU" smtClean="0"/>
              <a:t>30/08/2019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1ED5-FC9E-49BF-BEA2-E24D6B7E26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7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385060" y="1131225"/>
            <a:ext cx="7421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rgbClr val="131413"/>
                </a:solidFill>
                <a:latin typeface="Bell MT" panose="02020503060305020303" pitchFamily="18" charset="0"/>
              </a:rPr>
              <a:t>Claims of causality in health news: </a:t>
            </a:r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a randomised trial</a:t>
            </a:r>
          </a:p>
          <a:p>
            <a:pPr algn="ctr"/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aka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latin typeface="Bell MT" panose="02020503060305020303" pitchFamily="18" charset="0"/>
              </a:rPr>
              <a:t>Why everything causes and cures cancer</a:t>
            </a:r>
            <a:endParaRPr lang="en-AU" sz="4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Todays Paper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10" y="1386502"/>
            <a:ext cx="7827180" cy="21657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4850" y="3884363"/>
            <a:ext cx="11487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000" dirty="0" smtClean="0">
                <a:latin typeface="Bell MT" panose="02020503060305020303" pitchFamily="18" charset="0"/>
              </a:rPr>
              <a:t>“To </a:t>
            </a:r>
            <a:r>
              <a:rPr lang="en-AU" sz="3000" dirty="0">
                <a:latin typeface="Bell MT" panose="02020503060305020303" pitchFamily="18" charset="0"/>
              </a:rPr>
              <a:t>operationalise evidence strength</a:t>
            </a:r>
            <a:r>
              <a:rPr lang="en-AU" sz="3000" dirty="0" smtClean="0">
                <a:latin typeface="Bell MT" panose="02020503060305020303" pitchFamily="18" charset="0"/>
              </a:rPr>
              <a:t>, we </a:t>
            </a:r>
            <a:r>
              <a:rPr lang="en-AU" sz="3000" dirty="0">
                <a:latin typeface="Bell MT" panose="02020503060305020303" pitchFamily="18" charset="0"/>
              </a:rPr>
              <a:t>concentrated on the basic distinction between </a:t>
            </a:r>
            <a:r>
              <a:rPr lang="en-AU" sz="3000" dirty="0" smtClean="0">
                <a:latin typeface="Bell MT" panose="02020503060305020303" pitchFamily="18" charset="0"/>
              </a:rPr>
              <a:t>correlational and </a:t>
            </a:r>
            <a:r>
              <a:rPr lang="en-AU" sz="3000" dirty="0">
                <a:latin typeface="Bell MT" panose="02020503060305020303" pitchFamily="18" charset="0"/>
              </a:rPr>
              <a:t>experimental types of </a:t>
            </a:r>
            <a:r>
              <a:rPr lang="en-AU" sz="3000" dirty="0" smtClean="0">
                <a:latin typeface="Bell MT" panose="02020503060305020303" pitchFamily="18" charset="0"/>
              </a:rPr>
              <a:t>evidence…focusing upon observational and experimental studies.”</a:t>
            </a:r>
            <a:endParaRPr lang="en-AU" sz="3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Todays Paper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176337"/>
            <a:ext cx="10610850" cy="4505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0575" y="5996226"/>
            <a:ext cx="106108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500" dirty="0" smtClean="0">
                <a:solidFill>
                  <a:schemeClr val="bg1"/>
                </a:solidFill>
                <a:latin typeface="Bell MT" panose="02020503060305020303" pitchFamily="18" charset="0"/>
              </a:rPr>
              <a:t>“…strong </a:t>
            </a:r>
            <a:r>
              <a:rPr lang="en-AU" sz="2500" dirty="0">
                <a:solidFill>
                  <a:schemeClr val="bg1"/>
                </a:solidFill>
                <a:latin typeface="Bell MT" panose="02020503060305020303" pitchFamily="18" charset="0"/>
              </a:rPr>
              <a:t>causal claims were almost as likely to be based on correlational evidence as on experimental </a:t>
            </a:r>
            <a:r>
              <a:rPr lang="en-AU" sz="2500" dirty="0" smtClean="0">
                <a:solidFill>
                  <a:schemeClr val="bg1"/>
                </a:solidFill>
                <a:latin typeface="Bell MT" panose="02020503060305020303" pitchFamily="18" charset="0"/>
              </a:rPr>
              <a:t>evidence” – Sup Materials </a:t>
            </a:r>
            <a:endParaRPr lang="en-AU" sz="25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3040" y="2324100"/>
            <a:ext cx="198120" cy="16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284595" y="3139101"/>
            <a:ext cx="198120" cy="83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7288530" y="2903221"/>
            <a:ext cx="19812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7010400" y="1790700"/>
            <a:ext cx="14859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8831580" y="2933702"/>
            <a:ext cx="243840" cy="1036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306050" y="3497580"/>
            <a:ext cx="243840" cy="4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9831705" y="1843644"/>
            <a:ext cx="158115" cy="15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Todays Paper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425" y="1214065"/>
            <a:ext cx="114871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000" dirty="0" smtClean="0">
                <a:latin typeface="Bell MT" panose="02020503060305020303" pitchFamily="18" charset="0"/>
              </a:rPr>
              <a:t>Press Releases (N=</a:t>
            </a:r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</a:t>
            </a:r>
            <a:r>
              <a:rPr lang="en-AU" sz="3000" dirty="0" smtClean="0">
                <a:latin typeface="Bell MT" panose="02020503060305020303" pitchFamily="18" charset="0"/>
              </a:rPr>
              <a:t>) were sent to the team prior to media release and were </a:t>
            </a:r>
            <a:r>
              <a:rPr lang="en-AU" sz="3000" dirty="0" smtClean="0">
                <a:latin typeface="Bell MT" panose="02020503060305020303" pitchFamily="18" charset="0"/>
              </a:rPr>
              <a:t>randomly allocated </a:t>
            </a:r>
            <a:r>
              <a:rPr lang="en-AU" sz="3000" dirty="0" smtClean="0">
                <a:latin typeface="Bell MT" panose="02020503060305020303" pitchFamily="18" charset="0"/>
              </a:rPr>
              <a:t>to one of four groups:</a:t>
            </a:r>
          </a:p>
          <a:p>
            <a:endParaRPr lang="en-AU" sz="1500" dirty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Bell MT" panose="02020503060305020303" pitchFamily="18" charset="0"/>
              </a:rPr>
              <a:t>Control (PR =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r>
              <a:rPr lang="en-AU" sz="2800" dirty="0" smtClean="0">
                <a:latin typeface="Bell MT" panose="02020503060305020303" pitchFamily="18" charset="0"/>
              </a:rPr>
              <a:t>, News =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574</a:t>
            </a:r>
            <a:r>
              <a:rPr lang="en-AU" sz="2800" dirty="0" smtClean="0">
                <a:latin typeface="Bell MT" panose="02020503060305020303" pitchFamily="18" charset="0"/>
              </a:rPr>
              <a:t>)</a:t>
            </a:r>
          </a:p>
          <a:p>
            <a:pPr lvl="1"/>
            <a:r>
              <a:rPr lang="en-AU" sz="2500" dirty="0" smtClean="0">
                <a:latin typeface="Bell MT" panose="02020503060305020303" pitchFamily="18" charset="0"/>
              </a:rPr>
              <a:t>Irrelevant change e.g., “beverage” changed to “drink”</a:t>
            </a:r>
            <a:endParaRPr lang="en-AU" sz="2500" dirty="0" smtClean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sz="1000" dirty="0" smtClean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Bell MT" panose="02020503060305020303" pitchFamily="18" charset="0"/>
              </a:rPr>
              <a:t>(A) Causal claim alignment (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AU" sz="2800" dirty="0" smtClean="0">
                <a:latin typeface="Bell MT" panose="02020503060305020303" pitchFamily="18" charset="0"/>
              </a:rPr>
              <a:t> </a:t>
            </a:r>
            <a:r>
              <a:rPr lang="en-AU" sz="2800" dirty="0">
                <a:latin typeface="Bell MT" panose="02020503060305020303" pitchFamily="18" charset="0"/>
              </a:rPr>
              <a:t>PR,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517</a:t>
            </a:r>
            <a:r>
              <a:rPr lang="en-AU" sz="2800" dirty="0" smtClean="0">
                <a:latin typeface="Bell MT" panose="02020503060305020303" pitchFamily="18" charset="0"/>
              </a:rPr>
              <a:t> News)</a:t>
            </a:r>
          </a:p>
          <a:p>
            <a:pPr lvl="1"/>
            <a:r>
              <a:rPr lang="en-AU" sz="2500" dirty="0" smtClean="0">
                <a:latin typeface="Bell MT" panose="02020503060305020303" pitchFamily="18" charset="0"/>
              </a:rPr>
              <a:t>Headlines or content sentence -&gt; e.g., change causal to associational/correlational.</a:t>
            </a:r>
          </a:p>
          <a:p>
            <a:pPr lvl="1"/>
            <a:endParaRPr lang="en-AU" sz="1000" dirty="0" smtClean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Bell MT" panose="02020503060305020303" pitchFamily="18" charset="0"/>
              </a:rPr>
              <a:t>(B) Causality statement (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r>
              <a:rPr lang="en-AU" sz="2800" dirty="0" smtClean="0">
                <a:latin typeface="Bell MT" panose="02020503060305020303" pitchFamily="18" charset="0"/>
              </a:rPr>
              <a:t> </a:t>
            </a:r>
            <a:r>
              <a:rPr lang="en-AU" sz="2800" dirty="0">
                <a:latin typeface="Bell MT" panose="02020503060305020303" pitchFamily="18" charset="0"/>
              </a:rPr>
              <a:t>PR,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601</a:t>
            </a:r>
            <a:r>
              <a:rPr lang="en-AU" sz="2800" dirty="0" smtClean="0">
                <a:latin typeface="Bell MT" panose="02020503060305020303" pitchFamily="18" charset="0"/>
              </a:rPr>
              <a:t> News)</a:t>
            </a:r>
          </a:p>
          <a:p>
            <a:pPr lvl="1"/>
            <a:r>
              <a:rPr lang="en-AU" sz="2500" dirty="0" smtClean="0">
                <a:latin typeface="Bell MT" panose="02020503060305020303" pitchFamily="18" charset="0"/>
              </a:rPr>
              <a:t>“We do not know if wine is directly responsible for cancer risk.”</a:t>
            </a:r>
          </a:p>
          <a:p>
            <a:pPr marL="514350" indent="-514350">
              <a:buFont typeface="+mj-lt"/>
              <a:buAutoNum type="arabicPeriod"/>
            </a:pPr>
            <a:endParaRPr lang="en-AU" sz="1000" dirty="0" smtClean="0">
              <a:latin typeface="Bell MT" panose="020205030603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Bell MT" panose="02020503060305020303" pitchFamily="18" charset="0"/>
              </a:rPr>
              <a:t>A + B (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AU" sz="2800" dirty="0" smtClean="0">
                <a:latin typeface="Bell MT" panose="02020503060305020303" pitchFamily="18" charset="0"/>
              </a:rPr>
              <a:t> </a:t>
            </a:r>
            <a:r>
              <a:rPr lang="en-AU" sz="2800" dirty="0">
                <a:latin typeface="Bell MT" panose="02020503060305020303" pitchFamily="18" charset="0"/>
              </a:rPr>
              <a:t>PR,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592</a:t>
            </a:r>
            <a:r>
              <a:rPr lang="en-AU" sz="2800" dirty="0" smtClean="0">
                <a:latin typeface="Bell MT" panose="02020503060305020303" pitchFamily="18" charset="0"/>
              </a:rPr>
              <a:t> News)</a:t>
            </a:r>
            <a:endParaRPr lang="en-AU" sz="2800" dirty="0">
              <a:latin typeface="Bell MT" panose="0202050306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425" y="5911621"/>
            <a:ext cx="99332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3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News: Coverage of </a:t>
            </a:r>
            <a:r>
              <a:rPr lang="en-AU" sz="3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research = </a:t>
            </a:r>
            <a:r>
              <a:rPr lang="en-A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AU" sz="3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AU" sz="3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days prior – </a:t>
            </a:r>
            <a:r>
              <a:rPr lang="en-AU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AU" sz="3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days post PR.</a:t>
            </a:r>
          </a:p>
          <a:p>
            <a:pPr lvl="0"/>
            <a:r>
              <a:rPr lang="en-AU" sz="3000" dirty="0" smtClean="0">
                <a:solidFill>
                  <a:schemeClr val="bg1"/>
                </a:solidFill>
                <a:latin typeface="Bell MT" panose="02020503060305020303" pitchFamily="18" charset="0"/>
              </a:rPr>
              <a:t>Assessed by researchers blind to the intervention.</a:t>
            </a:r>
            <a:endParaRPr lang="en-AU" sz="3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Todays Paper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425" y="1176329"/>
            <a:ext cx="1148715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000" dirty="0" smtClean="0">
                <a:latin typeface="Bell MT" panose="02020503060305020303" pitchFamily="18" charset="0"/>
              </a:rPr>
              <a:t>Measurement</a:t>
            </a:r>
            <a:endParaRPr lang="en-AU" sz="3000" dirty="0" smtClean="0">
              <a:latin typeface="Bell MT" panose="02020503060305020303" pitchFamily="18" charset="0"/>
            </a:endParaRPr>
          </a:p>
          <a:p>
            <a:r>
              <a:rPr lang="en-AU" sz="3000" dirty="0" smtClean="0">
                <a:latin typeface="Bell MT" panose="02020503060305020303" pitchFamily="18" charset="0"/>
              </a:rPr>
              <a:t>ITT </a:t>
            </a:r>
            <a:r>
              <a:rPr lang="en-AU" sz="3000" dirty="0" smtClean="0">
                <a:latin typeface="Bell MT" panose="02020503060305020303" pitchFamily="18" charset="0"/>
              </a:rPr>
              <a:t>– intention to treat (as randomised). </a:t>
            </a:r>
          </a:p>
          <a:p>
            <a:pPr marL="342900" indent="-342900">
              <a:buFontTx/>
              <a:buChar char="-"/>
            </a:pPr>
            <a:r>
              <a:rPr lang="en-AU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Assesses effects in the absence of selection biases. Gold standard in many RCTs.</a:t>
            </a:r>
          </a:p>
          <a:p>
            <a:pPr marL="342900" indent="-342900">
              <a:buFontTx/>
              <a:buChar char="-"/>
            </a:pPr>
            <a:r>
              <a:rPr lang="en-AU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non-adherence, misclassification, measurement problems, drop-out</a:t>
            </a:r>
          </a:p>
          <a:p>
            <a:pPr marL="342900" indent="-342900">
              <a:buFontTx/>
              <a:buChar char="-"/>
            </a:pPr>
            <a:r>
              <a:rPr lang="en-AU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Problem. Many PRs already included intervention A and/or B, possibly due to the previous publications (Sumner et al., 2016, 2014). If allocated to A/B, left unaltered.</a:t>
            </a:r>
            <a:endParaRPr lang="en-AU" sz="25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000" dirty="0">
              <a:latin typeface="Bell MT" panose="02020503060305020303" pitchFamily="18" charset="0"/>
            </a:endParaRPr>
          </a:p>
          <a:p>
            <a:r>
              <a:rPr lang="en-AU" sz="3000" dirty="0" smtClean="0">
                <a:latin typeface="Bell MT" panose="02020503060305020303" pitchFamily="18" charset="0"/>
              </a:rPr>
              <a:t>AT </a:t>
            </a:r>
            <a:r>
              <a:rPr lang="en-AU" sz="3000" dirty="0" smtClean="0">
                <a:latin typeface="Bell MT" panose="02020503060305020303" pitchFamily="18" charset="0"/>
              </a:rPr>
              <a:t>– as treated. </a:t>
            </a:r>
          </a:p>
          <a:p>
            <a:pPr marL="342900" indent="-342900">
              <a:buFontTx/>
              <a:buChar char="-"/>
            </a:pPr>
            <a:r>
              <a:rPr lang="en-A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Assesses </a:t>
            </a:r>
            <a:r>
              <a:rPr lang="en-AU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 relative to the intervention</a:t>
            </a:r>
          </a:p>
          <a:p>
            <a:pPr marL="342900" indent="-342900">
              <a:buFontTx/>
              <a:buChar char="-"/>
            </a:pPr>
            <a:endParaRPr lang="en-A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</a:t>
            </a:r>
            <a:r>
              <a:rPr lang="en-AU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generalised estimating equations to account for clustering of news to PR, or PR to press offices</a:t>
            </a:r>
            <a:endParaRPr lang="en-AU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6704" y="6041072"/>
            <a:ext cx="10450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en-AU" dirty="0" smtClean="0">
                <a:solidFill>
                  <a:srgbClr val="222222"/>
                </a:solidFill>
                <a:latin typeface="Arial" panose="020B0604020202020204" pitchFamily="34" charset="0"/>
              </a:rPr>
              <a:t>McCoy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, C. E. (2017). Understanding the intention-to-treat principle in randomized controlled trials. </a:t>
            </a:r>
            <a:r>
              <a:rPr lang="en-AU" i="1" dirty="0">
                <a:solidFill>
                  <a:srgbClr val="222222"/>
                </a:solidFill>
                <a:latin typeface="Arial" panose="020B0604020202020204" pitchFamily="34" charset="0"/>
              </a:rPr>
              <a:t>Western Journal of Emergency Medicine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AU" i="1" dirty="0">
                <a:solidFill>
                  <a:srgbClr val="222222"/>
                </a:solidFill>
                <a:latin typeface="Arial" panose="020B0604020202020204" pitchFamily="34" charset="0"/>
              </a:rPr>
              <a:t>18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(6), 1075.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54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Todays Paper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5259"/>
            <a:ext cx="9307990" cy="4709964"/>
          </a:xfrm>
          <a:prstGeom prst="rect">
            <a:avLst/>
          </a:prstGeom>
        </p:spPr>
      </p:pic>
      <p:sp>
        <p:nvSpPr>
          <p:cNvPr id="3" name="Half Frame 2"/>
          <p:cNvSpPr/>
          <p:nvPr/>
        </p:nvSpPr>
        <p:spPr>
          <a:xfrm rot="12917681">
            <a:off x="2849101" y="2335431"/>
            <a:ext cx="266664" cy="567091"/>
          </a:xfrm>
          <a:prstGeom prst="halfFrame">
            <a:avLst>
              <a:gd name="adj1" fmla="val 33333"/>
              <a:gd name="adj2" fmla="val 31334"/>
            </a:avLst>
          </a:prstGeom>
          <a:solidFill>
            <a:srgbClr val="00F21D"/>
          </a:solidFill>
          <a:ln>
            <a:solidFill>
              <a:srgbClr val="00F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8877300" y="2308233"/>
            <a:ext cx="485775" cy="477212"/>
          </a:xfrm>
          <a:prstGeom prst="noSmoking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2917681">
            <a:off x="3815257" y="2336394"/>
            <a:ext cx="266664" cy="567091"/>
          </a:xfrm>
          <a:prstGeom prst="halfFrame">
            <a:avLst>
              <a:gd name="adj1" fmla="val 33333"/>
              <a:gd name="adj2" fmla="val 31334"/>
            </a:avLst>
          </a:prstGeom>
          <a:solidFill>
            <a:srgbClr val="00F21D"/>
          </a:solidFill>
          <a:ln>
            <a:solidFill>
              <a:srgbClr val="00F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 rot="12917681">
            <a:off x="6613856" y="2265573"/>
            <a:ext cx="266664" cy="567091"/>
          </a:xfrm>
          <a:prstGeom prst="halfFrame">
            <a:avLst>
              <a:gd name="adj1" fmla="val 33333"/>
              <a:gd name="adj2" fmla="val 31334"/>
            </a:avLst>
          </a:prstGeom>
          <a:solidFill>
            <a:srgbClr val="00F21D"/>
          </a:solidFill>
          <a:ln>
            <a:solidFill>
              <a:srgbClr val="00F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6704" y="2204521"/>
            <a:ext cx="10450782" cy="4313605"/>
            <a:chOff x="456704" y="2204521"/>
            <a:chExt cx="10450782" cy="4313605"/>
          </a:xfrm>
        </p:grpSpPr>
        <p:sp>
          <p:nvSpPr>
            <p:cNvPr id="16" name="Rectangle 15"/>
            <p:cNvSpPr/>
            <p:nvPr/>
          </p:nvSpPr>
          <p:spPr>
            <a:xfrm>
              <a:off x="456704" y="6041072"/>
              <a:ext cx="1045078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500" b="1" dirty="0" smtClean="0">
                  <a:solidFill>
                    <a:srgbClr val="FF0000"/>
                  </a:solidFill>
                  <a:latin typeface="Bell MT" panose="02020503060305020303" pitchFamily="18" charset="0"/>
                </a:rPr>
                <a:t>*Possibly due to spontaneous adoption</a:t>
              </a:r>
              <a:endParaRPr lang="en-AU" sz="2500" b="1" dirty="0">
                <a:solidFill>
                  <a:srgbClr val="FF0000"/>
                </a:solidFill>
                <a:latin typeface="Bell MT" panose="02020503060305020303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48300" y="2204521"/>
              <a:ext cx="641907" cy="653061"/>
              <a:chOff x="5448300" y="2204521"/>
              <a:chExt cx="641907" cy="653061"/>
            </a:xfrm>
          </p:grpSpPr>
          <p:sp>
            <p:nvSpPr>
              <p:cNvPr id="4" name="&quot;No&quot; Symbol 3"/>
              <p:cNvSpPr/>
              <p:nvPr/>
            </p:nvSpPr>
            <p:spPr>
              <a:xfrm>
                <a:off x="5448300" y="2380370"/>
                <a:ext cx="485775" cy="477212"/>
              </a:xfrm>
              <a:prstGeom prst="noSmoking">
                <a:avLst/>
              </a:prstGeom>
              <a:solidFill>
                <a:srgbClr val="FF33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45241" y="2204521"/>
                <a:ext cx="344966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500" b="1" dirty="0">
                    <a:solidFill>
                      <a:srgbClr val="FF0000"/>
                    </a:solidFill>
                    <a:latin typeface="Bell MT" panose="02020503060305020303" pitchFamily="18" charset="0"/>
                  </a:rPr>
                  <a:t>*</a:t>
                </a:r>
                <a:endParaRPr lang="en-AU" sz="2500" dirty="0"/>
              </a:p>
            </p:txBody>
          </p:sp>
        </p:grpSp>
      </p:grpSp>
      <p:sp>
        <p:nvSpPr>
          <p:cNvPr id="21" name="Rectangle 20"/>
          <p:cNvSpPr/>
          <p:nvPr/>
        </p:nvSpPr>
        <p:spPr>
          <a:xfrm>
            <a:off x="456704" y="6420401"/>
            <a:ext cx="117352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500" b="1" dirty="0" smtClean="0">
                <a:solidFill>
                  <a:schemeClr val="accent4"/>
                </a:solidFill>
                <a:latin typeface="Bell MT" panose="02020503060305020303" pitchFamily="18" charset="0"/>
              </a:rPr>
              <a:t>AT analysis: Higher uptake of news for causality PR | observations studies only</a:t>
            </a:r>
            <a:endParaRPr lang="en-AU" sz="2500" b="1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Not Equal 22"/>
          <p:cNvSpPr/>
          <p:nvPr/>
        </p:nvSpPr>
        <p:spPr>
          <a:xfrm>
            <a:off x="9735616" y="2308233"/>
            <a:ext cx="911070" cy="582785"/>
          </a:xfrm>
          <a:prstGeom prst="mathNotEqual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4" grpId="0" animBg="1"/>
      <p:bldP spid="15" grpId="0" animBg="1"/>
      <p:bldP spid="21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Todays Paper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95" y="527410"/>
            <a:ext cx="3533775" cy="53435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37165" y="1292443"/>
            <a:ext cx="73024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000" dirty="0" smtClean="0">
                <a:latin typeface="Bell MT" panose="02020503060305020303" pitchFamily="18" charset="0"/>
              </a:rPr>
              <a:t>Spontaneous adoption</a:t>
            </a:r>
          </a:p>
          <a:p>
            <a:pPr marL="457200" indent="-457200">
              <a:buFontTx/>
              <a:buChar char="-"/>
            </a:pPr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en-AU" sz="3000" dirty="0" smtClean="0">
                <a:latin typeface="Bell MT" panose="02020503060305020303" pitchFamily="18" charset="0"/>
              </a:rPr>
              <a:t> in baseline period (</a:t>
            </a:r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2014/2015</a:t>
            </a:r>
            <a:r>
              <a:rPr lang="en-AU" sz="3000" dirty="0" smtClean="0">
                <a:latin typeface="Bell MT" panose="02020503060305020303" pitchFamily="18" charset="0"/>
              </a:rPr>
              <a:t>)</a:t>
            </a:r>
          </a:p>
          <a:p>
            <a:pPr marL="457200" indent="-457200">
              <a:buFontTx/>
              <a:buChar char="-"/>
            </a:pPr>
            <a:endParaRPr lang="en-AU" sz="3000" dirty="0" smtClean="0">
              <a:latin typeface="Bell MT" panose="02020503060305020303" pitchFamily="18" charset="0"/>
            </a:endParaRPr>
          </a:p>
          <a:p>
            <a:pPr marL="457200" indent="-457200">
              <a:buFontTx/>
              <a:buChar char="-"/>
            </a:pPr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en-AU" sz="3000" dirty="0" smtClean="0">
                <a:latin typeface="Bell MT" panose="02020503060305020303" pitchFamily="18" charset="0"/>
              </a:rPr>
              <a:t> in draft period (during intervention)</a:t>
            </a:r>
          </a:p>
          <a:p>
            <a:pPr marL="457200" indent="-457200">
              <a:buFontTx/>
              <a:buChar char="-"/>
            </a:pPr>
            <a:endParaRPr lang="en-AU" sz="3000" dirty="0" smtClean="0">
              <a:latin typeface="Bell MT" panose="02020503060305020303" pitchFamily="18" charset="0"/>
            </a:endParaRPr>
          </a:p>
          <a:p>
            <a:pPr marL="457200" indent="-457200">
              <a:buFontTx/>
              <a:buChar char="-"/>
            </a:pPr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59%</a:t>
            </a:r>
            <a:r>
              <a:rPr lang="en-AU" sz="3000" dirty="0" smtClean="0">
                <a:latin typeface="Bell MT" panose="02020503060305020303" pitchFamily="18" charset="0"/>
              </a:rPr>
              <a:t> intervention suggestions accepted</a:t>
            </a:r>
          </a:p>
          <a:p>
            <a:pPr marL="457200" indent="-457200">
              <a:buFontTx/>
              <a:buChar char="-"/>
            </a:pPr>
            <a:endParaRPr lang="en-AU" sz="3000" dirty="0">
              <a:latin typeface="Bell MT" panose="02020503060305020303" pitchFamily="18" charset="0"/>
            </a:endParaRPr>
          </a:p>
          <a:p>
            <a:pPr marL="457200" indent="-457200">
              <a:buFontTx/>
              <a:buChar char="-"/>
            </a:pPr>
            <a:endParaRPr lang="en-AU" sz="3000" dirty="0" smtClean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Todays Paper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425" y="1214065"/>
            <a:ext cx="114871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000" dirty="0" smtClean="0">
                <a:latin typeface="Bell MT" panose="02020503060305020303" pitchFamily="18" charset="0"/>
              </a:rPr>
              <a:t>Other interesting findings - Advice and animal-to-human claims</a:t>
            </a:r>
          </a:p>
          <a:p>
            <a:endParaRPr lang="en-AU" sz="3000" dirty="0">
              <a:latin typeface="Bell MT" panose="02020503060305020303" pitchFamily="18" charset="0"/>
            </a:endParaRPr>
          </a:p>
          <a:p>
            <a:r>
              <a:rPr lang="en-AU" sz="3000" dirty="0" smtClean="0">
                <a:latin typeface="Bell MT" panose="02020503060305020303" pitchFamily="18" charset="0"/>
              </a:rPr>
              <a:t>Rates of advice were similar across PR (</a:t>
            </a:r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22%</a:t>
            </a:r>
            <a:r>
              <a:rPr lang="en-AU" sz="3000" dirty="0" smtClean="0">
                <a:latin typeface="Bell MT" panose="02020503060305020303" pitchFamily="18" charset="0"/>
              </a:rPr>
              <a:t>) and news (</a:t>
            </a:r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27%</a:t>
            </a:r>
            <a:r>
              <a:rPr lang="en-AU" sz="3000" dirty="0" smtClean="0">
                <a:latin typeface="Bell MT" panose="02020503060305020303" pitchFamily="18" charset="0"/>
              </a:rPr>
              <a:t>). The odds of finding advice in news was 34 times higher </a:t>
            </a:r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</a:t>
            </a:r>
            <a:r>
              <a:rPr lang="en-AU" sz="3000" dirty="0" smtClean="0">
                <a:latin typeface="Bell MT" panose="02020503060305020303" pitchFamily="18" charset="0"/>
              </a:rPr>
              <a:t>) if the advice was already in the PR. “Consumers should be advised that…”</a:t>
            </a:r>
          </a:p>
          <a:p>
            <a:endParaRPr lang="en-AU" sz="3000" dirty="0">
              <a:latin typeface="Bell MT" panose="02020503060305020303" pitchFamily="18" charset="0"/>
            </a:endParaRPr>
          </a:p>
          <a:p>
            <a:r>
              <a:rPr lang="en-AU" sz="2800" dirty="0" smtClean="0">
                <a:latin typeface="Bell MT" panose="02020503060305020303" pitchFamily="18" charset="0"/>
              </a:rPr>
              <a:t>Human claims from animal studies were uncommon in PR (0.5%) and news (2.2%). Odds of finding </a:t>
            </a:r>
            <a:r>
              <a:rPr lang="en-AU" sz="2800" dirty="0" smtClean="0">
                <a:latin typeface="Bell MT" panose="02020503060305020303" pitchFamily="18" charset="0"/>
              </a:rPr>
              <a:t>such a claim in the news </a:t>
            </a:r>
            <a:r>
              <a:rPr lang="en-AU" sz="2800" dirty="0" smtClean="0">
                <a:latin typeface="Bell MT" panose="02020503060305020303" pitchFamily="18" charset="0"/>
              </a:rPr>
              <a:t>were 143 times higher when the PR made an animal-to-human claim.</a:t>
            </a:r>
            <a:endParaRPr lang="en-AU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Conclusions</a:t>
            </a: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425" y="1214065"/>
            <a:ext cx="114871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0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Statements of causality, for the vast majority, only occurred in the news when first in the PR.</a:t>
            </a:r>
          </a:p>
          <a:p>
            <a:endParaRPr lang="en-AU" sz="3000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r>
              <a:rPr lang="en-A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en-AU" sz="3000" dirty="0" smtClean="0">
                <a:latin typeface="Bell MT" panose="02020503060305020303" pitchFamily="18" charset="0"/>
              </a:rPr>
              <a:t> of news explicitly stated whether causality can be inferred when prompted to do so by the PR. e.g</a:t>
            </a:r>
            <a:r>
              <a:rPr lang="en-AU" sz="3000" dirty="0">
                <a:latin typeface="Bell MT" panose="02020503060305020303" pitchFamily="18" charset="0"/>
              </a:rPr>
              <a:t>., “We do not know if wine is directly responsible for cancer risk</a:t>
            </a:r>
            <a:r>
              <a:rPr lang="en-AU" sz="3000" dirty="0" smtClean="0">
                <a:latin typeface="Bell MT" panose="02020503060305020303" pitchFamily="18" charset="0"/>
              </a:rPr>
              <a:t>.”</a:t>
            </a:r>
          </a:p>
          <a:p>
            <a:endParaRPr lang="en-AU" sz="3000" dirty="0" smtClean="0">
              <a:latin typeface="Bell MT" panose="02020503060305020303" pitchFamily="18" charset="0"/>
            </a:endParaRPr>
          </a:p>
          <a:p>
            <a:r>
              <a:rPr lang="en-AU" sz="2800" dirty="0" smtClean="0">
                <a:latin typeface="Bell MT" panose="02020503060305020303" pitchFamily="18" charset="0"/>
              </a:rPr>
              <a:t>Parallel </a:t>
            </a:r>
            <a:r>
              <a:rPr lang="en-AU" sz="2800" dirty="0">
                <a:latin typeface="Bell MT" panose="02020503060305020303" pitchFamily="18" charset="0"/>
              </a:rPr>
              <a:t>research has found that caveats </a:t>
            </a:r>
            <a:r>
              <a:rPr lang="en-AU" sz="2800" dirty="0" smtClean="0">
                <a:latin typeface="Bell MT" panose="02020503060305020303" pitchFamily="18" charset="0"/>
              </a:rPr>
              <a:t>lead readers </a:t>
            </a:r>
            <a:r>
              <a:rPr lang="en-AU" sz="2800" dirty="0">
                <a:latin typeface="Bell MT" panose="02020503060305020303" pitchFamily="18" charset="0"/>
              </a:rPr>
              <a:t>to rate researchers as less confident, </a:t>
            </a:r>
            <a:r>
              <a:rPr lang="en-AU" sz="2800" dirty="0" smtClean="0">
                <a:latin typeface="Bell MT" panose="02020503060305020303" pitchFamily="18" charset="0"/>
              </a:rPr>
              <a:t>without lowering interest (Bratton et al.,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AU" sz="2800" dirty="0" smtClean="0">
                <a:latin typeface="Bell MT" panose="02020503060305020303" pitchFamily="18" charset="0"/>
              </a:rPr>
              <a:t>)</a:t>
            </a:r>
          </a:p>
          <a:p>
            <a:endParaRPr lang="en-AU" sz="2800" dirty="0">
              <a:latin typeface="Bell MT" panose="02020503060305020303" pitchFamily="18" charset="0"/>
            </a:endParaRPr>
          </a:p>
          <a:p>
            <a:endParaRPr lang="en-AU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Conclusions</a:t>
            </a: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425" y="1214065"/>
            <a:ext cx="114871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0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As scientists, we need to be careful with the claims that are published by our university and journal press releases</a:t>
            </a:r>
            <a:endParaRPr lang="en-AU" sz="2800" dirty="0" smtClean="0">
              <a:latin typeface="Bell MT" panose="02020503060305020303" pitchFamily="18" charset="0"/>
            </a:endParaRPr>
          </a:p>
          <a:p>
            <a:endParaRPr lang="en-AU" sz="2800" dirty="0">
              <a:latin typeface="Bell MT" panose="02020503060305020303" pitchFamily="18" charset="0"/>
            </a:endParaRPr>
          </a:p>
          <a:p>
            <a:r>
              <a:rPr lang="en-AU" sz="2800" dirty="0" smtClean="0">
                <a:latin typeface="Bell MT" panose="02020503060305020303" pitchFamily="18" charset="0"/>
              </a:rPr>
              <a:t>This procedure is pragmatic and has been shown to be effective.</a:t>
            </a:r>
          </a:p>
          <a:p>
            <a:endParaRPr lang="en-AU" sz="2800" dirty="0">
              <a:latin typeface="Bell MT" panose="02020503060305020303" pitchFamily="18" charset="0"/>
            </a:endParaRPr>
          </a:p>
          <a:p>
            <a:r>
              <a:rPr lang="en-AU" sz="2800" dirty="0" smtClean="0">
                <a:latin typeface="Bell MT" panose="02020503060305020303" pitchFamily="18" charset="0"/>
              </a:rPr>
              <a:t>It may also lead to spontaneous adoption by the wider media and press release offices.</a:t>
            </a:r>
          </a:p>
          <a:p>
            <a:endParaRPr lang="en-AU" sz="2800" dirty="0">
              <a:latin typeface="Bell MT" panose="02020503060305020303" pitchFamily="18" charset="0"/>
            </a:endParaRPr>
          </a:p>
          <a:p>
            <a:r>
              <a:rPr lang="en-AU" sz="2800" dirty="0" smtClean="0">
                <a:latin typeface="Bell MT" panose="020205030603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90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What next…Relative risk?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6" y="1167765"/>
            <a:ext cx="5057775" cy="441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47" y="1207460"/>
            <a:ext cx="5000625" cy="4467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034" y="2156666"/>
            <a:ext cx="5076825" cy="4410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54" y="2156666"/>
            <a:ext cx="50006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260713" y="702854"/>
            <a:ext cx="116705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Scientific results are often exaggerated in the media.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This might reflect an attitude of</a:t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“exaggerate or perish” on the side of scientists,</a:t>
            </a: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or</a:t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The need for media uptake on the side of journalists.</a:t>
            </a:r>
          </a:p>
        </p:txBody>
      </p:sp>
    </p:spTree>
    <p:extLst>
      <p:ext uri="{BB962C8B-B14F-4D97-AF65-F5344CB8AC3E}">
        <p14:creationId xmlns:p14="http://schemas.microsoft.com/office/powerpoint/2010/main" val="5949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395798" y="628139"/>
            <a:ext cx="5400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What exaggeration?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92" y="3158008"/>
            <a:ext cx="37433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8" y="1836406"/>
            <a:ext cx="4714875" cy="600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913" y="1821001"/>
            <a:ext cx="6124575" cy="485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76" y="3268485"/>
            <a:ext cx="3057525" cy="4476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738676" y="3759594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000000"/>
                </a:solidFill>
                <a:effectLst/>
                <a:latin typeface="Lora"/>
              </a:rPr>
              <a:t>U.K. Daily Mirror January 31, 2009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06661" y="2499811"/>
            <a:ext cx="4468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000000"/>
                </a:solidFill>
                <a:effectLst/>
                <a:latin typeface="Lora"/>
              </a:rPr>
              <a:t>New York Daily News December 12, 2008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733913" y="232188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000000"/>
                </a:solidFill>
                <a:effectLst/>
                <a:latin typeface="Lora"/>
              </a:rPr>
              <a:t>U.K. Daily Mirror January 31, 2009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427792" y="3894866"/>
            <a:ext cx="4356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000000"/>
                </a:solidFill>
                <a:effectLst/>
                <a:latin typeface="Lora"/>
              </a:rPr>
              <a:t>U.K. Daily Telegram September 11, 2008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-1229286" y="1184330"/>
            <a:ext cx="5400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Headlines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8558" y="4631750"/>
            <a:ext cx="122649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Content</a:t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35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2343" y="5210288"/>
            <a:ext cx="112628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3500" dirty="0">
                <a:solidFill>
                  <a:srgbClr val="131413"/>
                </a:solidFill>
                <a:latin typeface="Bell MT" panose="02020503060305020303" pitchFamily="18" charset="0"/>
              </a:rPr>
              <a:t>Text changes correlation to causation, or effect magnitude.</a:t>
            </a:r>
          </a:p>
        </p:txBody>
      </p:sp>
    </p:spTree>
    <p:extLst>
      <p:ext uri="{BB962C8B-B14F-4D97-AF65-F5344CB8AC3E}">
        <p14:creationId xmlns:p14="http://schemas.microsoft.com/office/powerpoint/2010/main" val="6373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395798" y="628139"/>
            <a:ext cx="5400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The story so far…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92029" y="1385956"/>
            <a:ext cx="8407940" cy="2982749"/>
            <a:chOff x="2017399" y="2173034"/>
            <a:chExt cx="8407940" cy="29827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6074" y="2184896"/>
              <a:ext cx="3769265" cy="297088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7399" y="2173034"/>
              <a:ext cx="4638675" cy="2886075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372476" y="4637977"/>
            <a:ext cx="574435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500" b="1" i="0" dirty="0" smtClean="0">
                <a:solidFill>
                  <a:srgbClr val="121212"/>
                </a:solidFill>
                <a:effectLst/>
                <a:latin typeface="Bell MT" panose="02020503060305020303" pitchFamily="18" charset="0"/>
              </a:rPr>
              <a:t>Newswire</a:t>
            </a:r>
            <a:r>
              <a:rPr lang="en-AU" sz="2500" b="0" i="0" dirty="0" smtClean="0">
                <a:solidFill>
                  <a:srgbClr val="121212"/>
                </a:solidFill>
                <a:effectLst/>
                <a:latin typeface="Bell MT" panose="02020503060305020303" pitchFamily="18" charset="0"/>
              </a:rPr>
              <a:t/>
            </a:r>
            <a:br>
              <a:rPr lang="en-AU" sz="2500" b="0" i="0" dirty="0" smtClean="0">
                <a:solidFill>
                  <a:srgbClr val="121212"/>
                </a:solidFill>
                <a:effectLst/>
                <a:latin typeface="Bell MT" panose="02020503060305020303" pitchFamily="18" charset="0"/>
              </a:rPr>
            </a:br>
            <a:r>
              <a:rPr lang="en-AU" sz="2500" b="0" i="0" dirty="0" smtClean="0">
                <a:solidFill>
                  <a:srgbClr val="121212"/>
                </a:solidFill>
                <a:effectLst/>
                <a:latin typeface="Bell MT" panose="02020503060305020303" pitchFamily="18" charset="0"/>
              </a:rPr>
              <a:t>“Brain chemical lack 'spurs rioting’”</a:t>
            </a:r>
            <a:endParaRPr lang="en-AU" sz="2500" b="1" i="0" dirty="0" smtClean="0">
              <a:solidFill>
                <a:srgbClr val="121212"/>
              </a:solidFill>
              <a:effectLst/>
              <a:latin typeface="Bell MT" panose="02020503060305020303" pitchFamily="18" charset="0"/>
            </a:endParaRPr>
          </a:p>
          <a:p>
            <a:endParaRPr lang="en-AU" sz="2500" b="1" dirty="0">
              <a:solidFill>
                <a:srgbClr val="121212"/>
              </a:solidFill>
              <a:latin typeface="Bell MT" panose="02020503060305020303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88004" y="464747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AU" sz="2500" b="1" dirty="0">
                <a:solidFill>
                  <a:srgbClr val="121212"/>
                </a:solidFill>
                <a:latin typeface="Bell MT" panose="02020503060305020303" pitchFamily="18" charset="0"/>
              </a:rPr>
              <a:t>The Sun heralded:</a:t>
            </a:r>
            <a:br>
              <a:rPr lang="en-AU" sz="2500" b="1" dirty="0">
                <a:solidFill>
                  <a:srgbClr val="121212"/>
                </a:solidFill>
                <a:latin typeface="Bell MT" panose="02020503060305020303" pitchFamily="18" charset="0"/>
              </a:rPr>
            </a:br>
            <a:r>
              <a:rPr lang="en-AU" sz="2500" dirty="0">
                <a:solidFill>
                  <a:srgbClr val="121212"/>
                </a:solidFill>
                <a:latin typeface="Bell MT" panose="02020503060305020303" pitchFamily="18" charset="0"/>
              </a:rPr>
              <a:t>“A Nose spray to stop drunks and </a:t>
            </a:r>
            <a:r>
              <a:rPr lang="en-AU" sz="2500" dirty="0" smtClean="0">
                <a:solidFill>
                  <a:srgbClr val="121212"/>
                </a:solidFill>
                <a:latin typeface="Bell MT" panose="02020503060305020303" pitchFamily="18" charset="0"/>
              </a:rPr>
              <a:t>brawls”</a:t>
            </a:r>
            <a:endParaRPr lang="en-AU" sz="2500" dirty="0">
              <a:solidFill>
                <a:srgbClr val="12121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395798" y="628139"/>
            <a:ext cx="5400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The story so far…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0" y="1505824"/>
            <a:ext cx="5420196" cy="3078553"/>
            <a:chOff x="6242931" y="1185830"/>
            <a:chExt cx="5420196" cy="3078553"/>
          </a:xfrm>
        </p:grpSpPr>
        <p:grpSp>
          <p:nvGrpSpPr>
            <p:cNvPr id="28" name="Group 27"/>
            <p:cNvGrpSpPr/>
            <p:nvPr/>
          </p:nvGrpSpPr>
          <p:grpSpPr>
            <a:xfrm>
              <a:off x="6242931" y="1747145"/>
              <a:ext cx="5420196" cy="2517238"/>
              <a:chOff x="6242931" y="1747145"/>
              <a:chExt cx="5420196" cy="251723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56074" y="1747145"/>
                <a:ext cx="4593911" cy="1553948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6242931" y="3402609"/>
                <a:ext cx="5420196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2500" b="0" i="0" dirty="0" smtClean="0">
                    <a:solidFill>
                      <a:srgbClr val="333333"/>
                    </a:solidFill>
                    <a:effectLst/>
                    <a:latin typeface="Bell MT" panose="02020503060305020303" pitchFamily="18" charset="0"/>
                  </a:rPr>
                  <a:t>Reply piece: Dr </a:t>
                </a:r>
                <a:r>
                  <a:rPr lang="en-AU" sz="2500" b="0" i="0" dirty="0" err="1" smtClean="0">
                    <a:solidFill>
                      <a:srgbClr val="333333"/>
                    </a:solidFill>
                    <a:effectLst/>
                    <a:latin typeface="Bell MT" panose="02020503060305020303" pitchFamily="18" charset="0"/>
                  </a:rPr>
                  <a:t>Petroc</a:t>
                </a:r>
                <a:r>
                  <a:rPr lang="en-AU" sz="2500" b="0" i="0" dirty="0" smtClean="0">
                    <a:solidFill>
                      <a:srgbClr val="333333"/>
                    </a:solidFill>
                    <a:effectLst/>
                    <a:latin typeface="Bell MT" panose="02020503060305020303" pitchFamily="18" charset="0"/>
                  </a:rPr>
                  <a:t> Sumner, </a:t>
                </a:r>
                <a:br>
                  <a:rPr lang="en-AU" sz="2500" b="0" i="0" dirty="0" smtClean="0">
                    <a:solidFill>
                      <a:srgbClr val="333333"/>
                    </a:solidFill>
                    <a:effectLst/>
                    <a:latin typeface="Bell MT" panose="02020503060305020303" pitchFamily="18" charset="0"/>
                  </a:rPr>
                </a:br>
                <a:r>
                  <a:rPr lang="en-AU" sz="2500" b="0" i="0" dirty="0" smtClean="0">
                    <a:solidFill>
                      <a:srgbClr val="333333"/>
                    </a:solidFill>
                    <a:effectLst/>
                    <a:latin typeface="Bell MT" panose="02020503060305020303" pitchFamily="18" charset="0"/>
                  </a:rPr>
                  <a:t>Dr </a:t>
                </a:r>
                <a:r>
                  <a:rPr lang="en-AU" sz="2500" b="0" i="0" dirty="0" err="1" smtClean="0">
                    <a:solidFill>
                      <a:srgbClr val="333333"/>
                    </a:solidFill>
                    <a:effectLst/>
                    <a:latin typeface="Bell MT" panose="02020503060305020303" pitchFamily="18" charset="0"/>
                  </a:rPr>
                  <a:t>Frédéric</a:t>
                </a:r>
                <a:r>
                  <a:rPr lang="en-AU" sz="2500" b="0" i="0" dirty="0" smtClean="0">
                    <a:solidFill>
                      <a:srgbClr val="333333"/>
                    </a:solidFill>
                    <a:effectLst/>
                    <a:latin typeface="Bell MT" panose="02020503060305020303" pitchFamily="18" charset="0"/>
                  </a:rPr>
                  <a:t> Boy, &amp; Dr Chris Chambers</a:t>
                </a:r>
                <a:endParaRPr lang="en-AU" sz="2500" dirty="0">
                  <a:latin typeface="Bell MT" panose="02020503060305020303" pitchFamily="18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8360" y="1185830"/>
              <a:ext cx="1571625" cy="54292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336" y="1739243"/>
            <a:ext cx="6086475" cy="1781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25336" y="3738970"/>
            <a:ext cx="497110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0" i="0" dirty="0" smtClean="0">
                <a:solidFill>
                  <a:srgbClr val="121212"/>
                </a:solidFill>
                <a:effectLst/>
                <a:latin typeface="Bell MT" panose="02020503060305020303" pitchFamily="18" charset="0"/>
              </a:rPr>
              <a:t>By </a:t>
            </a:r>
            <a:r>
              <a:rPr lang="en-AU" sz="2500" b="0" i="0" dirty="0" err="1" smtClean="0">
                <a:solidFill>
                  <a:srgbClr val="121212"/>
                </a:solidFill>
                <a:effectLst/>
                <a:latin typeface="Bell MT" panose="02020503060305020303" pitchFamily="18" charset="0"/>
              </a:rPr>
              <a:t>Ananyo</a:t>
            </a:r>
            <a:r>
              <a:rPr lang="en-AU" sz="2500" b="0" i="0" dirty="0" smtClean="0">
                <a:solidFill>
                  <a:srgbClr val="121212"/>
                </a:solidFill>
                <a:effectLst/>
                <a:latin typeface="Bell MT" panose="02020503060305020303" pitchFamily="18" charset="0"/>
              </a:rPr>
              <a:t> Bhattacharya</a:t>
            </a:r>
            <a:br>
              <a:rPr lang="en-AU" sz="2500" b="0" i="0" dirty="0" smtClean="0">
                <a:solidFill>
                  <a:srgbClr val="121212"/>
                </a:solidFill>
                <a:effectLst/>
                <a:latin typeface="Bell MT" panose="02020503060305020303" pitchFamily="18" charset="0"/>
              </a:rPr>
            </a:br>
            <a:r>
              <a:rPr lang="en-AU" sz="2500" b="0" i="0" dirty="0" smtClean="0">
                <a:solidFill>
                  <a:srgbClr val="121212"/>
                </a:solidFill>
                <a:effectLst/>
                <a:latin typeface="Bell MT" panose="02020503060305020303" pitchFamily="18" charset="0"/>
              </a:rPr>
              <a:t>Then chief online editor for Nature.</a:t>
            </a:r>
            <a:endParaRPr lang="en-AU" sz="2500" dirty="0">
              <a:latin typeface="Bell MT" panose="020205030603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01076" y="4819523"/>
            <a:ext cx="1004569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dirty="0" smtClean="0">
                <a:solidFill>
                  <a:srgbClr val="121212"/>
                </a:solidFill>
                <a:latin typeface="Bell MT" panose="02020503060305020303" pitchFamily="18" charset="0"/>
              </a:rPr>
              <a:t>If anyone (including scientists) can veto what we publish, journalism dies.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1076" y="5333963"/>
            <a:ext cx="781683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2500" dirty="0">
                <a:solidFill>
                  <a:srgbClr val="121212"/>
                </a:solidFill>
                <a:latin typeface="Bell MT" panose="02020503060305020303" pitchFamily="18" charset="0"/>
              </a:rPr>
              <a:t>Also, those exaggerated </a:t>
            </a:r>
            <a:r>
              <a:rPr lang="en-AU" sz="2500" dirty="0" smtClean="0">
                <a:solidFill>
                  <a:srgbClr val="121212"/>
                </a:solidFill>
                <a:latin typeface="Bell MT" panose="02020503060305020303" pitchFamily="18" charset="0"/>
              </a:rPr>
              <a:t>results…</a:t>
            </a:r>
            <a:endParaRPr lang="en-AU" sz="25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00487" y="5336957"/>
            <a:ext cx="22733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2500" dirty="0" smtClean="0">
                <a:solidFill>
                  <a:srgbClr val="121212"/>
                </a:solidFill>
                <a:latin typeface="Bell MT" panose="02020503060305020303" pitchFamily="18" charset="0"/>
              </a:rPr>
              <a:t>“I </a:t>
            </a:r>
            <a:r>
              <a:rPr lang="en-AU" sz="2500" dirty="0" err="1">
                <a:solidFill>
                  <a:srgbClr val="121212"/>
                </a:solidFill>
                <a:latin typeface="Bell MT" panose="02020503060305020303" pitchFamily="18" charset="0"/>
              </a:rPr>
              <a:t>ain’t</a:t>
            </a:r>
            <a:r>
              <a:rPr lang="en-AU" sz="2500" dirty="0">
                <a:solidFill>
                  <a:srgbClr val="121212"/>
                </a:solidFill>
                <a:latin typeface="Bell MT" panose="02020503060305020303" pitchFamily="18" charset="0"/>
              </a:rPr>
              <a:t> do that</a:t>
            </a:r>
            <a:r>
              <a:rPr lang="en-AU" sz="2500" dirty="0" smtClean="0">
                <a:solidFill>
                  <a:srgbClr val="121212"/>
                </a:solidFill>
                <a:latin typeface="Bell MT" panose="02020503060305020303" pitchFamily="18" charset="0"/>
              </a:rPr>
              <a:t>.”</a:t>
            </a:r>
            <a:endParaRPr lang="en-AU" sz="25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395798" y="628139"/>
            <a:ext cx="54004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The story so far…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4743" y="2261070"/>
            <a:ext cx="868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000" dirty="0" smtClean="0">
                <a:solidFill>
                  <a:srgbClr val="121212"/>
                </a:solidFill>
                <a:latin typeface="Bell MT" panose="02020503060305020303" pitchFamily="18" charset="0"/>
              </a:rPr>
              <a:t>So, if Journalists do not exaggerate scientific results, </a:t>
            </a:r>
            <a:br>
              <a:rPr lang="en-AU" sz="3000" dirty="0" smtClean="0">
                <a:solidFill>
                  <a:srgbClr val="121212"/>
                </a:solidFill>
                <a:latin typeface="Bell MT" panose="02020503060305020303" pitchFamily="18" charset="0"/>
              </a:rPr>
            </a:br>
            <a:r>
              <a:rPr lang="en-AU" sz="3000" dirty="0" smtClean="0">
                <a:solidFill>
                  <a:srgbClr val="121212"/>
                </a:solidFill>
                <a:latin typeface="Bell MT" panose="02020503060305020303" pitchFamily="18" charset="0"/>
              </a:rPr>
              <a:t/>
            </a:r>
            <a:br>
              <a:rPr lang="en-AU" sz="3000" dirty="0" smtClean="0">
                <a:solidFill>
                  <a:srgbClr val="121212"/>
                </a:solidFill>
                <a:latin typeface="Bell MT" panose="02020503060305020303" pitchFamily="18" charset="0"/>
              </a:rPr>
            </a:br>
            <a:r>
              <a:rPr lang="en-AU" sz="3000" dirty="0" smtClean="0">
                <a:solidFill>
                  <a:srgbClr val="121212"/>
                </a:solidFill>
                <a:latin typeface="Bell MT" panose="02020503060305020303" pitchFamily="18" charset="0"/>
              </a:rPr>
              <a:t>why do exaggerated results persist in the media? </a:t>
            </a:r>
          </a:p>
          <a:p>
            <a:pPr lvl="0" algn="ctr"/>
            <a:endParaRPr lang="en-AU" sz="3000" dirty="0">
              <a:solidFill>
                <a:srgbClr val="12121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48" y="324223"/>
            <a:ext cx="7657352" cy="56870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877" y="1342934"/>
            <a:ext cx="40157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Exaggerated results stem from university </a:t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press releases, not journalists.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58186" y="1654537"/>
            <a:ext cx="6010275" cy="3390900"/>
            <a:chOff x="268877" y="3284308"/>
            <a:chExt cx="6010275" cy="33909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877" y="4513033"/>
              <a:ext cx="6010275" cy="21621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877" y="3284308"/>
              <a:ext cx="5057775" cy="122872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617" y="1629862"/>
            <a:ext cx="7858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66155" y="527410"/>
            <a:ext cx="102596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But is it just the Universities doing the dirty?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01510" y="1224408"/>
            <a:ext cx="7988980" cy="3758948"/>
            <a:chOff x="3819525" y="873712"/>
            <a:chExt cx="8372475" cy="40862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9525" y="873712"/>
              <a:ext cx="8372475" cy="40862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5275" y="2581139"/>
              <a:ext cx="1990725" cy="885825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2854954" y="5041620"/>
            <a:ext cx="6482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No. It’s scientific </a:t>
            </a:r>
            <a:r>
              <a:rPr lang="en-AU" sz="4000" dirty="0">
                <a:solidFill>
                  <a:srgbClr val="131413"/>
                </a:solidFill>
                <a:latin typeface="Bell MT" panose="02020503060305020303" pitchFamily="18" charset="0"/>
              </a:rPr>
              <a:t>Journals </a:t>
            </a:r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too.</a:t>
            </a:r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77840"/>
            <a:ext cx="12192000" cy="1352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7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470263"/>
            <a:ext cx="12192000" cy="5394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69257" y="1601955"/>
            <a:ext cx="1065348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5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If exaggeration starts with the press release, would making the PR more accurate translate to the media? </a:t>
            </a:r>
          </a:p>
          <a:p>
            <a:pPr algn="ctr"/>
            <a:endParaRPr lang="en-AU" sz="35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endParaRPr lang="en-AU" sz="35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35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Would a cautious PR impact the uptake of scientific results in the general public?</a:t>
            </a:r>
          </a:p>
          <a:p>
            <a:pPr algn="ctr"/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/>
            </a:r>
            <a:b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</a:br>
            <a:endParaRPr lang="en-AU" sz="4000" dirty="0" smtClean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257" y="682166"/>
            <a:ext cx="10653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dirty="0" smtClean="0">
                <a:solidFill>
                  <a:srgbClr val="131413"/>
                </a:solidFill>
                <a:latin typeface="Bell MT" panose="02020503060305020303" pitchFamily="18" charset="0"/>
              </a:rPr>
              <a:t>Key Questions</a:t>
            </a:r>
            <a:endParaRPr lang="en-AU" sz="4000" dirty="0">
              <a:solidFill>
                <a:srgbClr val="131413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787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Bell MT</vt:lpstr>
      <vt:lpstr>Calibri</vt:lpstr>
      <vt:lpstr>Calibri Light</vt:lpstr>
      <vt:lpstr>Lora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Garrett</dc:creator>
  <cp:lastModifiedBy>Paul Garrett</cp:lastModifiedBy>
  <cp:revision>32</cp:revision>
  <dcterms:created xsi:type="dcterms:W3CDTF">2019-08-29T01:37:32Z</dcterms:created>
  <dcterms:modified xsi:type="dcterms:W3CDTF">2019-08-30T04:22:05Z</dcterms:modified>
</cp:coreProperties>
</file>