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30248225" cy="42483088"/>
  <p:notesSz cx="7099300" cy="10234613"/>
  <p:defaultTextStyle>
    <a:defPPr>
      <a:defRPr lang="en-US"/>
    </a:defPPr>
    <a:lvl1pPr algn="l" rtl="0" eaLnBrk="0" fontAlgn="base" hangingPunct="0">
      <a:spcBef>
        <a:spcPct val="0"/>
      </a:spcBef>
      <a:spcAft>
        <a:spcPct val="0"/>
      </a:spcAft>
      <a:defRPr sz="5200" kern="1200">
        <a:solidFill>
          <a:srgbClr val="FF0000"/>
        </a:solidFill>
        <a:latin typeface="Arial" charset="0"/>
        <a:ea typeface="MS PGothic" pitchFamily="34" charset="-128"/>
        <a:cs typeface="+mn-cs"/>
      </a:defRPr>
    </a:lvl1pPr>
    <a:lvl2pPr marL="439738" indent="17463" algn="l" rtl="0" eaLnBrk="0" fontAlgn="base" hangingPunct="0">
      <a:spcBef>
        <a:spcPct val="0"/>
      </a:spcBef>
      <a:spcAft>
        <a:spcPct val="0"/>
      </a:spcAft>
      <a:defRPr sz="5200" kern="1200">
        <a:solidFill>
          <a:srgbClr val="FF0000"/>
        </a:solidFill>
        <a:latin typeface="Arial" charset="0"/>
        <a:ea typeface="MS PGothic" pitchFamily="34" charset="-128"/>
        <a:cs typeface="+mn-cs"/>
      </a:defRPr>
    </a:lvl2pPr>
    <a:lvl3pPr marL="881063" indent="33338" algn="l" rtl="0" eaLnBrk="0" fontAlgn="base" hangingPunct="0">
      <a:spcBef>
        <a:spcPct val="0"/>
      </a:spcBef>
      <a:spcAft>
        <a:spcPct val="0"/>
      </a:spcAft>
      <a:defRPr sz="5200" kern="1200">
        <a:solidFill>
          <a:srgbClr val="FF0000"/>
        </a:solidFill>
        <a:latin typeface="Arial" charset="0"/>
        <a:ea typeface="MS PGothic" pitchFamily="34" charset="-128"/>
        <a:cs typeface="+mn-cs"/>
      </a:defRPr>
    </a:lvl3pPr>
    <a:lvl4pPr marL="1322388" indent="49213" algn="l" rtl="0" eaLnBrk="0" fontAlgn="base" hangingPunct="0">
      <a:spcBef>
        <a:spcPct val="0"/>
      </a:spcBef>
      <a:spcAft>
        <a:spcPct val="0"/>
      </a:spcAft>
      <a:defRPr sz="5200" kern="1200">
        <a:solidFill>
          <a:srgbClr val="FF0000"/>
        </a:solidFill>
        <a:latin typeface="Arial" charset="0"/>
        <a:ea typeface="MS PGothic" pitchFamily="34" charset="-128"/>
        <a:cs typeface="+mn-cs"/>
      </a:defRPr>
    </a:lvl4pPr>
    <a:lvl5pPr marL="1762125" indent="66675" algn="l" rtl="0" eaLnBrk="0" fontAlgn="base" hangingPunct="0">
      <a:spcBef>
        <a:spcPct val="0"/>
      </a:spcBef>
      <a:spcAft>
        <a:spcPct val="0"/>
      </a:spcAft>
      <a:defRPr sz="5200" kern="1200">
        <a:solidFill>
          <a:srgbClr val="FF0000"/>
        </a:solidFill>
        <a:latin typeface="Arial" charset="0"/>
        <a:ea typeface="MS PGothic" pitchFamily="34" charset="-128"/>
        <a:cs typeface="+mn-cs"/>
      </a:defRPr>
    </a:lvl5pPr>
    <a:lvl6pPr marL="2286000" algn="l" defTabSz="914400" rtl="0" eaLnBrk="1" latinLnBrk="0" hangingPunct="1">
      <a:defRPr sz="5200" kern="1200">
        <a:solidFill>
          <a:srgbClr val="FF0000"/>
        </a:solidFill>
        <a:latin typeface="Arial" charset="0"/>
        <a:ea typeface="MS PGothic" pitchFamily="34" charset="-128"/>
        <a:cs typeface="+mn-cs"/>
      </a:defRPr>
    </a:lvl6pPr>
    <a:lvl7pPr marL="2743200" algn="l" defTabSz="914400" rtl="0" eaLnBrk="1" latinLnBrk="0" hangingPunct="1">
      <a:defRPr sz="5200" kern="1200">
        <a:solidFill>
          <a:srgbClr val="FF0000"/>
        </a:solidFill>
        <a:latin typeface="Arial" charset="0"/>
        <a:ea typeface="MS PGothic" pitchFamily="34" charset="-128"/>
        <a:cs typeface="+mn-cs"/>
      </a:defRPr>
    </a:lvl7pPr>
    <a:lvl8pPr marL="3200400" algn="l" defTabSz="914400" rtl="0" eaLnBrk="1" latinLnBrk="0" hangingPunct="1">
      <a:defRPr sz="5200" kern="1200">
        <a:solidFill>
          <a:srgbClr val="FF0000"/>
        </a:solidFill>
        <a:latin typeface="Arial" charset="0"/>
        <a:ea typeface="MS PGothic" pitchFamily="34" charset="-128"/>
        <a:cs typeface="+mn-cs"/>
      </a:defRPr>
    </a:lvl8pPr>
    <a:lvl9pPr marL="3657600" algn="l" defTabSz="914400" rtl="0" eaLnBrk="1" latinLnBrk="0" hangingPunct="1">
      <a:defRPr sz="5200" kern="1200">
        <a:solidFill>
          <a:srgbClr val="FF0000"/>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381">
          <p15:clr>
            <a:srgbClr val="A4A3A4"/>
          </p15:clr>
        </p15:guide>
        <p15:guide id="2" pos="95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8DC8"/>
    <a:srgbClr val="F21D23"/>
    <a:srgbClr val="404FE0"/>
    <a:srgbClr val="404FDF"/>
    <a:srgbClr val="689AEA"/>
    <a:srgbClr val="4C86BF"/>
    <a:srgbClr val="4C86B1"/>
    <a:srgbClr val="487BA8"/>
    <a:srgbClr val="509A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94731" autoAdjust="0"/>
  </p:normalViewPr>
  <p:slideViewPr>
    <p:cSldViewPr>
      <p:cViewPr varScale="1">
        <p:scale>
          <a:sx n="10" d="100"/>
          <a:sy n="10" d="100"/>
        </p:scale>
        <p:origin x="864" y="-330"/>
      </p:cViewPr>
      <p:guideLst>
        <p:guide orient="horz" pos="13381"/>
        <p:guide pos="9527"/>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eaLnBrk="1" hangingPunct="1">
              <a:defRPr sz="1200">
                <a:latin typeface="Arial" charset="0"/>
                <a:ea typeface="ＭＳ Ｐゴシック" pitchFamily="34" charset="-128"/>
                <a:cs typeface="+mn-cs"/>
              </a:defRPr>
            </a:lvl1pPr>
          </a:lstStyle>
          <a:p>
            <a:pPr>
              <a:defRPr/>
            </a:pPr>
            <a:endParaRPr lang="en-AU"/>
          </a:p>
        </p:txBody>
      </p:sp>
      <p:sp>
        <p:nvSpPr>
          <p:cNvPr id="3" name="Date Placeholder 2"/>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fld id="{07656483-BCF6-4BB9-A6F3-F596516790B8}" type="datetimeFigureOut">
              <a:rPr lang="en-AU" altLang="en-US"/>
              <a:pPr>
                <a:defRPr/>
              </a:pPr>
              <a:t>2/11/2019</a:t>
            </a:fld>
            <a:endParaRPr lang="en-AU" altLang="en-US"/>
          </a:p>
        </p:txBody>
      </p:sp>
      <p:sp>
        <p:nvSpPr>
          <p:cNvPr id="4" name="Slide Image Placeholder 3"/>
          <p:cNvSpPr>
            <a:spLocks noGrp="1" noRot="1" noChangeAspect="1"/>
          </p:cNvSpPr>
          <p:nvPr>
            <p:ph type="sldImg" idx="2"/>
          </p:nvPr>
        </p:nvSpPr>
        <p:spPr>
          <a:xfrm>
            <a:off x="2184400" y="768350"/>
            <a:ext cx="2730500" cy="3836988"/>
          </a:xfrm>
          <a:prstGeom prst="rect">
            <a:avLst/>
          </a:prstGeom>
          <a:noFill/>
          <a:ln w="12700">
            <a:solidFill>
              <a:prstClr val="black"/>
            </a:solidFill>
          </a:ln>
        </p:spPr>
        <p:txBody>
          <a:bodyPr vert="horz" lIns="91440" tIns="45720" rIns="91440" bIns="45720" rtlCol="0" anchor="ctr"/>
          <a:lstStyle/>
          <a:p>
            <a:pPr lvl="0"/>
            <a:endParaRPr lang="en-AU" noProof="0" dirty="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eaLnBrk="1" hangingPunct="1">
              <a:defRPr sz="1200">
                <a:latin typeface="Arial" charset="0"/>
                <a:ea typeface="ＭＳ Ｐゴシック" pitchFamily="34" charset="-128"/>
                <a:cs typeface="+mn-cs"/>
              </a:defRPr>
            </a:lvl1pPr>
          </a:lstStyle>
          <a:p>
            <a:pPr>
              <a:defRPr/>
            </a:pPr>
            <a:endParaRPr lang="en-AU"/>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B028F89-BD46-442C-93C1-A31BB09A2E9E}" type="slidenum">
              <a:rPr lang="en-AU" altLang="en-US"/>
              <a:pPr/>
              <a:t>‹#›</a:t>
            </a:fld>
            <a:endParaRPr lang="en-AU" altLang="en-US"/>
          </a:p>
        </p:txBody>
      </p:sp>
    </p:spTree>
    <p:extLst>
      <p:ext uri="{BB962C8B-B14F-4D97-AF65-F5344CB8AC3E}">
        <p14:creationId xmlns:p14="http://schemas.microsoft.com/office/powerpoint/2010/main" val="1052488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FC1C22E-B7AB-4A4C-9885-E6E4E37C3662}" type="slidenum">
              <a:rPr lang="en-AU" altLang="en-US">
                <a:solidFill>
                  <a:srgbClr val="FF0000"/>
                </a:solidFill>
                <a:latin typeface="Arial" charset="0"/>
              </a:rPr>
              <a:pPr>
                <a:spcBef>
                  <a:spcPct val="0"/>
                </a:spcBef>
              </a:pPr>
              <a:t>1</a:t>
            </a:fld>
            <a:endParaRPr lang="en-AU" altLang="en-US">
              <a:solidFill>
                <a:srgbClr val="FF0000"/>
              </a:solidFill>
              <a:latin typeface="Arial" charset="0"/>
            </a:endParaRPr>
          </a:p>
        </p:txBody>
      </p:sp>
    </p:spTree>
    <p:extLst>
      <p:ext uri="{BB962C8B-B14F-4D97-AF65-F5344CB8AC3E}">
        <p14:creationId xmlns:p14="http://schemas.microsoft.com/office/powerpoint/2010/main" val="340570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955" y="13197159"/>
            <a:ext cx="25710325" cy="9106385"/>
          </a:xfrm>
        </p:spPr>
        <p:txBody>
          <a:bodyPr/>
          <a:lstStyle/>
          <a:p>
            <a:r>
              <a:rPr lang="en-US"/>
              <a:t>Click to edit Master title style</a:t>
            </a:r>
            <a:endParaRPr lang="en-AU"/>
          </a:p>
        </p:txBody>
      </p:sp>
      <p:sp>
        <p:nvSpPr>
          <p:cNvPr id="3" name="Subtitle 2"/>
          <p:cNvSpPr>
            <a:spLocks noGrp="1"/>
          </p:cNvSpPr>
          <p:nvPr>
            <p:ph type="subTitle" idx="1"/>
          </p:nvPr>
        </p:nvSpPr>
        <p:spPr>
          <a:xfrm>
            <a:off x="4537901" y="24072969"/>
            <a:ext cx="21172424" cy="10857421"/>
          </a:xfrm>
        </p:spPr>
        <p:txBody>
          <a:bodyPr/>
          <a:lstStyle>
            <a:lvl1pPr marL="0" indent="0" algn="ctr">
              <a:buNone/>
              <a:defRPr/>
            </a:lvl1pPr>
            <a:lvl2pPr marL="440924" indent="0" algn="ctr">
              <a:buNone/>
              <a:defRPr/>
            </a:lvl2pPr>
            <a:lvl3pPr marL="881847" indent="0" algn="ctr">
              <a:buNone/>
              <a:defRPr/>
            </a:lvl3pPr>
            <a:lvl4pPr marL="1322771" indent="0" algn="ctr">
              <a:buNone/>
              <a:defRPr/>
            </a:lvl4pPr>
            <a:lvl5pPr marL="1763695" indent="0" algn="ctr">
              <a:buNone/>
              <a:defRPr/>
            </a:lvl5pPr>
            <a:lvl6pPr marL="2204618" indent="0" algn="ctr">
              <a:buNone/>
              <a:defRPr/>
            </a:lvl6pPr>
            <a:lvl7pPr marL="2645542" indent="0" algn="ctr">
              <a:buNone/>
              <a:defRPr/>
            </a:lvl7pPr>
            <a:lvl8pPr marL="3086466" indent="0" algn="ctr">
              <a:buNone/>
              <a:defRPr/>
            </a:lvl8pPr>
            <a:lvl9pPr marL="3527389" indent="0" algn="ctr">
              <a:buNone/>
              <a:defRPr/>
            </a:lvl9pPr>
          </a:lstStyle>
          <a:p>
            <a:r>
              <a:rPr lang="en-US"/>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DFA327F-8068-434C-932F-B34507C8B305}" type="slidenum">
              <a:rPr lang="en-US" altLang="en-US"/>
              <a:pPr/>
              <a:t>‹#›</a:t>
            </a:fld>
            <a:endParaRPr lang="en-US" altLang="en-US"/>
          </a:p>
        </p:txBody>
      </p:sp>
    </p:spTree>
    <p:extLst>
      <p:ext uri="{BB962C8B-B14F-4D97-AF65-F5344CB8AC3E}">
        <p14:creationId xmlns:p14="http://schemas.microsoft.com/office/powerpoint/2010/main" val="192000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25B0077-FF5E-47BF-B873-6B938F830C8B}" type="slidenum">
              <a:rPr lang="en-US" altLang="en-US"/>
              <a:pPr/>
              <a:t>‹#›</a:t>
            </a:fld>
            <a:endParaRPr lang="en-US" altLang="en-US"/>
          </a:p>
        </p:txBody>
      </p:sp>
    </p:spTree>
    <p:extLst>
      <p:ext uri="{BB962C8B-B14F-4D97-AF65-F5344CB8AC3E}">
        <p14:creationId xmlns:p14="http://schemas.microsoft.com/office/powerpoint/2010/main" val="92524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30965" y="1702538"/>
            <a:ext cx="6805184" cy="36248266"/>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12080" y="1702538"/>
            <a:ext cx="20258842" cy="362482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82D4BF9-5499-4642-9FE3-A060500D8F77}" type="slidenum">
              <a:rPr lang="en-US" altLang="en-US"/>
              <a:pPr/>
              <a:t>‹#›</a:t>
            </a:fld>
            <a:endParaRPr lang="en-US" altLang="en-US"/>
          </a:p>
        </p:txBody>
      </p:sp>
    </p:spTree>
    <p:extLst>
      <p:ext uri="{BB962C8B-B14F-4D97-AF65-F5344CB8AC3E}">
        <p14:creationId xmlns:p14="http://schemas.microsoft.com/office/powerpoint/2010/main" val="211829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D7E2F5D-78DD-45DF-838E-4428A935EC3E}" type="slidenum">
              <a:rPr lang="en-US" altLang="en-US"/>
              <a:pPr/>
              <a:t>‹#›</a:t>
            </a:fld>
            <a:endParaRPr lang="en-US" altLang="en-US"/>
          </a:p>
        </p:txBody>
      </p:sp>
    </p:spTree>
    <p:extLst>
      <p:ext uri="{BB962C8B-B14F-4D97-AF65-F5344CB8AC3E}">
        <p14:creationId xmlns:p14="http://schemas.microsoft.com/office/powerpoint/2010/main" val="418528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988" y="27299090"/>
            <a:ext cx="25711991" cy="8437412"/>
          </a:xfrm>
        </p:spPr>
        <p:txBody>
          <a:bodyPr anchor="t"/>
          <a:lstStyle>
            <a:lvl1pPr algn="l">
              <a:defRPr sz="3900" b="1" cap="all"/>
            </a:lvl1pPr>
          </a:lstStyle>
          <a:p>
            <a:r>
              <a:rPr lang="en-US"/>
              <a:t>Click to edit Master title style</a:t>
            </a:r>
            <a:endParaRPr lang="en-AU"/>
          </a:p>
        </p:txBody>
      </p:sp>
      <p:sp>
        <p:nvSpPr>
          <p:cNvPr id="3" name="Text Placeholder 2"/>
          <p:cNvSpPr>
            <a:spLocks noGrp="1"/>
          </p:cNvSpPr>
          <p:nvPr>
            <p:ph type="body" idx="1"/>
          </p:nvPr>
        </p:nvSpPr>
        <p:spPr>
          <a:xfrm>
            <a:off x="2388988" y="18005392"/>
            <a:ext cx="25711991" cy="9293699"/>
          </a:xfrm>
        </p:spPr>
        <p:txBody>
          <a:bodyPr anchor="b"/>
          <a:lstStyle>
            <a:lvl1pPr marL="0" indent="0">
              <a:buNone/>
              <a:defRPr sz="1900"/>
            </a:lvl1pPr>
            <a:lvl2pPr marL="440924" indent="0">
              <a:buNone/>
              <a:defRPr sz="1700"/>
            </a:lvl2pPr>
            <a:lvl3pPr marL="881847" indent="0">
              <a:buNone/>
              <a:defRPr sz="1500"/>
            </a:lvl3pPr>
            <a:lvl4pPr marL="1322771" indent="0">
              <a:buNone/>
              <a:defRPr sz="1400"/>
            </a:lvl4pPr>
            <a:lvl5pPr marL="1763695" indent="0">
              <a:buNone/>
              <a:defRPr sz="1400"/>
            </a:lvl5pPr>
            <a:lvl6pPr marL="2204618" indent="0">
              <a:buNone/>
              <a:defRPr sz="1400"/>
            </a:lvl6pPr>
            <a:lvl7pPr marL="2645542" indent="0">
              <a:buNone/>
              <a:defRPr sz="1400"/>
            </a:lvl7pPr>
            <a:lvl8pPr marL="3086466" indent="0">
              <a:buNone/>
              <a:defRPr sz="1400"/>
            </a:lvl8pPr>
            <a:lvl9pPr marL="3527389"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ADE1F99-2386-4D28-AC49-9F955E9268AD}" type="slidenum">
              <a:rPr lang="en-US" altLang="en-US"/>
              <a:pPr/>
              <a:t>‹#›</a:t>
            </a:fld>
            <a:endParaRPr lang="en-US" altLang="en-US"/>
          </a:p>
        </p:txBody>
      </p:sp>
    </p:spTree>
    <p:extLst>
      <p:ext uri="{BB962C8B-B14F-4D97-AF65-F5344CB8AC3E}">
        <p14:creationId xmlns:p14="http://schemas.microsoft.com/office/powerpoint/2010/main" val="271040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12080" y="9914172"/>
            <a:ext cx="13532013" cy="28036631"/>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15204139" y="9914172"/>
            <a:ext cx="13532014" cy="28036631"/>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C6BFE-D5F1-4883-9DB8-36560A9B0588}" type="slidenum">
              <a:rPr lang="en-US" altLang="en-US"/>
              <a:pPr/>
              <a:t>‹#›</a:t>
            </a:fld>
            <a:endParaRPr lang="en-US" altLang="en-US"/>
          </a:p>
        </p:txBody>
      </p:sp>
    </p:spTree>
    <p:extLst>
      <p:ext uri="{BB962C8B-B14F-4D97-AF65-F5344CB8AC3E}">
        <p14:creationId xmlns:p14="http://schemas.microsoft.com/office/powerpoint/2010/main" val="93892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2084" y="1700869"/>
            <a:ext cx="27224069" cy="708107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1512080" y="9509446"/>
            <a:ext cx="13365301" cy="3963662"/>
          </a:xfrm>
        </p:spPr>
        <p:txBody>
          <a:bodyPr anchor="b"/>
          <a:lstStyle>
            <a:lvl1pPr marL="0" indent="0">
              <a:buNone/>
              <a:defRPr sz="2300" b="1"/>
            </a:lvl1pPr>
            <a:lvl2pPr marL="440924" indent="0">
              <a:buNone/>
              <a:defRPr sz="1900" b="1"/>
            </a:lvl2pPr>
            <a:lvl3pPr marL="881847" indent="0">
              <a:buNone/>
              <a:defRPr sz="1700" b="1"/>
            </a:lvl3pPr>
            <a:lvl4pPr marL="1322771" indent="0">
              <a:buNone/>
              <a:defRPr sz="1500" b="1"/>
            </a:lvl4pPr>
            <a:lvl5pPr marL="1763695" indent="0">
              <a:buNone/>
              <a:defRPr sz="1500" b="1"/>
            </a:lvl5pPr>
            <a:lvl6pPr marL="2204618" indent="0">
              <a:buNone/>
              <a:defRPr sz="1500" b="1"/>
            </a:lvl6pPr>
            <a:lvl7pPr marL="2645542" indent="0">
              <a:buNone/>
              <a:defRPr sz="1500" b="1"/>
            </a:lvl7pPr>
            <a:lvl8pPr marL="3086466" indent="0">
              <a:buNone/>
              <a:defRPr sz="1500" b="1"/>
            </a:lvl8pPr>
            <a:lvl9pPr marL="3527389" indent="0">
              <a:buNone/>
              <a:defRPr sz="1500" b="1"/>
            </a:lvl9pPr>
          </a:lstStyle>
          <a:p>
            <a:pPr lvl="0"/>
            <a:r>
              <a:rPr lang="en-US"/>
              <a:t>Click to edit Master text styles</a:t>
            </a:r>
          </a:p>
        </p:txBody>
      </p:sp>
      <p:sp>
        <p:nvSpPr>
          <p:cNvPr id="4" name="Content Placeholder 3"/>
          <p:cNvSpPr>
            <a:spLocks noGrp="1"/>
          </p:cNvSpPr>
          <p:nvPr>
            <p:ph sz="half" idx="2"/>
          </p:nvPr>
        </p:nvSpPr>
        <p:spPr>
          <a:xfrm>
            <a:off x="1512080" y="13473106"/>
            <a:ext cx="13365301" cy="24476026"/>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15365847" y="9509446"/>
            <a:ext cx="13370302" cy="3963662"/>
          </a:xfrm>
        </p:spPr>
        <p:txBody>
          <a:bodyPr anchor="b"/>
          <a:lstStyle>
            <a:lvl1pPr marL="0" indent="0">
              <a:buNone/>
              <a:defRPr sz="2300" b="1"/>
            </a:lvl1pPr>
            <a:lvl2pPr marL="440924" indent="0">
              <a:buNone/>
              <a:defRPr sz="1900" b="1"/>
            </a:lvl2pPr>
            <a:lvl3pPr marL="881847" indent="0">
              <a:buNone/>
              <a:defRPr sz="1700" b="1"/>
            </a:lvl3pPr>
            <a:lvl4pPr marL="1322771" indent="0">
              <a:buNone/>
              <a:defRPr sz="1500" b="1"/>
            </a:lvl4pPr>
            <a:lvl5pPr marL="1763695" indent="0">
              <a:buNone/>
              <a:defRPr sz="1500" b="1"/>
            </a:lvl5pPr>
            <a:lvl6pPr marL="2204618" indent="0">
              <a:buNone/>
              <a:defRPr sz="1500" b="1"/>
            </a:lvl6pPr>
            <a:lvl7pPr marL="2645542" indent="0">
              <a:buNone/>
              <a:defRPr sz="1500" b="1"/>
            </a:lvl7pPr>
            <a:lvl8pPr marL="3086466" indent="0">
              <a:buNone/>
              <a:defRPr sz="1500" b="1"/>
            </a:lvl8pPr>
            <a:lvl9pPr marL="352738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15365847" y="13473106"/>
            <a:ext cx="13370302" cy="24476026"/>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7A9B748-B118-4C6B-8BFE-3A1068A8A38B}" type="slidenum">
              <a:rPr lang="en-US" altLang="en-US"/>
              <a:pPr/>
              <a:t>‹#›</a:t>
            </a:fld>
            <a:endParaRPr lang="en-US" altLang="en-US"/>
          </a:p>
        </p:txBody>
      </p:sp>
    </p:spTree>
    <p:extLst>
      <p:ext uri="{BB962C8B-B14F-4D97-AF65-F5344CB8AC3E}">
        <p14:creationId xmlns:p14="http://schemas.microsoft.com/office/powerpoint/2010/main" val="205680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C6A0559-2F0B-460D-AD81-2620356C1D1E}" type="slidenum">
              <a:rPr lang="en-US" altLang="en-US"/>
              <a:pPr/>
              <a:t>‹#›</a:t>
            </a:fld>
            <a:endParaRPr lang="en-US" altLang="en-US"/>
          </a:p>
        </p:txBody>
      </p:sp>
    </p:spTree>
    <p:extLst>
      <p:ext uri="{BB962C8B-B14F-4D97-AF65-F5344CB8AC3E}">
        <p14:creationId xmlns:p14="http://schemas.microsoft.com/office/powerpoint/2010/main" val="397608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D11775B-6442-44AF-9580-272589595B56}" type="slidenum">
              <a:rPr lang="en-US" altLang="en-US"/>
              <a:pPr/>
              <a:t>‹#›</a:t>
            </a:fld>
            <a:endParaRPr lang="en-US" altLang="en-US"/>
          </a:p>
        </p:txBody>
      </p:sp>
    </p:spTree>
    <p:extLst>
      <p:ext uri="{BB962C8B-B14F-4D97-AF65-F5344CB8AC3E}">
        <p14:creationId xmlns:p14="http://schemas.microsoft.com/office/powerpoint/2010/main" val="14266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080" y="1690834"/>
            <a:ext cx="9951039" cy="7199814"/>
          </a:xfrm>
        </p:spPr>
        <p:txBody>
          <a:bodyPr anchor="b"/>
          <a:lstStyle>
            <a:lvl1pPr algn="l">
              <a:defRPr sz="1900" b="1"/>
            </a:lvl1pPr>
          </a:lstStyle>
          <a:p>
            <a:r>
              <a:rPr lang="en-US"/>
              <a:t>Click to edit Master title style</a:t>
            </a:r>
            <a:endParaRPr lang="en-AU"/>
          </a:p>
        </p:txBody>
      </p:sp>
      <p:sp>
        <p:nvSpPr>
          <p:cNvPr id="3" name="Content Placeholder 2"/>
          <p:cNvSpPr>
            <a:spLocks noGrp="1"/>
          </p:cNvSpPr>
          <p:nvPr>
            <p:ph idx="1"/>
          </p:nvPr>
        </p:nvSpPr>
        <p:spPr>
          <a:xfrm>
            <a:off x="11826555" y="1690829"/>
            <a:ext cx="16909599" cy="36258300"/>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1512080" y="8890646"/>
            <a:ext cx="9951039" cy="29058486"/>
          </a:xfrm>
        </p:spPr>
        <p:txBody>
          <a:bodyPr/>
          <a:lstStyle>
            <a:lvl1pPr marL="0" indent="0">
              <a:buNone/>
              <a:defRPr sz="1400"/>
            </a:lvl1pPr>
            <a:lvl2pPr marL="440924" indent="0">
              <a:buNone/>
              <a:defRPr sz="1200"/>
            </a:lvl2pPr>
            <a:lvl3pPr marL="881847" indent="0">
              <a:buNone/>
              <a:defRPr sz="1000"/>
            </a:lvl3pPr>
            <a:lvl4pPr marL="1322771" indent="0">
              <a:buNone/>
              <a:defRPr sz="900"/>
            </a:lvl4pPr>
            <a:lvl5pPr marL="1763695" indent="0">
              <a:buNone/>
              <a:defRPr sz="900"/>
            </a:lvl5pPr>
            <a:lvl6pPr marL="2204618" indent="0">
              <a:buNone/>
              <a:defRPr sz="900"/>
            </a:lvl6pPr>
            <a:lvl7pPr marL="2645542" indent="0">
              <a:buNone/>
              <a:defRPr sz="900"/>
            </a:lvl7pPr>
            <a:lvl8pPr marL="3086466" indent="0">
              <a:buNone/>
              <a:defRPr sz="900"/>
            </a:lvl8pPr>
            <a:lvl9pPr marL="3527389"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2662C1A-7A9D-4868-ADA2-722DB617172F}" type="slidenum">
              <a:rPr lang="en-US" altLang="en-US"/>
              <a:pPr/>
              <a:t>‹#›</a:t>
            </a:fld>
            <a:endParaRPr lang="en-US" altLang="en-US"/>
          </a:p>
        </p:txBody>
      </p:sp>
    </p:spTree>
    <p:extLst>
      <p:ext uri="{BB962C8B-B14F-4D97-AF65-F5344CB8AC3E}">
        <p14:creationId xmlns:p14="http://schemas.microsoft.com/office/powerpoint/2010/main" val="133614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280" y="29737497"/>
            <a:ext cx="18149936" cy="3512105"/>
          </a:xfrm>
        </p:spPr>
        <p:txBody>
          <a:bodyPr anchor="b"/>
          <a:lstStyle>
            <a:lvl1pPr algn="l">
              <a:defRPr sz="1900" b="1"/>
            </a:lvl1pPr>
          </a:lstStyle>
          <a:p>
            <a:r>
              <a:rPr lang="en-US"/>
              <a:t>Click to edit Master title style</a:t>
            </a:r>
            <a:endParaRPr lang="en-AU"/>
          </a:p>
        </p:txBody>
      </p:sp>
      <p:sp>
        <p:nvSpPr>
          <p:cNvPr id="3" name="Picture Placeholder 2"/>
          <p:cNvSpPr>
            <a:spLocks noGrp="1"/>
          </p:cNvSpPr>
          <p:nvPr>
            <p:ph type="pic" idx="1"/>
          </p:nvPr>
        </p:nvSpPr>
        <p:spPr>
          <a:xfrm>
            <a:off x="5928280" y="3796421"/>
            <a:ext cx="18149936" cy="25489519"/>
          </a:xfrm>
        </p:spPr>
        <p:txBody>
          <a:bodyPr/>
          <a:lstStyle>
            <a:lvl1pPr marL="0" indent="0">
              <a:buNone/>
              <a:defRPr sz="3100"/>
            </a:lvl1pPr>
            <a:lvl2pPr marL="440924" indent="0">
              <a:buNone/>
              <a:defRPr sz="2700"/>
            </a:lvl2pPr>
            <a:lvl3pPr marL="881847" indent="0">
              <a:buNone/>
              <a:defRPr sz="2300"/>
            </a:lvl3pPr>
            <a:lvl4pPr marL="1322771" indent="0">
              <a:buNone/>
              <a:defRPr sz="1900"/>
            </a:lvl4pPr>
            <a:lvl5pPr marL="1763695" indent="0">
              <a:buNone/>
              <a:defRPr sz="1900"/>
            </a:lvl5pPr>
            <a:lvl6pPr marL="2204618" indent="0">
              <a:buNone/>
              <a:defRPr sz="1900"/>
            </a:lvl6pPr>
            <a:lvl7pPr marL="2645542" indent="0">
              <a:buNone/>
              <a:defRPr sz="1900"/>
            </a:lvl7pPr>
            <a:lvl8pPr marL="3086466" indent="0">
              <a:buNone/>
              <a:defRPr sz="1900"/>
            </a:lvl8pPr>
            <a:lvl9pPr marL="3527389" indent="0">
              <a:buNone/>
              <a:defRPr sz="1900"/>
            </a:lvl9pPr>
          </a:lstStyle>
          <a:p>
            <a:pPr lvl="0"/>
            <a:endParaRPr lang="en-AU" noProof="0" dirty="0"/>
          </a:p>
        </p:txBody>
      </p:sp>
      <p:sp>
        <p:nvSpPr>
          <p:cNvPr id="4" name="Text Placeholder 3"/>
          <p:cNvSpPr>
            <a:spLocks noGrp="1"/>
          </p:cNvSpPr>
          <p:nvPr>
            <p:ph type="body" sz="half" idx="2"/>
          </p:nvPr>
        </p:nvSpPr>
        <p:spPr>
          <a:xfrm>
            <a:off x="5928280" y="33249601"/>
            <a:ext cx="18149936" cy="4985516"/>
          </a:xfrm>
        </p:spPr>
        <p:txBody>
          <a:bodyPr/>
          <a:lstStyle>
            <a:lvl1pPr marL="0" indent="0">
              <a:buNone/>
              <a:defRPr sz="1400"/>
            </a:lvl1pPr>
            <a:lvl2pPr marL="440924" indent="0">
              <a:buNone/>
              <a:defRPr sz="1200"/>
            </a:lvl2pPr>
            <a:lvl3pPr marL="881847" indent="0">
              <a:buNone/>
              <a:defRPr sz="1000"/>
            </a:lvl3pPr>
            <a:lvl4pPr marL="1322771" indent="0">
              <a:buNone/>
              <a:defRPr sz="900"/>
            </a:lvl4pPr>
            <a:lvl5pPr marL="1763695" indent="0">
              <a:buNone/>
              <a:defRPr sz="900"/>
            </a:lvl5pPr>
            <a:lvl6pPr marL="2204618" indent="0">
              <a:buNone/>
              <a:defRPr sz="900"/>
            </a:lvl6pPr>
            <a:lvl7pPr marL="2645542" indent="0">
              <a:buNone/>
              <a:defRPr sz="900"/>
            </a:lvl7pPr>
            <a:lvl8pPr marL="3086466" indent="0">
              <a:buNone/>
              <a:defRPr sz="900"/>
            </a:lvl8pPr>
            <a:lvl9pPr marL="3527389"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3346C5E-16E2-44AE-B1DB-5D50A697C3A1}" type="slidenum">
              <a:rPr lang="en-US" altLang="en-US"/>
              <a:pPr/>
              <a:t>‹#›</a:t>
            </a:fld>
            <a:endParaRPr lang="en-US" altLang="en-US"/>
          </a:p>
        </p:txBody>
      </p:sp>
    </p:spTree>
    <p:extLst>
      <p:ext uri="{BB962C8B-B14F-4D97-AF65-F5344CB8AC3E}">
        <p14:creationId xmlns:p14="http://schemas.microsoft.com/office/powerpoint/2010/main" val="85080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2888" y="1701800"/>
            <a:ext cx="27222450" cy="707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0958" tIns="190479" rIns="380958" bIns="19047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512888" y="9913938"/>
            <a:ext cx="27222450" cy="280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0958" tIns="190479" rIns="380958" bIns="1904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512888" y="38688963"/>
            <a:ext cx="7058025" cy="2947987"/>
          </a:xfrm>
          <a:prstGeom prst="rect">
            <a:avLst/>
          </a:prstGeom>
          <a:noFill/>
          <a:ln w="9525">
            <a:noFill/>
            <a:miter lim="800000"/>
            <a:headEnd/>
            <a:tailEnd/>
          </a:ln>
          <a:effectLst/>
        </p:spPr>
        <p:txBody>
          <a:bodyPr vert="horz" wrap="square" lIns="380958" tIns="190479" rIns="380958" bIns="190479" numCol="1" anchor="t" anchorCtr="0" compatLnSpc="1">
            <a:prstTxWarp prst="textNoShape">
              <a:avLst/>
            </a:prstTxWarp>
          </a:bodyPr>
          <a:lstStyle>
            <a:lvl1pPr eaLnBrk="1" hangingPunct="1">
              <a:defRPr sz="5800">
                <a:solidFill>
                  <a:schemeClr val="tx1"/>
                </a:solidFill>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0333038" y="38688963"/>
            <a:ext cx="9582150" cy="2947987"/>
          </a:xfrm>
          <a:prstGeom prst="rect">
            <a:avLst/>
          </a:prstGeom>
          <a:noFill/>
          <a:ln w="9525">
            <a:noFill/>
            <a:miter lim="800000"/>
            <a:headEnd/>
            <a:tailEnd/>
          </a:ln>
          <a:effectLst/>
        </p:spPr>
        <p:txBody>
          <a:bodyPr vert="horz" wrap="square" lIns="380958" tIns="190479" rIns="380958" bIns="190479" numCol="1" anchor="t" anchorCtr="0" compatLnSpc="1">
            <a:prstTxWarp prst="textNoShape">
              <a:avLst/>
            </a:prstTxWarp>
          </a:bodyPr>
          <a:lstStyle>
            <a:lvl1pPr algn="ctr" eaLnBrk="1" hangingPunct="1">
              <a:defRPr sz="5800">
                <a:solidFill>
                  <a:schemeClr val="tx1"/>
                </a:solidFill>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1677313" y="38688963"/>
            <a:ext cx="7058025" cy="2947987"/>
          </a:xfrm>
          <a:prstGeom prst="rect">
            <a:avLst/>
          </a:prstGeom>
          <a:noFill/>
          <a:ln w="9525">
            <a:noFill/>
            <a:miter lim="800000"/>
            <a:headEnd/>
            <a:tailEnd/>
          </a:ln>
          <a:effectLst/>
        </p:spPr>
        <p:txBody>
          <a:bodyPr vert="horz" wrap="square" lIns="380958" tIns="190479" rIns="380958" bIns="190479" numCol="1" anchor="t" anchorCtr="0" compatLnSpc="1">
            <a:prstTxWarp prst="textNoShape">
              <a:avLst/>
            </a:prstTxWarp>
          </a:bodyPr>
          <a:lstStyle>
            <a:lvl1pPr algn="r" eaLnBrk="1" hangingPunct="1">
              <a:defRPr sz="5800">
                <a:solidFill>
                  <a:schemeClr val="tx1"/>
                </a:solidFill>
              </a:defRPr>
            </a:lvl1pPr>
          </a:lstStyle>
          <a:p>
            <a:fld id="{866AEA77-E8CF-495E-95F1-4D4B6B104F2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08413" rtl="0" eaLnBrk="0" fontAlgn="base" hangingPunct="0">
        <a:spcBef>
          <a:spcPct val="0"/>
        </a:spcBef>
        <a:spcAft>
          <a:spcPct val="0"/>
        </a:spcAft>
        <a:defRPr sz="18300">
          <a:solidFill>
            <a:schemeClr val="tx2"/>
          </a:solidFill>
          <a:latin typeface="+mj-lt"/>
          <a:ea typeface="MS PGothic" panose="020B0600070205080204" pitchFamily="34" charset="-128"/>
          <a:cs typeface="ＭＳ Ｐゴシック" charset="0"/>
        </a:defRPr>
      </a:lvl1pPr>
      <a:lvl2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2pPr>
      <a:lvl3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3pPr>
      <a:lvl4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4pPr>
      <a:lvl5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5pPr>
      <a:lvl6pPr marL="440924" algn="ctr" defTabSz="3809091" rtl="0" fontAlgn="base">
        <a:spcBef>
          <a:spcPct val="0"/>
        </a:spcBef>
        <a:spcAft>
          <a:spcPct val="0"/>
        </a:spcAft>
        <a:defRPr sz="18300">
          <a:solidFill>
            <a:schemeClr val="tx2"/>
          </a:solidFill>
          <a:latin typeface="Arial" pitchFamily="34" charset="0"/>
        </a:defRPr>
      </a:lvl6pPr>
      <a:lvl7pPr marL="881847" algn="ctr" defTabSz="3809091" rtl="0" fontAlgn="base">
        <a:spcBef>
          <a:spcPct val="0"/>
        </a:spcBef>
        <a:spcAft>
          <a:spcPct val="0"/>
        </a:spcAft>
        <a:defRPr sz="18300">
          <a:solidFill>
            <a:schemeClr val="tx2"/>
          </a:solidFill>
          <a:latin typeface="Arial" pitchFamily="34" charset="0"/>
        </a:defRPr>
      </a:lvl7pPr>
      <a:lvl8pPr marL="1322771" algn="ctr" defTabSz="3809091" rtl="0" fontAlgn="base">
        <a:spcBef>
          <a:spcPct val="0"/>
        </a:spcBef>
        <a:spcAft>
          <a:spcPct val="0"/>
        </a:spcAft>
        <a:defRPr sz="18300">
          <a:solidFill>
            <a:schemeClr val="tx2"/>
          </a:solidFill>
          <a:latin typeface="Arial" pitchFamily="34" charset="0"/>
        </a:defRPr>
      </a:lvl8pPr>
      <a:lvl9pPr marL="1763695" algn="ctr" defTabSz="3809091" rtl="0" fontAlgn="base">
        <a:spcBef>
          <a:spcPct val="0"/>
        </a:spcBef>
        <a:spcAft>
          <a:spcPct val="0"/>
        </a:spcAft>
        <a:defRPr sz="18300">
          <a:solidFill>
            <a:schemeClr val="tx2"/>
          </a:solidFill>
          <a:latin typeface="Arial" pitchFamily="34" charset="0"/>
        </a:defRPr>
      </a:lvl9pPr>
    </p:titleStyle>
    <p:bodyStyle>
      <a:lvl1pPr marL="1427163" indent="-1427163" algn="l" defTabSz="3808413" rtl="0" eaLnBrk="0" fontAlgn="base" hangingPunct="0">
        <a:spcBef>
          <a:spcPct val="20000"/>
        </a:spcBef>
        <a:spcAft>
          <a:spcPct val="0"/>
        </a:spcAft>
        <a:buChar char="•"/>
        <a:defRPr sz="13300">
          <a:solidFill>
            <a:schemeClr val="tx1"/>
          </a:solidFill>
          <a:latin typeface="+mn-lt"/>
          <a:ea typeface="MS PGothic" panose="020B0600070205080204" pitchFamily="34" charset="-128"/>
          <a:cs typeface="ＭＳ Ｐゴシック" charset="0"/>
        </a:defRPr>
      </a:lvl1pPr>
      <a:lvl2pPr marL="3095625" indent="-1190625" algn="l" defTabSz="3808413" rtl="0" eaLnBrk="0" fontAlgn="base" hangingPunct="0">
        <a:spcBef>
          <a:spcPct val="20000"/>
        </a:spcBef>
        <a:spcAft>
          <a:spcPct val="0"/>
        </a:spcAft>
        <a:buChar char="–"/>
        <a:defRPr sz="11700">
          <a:solidFill>
            <a:schemeClr val="tx1"/>
          </a:solidFill>
          <a:latin typeface="+mn-lt"/>
          <a:ea typeface="MS PGothic" panose="020B0600070205080204" pitchFamily="34" charset="-128"/>
        </a:defRPr>
      </a:lvl2pPr>
      <a:lvl3pPr marL="4760913" indent="-950913" algn="l" defTabSz="3808413" rtl="0" eaLnBrk="0" fontAlgn="base" hangingPunct="0">
        <a:spcBef>
          <a:spcPct val="20000"/>
        </a:spcBef>
        <a:spcAft>
          <a:spcPct val="0"/>
        </a:spcAft>
        <a:buChar char="•"/>
        <a:defRPr sz="10000">
          <a:solidFill>
            <a:schemeClr val="tx1"/>
          </a:solidFill>
          <a:latin typeface="+mn-lt"/>
          <a:ea typeface="MS PGothic" panose="020B0600070205080204" pitchFamily="34" charset="-128"/>
        </a:defRPr>
      </a:lvl3pPr>
      <a:lvl4pPr marL="6665913" indent="-952500" algn="l" defTabSz="3808413" rtl="0" eaLnBrk="0" fontAlgn="base" hangingPunct="0">
        <a:spcBef>
          <a:spcPct val="20000"/>
        </a:spcBef>
        <a:spcAft>
          <a:spcPct val="0"/>
        </a:spcAft>
        <a:buChar char="–"/>
        <a:defRPr sz="8300">
          <a:solidFill>
            <a:schemeClr val="tx1"/>
          </a:solidFill>
          <a:latin typeface="+mn-lt"/>
          <a:ea typeface="MS PGothic" panose="020B0600070205080204" pitchFamily="34" charset="-128"/>
        </a:defRPr>
      </a:lvl4pPr>
      <a:lvl5pPr marL="8570913" indent="-950913" algn="l" defTabSz="3808413" rtl="0" eaLnBrk="0" fontAlgn="base" hangingPunct="0">
        <a:spcBef>
          <a:spcPct val="20000"/>
        </a:spcBef>
        <a:spcAft>
          <a:spcPct val="0"/>
        </a:spcAft>
        <a:buChar char="»"/>
        <a:defRPr sz="8300">
          <a:solidFill>
            <a:schemeClr val="tx1"/>
          </a:solidFill>
          <a:latin typeface="+mn-lt"/>
          <a:ea typeface="MS PGothic" panose="020B0600070205080204" pitchFamily="34" charset="-128"/>
        </a:defRPr>
      </a:lvl5pPr>
      <a:lvl6pPr marL="9012909" indent="-952273" algn="l" defTabSz="3809091" rtl="0" fontAlgn="base">
        <a:spcBef>
          <a:spcPct val="20000"/>
        </a:spcBef>
        <a:spcAft>
          <a:spcPct val="0"/>
        </a:spcAft>
        <a:buChar char="»"/>
        <a:defRPr sz="8300">
          <a:solidFill>
            <a:schemeClr val="tx1"/>
          </a:solidFill>
          <a:latin typeface="+mn-lt"/>
        </a:defRPr>
      </a:lvl6pPr>
      <a:lvl7pPr marL="9453833" indent="-952273" algn="l" defTabSz="3809091" rtl="0" fontAlgn="base">
        <a:spcBef>
          <a:spcPct val="20000"/>
        </a:spcBef>
        <a:spcAft>
          <a:spcPct val="0"/>
        </a:spcAft>
        <a:buChar char="»"/>
        <a:defRPr sz="8300">
          <a:solidFill>
            <a:schemeClr val="tx1"/>
          </a:solidFill>
          <a:latin typeface="+mn-lt"/>
        </a:defRPr>
      </a:lvl7pPr>
      <a:lvl8pPr marL="9894757" indent="-952273" algn="l" defTabSz="3809091" rtl="0" fontAlgn="base">
        <a:spcBef>
          <a:spcPct val="20000"/>
        </a:spcBef>
        <a:spcAft>
          <a:spcPct val="0"/>
        </a:spcAft>
        <a:buChar char="»"/>
        <a:defRPr sz="8300">
          <a:solidFill>
            <a:schemeClr val="tx1"/>
          </a:solidFill>
          <a:latin typeface="+mn-lt"/>
        </a:defRPr>
      </a:lvl8pPr>
      <a:lvl9pPr marL="10335680" indent="-952273" algn="l" defTabSz="3809091" rtl="0" fontAlgn="base">
        <a:spcBef>
          <a:spcPct val="20000"/>
        </a:spcBef>
        <a:spcAft>
          <a:spcPct val="0"/>
        </a:spcAft>
        <a:buChar char="»"/>
        <a:defRPr sz="8300">
          <a:solidFill>
            <a:schemeClr val="tx1"/>
          </a:solidFill>
          <a:latin typeface="+mn-lt"/>
        </a:defRPr>
      </a:lvl9pPr>
    </p:bodyStyle>
    <p:otherStyle>
      <a:defPPr>
        <a:defRPr lang="en-US"/>
      </a:defPPr>
      <a:lvl1pPr marL="0" algn="l" defTabSz="881847" rtl="0" eaLnBrk="1" latinLnBrk="0" hangingPunct="1">
        <a:defRPr sz="1700" kern="1200">
          <a:solidFill>
            <a:schemeClr val="tx1"/>
          </a:solidFill>
          <a:latin typeface="+mn-lt"/>
          <a:ea typeface="+mn-ea"/>
          <a:cs typeface="+mn-cs"/>
        </a:defRPr>
      </a:lvl1pPr>
      <a:lvl2pPr marL="440924" algn="l" defTabSz="881847" rtl="0" eaLnBrk="1" latinLnBrk="0" hangingPunct="1">
        <a:defRPr sz="1700" kern="1200">
          <a:solidFill>
            <a:schemeClr val="tx1"/>
          </a:solidFill>
          <a:latin typeface="+mn-lt"/>
          <a:ea typeface="+mn-ea"/>
          <a:cs typeface="+mn-cs"/>
        </a:defRPr>
      </a:lvl2pPr>
      <a:lvl3pPr marL="881847" algn="l" defTabSz="881847" rtl="0" eaLnBrk="1" latinLnBrk="0" hangingPunct="1">
        <a:defRPr sz="1700" kern="1200">
          <a:solidFill>
            <a:schemeClr val="tx1"/>
          </a:solidFill>
          <a:latin typeface="+mn-lt"/>
          <a:ea typeface="+mn-ea"/>
          <a:cs typeface="+mn-cs"/>
        </a:defRPr>
      </a:lvl3pPr>
      <a:lvl4pPr marL="1322771" algn="l" defTabSz="881847" rtl="0" eaLnBrk="1" latinLnBrk="0" hangingPunct="1">
        <a:defRPr sz="1700" kern="1200">
          <a:solidFill>
            <a:schemeClr val="tx1"/>
          </a:solidFill>
          <a:latin typeface="+mn-lt"/>
          <a:ea typeface="+mn-ea"/>
          <a:cs typeface="+mn-cs"/>
        </a:defRPr>
      </a:lvl4pPr>
      <a:lvl5pPr marL="1763695" algn="l" defTabSz="881847" rtl="0" eaLnBrk="1" latinLnBrk="0" hangingPunct="1">
        <a:defRPr sz="1700" kern="1200">
          <a:solidFill>
            <a:schemeClr val="tx1"/>
          </a:solidFill>
          <a:latin typeface="+mn-lt"/>
          <a:ea typeface="+mn-ea"/>
          <a:cs typeface="+mn-cs"/>
        </a:defRPr>
      </a:lvl5pPr>
      <a:lvl6pPr marL="2204618" algn="l" defTabSz="881847" rtl="0" eaLnBrk="1" latinLnBrk="0" hangingPunct="1">
        <a:defRPr sz="1700" kern="1200">
          <a:solidFill>
            <a:schemeClr val="tx1"/>
          </a:solidFill>
          <a:latin typeface="+mn-lt"/>
          <a:ea typeface="+mn-ea"/>
          <a:cs typeface="+mn-cs"/>
        </a:defRPr>
      </a:lvl6pPr>
      <a:lvl7pPr marL="2645542" algn="l" defTabSz="881847" rtl="0" eaLnBrk="1" latinLnBrk="0" hangingPunct="1">
        <a:defRPr sz="1700" kern="1200">
          <a:solidFill>
            <a:schemeClr val="tx1"/>
          </a:solidFill>
          <a:latin typeface="+mn-lt"/>
          <a:ea typeface="+mn-ea"/>
          <a:cs typeface="+mn-cs"/>
        </a:defRPr>
      </a:lvl7pPr>
      <a:lvl8pPr marL="3086466" algn="l" defTabSz="881847" rtl="0" eaLnBrk="1" latinLnBrk="0" hangingPunct="1">
        <a:defRPr sz="1700" kern="1200">
          <a:solidFill>
            <a:schemeClr val="tx1"/>
          </a:solidFill>
          <a:latin typeface="+mn-lt"/>
          <a:ea typeface="+mn-ea"/>
          <a:cs typeface="+mn-cs"/>
        </a:defRPr>
      </a:lvl8pPr>
      <a:lvl9pPr marL="3527389" algn="l" defTabSz="881847"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18" Type="http://schemas.openxmlformats.org/officeDocument/2006/relationships/image" Target="../media/image13.jpeg"/><Relationship Id="rId3" Type="http://schemas.openxmlformats.org/officeDocument/2006/relationships/image" Target="../media/image1.png"/><Relationship Id="rId21" Type="http://schemas.openxmlformats.org/officeDocument/2006/relationships/image" Target="../media/image16.jpeg"/><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image" Target="../media/image12.jpe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19" Type="http://schemas.openxmlformats.org/officeDocument/2006/relationships/image" Target="../media/image14.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143"/>
          <p:cNvSpPr/>
          <p:nvPr/>
        </p:nvSpPr>
        <p:spPr bwMode="auto">
          <a:xfrm>
            <a:off x="14127295" y="14588104"/>
            <a:ext cx="15612761" cy="8928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3077" name="Rectangle 10"/>
          <p:cNvSpPr>
            <a:spLocks noChangeArrowheads="1"/>
          </p:cNvSpPr>
          <p:nvPr/>
        </p:nvSpPr>
        <p:spPr bwMode="auto">
          <a:xfrm>
            <a:off x="0" y="-1"/>
            <a:ext cx="30248225" cy="4569275"/>
          </a:xfrm>
          <a:prstGeom prst="rect">
            <a:avLst/>
          </a:prstGeom>
          <a:solidFill>
            <a:srgbClr val="000000"/>
          </a:solidFill>
          <a:ln w="9525">
            <a:solidFill>
              <a:schemeClr val="tx1"/>
            </a:solidFill>
            <a:round/>
            <a:headEnd/>
            <a:tailEnd/>
          </a:ln>
        </p:spPr>
        <p:txBody>
          <a:bodyPr lIns="88185" tIns="44092" rIns="88185" bIns="44092"/>
          <a:lstStyle>
            <a:lvl1pPr defTabSz="3808413">
              <a:spcBef>
                <a:spcPct val="20000"/>
              </a:spcBef>
              <a:buChar char="•"/>
              <a:defRPr sz="13300">
                <a:solidFill>
                  <a:schemeClr val="tx1"/>
                </a:solidFill>
                <a:latin typeface="Arial" charset="0"/>
                <a:ea typeface="MS PGothic" pitchFamily="34" charset="-128"/>
              </a:defRPr>
            </a:lvl1pPr>
            <a:lvl2pPr marL="742950" indent="-285750" defTabSz="3808413">
              <a:spcBef>
                <a:spcPct val="20000"/>
              </a:spcBef>
              <a:buChar char="–"/>
              <a:defRPr sz="11700">
                <a:solidFill>
                  <a:schemeClr val="tx1"/>
                </a:solidFill>
                <a:latin typeface="Arial" charset="0"/>
                <a:ea typeface="MS PGothic" pitchFamily="34" charset="-128"/>
              </a:defRPr>
            </a:lvl2pPr>
            <a:lvl3pPr marL="1143000" indent="-228600" defTabSz="3808413">
              <a:spcBef>
                <a:spcPct val="20000"/>
              </a:spcBef>
              <a:buChar char="•"/>
              <a:defRPr sz="10000">
                <a:solidFill>
                  <a:schemeClr val="tx1"/>
                </a:solidFill>
                <a:latin typeface="Arial" charset="0"/>
                <a:ea typeface="MS PGothic" pitchFamily="34" charset="-128"/>
              </a:defRPr>
            </a:lvl3pPr>
            <a:lvl4pPr marL="1600200" indent="-228600" defTabSz="3808413">
              <a:spcBef>
                <a:spcPct val="20000"/>
              </a:spcBef>
              <a:buChar char="–"/>
              <a:defRPr sz="8300">
                <a:solidFill>
                  <a:schemeClr val="tx1"/>
                </a:solidFill>
                <a:latin typeface="Arial" charset="0"/>
                <a:ea typeface="MS PGothic" pitchFamily="34" charset="-128"/>
              </a:defRPr>
            </a:lvl4pPr>
            <a:lvl5pPr marL="2057400" indent="-228600" defTabSz="3808413">
              <a:spcBef>
                <a:spcPct val="20000"/>
              </a:spcBef>
              <a:buChar char="»"/>
              <a:defRPr sz="8300">
                <a:solidFill>
                  <a:schemeClr val="tx1"/>
                </a:solidFill>
                <a:latin typeface="Arial" charset="0"/>
                <a:ea typeface="MS PGothic" pitchFamily="34" charset="-128"/>
              </a:defRPr>
            </a:lvl5pPr>
            <a:lvl6pPr marL="25146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endParaRPr lang="en-AU" altLang="en-US" sz="7500"/>
          </a:p>
        </p:txBody>
      </p:sp>
      <p:sp>
        <p:nvSpPr>
          <p:cNvPr id="3078" name="Rectangle 21"/>
          <p:cNvSpPr>
            <a:spLocks noChangeArrowheads="1"/>
          </p:cNvSpPr>
          <p:nvPr/>
        </p:nvSpPr>
        <p:spPr bwMode="auto">
          <a:xfrm>
            <a:off x="27471688" y="0"/>
            <a:ext cx="2776537"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85" tIns="44092" rIns="88185" bIns="44092" anchor="ct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endParaRPr lang="en-AU" altLang="en-US" sz="7500"/>
          </a:p>
        </p:txBody>
      </p:sp>
      <p:pic>
        <p:nvPicPr>
          <p:cNvPr id="3079" name="Picture 19" descr="UoN logo"/>
          <p:cNvPicPr>
            <a:picLocks noChangeAspect="1" noChangeArrowheads="1"/>
          </p:cNvPicPr>
          <p:nvPr/>
        </p:nvPicPr>
        <p:blipFill>
          <a:blip r:embed="rId3">
            <a:extLst>
              <a:ext uri="{28A0092B-C50C-407E-A947-70E740481C1C}">
                <a14:useLocalDpi xmlns:a14="http://schemas.microsoft.com/office/drawing/2010/main" val="0"/>
              </a:ext>
            </a:extLst>
          </a:blip>
          <a:srcRect l="17497" t="13730" r="17497" b="11327"/>
          <a:stretch>
            <a:fillRect/>
          </a:stretch>
        </p:blipFill>
        <p:spPr bwMode="auto">
          <a:xfrm>
            <a:off x="367530" y="106363"/>
            <a:ext cx="3739358"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12"/>
          <p:cNvSpPr>
            <a:spLocks noChangeArrowheads="1"/>
          </p:cNvSpPr>
          <p:nvPr/>
        </p:nvSpPr>
        <p:spPr bwMode="auto">
          <a:xfrm>
            <a:off x="4619625" y="286436"/>
            <a:ext cx="25122111" cy="230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185" tIns="44092" rIns="88185" bIns="44092">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US" altLang="en-US" sz="7200" b="1" dirty="0">
                <a:solidFill>
                  <a:schemeClr val="bg1"/>
                </a:solidFill>
              </a:rPr>
              <a:t>How Do You Count? </a:t>
            </a:r>
          </a:p>
          <a:p>
            <a:pPr eaLnBrk="1" hangingPunct="1">
              <a:spcBef>
                <a:spcPct val="0"/>
              </a:spcBef>
              <a:buFontTx/>
              <a:buNone/>
            </a:pPr>
            <a:r>
              <a:rPr lang="en-US" altLang="en-US" sz="7200" b="1" dirty="0">
                <a:solidFill>
                  <a:schemeClr val="bg1"/>
                </a:solidFill>
              </a:rPr>
              <a:t>Cognitive Processing Systems of Enumeration</a:t>
            </a:r>
          </a:p>
        </p:txBody>
      </p:sp>
      <p:sp>
        <p:nvSpPr>
          <p:cNvPr id="3081" name="Rectangle 3"/>
          <p:cNvSpPr>
            <a:spLocks noChangeArrowheads="1"/>
          </p:cNvSpPr>
          <p:nvPr/>
        </p:nvSpPr>
        <p:spPr bwMode="auto">
          <a:xfrm>
            <a:off x="4637343" y="2879504"/>
            <a:ext cx="256540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85" tIns="44092" rIns="88185" bIns="44092" anchor="ct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AU" altLang="en-US" sz="4800" b="1" dirty="0">
                <a:solidFill>
                  <a:schemeClr val="bg1"/>
                </a:solidFill>
                <a:cs typeface="Arial" charset="0"/>
              </a:rPr>
              <a:t>Paul Garrett</a:t>
            </a:r>
            <a:r>
              <a:rPr lang="en-AU" altLang="en-US" sz="4800" b="1" baseline="30000" dirty="0">
                <a:solidFill>
                  <a:schemeClr val="bg1"/>
                </a:solidFill>
                <a:cs typeface="Arial" charset="0"/>
              </a:rPr>
              <a:t>1,</a:t>
            </a:r>
            <a:r>
              <a:rPr lang="en-AU" altLang="en-US" sz="4800" b="1" dirty="0">
                <a:solidFill>
                  <a:schemeClr val="bg1"/>
                </a:solidFill>
                <a:cs typeface="Arial" charset="0"/>
              </a:rPr>
              <a:t> Alexander Thorpe</a:t>
            </a:r>
            <a:r>
              <a:rPr lang="en-AU" altLang="en-US" sz="4800" b="1" baseline="30000" dirty="0">
                <a:solidFill>
                  <a:schemeClr val="bg1"/>
                </a:solidFill>
                <a:cs typeface="Arial" charset="0"/>
              </a:rPr>
              <a:t>1</a:t>
            </a:r>
            <a:r>
              <a:rPr lang="en-AU" altLang="en-US" sz="4800" b="1" dirty="0">
                <a:solidFill>
                  <a:schemeClr val="bg1"/>
                </a:solidFill>
                <a:cs typeface="Arial" charset="0"/>
              </a:rPr>
              <a:t>, David Landy</a:t>
            </a:r>
            <a:r>
              <a:rPr lang="en-AU" altLang="en-US" sz="4800" b="1" baseline="30000" dirty="0">
                <a:solidFill>
                  <a:schemeClr val="bg1"/>
                </a:solidFill>
                <a:cs typeface="Arial" charset="0"/>
              </a:rPr>
              <a:t>2</a:t>
            </a:r>
            <a:r>
              <a:rPr lang="en-AU" altLang="en-US" sz="4800" b="1" dirty="0">
                <a:solidFill>
                  <a:schemeClr val="bg1"/>
                </a:solidFill>
                <a:cs typeface="Arial" charset="0"/>
              </a:rPr>
              <a:t>, Joseph Houpt</a:t>
            </a:r>
            <a:r>
              <a:rPr lang="en-AU" altLang="en-US" sz="4800" b="1" baseline="30000" dirty="0">
                <a:solidFill>
                  <a:schemeClr val="bg1"/>
                </a:solidFill>
                <a:cs typeface="Arial" charset="0"/>
              </a:rPr>
              <a:t>3</a:t>
            </a:r>
            <a:r>
              <a:rPr lang="en-AU" altLang="en-US" sz="4800" b="1" dirty="0">
                <a:solidFill>
                  <a:schemeClr val="bg1"/>
                </a:solidFill>
                <a:cs typeface="Arial" charset="0"/>
              </a:rPr>
              <a:t> &amp; Ami Eidels</a:t>
            </a:r>
            <a:r>
              <a:rPr lang="en-AU" altLang="en-US" sz="4800" b="1" baseline="30000" dirty="0">
                <a:solidFill>
                  <a:schemeClr val="bg1"/>
                </a:solidFill>
                <a:cs typeface="Arial" charset="0"/>
              </a:rPr>
              <a:t>1</a:t>
            </a:r>
            <a:endParaRPr lang="en-AU" altLang="en-US" sz="4800" b="1" dirty="0">
              <a:solidFill>
                <a:schemeClr val="bg1"/>
              </a:solidFill>
              <a:cs typeface="Arial" charset="0"/>
            </a:endParaRPr>
          </a:p>
        </p:txBody>
      </p:sp>
      <p:sp>
        <p:nvSpPr>
          <p:cNvPr id="3082" name="TextBox 102"/>
          <p:cNvSpPr txBox="1">
            <a:spLocks noChangeArrowheads="1"/>
          </p:cNvSpPr>
          <p:nvPr/>
        </p:nvSpPr>
        <p:spPr bwMode="auto">
          <a:xfrm>
            <a:off x="22447297" y="3807472"/>
            <a:ext cx="75104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algn="r" eaLnBrk="1" hangingPunct="1">
              <a:spcBef>
                <a:spcPct val="0"/>
              </a:spcBef>
              <a:buFontTx/>
              <a:buNone/>
            </a:pPr>
            <a:r>
              <a:rPr lang="en-AU" altLang="en-US" sz="3200" b="1" dirty="0">
                <a:solidFill>
                  <a:schemeClr val="bg1"/>
                </a:solidFill>
                <a:cs typeface="Arial" charset="0"/>
              </a:rPr>
              <a:t>Paul.Garrett@newcastle.edu.au</a:t>
            </a:r>
          </a:p>
        </p:txBody>
      </p:sp>
      <p:sp>
        <p:nvSpPr>
          <p:cNvPr id="3083" name="TextBox 1"/>
          <p:cNvSpPr txBox="1">
            <a:spLocks noChangeArrowheads="1"/>
          </p:cNvSpPr>
          <p:nvPr/>
        </p:nvSpPr>
        <p:spPr bwMode="auto">
          <a:xfrm>
            <a:off x="4472860" y="4065466"/>
            <a:ext cx="25565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AU" altLang="en-US" sz="2400" baseline="30000" dirty="0">
                <a:solidFill>
                  <a:schemeClr val="bg1"/>
                </a:solidFill>
                <a:cs typeface="Arial" charset="0"/>
              </a:rPr>
              <a:t>1</a:t>
            </a:r>
            <a:r>
              <a:rPr lang="en-AU" altLang="en-US" sz="2400" dirty="0">
                <a:solidFill>
                  <a:schemeClr val="bg1"/>
                </a:solidFill>
                <a:cs typeface="Arial" charset="0"/>
              </a:rPr>
              <a:t> The University of Newcastle, Australia,  </a:t>
            </a:r>
            <a:r>
              <a:rPr lang="en-AU" altLang="en-US" sz="2400" baseline="30000" dirty="0">
                <a:solidFill>
                  <a:schemeClr val="bg1"/>
                </a:solidFill>
                <a:cs typeface="Arial" charset="0"/>
              </a:rPr>
              <a:t>2 </a:t>
            </a:r>
            <a:r>
              <a:rPr lang="en-AU" altLang="en-US" sz="2400" dirty="0">
                <a:solidFill>
                  <a:schemeClr val="bg1"/>
                </a:solidFill>
                <a:cs typeface="Arial" charset="0"/>
              </a:rPr>
              <a:t>Indiana University, Bloomington, USA, </a:t>
            </a:r>
            <a:r>
              <a:rPr lang="en-AU" altLang="en-US" sz="2400" baseline="30000" dirty="0">
                <a:solidFill>
                  <a:schemeClr val="bg1"/>
                </a:solidFill>
                <a:cs typeface="Arial" charset="0"/>
              </a:rPr>
              <a:t>3</a:t>
            </a:r>
            <a:r>
              <a:rPr lang="en-AU" altLang="en-US" sz="2400" dirty="0">
                <a:solidFill>
                  <a:schemeClr val="bg1"/>
                </a:solidFill>
                <a:cs typeface="Arial" charset="0"/>
              </a:rPr>
              <a:t> Wright State University, Ohio, USA</a:t>
            </a:r>
          </a:p>
          <a:p>
            <a:pPr eaLnBrk="1" hangingPunct="1">
              <a:spcBef>
                <a:spcPct val="0"/>
              </a:spcBef>
              <a:buFontTx/>
              <a:buNone/>
            </a:pPr>
            <a:endParaRPr lang="en-US" altLang="en-US" sz="2400" dirty="0">
              <a:solidFill>
                <a:srgbClr val="FF0000"/>
              </a:solidFill>
              <a:cs typeface="Arial" charset="0"/>
            </a:endParaRPr>
          </a:p>
        </p:txBody>
      </p:sp>
      <p:sp>
        <p:nvSpPr>
          <p:cNvPr id="16" name="TextBox 15"/>
          <p:cNvSpPr txBox="1"/>
          <p:nvPr/>
        </p:nvSpPr>
        <p:spPr>
          <a:xfrm>
            <a:off x="96926" y="40683704"/>
            <a:ext cx="29643130" cy="1785104"/>
          </a:xfrm>
          <a:prstGeom prst="rect">
            <a:avLst/>
          </a:prstGeom>
          <a:noFill/>
        </p:spPr>
        <p:txBody>
          <a:bodyPr wrap="square" rtlCol="0">
            <a:spAutoFit/>
          </a:bodyPr>
          <a:lstStyle/>
          <a:p>
            <a:r>
              <a:rPr lang="en-AU" sz="2000" b="1" dirty="0">
                <a:solidFill>
                  <a:schemeClr val="tx1"/>
                </a:solidFill>
              </a:rPr>
              <a:t>References</a:t>
            </a:r>
          </a:p>
          <a:p>
            <a:r>
              <a:rPr lang="en-AU" sz="2000" baseline="30000" dirty="0">
                <a:solidFill>
                  <a:schemeClr val="tx1"/>
                </a:solidFill>
              </a:rPr>
              <a:t>1 </a:t>
            </a:r>
            <a:r>
              <a:rPr lang="en-AU" sz="2000" dirty="0">
                <a:solidFill>
                  <a:schemeClr val="tx1"/>
                </a:solidFill>
              </a:rPr>
              <a:t>Kaufman, E. L., Lord, M. W., Reese, T. W., &amp; </a:t>
            </a:r>
            <a:r>
              <a:rPr lang="en-AU" sz="2000" dirty="0" err="1">
                <a:solidFill>
                  <a:schemeClr val="tx1"/>
                </a:solidFill>
              </a:rPr>
              <a:t>Volkmannm</a:t>
            </a:r>
            <a:r>
              <a:rPr lang="en-AU" sz="2000" dirty="0">
                <a:solidFill>
                  <a:schemeClr val="tx1"/>
                </a:solidFill>
              </a:rPr>
              <a:t> J. (1949). The discrimination of visual number. The American Journal of Psychology. 2 (4), 498-525</a:t>
            </a:r>
          </a:p>
          <a:p>
            <a:r>
              <a:rPr lang="en-AU" sz="2000" baseline="30000" dirty="0">
                <a:solidFill>
                  <a:schemeClr val="tx1"/>
                </a:solidFill>
              </a:rPr>
              <a:t>2 </a:t>
            </a:r>
            <a:r>
              <a:rPr lang="en-AU" sz="2000" dirty="0">
                <a:solidFill>
                  <a:schemeClr val="tx1"/>
                </a:solidFill>
              </a:rPr>
              <a:t>Gelman, R. &amp; </a:t>
            </a:r>
            <a:r>
              <a:rPr lang="en-AU" sz="2000" dirty="0" err="1">
                <a:solidFill>
                  <a:schemeClr val="tx1"/>
                </a:solidFill>
              </a:rPr>
              <a:t>Gallistel</a:t>
            </a:r>
            <a:r>
              <a:rPr lang="en-AU" sz="2000" dirty="0">
                <a:solidFill>
                  <a:schemeClr val="tx1"/>
                </a:solidFill>
              </a:rPr>
              <a:t>, C. R., (1978). The child’s understanding of number. Cambridge, MA. Harvard University Press </a:t>
            </a:r>
            <a:r>
              <a:rPr lang="en-AU" sz="2000" dirty="0" err="1">
                <a:solidFill>
                  <a:schemeClr val="tx1"/>
                </a:solidFill>
              </a:rPr>
              <a:t>Gullaume</a:t>
            </a:r>
            <a:r>
              <a:rPr lang="en-AU" sz="2000" dirty="0">
                <a:solidFill>
                  <a:schemeClr val="tx1"/>
                </a:solidFill>
              </a:rPr>
              <a:t>, </a:t>
            </a:r>
            <a:r>
              <a:rPr lang="en-AU" sz="2000" dirty="0" err="1">
                <a:solidFill>
                  <a:schemeClr val="tx1"/>
                </a:solidFill>
              </a:rPr>
              <a:t>Bys</a:t>
            </a:r>
            <a:r>
              <a:rPr lang="en-AU" sz="2000" dirty="0">
                <a:solidFill>
                  <a:schemeClr val="tx1"/>
                </a:solidFill>
              </a:rPr>
              <a:t>, </a:t>
            </a:r>
            <a:r>
              <a:rPr lang="en-AU" sz="2000" dirty="0" err="1">
                <a:solidFill>
                  <a:schemeClr val="tx1"/>
                </a:solidFill>
              </a:rPr>
              <a:t>Mussollin</a:t>
            </a:r>
            <a:r>
              <a:rPr lang="en-AU" sz="2000" dirty="0">
                <a:solidFill>
                  <a:schemeClr val="tx1"/>
                </a:solidFill>
              </a:rPr>
              <a:t> &amp; Content, 2013</a:t>
            </a:r>
          </a:p>
          <a:p>
            <a:r>
              <a:rPr lang="en-US" sz="2000" baseline="30000" dirty="0">
                <a:solidFill>
                  <a:schemeClr val="tx1"/>
                </a:solidFill>
              </a:rPr>
              <a:t>3</a:t>
            </a:r>
            <a:r>
              <a:rPr lang="en-US" sz="2000" dirty="0">
                <a:solidFill>
                  <a:schemeClr val="tx1"/>
                </a:solidFill>
              </a:rPr>
              <a:t> Townsend, J., &amp; </a:t>
            </a:r>
            <a:r>
              <a:rPr lang="en-US" sz="2000" dirty="0" err="1">
                <a:solidFill>
                  <a:schemeClr val="tx1"/>
                </a:solidFill>
              </a:rPr>
              <a:t>Nozawa</a:t>
            </a:r>
            <a:r>
              <a:rPr lang="en-US" sz="2000" dirty="0">
                <a:solidFill>
                  <a:schemeClr val="tx1"/>
                </a:solidFill>
              </a:rPr>
              <a:t>, G. (1995). </a:t>
            </a:r>
            <a:r>
              <a:rPr lang="en-AU" sz="2000" dirty="0" err="1">
                <a:solidFill>
                  <a:schemeClr val="tx1"/>
                </a:solidFill>
              </a:rPr>
              <a:t>Spatio</a:t>
            </a:r>
            <a:r>
              <a:rPr lang="en-AU" sz="2000" dirty="0">
                <a:solidFill>
                  <a:schemeClr val="tx1"/>
                </a:solidFill>
              </a:rPr>
              <a:t>-temporal properties of elementary perception: an investigation of Parallel, Serial and Coactive theories. </a:t>
            </a:r>
            <a:r>
              <a:rPr lang="en-AU" sz="2000" i="1" dirty="0">
                <a:solidFill>
                  <a:schemeClr val="tx1"/>
                </a:solidFill>
              </a:rPr>
              <a:t>Journal of Mathematical Psychology</a:t>
            </a:r>
            <a:r>
              <a:rPr lang="en-AU" sz="2000" dirty="0">
                <a:solidFill>
                  <a:schemeClr val="tx1"/>
                </a:solidFill>
              </a:rPr>
              <a:t>. 39 (2), 321-359</a:t>
            </a:r>
          </a:p>
          <a:p>
            <a:endParaRPr lang="en-AU" sz="3000" dirty="0">
              <a:solidFill>
                <a:schemeClr val="tx1"/>
              </a:solidFill>
            </a:endParaRPr>
          </a:p>
        </p:txBody>
      </p:sp>
      <p:pic>
        <p:nvPicPr>
          <p:cNvPr id="6" name="Picture 5"/>
          <p:cNvPicPr>
            <a:picLocks noChangeAspect="1"/>
          </p:cNvPicPr>
          <p:nvPr/>
        </p:nvPicPr>
        <p:blipFill>
          <a:blip r:embed="rId4"/>
          <a:stretch>
            <a:fillRect/>
          </a:stretch>
        </p:blipFill>
        <p:spPr>
          <a:xfrm>
            <a:off x="13971984" y="5004412"/>
            <a:ext cx="9674832" cy="6842144"/>
          </a:xfrm>
          <a:prstGeom prst="rect">
            <a:avLst/>
          </a:prstGeom>
        </p:spPr>
      </p:pic>
      <p:pic>
        <p:nvPicPr>
          <p:cNvPr id="7" name="Picture 6"/>
          <p:cNvPicPr>
            <a:picLocks noChangeAspect="1"/>
          </p:cNvPicPr>
          <p:nvPr/>
        </p:nvPicPr>
        <p:blipFill>
          <a:blip r:embed="rId5"/>
          <a:stretch>
            <a:fillRect/>
          </a:stretch>
        </p:blipFill>
        <p:spPr>
          <a:xfrm>
            <a:off x="23477040" y="4823720"/>
            <a:ext cx="6657378" cy="6848194"/>
          </a:xfrm>
          <a:prstGeom prst="rect">
            <a:avLst/>
          </a:prstGeom>
        </p:spPr>
      </p:pic>
      <p:sp>
        <p:nvSpPr>
          <p:cNvPr id="199" name="Rectangle 10"/>
          <p:cNvSpPr>
            <a:spLocks noChangeArrowheads="1"/>
          </p:cNvSpPr>
          <p:nvPr/>
        </p:nvSpPr>
        <p:spPr bwMode="auto">
          <a:xfrm>
            <a:off x="-1" y="42123864"/>
            <a:ext cx="30248225" cy="340296"/>
          </a:xfrm>
          <a:prstGeom prst="rect">
            <a:avLst/>
          </a:prstGeom>
          <a:solidFill>
            <a:srgbClr val="000000"/>
          </a:solidFill>
          <a:ln w="9525">
            <a:solidFill>
              <a:schemeClr val="tx1"/>
            </a:solidFill>
            <a:round/>
            <a:headEnd/>
            <a:tailEnd/>
          </a:ln>
        </p:spPr>
        <p:txBody>
          <a:bodyPr lIns="88185" tIns="44092" rIns="88185" bIns="44092"/>
          <a:lstStyle>
            <a:lvl1pPr defTabSz="3808413">
              <a:spcBef>
                <a:spcPct val="20000"/>
              </a:spcBef>
              <a:buChar char="•"/>
              <a:defRPr sz="13300">
                <a:solidFill>
                  <a:schemeClr val="tx1"/>
                </a:solidFill>
                <a:latin typeface="Arial" charset="0"/>
                <a:ea typeface="MS PGothic" pitchFamily="34" charset="-128"/>
              </a:defRPr>
            </a:lvl1pPr>
            <a:lvl2pPr marL="742950" indent="-285750" defTabSz="3808413">
              <a:spcBef>
                <a:spcPct val="20000"/>
              </a:spcBef>
              <a:buChar char="–"/>
              <a:defRPr sz="11700">
                <a:solidFill>
                  <a:schemeClr val="tx1"/>
                </a:solidFill>
                <a:latin typeface="Arial" charset="0"/>
                <a:ea typeface="MS PGothic" pitchFamily="34" charset="-128"/>
              </a:defRPr>
            </a:lvl2pPr>
            <a:lvl3pPr marL="1143000" indent="-228600" defTabSz="3808413">
              <a:spcBef>
                <a:spcPct val="20000"/>
              </a:spcBef>
              <a:buChar char="•"/>
              <a:defRPr sz="10000">
                <a:solidFill>
                  <a:schemeClr val="tx1"/>
                </a:solidFill>
                <a:latin typeface="Arial" charset="0"/>
                <a:ea typeface="MS PGothic" pitchFamily="34" charset="-128"/>
              </a:defRPr>
            </a:lvl3pPr>
            <a:lvl4pPr marL="1600200" indent="-228600" defTabSz="3808413">
              <a:spcBef>
                <a:spcPct val="20000"/>
              </a:spcBef>
              <a:buChar char="–"/>
              <a:defRPr sz="8300">
                <a:solidFill>
                  <a:schemeClr val="tx1"/>
                </a:solidFill>
                <a:latin typeface="Arial" charset="0"/>
                <a:ea typeface="MS PGothic" pitchFamily="34" charset="-128"/>
              </a:defRPr>
            </a:lvl4pPr>
            <a:lvl5pPr marL="2057400" indent="-228600" defTabSz="3808413">
              <a:spcBef>
                <a:spcPct val="20000"/>
              </a:spcBef>
              <a:buChar char="»"/>
              <a:defRPr sz="8300">
                <a:solidFill>
                  <a:schemeClr val="tx1"/>
                </a:solidFill>
                <a:latin typeface="Arial" charset="0"/>
                <a:ea typeface="MS PGothic" pitchFamily="34" charset="-128"/>
              </a:defRPr>
            </a:lvl5pPr>
            <a:lvl6pPr marL="25146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endParaRPr lang="en-AU" altLang="en-US" sz="7500"/>
          </a:p>
        </p:txBody>
      </p:sp>
      <p:sp>
        <p:nvSpPr>
          <p:cNvPr id="200" name="Rectangle 199"/>
          <p:cNvSpPr/>
          <p:nvPr/>
        </p:nvSpPr>
        <p:spPr bwMode="auto">
          <a:xfrm>
            <a:off x="360001" y="4765120"/>
            <a:ext cx="12736325" cy="8928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198" name="Rectangle 197"/>
          <p:cNvSpPr/>
          <p:nvPr/>
        </p:nvSpPr>
        <p:spPr bwMode="auto">
          <a:xfrm>
            <a:off x="212719" y="24804648"/>
            <a:ext cx="12883607" cy="891609"/>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cxnSp>
        <p:nvCxnSpPr>
          <p:cNvPr id="10" name="Straight Connector 9"/>
          <p:cNvCxnSpPr/>
          <p:nvPr/>
        </p:nvCxnSpPr>
        <p:spPr bwMode="auto">
          <a:xfrm>
            <a:off x="23310454" y="5039744"/>
            <a:ext cx="0" cy="7023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rot="5400000">
            <a:off x="22180056" y="4752552"/>
            <a:ext cx="0" cy="1512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Rectangle 17"/>
          <p:cNvSpPr/>
          <p:nvPr/>
        </p:nvSpPr>
        <p:spPr>
          <a:xfrm>
            <a:off x="14333124" y="14424591"/>
            <a:ext cx="15151152" cy="1200329"/>
          </a:xfrm>
          <a:prstGeom prst="rect">
            <a:avLst/>
          </a:prstGeom>
        </p:spPr>
        <p:txBody>
          <a:bodyPr wrap="square">
            <a:spAutoFit/>
          </a:bodyPr>
          <a:lstStyle/>
          <a:p>
            <a:pPr>
              <a:lnSpc>
                <a:spcPct val="150000"/>
              </a:lnSpc>
            </a:pPr>
            <a:r>
              <a:rPr lang="en-AU" sz="4800" dirty="0">
                <a:solidFill>
                  <a:schemeClr val="tx1"/>
                </a:solidFill>
              </a:rPr>
              <a:t>Results</a:t>
            </a:r>
          </a:p>
        </p:txBody>
      </p:sp>
      <p:sp>
        <p:nvSpPr>
          <p:cNvPr id="149" name="TextBox 148"/>
          <p:cNvSpPr txBox="1"/>
          <p:nvPr/>
        </p:nvSpPr>
        <p:spPr>
          <a:xfrm>
            <a:off x="348247" y="24609542"/>
            <a:ext cx="12748079" cy="4662815"/>
          </a:xfrm>
          <a:prstGeom prst="rect">
            <a:avLst/>
          </a:prstGeom>
          <a:noFill/>
        </p:spPr>
        <p:txBody>
          <a:bodyPr wrap="square" rtlCol="0">
            <a:spAutoFit/>
          </a:bodyPr>
          <a:lstStyle/>
          <a:p>
            <a:pPr>
              <a:lnSpc>
                <a:spcPct val="150000"/>
              </a:lnSpc>
            </a:pPr>
            <a:r>
              <a:rPr lang="en-AU" sz="4800" dirty="0">
                <a:solidFill>
                  <a:schemeClr val="tx1"/>
                </a:solidFill>
              </a:rPr>
              <a:t>Methods</a:t>
            </a:r>
          </a:p>
          <a:p>
            <a:pPr>
              <a:lnSpc>
                <a:spcPct val="150000"/>
              </a:lnSpc>
            </a:pPr>
            <a:r>
              <a:rPr lang="en-AU" sz="3000" dirty="0">
                <a:solidFill>
                  <a:schemeClr val="tx1"/>
                </a:solidFill>
              </a:rPr>
              <a:t>Undergraduate students (N=71) were tested at the University of Newcastle Cognition Laboratory. Participants viewed two intermixed item sets, a </a:t>
            </a:r>
            <a:r>
              <a:rPr lang="en-AU" sz="3000" dirty="0">
                <a:solidFill>
                  <a:srgbClr val="F21D21"/>
                </a:solidFill>
              </a:rPr>
              <a:t>Red</a:t>
            </a:r>
            <a:r>
              <a:rPr lang="en-AU" sz="3000" dirty="0">
                <a:solidFill>
                  <a:schemeClr val="tx1"/>
                </a:solidFill>
              </a:rPr>
              <a:t> set and </a:t>
            </a:r>
            <a:r>
              <a:rPr lang="en-AU" sz="3000" dirty="0">
                <a:solidFill>
                  <a:srgbClr val="4350D9"/>
                </a:solidFill>
              </a:rPr>
              <a:t>Blue</a:t>
            </a:r>
            <a:r>
              <a:rPr lang="en-AU" sz="3000" dirty="0">
                <a:solidFill>
                  <a:schemeClr val="tx1"/>
                </a:solidFill>
              </a:rPr>
              <a:t> set. Using a keyboard, participants responded ‘</a:t>
            </a:r>
            <a:r>
              <a:rPr lang="en-AU" sz="3000" b="1" dirty="0">
                <a:solidFill>
                  <a:schemeClr val="tx1"/>
                </a:solidFill>
              </a:rPr>
              <a:t>z</a:t>
            </a:r>
            <a:r>
              <a:rPr lang="en-AU" sz="3000" dirty="0">
                <a:solidFill>
                  <a:schemeClr val="tx1"/>
                </a:solidFill>
              </a:rPr>
              <a:t>’ if at least one colour set was less than three, or ‘</a:t>
            </a:r>
            <a:r>
              <a:rPr lang="en-AU" sz="3000" b="1" dirty="0">
                <a:solidFill>
                  <a:schemeClr val="tx1"/>
                </a:solidFill>
              </a:rPr>
              <a:t>/</a:t>
            </a:r>
            <a:r>
              <a:rPr lang="en-AU" sz="3000" dirty="0">
                <a:solidFill>
                  <a:schemeClr val="tx1"/>
                </a:solidFill>
              </a:rPr>
              <a:t>’ if neither colour set was less than three (see </a:t>
            </a:r>
            <a:r>
              <a:rPr lang="en-AU" sz="3000" i="1" dirty="0">
                <a:solidFill>
                  <a:schemeClr val="tx1"/>
                </a:solidFill>
              </a:rPr>
              <a:t>Figure 2a</a:t>
            </a:r>
            <a:r>
              <a:rPr lang="en-AU" sz="3000" dirty="0">
                <a:solidFill>
                  <a:schemeClr val="tx1"/>
                </a:solidFill>
              </a:rPr>
              <a:t>). An alternate criterion of four was also used. </a:t>
            </a:r>
          </a:p>
        </p:txBody>
      </p:sp>
      <p:pic>
        <p:nvPicPr>
          <p:cNvPr id="151" name="Picture 1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811163" y="16547114"/>
            <a:ext cx="3840001" cy="2880000"/>
          </a:xfrm>
          <a:prstGeom prst="rect">
            <a:avLst/>
          </a:prstGeom>
        </p:spPr>
      </p:pic>
      <p:pic>
        <p:nvPicPr>
          <p:cNvPr id="152" name="Picture 1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796519" y="19587037"/>
            <a:ext cx="3840000" cy="2880000"/>
          </a:xfrm>
          <a:prstGeom prst="rect">
            <a:avLst/>
          </a:prstGeom>
        </p:spPr>
      </p:pic>
      <p:cxnSp>
        <p:nvCxnSpPr>
          <p:cNvPr id="20" name="Straight Connector 19"/>
          <p:cNvCxnSpPr/>
          <p:nvPr/>
        </p:nvCxnSpPr>
        <p:spPr bwMode="auto">
          <a:xfrm>
            <a:off x="13899976" y="4998362"/>
            <a:ext cx="0" cy="35613334"/>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54" name="Picture 1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404032" y="16521764"/>
            <a:ext cx="4053635" cy="3040226"/>
          </a:xfrm>
          <a:prstGeom prst="rect">
            <a:avLst/>
          </a:prstGeom>
        </p:spPr>
      </p:pic>
      <p:pic>
        <p:nvPicPr>
          <p:cNvPr id="155" name="Picture 154"/>
          <p:cNvPicPr>
            <a:picLocks noChangeAspect="1"/>
          </p:cNvPicPr>
          <p:nvPr/>
        </p:nvPicPr>
        <p:blipFill rotWithShape="1">
          <a:blip r:embed="rId9" cstate="print">
            <a:extLst>
              <a:ext uri="{28A0092B-C50C-407E-A947-70E740481C1C}">
                <a14:useLocalDpi xmlns:a14="http://schemas.microsoft.com/office/drawing/2010/main" val="0"/>
              </a:ext>
            </a:extLst>
          </a:blip>
          <a:srcRect l="11253" r="9157"/>
          <a:stretch/>
        </p:blipFill>
        <p:spPr>
          <a:xfrm>
            <a:off x="14908088" y="19585359"/>
            <a:ext cx="3177385" cy="2994125"/>
          </a:xfrm>
          <a:prstGeom prst="rect">
            <a:avLst/>
          </a:prstGeom>
        </p:spPr>
      </p:pic>
      <p:pic>
        <p:nvPicPr>
          <p:cNvPr id="156" name="Picture 155"/>
          <p:cNvPicPr>
            <a:picLocks noChangeAspect="1"/>
          </p:cNvPicPr>
          <p:nvPr/>
        </p:nvPicPr>
        <p:blipFill rotWithShape="1">
          <a:blip r:embed="rId10" cstate="print">
            <a:extLst>
              <a:ext uri="{28A0092B-C50C-407E-A947-70E740481C1C}">
                <a14:useLocalDpi xmlns:a14="http://schemas.microsoft.com/office/drawing/2010/main" val="0"/>
              </a:ext>
            </a:extLst>
          </a:blip>
          <a:srcRect l="11252" r="13741"/>
          <a:stretch/>
        </p:blipFill>
        <p:spPr>
          <a:xfrm>
            <a:off x="25709288" y="16547114"/>
            <a:ext cx="2880320" cy="2880000"/>
          </a:xfrm>
          <a:prstGeom prst="rect">
            <a:avLst/>
          </a:prstGeom>
        </p:spPr>
      </p:pic>
      <p:pic>
        <p:nvPicPr>
          <p:cNvPr id="157" name="Picture 156"/>
          <p:cNvPicPr>
            <a:picLocks noChangeAspect="1"/>
          </p:cNvPicPr>
          <p:nvPr/>
        </p:nvPicPr>
        <p:blipFill rotWithShape="1">
          <a:blip r:embed="rId11" cstate="print">
            <a:extLst>
              <a:ext uri="{28A0092B-C50C-407E-A947-70E740481C1C}">
                <a14:useLocalDpi xmlns:a14="http://schemas.microsoft.com/office/drawing/2010/main" val="0"/>
              </a:ext>
            </a:extLst>
          </a:blip>
          <a:srcRect r="11865"/>
          <a:stretch/>
        </p:blipFill>
        <p:spPr>
          <a:xfrm>
            <a:off x="22036880" y="16547114"/>
            <a:ext cx="3384376" cy="2880000"/>
          </a:xfrm>
          <a:prstGeom prst="rect">
            <a:avLst/>
          </a:prstGeom>
        </p:spPr>
      </p:pic>
      <p:pic>
        <p:nvPicPr>
          <p:cNvPr id="158" name="Picture 15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012018" y="19604657"/>
            <a:ext cx="3840000" cy="2880000"/>
          </a:xfrm>
          <a:prstGeom prst="rect">
            <a:avLst/>
          </a:prstGeom>
        </p:spPr>
      </p:pic>
      <p:pic>
        <p:nvPicPr>
          <p:cNvPr id="159" name="Picture 158"/>
          <p:cNvPicPr>
            <a:picLocks noChangeAspect="1"/>
          </p:cNvPicPr>
          <p:nvPr/>
        </p:nvPicPr>
        <p:blipFill rotWithShape="1">
          <a:blip r:embed="rId13" cstate="print">
            <a:extLst>
              <a:ext uri="{28A0092B-C50C-407E-A947-70E740481C1C}">
                <a14:useLocalDpi xmlns:a14="http://schemas.microsoft.com/office/drawing/2010/main" val="0"/>
              </a:ext>
            </a:extLst>
          </a:blip>
          <a:srcRect l="8972"/>
          <a:stretch/>
        </p:blipFill>
        <p:spPr>
          <a:xfrm>
            <a:off x="25517952" y="19601750"/>
            <a:ext cx="3495499" cy="2880000"/>
          </a:xfrm>
          <a:prstGeom prst="rect">
            <a:avLst/>
          </a:prstGeom>
        </p:spPr>
      </p:pic>
      <p:sp>
        <p:nvSpPr>
          <p:cNvPr id="26" name="Rectangle 25"/>
          <p:cNvSpPr/>
          <p:nvPr/>
        </p:nvSpPr>
        <p:spPr>
          <a:xfrm>
            <a:off x="14155051" y="15804287"/>
            <a:ext cx="11064247" cy="615553"/>
          </a:xfrm>
          <a:prstGeom prst="rect">
            <a:avLst/>
          </a:prstGeom>
        </p:spPr>
        <p:txBody>
          <a:bodyPr wrap="none">
            <a:spAutoFit/>
          </a:bodyPr>
          <a:lstStyle/>
          <a:p>
            <a:r>
              <a:rPr lang="en-US" sz="3400" b="1" dirty="0">
                <a:solidFill>
                  <a:schemeClr val="tx1"/>
                </a:solidFill>
              </a:rPr>
              <a:t>Experiment 1: Evenly Sized Dots (Analysis Example)</a:t>
            </a:r>
          </a:p>
        </p:txBody>
      </p:sp>
      <p:sp>
        <p:nvSpPr>
          <p:cNvPr id="27" name="TextBox 26"/>
          <p:cNvSpPr txBox="1"/>
          <p:nvPr/>
        </p:nvSpPr>
        <p:spPr>
          <a:xfrm>
            <a:off x="13989851" y="17673892"/>
            <a:ext cx="800219" cy="2801408"/>
          </a:xfrm>
          <a:prstGeom prst="rect">
            <a:avLst/>
          </a:prstGeom>
          <a:noFill/>
        </p:spPr>
        <p:txBody>
          <a:bodyPr vert="vert270" wrap="none" rtlCol="0">
            <a:spAutoFit/>
          </a:bodyPr>
          <a:lstStyle/>
          <a:p>
            <a:r>
              <a:rPr lang="en-US" sz="4000" dirty="0">
                <a:solidFill>
                  <a:schemeClr val="bg2">
                    <a:lumMod val="60000"/>
                    <a:lumOff val="40000"/>
                  </a:schemeClr>
                </a:solidFill>
              </a:rPr>
              <a:t>Hypotheses</a:t>
            </a:r>
            <a:endParaRPr lang="en-AU" sz="4000" dirty="0">
              <a:solidFill>
                <a:schemeClr val="bg2">
                  <a:lumMod val="60000"/>
                  <a:lumOff val="40000"/>
                </a:schemeClr>
              </a:solidFill>
            </a:endParaRPr>
          </a:p>
        </p:txBody>
      </p:sp>
      <p:sp>
        <p:nvSpPr>
          <p:cNvPr id="160" name="TextBox 159"/>
          <p:cNvSpPr txBox="1"/>
          <p:nvPr/>
        </p:nvSpPr>
        <p:spPr>
          <a:xfrm>
            <a:off x="18140317" y="17889916"/>
            <a:ext cx="800219" cy="2174634"/>
          </a:xfrm>
          <a:prstGeom prst="rect">
            <a:avLst/>
          </a:prstGeom>
          <a:noFill/>
        </p:spPr>
        <p:txBody>
          <a:bodyPr vert="vert270" wrap="none" rtlCol="0">
            <a:spAutoFit/>
          </a:bodyPr>
          <a:lstStyle/>
          <a:p>
            <a:r>
              <a:rPr lang="en-US" sz="4000" dirty="0">
                <a:solidFill>
                  <a:schemeClr val="bg2">
                    <a:lumMod val="60000"/>
                    <a:lumOff val="40000"/>
                  </a:schemeClr>
                </a:solidFill>
              </a:rPr>
              <a:t>Outcome</a:t>
            </a:r>
            <a:endParaRPr lang="en-AU" sz="4000" dirty="0">
              <a:solidFill>
                <a:schemeClr val="bg2">
                  <a:lumMod val="60000"/>
                  <a:lumOff val="40000"/>
                </a:schemeClr>
              </a:solidFill>
            </a:endParaRPr>
          </a:p>
        </p:txBody>
      </p:sp>
      <p:graphicFrame>
        <p:nvGraphicFramePr>
          <p:cNvPr id="162" name="Table 161"/>
          <p:cNvGraphicFramePr>
            <a:graphicFrameLocks noGrp="1"/>
          </p:cNvGraphicFramePr>
          <p:nvPr>
            <p:extLst/>
          </p:nvPr>
        </p:nvGraphicFramePr>
        <p:xfrm>
          <a:off x="14241716" y="22873684"/>
          <a:ext cx="15242560" cy="5573618"/>
        </p:xfrm>
        <a:graphic>
          <a:graphicData uri="http://schemas.openxmlformats.org/drawingml/2006/table">
            <a:tbl>
              <a:tblPr firstRow="1" bandRow="1">
                <a:tableStyleId>{5C22544A-7EE6-4342-B048-85BDC9FD1C3A}</a:tableStyleId>
              </a:tblPr>
              <a:tblGrid>
                <a:gridCol w="3048512">
                  <a:extLst>
                    <a:ext uri="{9D8B030D-6E8A-4147-A177-3AD203B41FA5}">
                      <a16:colId xmlns="" xmlns:a16="http://schemas.microsoft.com/office/drawing/2014/main" val="1657304507"/>
                    </a:ext>
                  </a:extLst>
                </a:gridCol>
                <a:gridCol w="3048512">
                  <a:extLst>
                    <a:ext uri="{9D8B030D-6E8A-4147-A177-3AD203B41FA5}">
                      <a16:colId xmlns="" xmlns:a16="http://schemas.microsoft.com/office/drawing/2014/main" val="1093018289"/>
                    </a:ext>
                  </a:extLst>
                </a:gridCol>
                <a:gridCol w="3048512">
                  <a:extLst>
                    <a:ext uri="{9D8B030D-6E8A-4147-A177-3AD203B41FA5}">
                      <a16:colId xmlns="" xmlns:a16="http://schemas.microsoft.com/office/drawing/2014/main" val="20002"/>
                    </a:ext>
                  </a:extLst>
                </a:gridCol>
                <a:gridCol w="3048512">
                  <a:extLst>
                    <a:ext uri="{9D8B030D-6E8A-4147-A177-3AD203B41FA5}">
                      <a16:colId xmlns="" xmlns:a16="http://schemas.microsoft.com/office/drawing/2014/main" val="1431451660"/>
                    </a:ext>
                  </a:extLst>
                </a:gridCol>
                <a:gridCol w="3048512">
                  <a:extLst>
                    <a:ext uri="{9D8B030D-6E8A-4147-A177-3AD203B41FA5}">
                      <a16:colId xmlns="" xmlns:a16="http://schemas.microsoft.com/office/drawing/2014/main" val="960136507"/>
                    </a:ext>
                  </a:extLst>
                </a:gridCol>
              </a:tblGrid>
              <a:tr h="1303000">
                <a:tc>
                  <a:txBody>
                    <a:bodyPr/>
                    <a:lstStyle/>
                    <a:p>
                      <a:pPr algn="ctr"/>
                      <a:r>
                        <a:rPr lang="en-AU" sz="3000" b="1" dirty="0">
                          <a:solidFill>
                            <a:schemeClr val="tx1"/>
                          </a:solidFill>
                        </a:rPr>
                        <a:t>Experiment</a:t>
                      </a:r>
                    </a:p>
                  </a:txBody>
                  <a:tcPr anchor="ctr">
                    <a:solidFill>
                      <a:srgbClr val="DAEDEF"/>
                    </a:solidFill>
                  </a:tcPr>
                </a:tc>
                <a:tc>
                  <a:txBody>
                    <a:bodyPr/>
                    <a:lstStyle/>
                    <a:p>
                      <a:pPr algn="ctr"/>
                      <a:r>
                        <a:rPr lang="en-AU" sz="3000" b="1" dirty="0">
                          <a:solidFill>
                            <a:schemeClr val="tx1"/>
                          </a:solidFill>
                        </a:rPr>
                        <a:t>Criterion Three</a:t>
                      </a:r>
                    </a:p>
                  </a:txBody>
                  <a:tcPr anchor="ctr">
                    <a:solidFill>
                      <a:srgbClr val="DAEDEF"/>
                    </a:solidFill>
                  </a:tcPr>
                </a:tc>
                <a:tc>
                  <a:txBody>
                    <a:bodyPr/>
                    <a:lstStyle/>
                    <a:p>
                      <a:pPr algn="ctr"/>
                      <a:r>
                        <a:rPr lang="en-US" sz="3000" b="1" dirty="0">
                          <a:solidFill>
                            <a:schemeClr val="tx1"/>
                          </a:solidFill>
                        </a:rPr>
                        <a:t>Capacity</a:t>
                      </a:r>
                      <a:endParaRPr lang="en-AU" sz="3000" b="1" dirty="0">
                        <a:solidFill>
                          <a:schemeClr val="tx1"/>
                        </a:solidFill>
                      </a:endParaRPr>
                    </a:p>
                  </a:txBody>
                  <a:tcPr anchor="ctr">
                    <a:solidFill>
                      <a:srgbClr val="DAEDEF"/>
                    </a:solidFill>
                  </a:tcPr>
                </a:tc>
                <a:tc>
                  <a:txBody>
                    <a:bodyPr/>
                    <a:lstStyle/>
                    <a:p>
                      <a:pPr algn="ctr"/>
                      <a:r>
                        <a:rPr lang="en-AU" sz="3000" b="1" dirty="0">
                          <a:solidFill>
                            <a:schemeClr val="tx1"/>
                          </a:solidFill>
                        </a:rPr>
                        <a:t>Criterion Four</a:t>
                      </a:r>
                    </a:p>
                  </a:txBody>
                  <a:tcPr anchor="ctr">
                    <a:solidFill>
                      <a:srgbClr val="DAEDEF"/>
                    </a:solidFill>
                  </a:tcPr>
                </a:tc>
                <a:tc>
                  <a:txBody>
                    <a:bodyPr/>
                    <a:lstStyle/>
                    <a:p>
                      <a:pPr algn="ctr"/>
                      <a:r>
                        <a:rPr lang="en-AU" sz="3000" b="1" dirty="0">
                          <a:solidFill>
                            <a:schemeClr val="tx1"/>
                          </a:solidFill>
                        </a:rPr>
                        <a:t>Capacity</a:t>
                      </a:r>
                    </a:p>
                  </a:txBody>
                  <a:tcPr anchor="ctr">
                    <a:solidFill>
                      <a:srgbClr val="DAEDEF"/>
                    </a:solidFill>
                  </a:tcPr>
                </a:tc>
                <a:extLst>
                  <a:ext uri="{0D108BD9-81ED-4DB2-BD59-A6C34878D82A}">
                    <a16:rowId xmlns="" xmlns:a16="http://schemas.microsoft.com/office/drawing/2014/main" val="137590577"/>
                  </a:ext>
                </a:extLst>
              </a:tr>
              <a:tr h="1303000">
                <a:tc>
                  <a:txBody>
                    <a:bodyPr/>
                    <a:lstStyle/>
                    <a:p>
                      <a:pPr algn="ctr"/>
                      <a:r>
                        <a:rPr lang="en-AU" sz="3000" dirty="0">
                          <a:solidFill>
                            <a:schemeClr val="tx1"/>
                          </a:solidFill>
                        </a:rPr>
                        <a:t>Even Size Dots</a:t>
                      </a:r>
                    </a:p>
                  </a:txBody>
                  <a:tcPr anchor="ctr">
                    <a:solidFill>
                      <a:schemeClr val="bg1"/>
                    </a:solidFill>
                  </a:tcPr>
                </a:tc>
                <a:tc>
                  <a:txBody>
                    <a:bodyPr/>
                    <a:lstStyle/>
                    <a:p>
                      <a:pPr algn="ctr"/>
                      <a:r>
                        <a:rPr lang="en-AU" sz="3000" dirty="0">
                          <a:solidFill>
                            <a:schemeClr val="tx1"/>
                          </a:solidFill>
                        </a:rPr>
                        <a:t>Serial</a:t>
                      </a:r>
                      <a:r>
                        <a:rPr lang="en-AU" sz="3000" baseline="0" dirty="0">
                          <a:solidFill>
                            <a:schemeClr val="tx1"/>
                          </a:solidFill>
                        </a:rPr>
                        <a:t> N = 11 </a:t>
                      </a:r>
                    </a:p>
                    <a:p>
                      <a:pPr algn="ctr"/>
                      <a:r>
                        <a:rPr lang="en-AU" sz="3000" baseline="0" dirty="0">
                          <a:solidFill>
                            <a:schemeClr val="tx1"/>
                          </a:solidFill>
                        </a:rPr>
                        <a:t>Parallel N = 1</a:t>
                      </a:r>
                      <a:endParaRPr lang="en-AU" sz="3000" dirty="0">
                        <a:solidFill>
                          <a:schemeClr val="tx1"/>
                        </a:solidFill>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000" b="1" dirty="0">
                          <a:solidFill>
                            <a:schemeClr val="tx1"/>
                          </a:solidFill>
                        </a:rPr>
                        <a:t>Unlimited</a:t>
                      </a:r>
                      <a:endParaRPr lang="en-AU" sz="3000" dirty="0">
                        <a:solidFill>
                          <a:schemeClr val="tx1"/>
                        </a:solidFill>
                      </a:endParaRPr>
                    </a:p>
                  </a:txBody>
                  <a:tcPr anchor="ctr">
                    <a:solidFill>
                      <a:schemeClr val="bg1"/>
                    </a:solidFill>
                  </a:tcPr>
                </a:tc>
                <a:tc>
                  <a:txBody>
                    <a:bodyPr/>
                    <a:lstStyle/>
                    <a:p>
                      <a:pPr algn="ctr"/>
                      <a:r>
                        <a:rPr lang="en-AU" sz="3000" dirty="0">
                          <a:solidFill>
                            <a:schemeClr val="tx1"/>
                          </a:solidFill>
                        </a:rPr>
                        <a:t>Serial</a:t>
                      </a:r>
                      <a:r>
                        <a:rPr lang="en-AU" sz="3000" baseline="0" dirty="0">
                          <a:solidFill>
                            <a:schemeClr val="tx1"/>
                          </a:solidFill>
                        </a:rPr>
                        <a:t> N = 12</a:t>
                      </a:r>
                    </a:p>
                  </a:txBody>
                  <a:tcPr anchor="ctr">
                    <a:solidFill>
                      <a:schemeClr val="bg1"/>
                    </a:solidFill>
                  </a:tcPr>
                </a:tc>
                <a:tc>
                  <a:txBody>
                    <a:bodyPr/>
                    <a:lstStyle/>
                    <a:p>
                      <a:pPr algn="ctr"/>
                      <a:r>
                        <a:rPr lang="en-US" sz="3000" b="1" dirty="0">
                          <a:solidFill>
                            <a:schemeClr val="tx1"/>
                          </a:solidFill>
                        </a:rPr>
                        <a:t>Unlimited</a:t>
                      </a:r>
                      <a:endParaRPr lang="en-US" sz="3000" b="0" dirty="0">
                        <a:solidFill>
                          <a:schemeClr val="tx1"/>
                        </a:solidFill>
                      </a:endParaRPr>
                    </a:p>
                  </a:txBody>
                  <a:tcPr anchor="ctr">
                    <a:solidFill>
                      <a:schemeClr val="bg1"/>
                    </a:solidFill>
                  </a:tcPr>
                </a:tc>
                <a:extLst>
                  <a:ext uri="{0D108BD9-81ED-4DB2-BD59-A6C34878D82A}">
                    <a16:rowId xmlns="" xmlns:a16="http://schemas.microsoft.com/office/drawing/2014/main" val="1640704687"/>
                  </a:ext>
                </a:extLst>
              </a:tr>
              <a:tr h="1303000">
                <a:tc>
                  <a:txBody>
                    <a:bodyPr/>
                    <a:lstStyle/>
                    <a:p>
                      <a:pPr algn="ctr"/>
                      <a:r>
                        <a:rPr lang="en-AU" sz="3000" dirty="0">
                          <a:solidFill>
                            <a:schemeClr val="tx1"/>
                          </a:solidFill>
                        </a:rPr>
                        <a:t>Predictive Surface Area</a:t>
                      </a:r>
                    </a:p>
                  </a:txBody>
                  <a:tcPr anchor="ctr">
                    <a:solidFill>
                      <a:schemeClr val="bg1"/>
                    </a:solidFill>
                  </a:tcPr>
                </a:tc>
                <a:tc>
                  <a:txBody>
                    <a:bodyPr/>
                    <a:lstStyle/>
                    <a:p>
                      <a:pPr algn="ctr"/>
                      <a:r>
                        <a:rPr lang="en-AU" sz="3000" dirty="0">
                          <a:solidFill>
                            <a:schemeClr val="tx1"/>
                          </a:solidFill>
                        </a:rPr>
                        <a:t>Serial N = 8</a:t>
                      </a:r>
                    </a:p>
                  </a:txBody>
                  <a:tcPr anchor="ctr">
                    <a:solidFill>
                      <a:schemeClr val="bg1"/>
                    </a:solidFill>
                  </a:tcPr>
                </a:tc>
                <a:tc>
                  <a:txBody>
                    <a:bodyPr/>
                    <a:lstStyle/>
                    <a:p>
                      <a:pPr algn="ctr"/>
                      <a:r>
                        <a:rPr lang="en-US" sz="3000" b="1" dirty="0">
                          <a:solidFill>
                            <a:schemeClr val="tx1"/>
                          </a:solidFill>
                        </a:rPr>
                        <a:t>Unlimited</a:t>
                      </a:r>
                      <a:endParaRPr lang="en-AU" sz="3000" b="1" dirty="0">
                        <a:solidFill>
                          <a:schemeClr val="tx1"/>
                        </a:solidFill>
                      </a:endParaRPr>
                    </a:p>
                  </a:txBody>
                  <a:tcPr anchor="ctr">
                    <a:solidFill>
                      <a:schemeClr val="bg1"/>
                    </a:solidFill>
                  </a:tcPr>
                </a:tc>
                <a:tc>
                  <a:txBody>
                    <a:bodyPr/>
                    <a:lstStyle/>
                    <a:p>
                      <a:pPr algn="ctr"/>
                      <a:r>
                        <a:rPr lang="en-AU" sz="3000" dirty="0">
                          <a:solidFill>
                            <a:schemeClr val="tx1"/>
                          </a:solidFill>
                        </a:rPr>
                        <a:t>Serial N = 11</a:t>
                      </a:r>
                    </a:p>
                  </a:txBody>
                  <a:tcPr anchor="ctr">
                    <a:solidFill>
                      <a:schemeClr val="bg1"/>
                    </a:solidFill>
                  </a:tcPr>
                </a:tc>
                <a:tc>
                  <a:txBody>
                    <a:bodyPr/>
                    <a:lstStyle/>
                    <a:p>
                      <a:pPr algn="ctr"/>
                      <a:r>
                        <a:rPr lang="en-AU" sz="3000" b="1" dirty="0">
                          <a:solidFill>
                            <a:schemeClr val="tx1"/>
                          </a:solidFill>
                        </a:rPr>
                        <a:t>Unlimited</a:t>
                      </a:r>
                    </a:p>
                  </a:txBody>
                  <a:tcPr anchor="ctr">
                    <a:solidFill>
                      <a:schemeClr val="bg1"/>
                    </a:solidFill>
                  </a:tcPr>
                </a:tc>
                <a:extLst>
                  <a:ext uri="{0D108BD9-81ED-4DB2-BD59-A6C34878D82A}">
                    <a16:rowId xmlns="" xmlns:a16="http://schemas.microsoft.com/office/drawing/2014/main" val="2322855173"/>
                  </a:ext>
                </a:extLst>
              </a:tr>
              <a:tr h="16646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000" dirty="0">
                          <a:solidFill>
                            <a:schemeClr val="tx1"/>
                          </a:solidFill>
                        </a:rPr>
                        <a:t>Forced </a:t>
                      </a:r>
                      <a:r>
                        <a:rPr lang="en-AU" sz="3000" dirty="0" err="1">
                          <a:solidFill>
                            <a:schemeClr val="tx1"/>
                          </a:solidFill>
                        </a:rPr>
                        <a:t>Subitizing</a:t>
                      </a:r>
                      <a:endParaRPr lang="en-AU" sz="3000" dirty="0">
                        <a:solidFill>
                          <a:schemeClr val="tx1"/>
                        </a:solidFill>
                      </a:endParaRPr>
                    </a:p>
                  </a:txBody>
                  <a:tcPr anchor="ctr">
                    <a:solidFill>
                      <a:schemeClr val="bg1"/>
                    </a:solidFill>
                  </a:tcPr>
                </a:tc>
                <a:tc>
                  <a:txBody>
                    <a:bodyPr/>
                    <a:lstStyle/>
                    <a:p>
                      <a:pPr algn="ctr"/>
                      <a:r>
                        <a:rPr lang="en-AU" sz="3000" dirty="0">
                          <a:solidFill>
                            <a:schemeClr val="tx1"/>
                          </a:solidFill>
                        </a:rPr>
                        <a:t>Serial</a:t>
                      </a:r>
                      <a:r>
                        <a:rPr lang="en-AU" sz="3000" baseline="0" dirty="0">
                          <a:solidFill>
                            <a:schemeClr val="tx1"/>
                          </a:solidFill>
                        </a:rPr>
                        <a:t> N = 12</a:t>
                      </a:r>
                    </a:p>
                    <a:p>
                      <a:pPr algn="ctr"/>
                      <a:r>
                        <a:rPr lang="en-AU" sz="3000" baseline="0" dirty="0">
                          <a:solidFill>
                            <a:schemeClr val="tx1"/>
                          </a:solidFill>
                        </a:rPr>
                        <a:t>Parallel N = 2</a:t>
                      </a:r>
                      <a:endParaRPr lang="en-AU" sz="3000" dirty="0">
                        <a:solidFill>
                          <a:schemeClr val="tx1"/>
                        </a:solidFill>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000" b="1" dirty="0">
                          <a:solidFill>
                            <a:schemeClr val="tx1"/>
                          </a:solidFill>
                        </a:rPr>
                        <a:t>Unlimited</a:t>
                      </a:r>
                      <a:r>
                        <a:rPr lang="en-AU" sz="3000" dirty="0">
                          <a:solidFill>
                            <a:schemeClr val="tx1"/>
                          </a:solidFill>
                        </a:rPr>
                        <a:t> </a:t>
                      </a:r>
                    </a:p>
                  </a:txBody>
                  <a:tcPr anchor="ctr">
                    <a:solidFill>
                      <a:schemeClr val="bg1"/>
                    </a:solidFill>
                  </a:tcPr>
                </a:tc>
                <a:tc>
                  <a:txBody>
                    <a:bodyPr/>
                    <a:lstStyle/>
                    <a:p>
                      <a:pPr algn="ctr"/>
                      <a:r>
                        <a:rPr lang="en-AU" sz="3000" dirty="0">
                          <a:solidFill>
                            <a:schemeClr val="tx1"/>
                          </a:solidFill>
                        </a:rPr>
                        <a:t>Serial</a:t>
                      </a:r>
                      <a:r>
                        <a:rPr lang="en-AU" sz="3000" baseline="0" dirty="0">
                          <a:solidFill>
                            <a:schemeClr val="tx1"/>
                          </a:solidFill>
                        </a:rPr>
                        <a:t> N = 12</a:t>
                      </a:r>
                    </a:p>
                    <a:p>
                      <a:pPr algn="ctr"/>
                      <a:r>
                        <a:rPr lang="en-AU" sz="3000" baseline="0" dirty="0">
                          <a:solidFill>
                            <a:schemeClr val="tx1"/>
                          </a:solidFill>
                        </a:rPr>
                        <a:t>Parallel N = 2</a:t>
                      </a:r>
                      <a:endParaRPr lang="en-AU" sz="3000" dirty="0">
                        <a:solidFill>
                          <a:schemeClr val="tx1"/>
                        </a:solidFill>
                      </a:endParaRPr>
                    </a:p>
                  </a:txBody>
                  <a:tcPr anchor="ctr">
                    <a:solidFill>
                      <a:schemeClr val="bg1"/>
                    </a:solidFill>
                  </a:tcPr>
                </a:tc>
                <a:tc>
                  <a:txBody>
                    <a:bodyPr/>
                    <a:lstStyle/>
                    <a:p>
                      <a:pPr algn="ctr"/>
                      <a:r>
                        <a:rPr lang="en-US" sz="3000" b="1" dirty="0">
                          <a:solidFill>
                            <a:schemeClr val="tx1"/>
                          </a:solidFill>
                        </a:rPr>
                        <a:t>Unlimited</a:t>
                      </a:r>
                      <a:endParaRPr lang="en-US" sz="3000" b="0" dirty="0">
                        <a:solidFill>
                          <a:schemeClr val="tx1"/>
                        </a:solidFill>
                      </a:endParaRPr>
                    </a:p>
                  </a:txBody>
                  <a:tcPr anchor="ctr">
                    <a:solidFill>
                      <a:schemeClr val="bg1"/>
                    </a:solidFill>
                  </a:tcPr>
                </a:tc>
                <a:extLst>
                  <a:ext uri="{0D108BD9-81ED-4DB2-BD59-A6C34878D82A}">
                    <a16:rowId xmlns="" xmlns:a16="http://schemas.microsoft.com/office/drawing/2014/main" val="4228776681"/>
                  </a:ext>
                </a:extLst>
              </a:tr>
            </a:tbl>
          </a:graphicData>
        </a:graphic>
      </p:graphicFrame>
      <p:sp>
        <p:nvSpPr>
          <p:cNvPr id="163" name="Rectangle 162"/>
          <p:cNvSpPr/>
          <p:nvPr/>
        </p:nvSpPr>
        <p:spPr bwMode="auto">
          <a:xfrm>
            <a:off x="14127295" y="29018408"/>
            <a:ext cx="15612761" cy="8928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164" name="Rectangle 163"/>
          <p:cNvSpPr/>
          <p:nvPr/>
        </p:nvSpPr>
        <p:spPr>
          <a:xfrm>
            <a:off x="14333124" y="28819071"/>
            <a:ext cx="15151152" cy="1063433"/>
          </a:xfrm>
          <a:prstGeom prst="rect">
            <a:avLst/>
          </a:prstGeom>
        </p:spPr>
        <p:txBody>
          <a:bodyPr wrap="square">
            <a:spAutoFit/>
          </a:bodyPr>
          <a:lstStyle/>
          <a:p>
            <a:pPr>
              <a:lnSpc>
                <a:spcPct val="150000"/>
              </a:lnSpc>
            </a:pPr>
            <a:r>
              <a:rPr lang="en-AU" sz="4800" dirty="0">
                <a:solidFill>
                  <a:schemeClr val="tx1"/>
                </a:solidFill>
              </a:rPr>
              <a:t>Conclusion</a:t>
            </a:r>
          </a:p>
        </p:txBody>
      </p:sp>
      <p:sp>
        <p:nvSpPr>
          <p:cNvPr id="165" name="TextBox 164"/>
          <p:cNvSpPr txBox="1"/>
          <p:nvPr/>
        </p:nvSpPr>
        <p:spPr>
          <a:xfrm>
            <a:off x="14241716" y="30127266"/>
            <a:ext cx="15498340" cy="4760278"/>
          </a:xfrm>
          <a:prstGeom prst="rect">
            <a:avLst/>
          </a:prstGeom>
          <a:noFill/>
        </p:spPr>
        <p:txBody>
          <a:bodyPr wrap="square" rtlCol="0">
            <a:spAutoFit/>
          </a:bodyPr>
          <a:lstStyle/>
          <a:p>
            <a:pPr>
              <a:lnSpc>
                <a:spcPct val="150000"/>
              </a:lnSpc>
            </a:pPr>
            <a:r>
              <a:rPr lang="en-US" sz="3000" dirty="0">
                <a:solidFill>
                  <a:schemeClr val="tx1"/>
                </a:solidFill>
              </a:rPr>
              <a:t>Two item-sets may be subitized in Parallel under conditions of Unlimited or Effortless Workload, however Sequential or Serial subitizing was preferred (66 / 71 Ps). </a:t>
            </a:r>
          </a:p>
          <a:p>
            <a:pPr>
              <a:lnSpc>
                <a:spcPts val="4000"/>
              </a:lnSpc>
            </a:pPr>
            <a:endParaRPr lang="en-US" sz="3000" dirty="0">
              <a:solidFill>
                <a:schemeClr val="tx1"/>
              </a:solidFill>
            </a:endParaRPr>
          </a:p>
          <a:p>
            <a:pPr>
              <a:lnSpc>
                <a:spcPct val="150000"/>
              </a:lnSpc>
            </a:pPr>
            <a:r>
              <a:rPr lang="en-US" sz="3000" dirty="0">
                <a:solidFill>
                  <a:schemeClr val="tx1"/>
                </a:solidFill>
              </a:rPr>
              <a:t>Serial and Parallel System Subitizing showed effortless (Unlimited) processing. Serial and Parallel groups showed no mean RT difference. This indicates no advantage in either strategy. These results suggest that the observed preference for Serial </a:t>
            </a:r>
            <a:r>
              <a:rPr lang="en-US" sz="3000" dirty="0" err="1">
                <a:solidFill>
                  <a:schemeClr val="tx1"/>
                </a:solidFill>
              </a:rPr>
              <a:t>Subitizing</a:t>
            </a:r>
            <a:r>
              <a:rPr lang="en-US" sz="3000" dirty="0">
                <a:solidFill>
                  <a:schemeClr val="tx1"/>
                </a:solidFill>
              </a:rPr>
              <a:t> may be a learned phenomenon, which may stem from our everyday use of Sequential Counting. </a:t>
            </a:r>
          </a:p>
        </p:txBody>
      </p:sp>
      <p:sp>
        <p:nvSpPr>
          <p:cNvPr id="2" name="Rectangle 1"/>
          <p:cNvSpPr/>
          <p:nvPr/>
        </p:nvSpPr>
        <p:spPr>
          <a:xfrm>
            <a:off x="14105102" y="36507240"/>
            <a:ext cx="15356981" cy="3785652"/>
          </a:xfrm>
          <a:prstGeom prst="rect">
            <a:avLst/>
          </a:prstGeom>
        </p:spPr>
        <p:txBody>
          <a:bodyPr wrap="square">
            <a:spAutoFit/>
          </a:bodyPr>
          <a:lstStyle/>
          <a:p>
            <a:pPr marL="457200" indent="-457200">
              <a:lnSpc>
                <a:spcPct val="150000"/>
              </a:lnSpc>
              <a:buFont typeface="Arial" panose="020B0604020202020204" pitchFamily="34" charset="0"/>
              <a:buChar char="•"/>
            </a:pPr>
            <a:r>
              <a:rPr lang="en-US" sz="3200" dirty="0">
                <a:solidFill>
                  <a:schemeClr val="tx1"/>
                </a:solidFill>
              </a:rPr>
              <a:t>Investigate whether Parallel System </a:t>
            </a:r>
            <a:r>
              <a:rPr lang="en-US" sz="3200" dirty="0" err="1">
                <a:solidFill>
                  <a:schemeClr val="tx1"/>
                </a:solidFill>
              </a:rPr>
              <a:t>Subitizing</a:t>
            </a:r>
            <a:r>
              <a:rPr lang="en-US" sz="3200" dirty="0">
                <a:solidFill>
                  <a:schemeClr val="tx1"/>
                </a:solidFill>
              </a:rPr>
              <a:t> is a learned enumeration strategy</a:t>
            </a:r>
          </a:p>
          <a:p>
            <a:pPr marL="457200" indent="-457200">
              <a:lnSpc>
                <a:spcPct val="150000"/>
              </a:lnSpc>
              <a:buFont typeface="Arial" panose="020B0604020202020204" pitchFamily="34" charset="0"/>
              <a:buChar char="•"/>
            </a:pPr>
            <a:r>
              <a:rPr lang="en-US" sz="3200" dirty="0">
                <a:solidFill>
                  <a:schemeClr val="tx1"/>
                </a:solidFill>
              </a:rPr>
              <a:t>If Parallel System </a:t>
            </a:r>
            <a:r>
              <a:rPr lang="en-US" sz="3200" dirty="0" err="1">
                <a:solidFill>
                  <a:schemeClr val="tx1"/>
                </a:solidFill>
              </a:rPr>
              <a:t>Subitizing</a:t>
            </a:r>
            <a:r>
              <a:rPr lang="en-US" sz="3200" dirty="0">
                <a:solidFill>
                  <a:schemeClr val="tx1"/>
                </a:solidFill>
              </a:rPr>
              <a:t> is present in children and when Serial System </a:t>
            </a:r>
            <a:r>
              <a:rPr lang="en-US" sz="3200" dirty="0" err="1">
                <a:solidFill>
                  <a:schemeClr val="tx1"/>
                </a:solidFill>
              </a:rPr>
              <a:t>Subitizing</a:t>
            </a:r>
            <a:r>
              <a:rPr lang="en-US" sz="3200" dirty="0">
                <a:solidFill>
                  <a:schemeClr val="tx1"/>
                </a:solidFill>
              </a:rPr>
              <a:t> becomes the preferred strategy</a:t>
            </a:r>
          </a:p>
          <a:p>
            <a:pPr marL="457200" indent="-457200">
              <a:lnSpc>
                <a:spcPct val="150000"/>
              </a:lnSpc>
              <a:buFont typeface="Arial" panose="020B0604020202020204" pitchFamily="34" charset="0"/>
              <a:buChar char="•"/>
            </a:pPr>
            <a:r>
              <a:rPr lang="en-US" sz="3200" dirty="0">
                <a:solidFill>
                  <a:schemeClr val="tx1"/>
                </a:solidFill>
              </a:rPr>
              <a:t>If learning Parallel System Subitizing as a child may help to expand our Mental Number Line past the boundary of four. </a:t>
            </a:r>
          </a:p>
        </p:txBody>
      </p:sp>
      <p:sp>
        <p:nvSpPr>
          <p:cNvPr id="46" name="Rectangle 45"/>
          <p:cNvSpPr/>
          <p:nvPr/>
        </p:nvSpPr>
        <p:spPr bwMode="auto">
          <a:xfrm>
            <a:off x="14105102" y="35283104"/>
            <a:ext cx="15612761" cy="8928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47" name="Rectangle 46"/>
          <p:cNvSpPr/>
          <p:nvPr/>
        </p:nvSpPr>
        <p:spPr>
          <a:xfrm>
            <a:off x="14310931" y="35067080"/>
            <a:ext cx="15151152" cy="1200329"/>
          </a:xfrm>
          <a:prstGeom prst="rect">
            <a:avLst/>
          </a:prstGeom>
        </p:spPr>
        <p:txBody>
          <a:bodyPr wrap="square">
            <a:spAutoFit/>
          </a:bodyPr>
          <a:lstStyle/>
          <a:p>
            <a:pPr>
              <a:lnSpc>
                <a:spcPct val="150000"/>
              </a:lnSpc>
            </a:pPr>
            <a:r>
              <a:rPr lang="en-AU" sz="4800" dirty="0">
                <a:solidFill>
                  <a:schemeClr val="tx1"/>
                </a:solidFill>
              </a:rPr>
              <a:t>Future Research</a:t>
            </a:r>
          </a:p>
        </p:txBody>
      </p:sp>
      <mc:AlternateContent xmlns:mc="http://schemas.openxmlformats.org/markup-compatibility/2006" xmlns:a14="http://schemas.microsoft.com/office/drawing/2010/main">
        <mc:Choice Requires="a14">
          <p:sp>
            <p:nvSpPr>
              <p:cNvPr id="49" name="TextBox 48"/>
              <p:cNvSpPr txBox="1"/>
              <p:nvPr/>
            </p:nvSpPr>
            <p:spPr>
              <a:xfrm>
                <a:off x="14332024" y="13023608"/>
                <a:ext cx="1113465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solidFill>
                            <a:schemeClr val="tx1"/>
                          </a:solidFill>
                          <a:latin typeface="Cambria Math" panose="02040503050406030204" pitchFamily="18" charset="0"/>
                        </a:rPr>
                        <m:t>Survivor</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Interaction</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Contrast</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SIC</m:t>
                      </m:r>
                      <m:r>
                        <a:rPr lang="en-US" sz="3200" b="0" i="0" smtClean="0">
                          <a:solidFill>
                            <a:schemeClr val="tx1"/>
                          </a:solidFill>
                          <a:latin typeface="Cambria Math" panose="02040503050406030204" pitchFamily="18" charset="0"/>
                        </a:rPr>
                        <m:t>)</m:t>
                      </m:r>
                      <m:r>
                        <a:rPr lang="en-AU" sz="3200" b="0" i="1" smtClean="0">
                          <a:solidFill>
                            <a:schemeClr val="tx1"/>
                          </a:solidFill>
                          <a:latin typeface="Cambria Math" panose="02040503050406030204" pitchFamily="18" charset="0"/>
                        </a:rPr>
                        <m:t>=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𝐻𝐻</m:t>
                          </m:r>
                        </m:sub>
                      </m:sSub>
                      <m:r>
                        <a:rPr lang="en-AU" sz="3200" b="0" i="1" smtClean="0">
                          <a:solidFill>
                            <a:schemeClr val="tx1"/>
                          </a:solidFill>
                          <a:latin typeface="Cambria Math" panose="02040503050406030204" pitchFamily="18" charset="0"/>
                        </a:rPr>
                        <m:t> −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𝐻𝐿</m:t>
                          </m:r>
                        </m:sub>
                      </m:sSub>
                      <m:r>
                        <a:rPr lang="en-AU" sz="3200" b="0" i="1" smtClean="0">
                          <a:solidFill>
                            <a:schemeClr val="tx1"/>
                          </a:solidFill>
                          <a:latin typeface="Cambria Math" panose="02040503050406030204" pitchFamily="18" charset="0"/>
                        </a:rPr>
                        <m:t> −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𝐿𝐻</m:t>
                          </m:r>
                        </m:sub>
                      </m:sSub>
                      <m:r>
                        <a:rPr lang="en-AU" sz="3200" b="0" i="1" smtClean="0">
                          <a:solidFill>
                            <a:schemeClr val="tx1"/>
                          </a:solidFill>
                          <a:latin typeface="Cambria Math" panose="02040503050406030204" pitchFamily="18" charset="0"/>
                        </a:rPr>
                        <m:t>+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𝐿𝐿</m:t>
                          </m:r>
                        </m:sub>
                      </m:sSub>
                    </m:oMath>
                  </m:oMathPara>
                </a14:m>
                <a:endParaRPr lang="en-AU" sz="3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14332024" y="13023608"/>
                <a:ext cx="11134651" cy="492443"/>
              </a:xfrm>
              <a:prstGeom prst="rect">
                <a:avLst/>
              </a:prstGeom>
              <a:blipFill rotWithShape="0">
                <a:blip r:embed="rId1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14188008" y="12390566"/>
                <a:ext cx="1198911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solidFill>
                            <a:schemeClr val="tx1"/>
                          </a:solidFill>
                          <a:latin typeface="Cambria Math" panose="02040503050406030204" pitchFamily="18" charset="0"/>
                        </a:rPr>
                        <m:t>Mean</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Interaction</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Contrast</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MIC</m:t>
                      </m:r>
                      <m:r>
                        <a:rPr lang="en-US" sz="3200" b="0" i="0" smtClean="0">
                          <a:solidFill>
                            <a:schemeClr val="tx1"/>
                          </a:solidFill>
                          <a:latin typeface="Cambria Math" panose="02040503050406030204" pitchFamily="18" charset="0"/>
                        </a:rPr>
                        <m:t>)</m:t>
                      </m:r>
                      <m:r>
                        <a:rPr lang="en-AU" sz="3200" b="0" i="1" smtClean="0">
                          <a:solidFill>
                            <a:schemeClr val="tx1"/>
                          </a:solidFill>
                          <a:latin typeface="Cambria Math" panose="02040503050406030204" pitchFamily="18" charset="0"/>
                        </a:rPr>
                        <m:t>=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𝑅𝑇</m:t>
                          </m:r>
                        </m:e>
                        <m:sub>
                          <m:r>
                            <a:rPr lang="en-AU" sz="3200" b="0" i="1" smtClean="0">
                              <a:solidFill>
                                <a:schemeClr val="tx1"/>
                              </a:solidFill>
                              <a:latin typeface="Cambria Math" panose="02040503050406030204" pitchFamily="18" charset="0"/>
                            </a:rPr>
                            <m:t>𝐻𝐻</m:t>
                          </m:r>
                        </m:sub>
                      </m:sSub>
                      <m:r>
                        <a:rPr lang="en-AU" sz="3200" b="0" i="1" smtClean="0">
                          <a:solidFill>
                            <a:schemeClr val="tx1"/>
                          </a:solidFill>
                          <a:latin typeface="Cambria Math" panose="02040503050406030204" pitchFamily="18" charset="0"/>
                        </a:rPr>
                        <m:t> −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𝑅𝑇</m:t>
                          </m:r>
                        </m:e>
                        <m:sub>
                          <m:r>
                            <a:rPr lang="en-AU" sz="3200" b="0" i="1" smtClean="0">
                              <a:solidFill>
                                <a:schemeClr val="tx1"/>
                              </a:solidFill>
                              <a:latin typeface="Cambria Math" panose="02040503050406030204" pitchFamily="18" charset="0"/>
                            </a:rPr>
                            <m:t>𝐻𝐿</m:t>
                          </m:r>
                        </m:sub>
                      </m:sSub>
                      <m:r>
                        <a:rPr lang="en-AU" sz="3200" b="0" i="1" smtClean="0">
                          <a:solidFill>
                            <a:schemeClr val="tx1"/>
                          </a:solidFill>
                          <a:latin typeface="Cambria Math" panose="02040503050406030204" pitchFamily="18" charset="0"/>
                        </a:rPr>
                        <m:t> −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𝑅𝑇</m:t>
                          </m:r>
                        </m:e>
                        <m:sub>
                          <m:r>
                            <a:rPr lang="en-AU" sz="3200" b="0" i="1" smtClean="0">
                              <a:solidFill>
                                <a:schemeClr val="tx1"/>
                              </a:solidFill>
                              <a:latin typeface="Cambria Math" panose="02040503050406030204" pitchFamily="18" charset="0"/>
                            </a:rPr>
                            <m:t>𝐿𝐻</m:t>
                          </m:r>
                        </m:sub>
                      </m:sSub>
                      <m:r>
                        <a:rPr lang="en-AU" sz="3200" b="0" i="1" smtClean="0">
                          <a:solidFill>
                            <a:schemeClr val="tx1"/>
                          </a:solidFill>
                          <a:latin typeface="Cambria Math" panose="02040503050406030204" pitchFamily="18" charset="0"/>
                        </a:rPr>
                        <m:t>+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𝑅𝑇</m:t>
                          </m:r>
                        </m:e>
                        <m:sub>
                          <m:r>
                            <a:rPr lang="en-AU" sz="3200" b="0" i="1" smtClean="0">
                              <a:solidFill>
                                <a:schemeClr val="tx1"/>
                              </a:solidFill>
                              <a:latin typeface="Cambria Math" panose="02040503050406030204" pitchFamily="18" charset="0"/>
                            </a:rPr>
                            <m:t>𝐿𝐿</m:t>
                          </m:r>
                        </m:sub>
                      </m:sSub>
                    </m:oMath>
                  </m:oMathPara>
                </a14:m>
                <a:endParaRPr lang="en-AU" sz="3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14188008" y="12390566"/>
                <a:ext cx="11989115" cy="492443"/>
              </a:xfrm>
              <a:prstGeom prst="rect">
                <a:avLst/>
              </a:prstGeom>
              <a:blipFill rotWithShape="0">
                <a:blip r:embed="rId1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4346932" y="13608871"/>
                <a:ext cx="6249788" cy="765659"/>
              </a:xfrm>
              <a:prstGeom prst="rect">
                <a:avLst/>
              </a:prstGeom>
              <a:noFill/>
            </p:spPr>
            <p:txBody>
              <a:bodyPr wrap="none" lIns="0" tIns="0" rIns="0" bIns="0" rtlCol="0">
                <a:spAutoFit/>
              </a:bodyPr>
              <a:lstStyle/>
              <a:p>
                <a14:m>
                  <m:oMath xmlns:m="http://schemas.openxmlformats.org/officeDocument/2006/math">
                    <m:r>
                      <m:rPr>
                        <m:sty m:val="p"/>
                      </m:rPr>
                      <a:rPr lang="en-AU" sz="3200" b="0" i="0" smtClean="0">
                        <a:solidFill>
                          <a:schemeClr val="tx1"/>
                        </a:solidFill>
                        <a:latin typeface="Cambria Math" panose="02040503050406030204" pitchFamily="18" charset="0"/>
                      </a:rPr>
                      <m:t>C</m:t>
                    </m:r>
                    <m:r>
                      <m:rPr>
                        <m:sty m:val="p"/>
                      </m:rPr>
                      <a:rPr lang="en-US" sz="3200" b="0" i="0" smtClean="0">
                        <a:solidFill>
                          <a:schemeClr val="tx1"/>
                        </a:solidFill>
                        <a:latin typeface="Cambria Math" panose="02040503050406030204" pitchFamily="18" charset="0"/>
                      </a:rPr>
                      <m:t>apacity</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Coefficient</m:t>
                    </m:r>
                    <m:r>
                      <a:rPr lang="en-AU" sz="3200" b="0" i="1" smtClean="0">
                        <a:solidFill>
                          <a:schemeClr val="tx1"/>
                        </a:solidFill>
                        <a:latin typeface="Cambria Math" panose="02040503050406030204" pitchFamily="18" charset="0"/>
                      </a:rPr>
                      <m:t>=</m:t>
                    </m:r>
                    <m:r>
                      <a:rPr lang="en-AU" sz="3200" b="0" i="1" smtClean="0">
                        <a:solidFill>
                          <a:schemeClr val="tx1"/>
                        </a:solidFill>
                        <a:latin typeface="Cambria Math" panose="02040503050406030204" pitchFamily="18" charset="0"/>
                      </a:rPr>
                      <m:t>𝑙𝑜𝑔</m:t>
                    </m:r>
                    <m:f>
                      <m:fPr>
                        <m:ctrlPr>
                          <a:rPr lang="en-AU" sz="3200" b="0" i="1" smtClean="0">
                            <a:solidFill>
                              <a:schemeClr val="tx1"/>
                            </a:solidFill>
                            <a:latin typeface="Cambria Math" panose="02040503050406030204" pitchFamily="18" charset="0"/>
                          </a:rPr>
                        </m:ctrlPr>
                      </m:fPr>
                      <m:num>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𝐴𝐵</m:t>
                            </m:r>
                          </m:sub>
                        </m:sSub>
                      </m:num>
                      <m:den>
                        <m:r>
                          <a:rPr lang="en-AU" sz="3200" b="0" i="1" smtClean="0">
                            <a:solidFill>
                              <a:schemeClr val="tx1"/>
                            </a:solidFill>
                            <a:latin typeface="Cambria Math" panose="02040503050406030204" pitchFamily="18" charset="0"/>
                          </a:rPr>
                          <m:t>(</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𝐴</m:t>
                            </m:r>
                          </m:sub>
                        </m:sSub>
                        <m:r>
                          <a:rPr lang="en-AU" sz="3200" b="0" i="1" smtClean="0">
                            <a:solidFill>
                              <a:schemeClr val="tx1"/>
                            </a:solidFill>
                            <a:latin typeface="Cambria Math" panose="02040503050406030204" pitchFamily="18" charset="0"/>
                          </a:rPr>
                          <m:t>+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𝐵</m:t>
                            </m:r>
                          </m:sub>
                        </m:sSub>
                        <m:r>
                          <a:rPr lang="en-AU" sz="3200" b="0" i="1" smtClean="0">
                            <a:solidFill>
                              <a:schemeClr val="tx1"/>
                            </a:solidFill>
                            <a:latin typeface="Cambria Math" panose="02040503050406030204" pitchFamily="18" charset="0"/>
                          </a:rPr>
                          <m:t>)</m:t>
                        </m:r>
                      </m:den>
                    </m:f>
                  </m:oMath>
                </a14:m>
                <a:r>
                  <a:rPr lang="en-AU" sz="3200" dirty="0">
                    <a:solidFill>
                      <a:schemeClr val="tx1"/>
                    </a:solidFill>
                    <a:latin typeface="Times New Roman" panose="02020603050405020304" pitchFamily="18" charset="0"/>
                    <a:cs typeface="Times New Roman" panose="02020603050405020304" pitchFamily="18" charset="0"/>
                  </a:rPr>
                  <a:t> </a:t>
                </a:r>
              </a:p>
            </p:txBody>
          </p:sp>
        </mc:Choice>
        <mc:Fallback xmlns="">
          <p:sp>
            <p:nvSpPr>
              <p:cNvPr id="51" name="TextBox 50"/>
              <p:cNvSpPr txBox="1">
                <a:spLocks noRot="1" noChangeAspect="1" noMove="1" noResize="1" noEditPoints="1" noAdjustHandles="1" noChangeArrowheads="1" noChangeShapeType="1" noTextEdit="1"/>
              </p:cNvSpPr>
              <p:nvPr/>
            </p:nvSpPr>
            <p:spPr>
              <a:xfrm>
                <a:off x="14346932" y="13608871"/>
                <a:ext cx="6249788" cy="765659"/>
              </a:xfrm>
              <a:prstGeom prst="rect">
                <a:avLst/>
              </a:prstGeom>
              <a:blipFill rotWithShape="0">
                <a:blip r:embed="rId16"/>
                <a:stretch>
                  <a:fillRect/>
                </a:stretch>
              </a:blipFill>
            </p:spPr>
            <p:txBody>
              <a:bodyPr/>
              <a:lstStyle/>
              <a:p>
                <a:r>
                  <a:rPr lang="en-AU">
                    <a:noFill/>
                  </a:rPr>
                  <a:t> </a:t>
                </a:r>
              </a:p>
            </p:txBody>
          </p:sp>
        </mc:Fallback>
      </mc:AlternateContent>
      <p:cxnSp>
        <p:nvCxnSpPr>
          <p:cNvPr id="5" name="Straight Arrow Connector 4"/>
          <p:cNvCxnSpPr/>
          <p:nvPr/>
        </p:nvCxnSpPr>
        <p:spPr bwMode="auto">
          <a:xfrm>
            <a:off x="14070824" y="7724125"/>
            <a:ext cx="2477478" cy="363123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8" name="TextBox 7"/>
          <p:cNvSpPr txBox="1"/>
          <p:nvPr/>
        </p:nvSpPr>
        <p:spPr>
          <a:xfrm rot="3317782">
            <a:off x="14230205" y="9552665"/>
            <a:ext cx="1579920" cy="477054"/>
          </a:xfrm>
          <a:prstGeom prst="rect">
            <a:avLst/>
          </a:prstGeom>
          <a:noFill/>
        </p:spPr>
        <p:txBody>
          <a:bodyPr wrap="none" rtlCol="0">
            <a:spAutoFit/>
          </a:bodyPr>
          <a:lstStyle/>
          <a:p>
            <a:r>
              <a:rPr lang="en-US" sz="2500" b="1" dirty="0">
                <a:solidFill>
                  <a:schemeClr val="tx1"/>
                </a:solidFill>
                <a:latin typeface="Times New Roman" panose="02020603050405020304" pitchFamily="18" charset="0"/>
                <a:cs typeface="Times New Roman" panose="02020603050405020304" pitchFamily="18" charset="0"/>
              </a:rPr>
              <a:t>Time (</a:t>
            </a:r>
            <a:r>
              <a:rPr lang="en-US" sz="2500" b="1" dirty="0" err="1">
                <a:solidFill>
                  <a:schemeClr val="tx1"/>
                </a:solidFill>
                <a:latin typeface="Times New Roman" panose="02020603050405020304" pitchFamily="18" charset="0"/>
                <a:cs typeface="Times New Roman" panose="02020603050405020304" pitchFamily="18" charset="0"/>
              </a:rPr>
              <a:t>ms</a:t>
            </a:r>
            <a:r>
              <a:rPr lang="en-US" sz="2500" b="1" dirty="0">
                <a:solidFill>
                  <a:schemeClr val="tx1"/>
                </a:solidFill>
                <a:latin typeface="Times New Roman" panose="02020603050405020304" pitchFamily="18" charset="0"/>
                <a:cs typeface="Times New Roman" panose="02020603050405020304" pitchFamily="18" charset="0"/>
              </a:rPr>
              <a:t>)</a:t>
            </a:r>
            <a:endParaRPr lang="en-AU" sz="2500" b="1" dirty="0">
              <a:solidFill>
                <a:schemeClr val="tx1"/>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20640886" y="5058124"/>
            <a:ext cx="1757212" cy="861774"/>
          </a:xfrm>
          <a:prstGeom prst="rect">
            <a:avLst/>
          </a:prstGeom>
          <a:noFill/>
        </p:spPr>
        <p:txBody>
          <a:bodyPr wrap="none" rtlCol="0">
            <a:spAutoFit/>
          </a:bodyPr>
          <a:lstStyle/>
          <a:p>
            <a:r>
              <a:rPr lang="en-US" sz="2500" b="1" dirty="0">
                <a:solidFill>
                  <a:schemeClr val="tx1"/>
                </a:solidFill>
                <a:latin typeface="Times New Roman" panose="02020603050405020304" pitchFamily="18" charset="0"/>
                <a:cs typeface="Times New Roman" panose="02020603050405020304" pitchFamily="18" charset="0"/>
              </a:rPr>
              <a:t>Blocks = 13</a:t>
            </a:r>
          </a:p>
          <a:p>
            <a:r>
              <a:rPr lang="en-US" sz="2500" b="1" dirty="0">
                <a:solidFill>
                  <a:schemeClr val="tx1"/>
                </a:solidFill>
                <a:latin typeface="Times New Roman" panose="02020603050405020304" pitchFamily="18" charset="0"/>
                <a:cs typeface="Times New Roman" panose="02020603050405020304" pitchFamily="18" charset="0"/>
              </a:rPr>
              <a:t>Trials = 96</a:t>
            </a:r>
            <a:endParaRPr lang="en-AU" sz="2500" b="1" dirty="0">
              <a:solidFill>
                <a:schemeClr val="tx1"/>
              </a:solidFill>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146448" y="16272992"/>
            <a:ext cx="13681520" cy="7848872"/>
            <a:chOff x="146448" y="18145200"/>
            <a:chExt cx="13681520" cy="7848872"/>
          </a:xfrm>
        </p:grpSpPr>
        <p:pic>
          <p:nvPicPr>
            <p:cNvPr id="147" name="Picture 146"/>
            <p:cNvPicPr>
              <a:picLocks noChangeAspect="1"/>
            </p:cNvPicPr>
            <p:nvPr/>
          </p:nvPicPr>
          <p:blipFill rotWithShape="1">
            <a:blip r:embed="rId9" cstate="print">
              <a:extLst>
                <a:ext uri="{28A0092B-C50C-407E-A947-70E740481C1C}">
                  <a14:useLocalDpi xmlns:a14="http://schemas.microsoft.com/office/drawing/2010/main" val="0"/>
                </a:ext>
              </a:extLst>
            </a:blip>
            <a:srcRect l="11253" r="9157"/>
            <a:stretch/>
          </p:blipFill>
          <p:spPr>
            <a:xfrm>
              <a:off x="7059216" y="21745600"/>
              <a:ext cx="3528392" cy="3324887"/>
            </a:xfrm>
            <a:prstGeom prst="rect">
              <a:avLst/>
            </a:prstGeom>
          </p:spPr>
        </p:pic>
        <p:pic>
          <p:nvPicPr>
            <p:cNvPr id="145" name="Picture 144"/>
            <p:cNvPicPr>
              <a:picLocks noChangeAspect="1"/>
            </p:cNvPicPr>
            <p:nvPr/>
          </p:nvPicPr>
          <p:blipFill rotWithShape="1">
            <a:blip r:embed="rId17" cstate="print">
              <a:extLst>
                <a:ext uri="{28A0092B-C50C-407E-A947-70E740481C1C}">
                  <a14:useLocalDpi xmlns:a14="http://schemas.microsoft.com/office/drawing/2010/main" val="0"/>
                </a:ext>
              </a:extLst>
            </a:blip>
            <a:srcRect l="11120" r="12995"/>
            <a:stretch/>
          </p:blipFill>
          <p:spPr>
            <a:xfrm>
              <a:off x="10463852" y="21760248"/>
              <a:ext cx="3364116" cy="3324887"/>
            </a:xfrm>
            <a:prstGeom prst="rect">
              <a:avLst/>
            </a:prstGeom>
          </p:spPr>
        </p:pic>
        <p:grpSp>
          <p:nvGrpSpPr>
            <p:cNvPr id="133" name="Group 132"/>
            <p:cNvGrpSpPr>
              <a:grpSpLocks noChangeAspect="1"/>
            </p:cNvGrpSpPr>
            <p:nvPr/>
          </p:nvGrpSpPr>
          <p:grpSpPr>
            <a:xfrm>
              <a:off x="434480" y="18145200"/>
              <a:ext cx="6768753" cy="7056783"/>
              <a:chOff x="5655303" y="286971"/>
              <a:chExt cx="5655002" cy="5895641"/>
            </a:xfrm>
          </p:grpSpPr>
          <p:pic>
            <p:nvPicPr>
              <p:cNvPr id="134" name="Picture 133"/>
              <p:cNvPicPr>
                <a:picLocks noChangeAspect="1"/>
              </p:cNvPicPr>
              <p:nvPr/>
            </p:nvPicPr>
            <p:blipFill rotWithShape="1">
              <a:blip r:embed="rId8" cstate="print">
                <a:extLst>
                  <a:ext uri="{28A0092B-C50C-407E-A947-70E740481C1C}">
                    <a14:useLocalDpi xmlns:a14="http://schemas.microsoft.com/office/drawing/2010/main" val="0"/>
                  </a:ext>
                </a:extLst>
              </a:blip>
              <a:srcRect l="14943"/>
              <a:stretch/>
            </p:blipFill>
            <p:spPr>
              <a:xfrm>
                <a:off x="5655303" y="3302612"/>
                <a:ext cx="3266201" cy="2880000"/>
              </a:xfrm>
              <a:prstGeom prst="rect">
                <a:avLst/>
              </a:prstGeom>
            </p:spPr>
          </p:pic>
          <p:pic>
            <p:nvPicPr>
              <p:cNvPr id="139" name="Picture 138"/>
              <p:cNvPicPr>
                <a:picLocks noChangeAspect="1"/>
              </p:cNvPicPr>
              <p:nvPr/>
            </p:nvPicPr>
            <p:blipFill rotWithShape="1">
              <a:blip r:embed="rId18" cstate="print">
                <a:extLst>
                  <a:ext uri="{28A0092B-C50C-407E-A947-70E740481C1C}">
                    <a14:useLocalDpi xmlns:a14="http://schemas.microsoft.com/office/drawing/2010/main" val="0"/>
                  </a:ext>
                </a:extLst>
              </a:blip>
              <a:srcRect l="16509"/>
              <a:stretch/>
            </p:blipFill>
            <p:spPr>
              <a:xfrm>
                <a:off x="5715463" y="286971"/>
                <a:ext cx="3206041" cy="2880000"/>
              </a:xfrm>
              <a:prstGeom prst="rect">
                <a:avLst/>
              </a:prstGeom>
            </p:spPr>
          </p:pic>
          <p:pic>
            <p:nvPicPr>
              <p:cNvPr id="140" name="Picture 139"/>
              <p:cNvPicPr>
                <a:picLocks noChangeAspect="1"/>
              </p:cNvPicPr>
              <p:nvPr/>
            </p:nvPicPr>
            <p:blipFill rotWithShape="1">
              <a:blip r:embed="rId19" cstate="print">
                <a:extLst>
                  <a:ext uri="{28A0092B-C50C-407E-A947-70E740481C1C}">
                    <a14:useLocalDpi xmlns:a14="http://schemas.microsoft.com/office/drawing/2010/main" val="0"/>
                  </a:ext>
                </a:extLst>
              </a:blip>
              <a:srcRect l="8320" r="14369"/>
              <a:stretch/>
            </p:blipFill>
            <p:spPr>
              <a:xfrm>
                <a:off x="8285568" y="286972"/>
                <a:ext cx="2968746" cy="2880000"/>
              </a:xfrm>
              <a:prstGeom prst="rect">
                <a:avLst/>
              </a:prstGeom>
            </p:spPr>
          </p:pic>
          <p:pic>
            <p:nvPicPr>
              <p:cNvPr id="141" name="Picture 140"/>
              <p:cNvPicPr>
                <a:picLocks noChangeAspect="1"/>
              </p:cNvPicPr>
              <p:nvPr/>
            </p:nvPicPr>
            <p:blipFill rotWithShape="1">
              <a:blip r:embed="rId20" cstate="print">
                <a:extLst>
                  <a:ext uri="{28A0092B-C50C-407E-A947-70E740481C1C}">
                    <a14:useLocalDpi xmlns:a14="http://schemas.microsoft.com/office/drawing/2010/main" val="0"/>
                  </a:ext>
                </a:extLst>
              </a:blip>
              <a:srcRect l="8320" r="12911"/>
              <a:stretch/>
            </p:blipFill>
            <p:spPr>
              <a:xfrm>
                <a:off x="8285568" y="3302612"/>
                <a:ext cx="3024737" cy="2880000"/>
              </a:xfrm>
              <a:prstGeom prst="rect">
                <a:avLst/>
              </a:prstGeom>
            </p:spPr>
          </p:pic>
        </p:grpSp>
        <p:pic>
          <p:nvPicPr>
            <p:cNvPr id="146" name="Picture 145"/>
            <p:cNvPicPr>
              <a:picLocks noChangeAspect="1"/>
            </p:cNvPicPr>
            <p:nvPr/>
          </p:nvPicPr>
          <p:blipFill rotWithShape="1">
            <a:blip r:embed="rId21" cstate="print">
              <a:extLst>
                <a:ext uri="{28A0092B-C50C-407E-A947-70E740481C1C}">
                  <a14:useLocalDpi xmlns:a14="http://schemas.microsoft.com/office/drawing/2010/main" val="0"/>
                </a:ext>
              </a:extLst>
            </a:blip>
            <a:srcRect r="12877"/>
            <a:stretch/>
          </p:blipFill>
          <p:spPr>
            <a:xfrm>
              <a:off x="8237463" y="18217208"/>
              <a:ext cx="3862313" cy="3324887"/>
            </a:xfrm>
            <a:prstGeom prst="rect">
              <a:avLst/>
            </a:prstGeom>
          </p:spPr>
        </p:pic>
        <p:sp>
          <p:nvSpPr>
            <p:cNvPr id="3" name="Rectangle 2"/>
            <p:cNvSpPr/>
            <p:nvPr/>
          </p:nvSpPr>
          <p:spPr bwMode="auto">
            <a:xfrm>
              <a:off x="290864" y="21583938"/>
              <a:ext cx="3600000" cy="3600000"/>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56" name="Rectangle 55"/>
            <p:cNvSpPr/>
            <p:nvPr/>
          </p:nvSpPr>
          <p:spPr bwMode="auto">
            <a:xfrm>
              <a:off x="7118386" y="21673592"/>
              <a:ext cx="3361940" cy="3463457"/>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9" name="TextBox 8"/>
            <p:cNvSpPr txBox="1"/>
            <p:nvPr/>
          </p:nvSpPr>
          <p:spPr>
            <a:xfrm>
              <a:off x="327079" y="25224631"/>
              <a:ext cx="12636793" cy="769441"/>
            </a:xfrm>
            <a:prstGeom prst="rect">
              <a:avLst/>
            </a:prstGeom>
            <a:noFill/>
          </p:spPr>
          <p:txBody>
            <a:bodyPr wrap="none" rtlCol="0">
              <a:spAutoFit/>
            </a:bodyPr>
            <a:lstStyle/>
            <a:p>
              <a:r>
                <a:rPr lang="en-US" sz="2200" b="1" dirty="0">
                  <a:solidFill>
                    <a:schemeClr val="tx1"/>
                  </a:solidFill>
                </a:rPr>
                <a:t>Figure 1.a. Survivor Interaction Contrasts (SIC) used to diagnose Parallel and Serial Systems</a:t>
              </a:r>
            </a:p>
            <a:p>
              <a:r>
                <a:rPr lang="en-US" sz="2200" b="1" dirty="0">
                  <a:solidFill>
                    <a:schemeClr val="tx1"/>
                  </a:solidFill>
                </a:rPr>
                <a:t>1.b. Capacity Coefficient. Diagnose Workload: Unlimited equates to Effortless processing</a:t>
              </a:r>
              <a:endParaRPr lang="en-AU" sz="2200" b="1" dirty="0">
                <a:solidFill>
                  <a:schemeClr val="tx1"/>
                </a:solidFill>
              </a:endParaRPr>
            </a:p>
          </p:txBody>
        </p:sp>
        <p:sp>
          <p:nvSpPr>
            <p:cNvPr id="58" name="TextBox 57"/>
            <p:cNvSpPr txBox="1"/>
            <p:nvPr/>
          </p:nvSpPr>
          <p:spPr>
            <a:xfrm>
              <a:off x="146448" y="18362385"/>
              <a:ext cx="593432" cy="430887"/>
            </a:xfrm>
            <a:prstGeom prst="rect">
              <a:avLst/>
            </a:prstGeom>
            <a:noFill/>
          </p:spPr>
          <p:txBody>
            <a:bodyPr wrap="none" rtlCol="0">
              <a:spAutoFit/>
            </a:bodyPr>
            <a:lstStyle/>
            <a:p>
              <a:r>
                <a:rPr lang="en-US" sz="2200" b="1" dirty="0">
                  <a:solidFill>
                    <a:schemeClr val="tx1"/>
                  </a:solidFill>
                </a:rPr>
                <a:t>1a)</a:t>
              </a:r>
              <a:endParaRPr lang="en-AU" sz="2200" b="1" dirty="0">
                <a:solidFill>
                  <a:schemeClr val="tx1"/>
                </a:solidFill>
              </a:endParaRPr>
            </a:p>
          </p:txBody>
        </p:sp>
        <p:sp>
          <p:nvSpPr>
            <p:cNvPr id="59" name="TextBox 58"/>
            <p:cNvSpPr txBox="1"/>
            <p:nvPr/>
          </p:nvSpPr>
          <p:spPr>
            <a:xfrm>
              <a:off x="7745363" y="18350747"/>
              <a:ext cx="609462" cy="430887"/>
            </a:xfrm>
            <a:prstGeom prst="rect">
              <a:avLst/>
            </a:prstGeom>
            <a:noFill/>
          </p:spPr>
          <p:txBody>
            <a:bodyPr wrap="none" rtlCol="0">
              <a:spAutoFit/>
            </a:bodyPr>
            <a:lstStyle/>
            <a:p>
              <a:r>
                <a:rPr lang="en-US" sz="2200" b="1" dirty="0">
                  <a:solidFill>
                    <a:schemeClr val="tx1"/>
                  </a:solidFill>
                </a:rPr>
                <a:t>1b)</a:t>
              </a:r>
              <a:endParaRPr lang="en-AU" sz="2200" b="1" dirty="0">
                <a:solidFill>
                  <a:schemeClr val="tx1"/>
                </a:solidFill>
              </a:endParaRPr>
            </a:p>
          </p:txBody>
        </p:sp>
      </p:grpSp>
      <p:sp>
        <p:nvSpPr>
          <p:cNvPr id="60" name="TextBox 59"/>
          <p:cNvSpPr txBox="1"/>
          <p:nvPr/>
        </p:nvSpPr>
        <p:spPr>
          <a:xfrm>
            <a:off x="14093244" y="4751712"/>
            <a:ext cx="593432" cy="430887"/>
          </a:xfrm>
          <a:prstGeom prst="rect">
            <a:avLst/>
          </a:prstGeom>
          <a:noFill/>
        </p:spPr>
        <p:txBody>
          <a:bodyPr wrap="none" rtlCol="0">
            <a:spAutoFit/>
          </a:bodyPr>
          <a:lstStyle/>
          <a:p>
            <a:r>
              <a:rPr lang="en-US" sz="2200" b="1" dirty="0">
                <a:solidFill>
                  <a:schemeClr val="tx1"/>
                </a:solidFill>
              </a:rPr>
              <a:t>2a)</a:t>
            </a:r>
            <a:endParaRPr lang="en-AU" sz="2200" b="1" dirty="0">
              <a:solidFill>
                <a:schemeClr val="tx1"/>
              </a:solidFill>
            </a:endParaRPr>
          </a:p>
        </p:txBody>
      </p:sp>
      <p:sp>
        <p:nvSpPr>
          <p:cNvPr id="61" name="TextBox 60"/>
          <p:cNvSpPr txBox="1"/>
          <p:nvPr/>
        </p:nvSpPr>
        <p:spPr>
          <a:xfrm>
            <a:off x="23484967" y="4756062"/>
            <a:ext cx="609462" cy="430887"/>
          </a:xfrm>
          <a:prstGeom prst="rect">
            <a:avLst/>
          </a:prstGeom>
          <a:noFill/>
        </p:spPr>
        <p:txBody>
          <a:bodyPr wrap="none" rtlCol="0">
            <a:spAutoFit/>
          </a:bodyPr>
          <a:lstStyle/>
          <a:p>
            <a:r>
              <a:rPr lang="en-US" sz="2200" b="1" dirty="0">
                <a:solidFill>
                  <a:schemeClr val="tx1"/>
                </a:solidFill>
              </a:rPr>
              <a:t>2b)</a:t>
            </a:r>
            <a:endParaRPr lang="en-AU" sz="2200" b="1" dirty="0">
              <a:solidFill>
                <a:schemeClr val="tx1"/>
              </a:solidFill>
            </a:endParaRPr>
          </a:p>
        </p:txBody>
      </p:sp>
      <p:sp>
        <p:nvSpPr>
          <p:cNvPr id="11" name="Rectangle 10"/>
          <p:cNvSpPr/>
          <p:nvPr/>
        </p:nvSpPr>
        <p:spPr>
          <a:xfrm>
            <a:off x="25689080" y="11621129"/>
            <a:ext cx="2920736" cy="477054"/>
          </a:xfrm>
          <a:prstGeom prst="rect">
            <a:avLst/>
          </a:prstGeom>
        </p:spPr>
        <p:txBody>
          <a:bodyPr wrap="none">
            <a:spAutoFit/>
          </a:bodyPr>
          <a:lstStyle/>
          <a:p>
            <a:r>
              <a:rPr lang="en-AU" sz="2500" dirty="0">
                <a:solidFill>
                  <a:schemeClr val="tx1"/>
                </a:solidFill>
              </a:rPr>
              <a:t>Target Criterion &lt; 3</a:t>
            </a:r>
            <a:endParaRPr lang="en-AU" sz="2500" dirty="0"/>
          </a:p>
        </p:txBody>
      </p:sp>
      <p:sp>
        <p:nvSpPr>
          <p:cNvPr id="15" name="Rectangle 14"/>
          <p:cNvSpPr/>
          <p:nvPr/>
        </p:nvSpPr>
        <p:spPr>
          <a:xfrm>
            <a:off x="20380696" y="13652828"/>
            <a:ext cx="9840323" cy="1107996"/>
          </a:xfrm>
          <a:prstGeom prst="rect">
            <a:avLst/>
          </a:prstGeom>
        </p:spPr>
        <p:txBody>
          <a:bodyPr wrap="none">
            <a:spAutoFit/>
          </a:bodyPr>
          <a:lstStyle/>
          <a:p>
            <a:r>
              <a:rPr lang="en-US" sz="2200" dirty="0">
                <a:solidFill>
                  <a:schemeClr val="tx1"/>
                </a:solidFill>
                <a:latin typeface="Cambria Math" panose="02040503050406030204" pitchFamily="18" charset="0"/>
                <a:ea typeface="Cambria Math" panose="02040503050406030204" pitchFamily="18" charset="0"/>
                <a:cs typeface="Arial" panose="020B0604020202020204" pitchFamily="34" charset="0"/>
              </a:rPr>
              <a:t>Where RT = </a:t>
            </a:r>
            <a:r>
              <a:rPr lang="en-US" sz="2200" dirty="0" err="1">
                <a:solidFill>
                  <a:schemeClr val="tx1"/>
                </a:solidFill>
                <a:latin typeface="Cambria Math" panose="02040503050406030204" pitchFamily="18" charset="0"/>
                <a:ea typeface="Cambria Math" panose="02040503050406030204" pitchFamily="18" charset="0"/>
                <a:cs typeface="Arial" panose="020B0604020202020204" pitchFamily="34" charset="0"/>
              </a:rPr>
              <a:t>meanRT</a:t>
            </a:r>
            <a:r>
              <a:rPr lang="en-US" sz="2200" dirty="0">
                <a:solidFill>
                  <a:schemeClr val="tx1"/>
                </a:solidFill>
                <a:latin typeface="Cambria Math" panose="02040503050406030204" pitchFamily="18" charset="0"/>
                <a:ea typeface="Cambria Math" panose="02040503050406030204" pitchFamily="18" charset="0"/>
                <a:cs typeface="Arial" panose="020B0604020202020204" pitchFamily="34" charset="0"/>
              </a:rPr>
              <a:t>,  H = High Salience, L = Low Salience, S = Hazard Function, </a:t>
            </a:r>
          </a:p>
          <a:p>
            <a:r>
              <a:rPr lang="en-US" sz="2200" dirty="0">
                <a:solidFill>
                  <a:schemeClr val="tx1"/>
                </a:solidFill>
                <a:latin typeface="Cambria Math" panose="02040503050406030204" pitchFamily="18" charset="0"/>
                <a:ea typeface="Cambria Math" panose="02040503050406030204" pitchFamily="18" charset="0"/>
                <a:cs typeface="Arial" panose="020B0604020202020204" pitchFamily="34" charset="0"/>
              </a:rPr>
              <a:t>              AB = Double Target, A = Single Target Red and B = Single Target Blue </a:t>
            </a:r>
          </a:p>
          <a:p>
            <a:endParaRPr lang="en-AU" sz="2200" dirty="0">
              <a:latin typeface="Cambria Math" panose="02040503050406030204" pitchFamily="18" charset="0"/>
              <a:ea typeface="Cambria Math" panose="02040503050406030204" pitchFamily="18" charset="0"/>
              <a:cs typeface="Arial" panose="020B0604020202020204" pitchFamily="34" charset="0"/>
            </a:endParaRPr>
          </a:p>
        </p:txBody>
      </p:sp>
      <p:sp>
        <p:nvSpPr>
          <p:cNvPr id="69" name="Rectangle 68"/>
          <p:cNvSpPr/>
          <p:nvPr/>
        </p:nvSpPr>
        <p:spPr bwMode="auto">
          <a:xfrm>
            <a:off x="19200010" y="16506399"/>
            <a:ext cx="3052894" cy="2981660"/>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0" name="Rectangle 69"/>
          <p:cNvSpPr/>
          <p:nvPr/>
        </p:nvSpPr>
        <p:spPr bwMode="auto">
          <a:xfrm>
            <a:off x="22397768" y="16506000"/>
            <a:ext cx="3052800" cy="2981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2" name="Rectangle 71"/>
          <p:cNvSpPr/>
          <p:nvPr/>
        </p:nvSpPr>
        <p:spPr bwMode="auto">
          <a:xfrm>
            <a:off x="25599600" y="16506000"/>
            <a:ext cx="3052800" cy="2981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3" name="Rectangle 72"/>
          <p:cNvSpPr/>
          <p:nvPr/>
        </p:nvSpPr>
        <p:spPr bwMode="auto">
          <a:xfrm>
            <a:off x="19200010" y="19606809"/>
            <a:ext cx="3052894" cy="2981660"/>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4" name="Rectangle 73"/>
          <p:cNvSpPr/>
          <p:nvPr/>
        </p:nvSpPr>
        <p:spPr bwMode="auto">
          <a:xfrm>
            <a:off x="22397768" y="19606410"/>
            <a:ext cx="3052800" cy="2981660"/>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5" name="Rectangle 74"/>
          <p:cNvSpPr/>
          <p:nvPr/>
        </p:nvSpPr>
        <p:spPr bwMode="auto">
          <a:xfrm>
            <a:off x="25599600" y="19606410"/>
            <a:ext cx="3052800" cy="2981660"/>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6" name="TextBox 75"/>
          <p:cNvSpPr txBox="1"/>
          <p:nvPr/>
        </p:nvSpPr>
        <p:spPr>
          <a:xfrm>
            <a:off x="349200" y="4608865"/>
            <a:ext cx="12668159" cy="11228715"/>
          </a:xfrm>
          <a:prstGeom prst="rect">
            <a:avLst/>
          </a:prstGeom>
          <a:noFill/>
        </p:spPr>
        <p:txBody>
          <a:bodyPr wrap="square" rtlCol="0">
            <a:spAutoFit/>
          </a:bodyPr>
          <a:lstStyle/>
          <a:p>
            <a:pPr>
              <a:lnSpc>
                <a:spcPct val="150000"/>
              </a:lnSpc>
            </a:pPr>
            <a:r>
              <a:rPr lang="en-AU" sz="4800" dirty="0">
                <a:solidFill>
                  <a:schemeClr val="tx1"/>
                </a:solidFill>
              </a:rPr>
              <a:t>Background</a:t>
            </a:r>
          </a:p>
          <a:p>
            <a:pPr>
              <a:lnSpc>
                <a:spcPts val="5400"/>
              </a:lnSpc>
            </a:pPr>
            <a:r>
              <a:rPr lang="en-AU" sz="3000" b="1" dirty="0">
                <a:solidFill>
                  <a:schemeClr val="tx1"/>
                </a:solidFill>
              </a:rPr>
              <a:t>Enumeration</a:t>
            </a:r>
            <a:r>
              <a:rPr lang="en-AU" sz="3000" dirty="0">
                <a:solidFill>
                  <a:schemeClr val="tx1"/>
                </a:solidFill>
              </a:rPr>
              <a:t> – the ability to quantify item sets, basic to our everyday life.</a:t>
            </a:r>
          </a:p>
          <a:p>
            <a:pPr>
              <a:lnSpc>
                <a:spcPts val="5400"/>
              </a:lnSpc>
            </a:pPr>
            <a:r>
              <a:rPr lang="en-AU" sz="3000" dirty="0">
                <a:solidFill>
                  <a:schemeClr val="tx1"/>
                </a:solidFill>
              </a:rPr>
              <a:t>For example, choosing the least busy queue at airport security. How is it that we make these decisions with such speed and accuracy?</a:t>
            </a:r>
          </a:p>
          <a:p>
            <a:pPr>
              <a:lnSpc>
                <a:spcPts val="4000"/>
              </a:lnSpc>
            </a:pPr>
            <a:endParaRPr lang="en-AU" sz="3000" dirty="0">
              <a:solidFill>
                <a:schemeClr val="tx1"/>
              </a:solidFill>
            </a:endParaRPr>
          </a:p>
          <a:p>
            <a:pPr>
              <a:lnSpc>
                <a:spcPts val="5400"/>
              </a:lnSpc>
            </a:pPr>
            <a:r>
              <a:rPr lang="en-AU" sz="3000" b="1" dirty="0">
                <a:solidFill>
                  <a:schemeClr val="tx1"/>
                </a:solidFill>
              </a:rPr>
              <a:t>Subitizing</a:t>
            </a:r>
            <a:r>
              <a:rPr lang="en-AU" sz="3000" baseline="30000" dirty="0">
                <a:solidFill>
                  <a:schemeClr val="tx1"/>
                </a:solidFill>
              </a:rPr>
              <a:t>1</a:t>
            </a:r>
            <a:r>
              <a:rPr lang="en-AU" sz="3000" dirty="0">
                <a:solidFill>
                  <a:schemeClr val="tx1"/>
                </a:solidFill>
              </a:rPr>
              <a:t>, for the rapid and effortless enumeration of item sets 1-4</a:t>
            </a:r>
          </a:p>
          <a:p>
            <a:pPr>
              <a:lnSpc>
                <a:spcPts val="5400"/>
              </a:lnSpc>
            </a:pPr>
            <a:r>
              <a:rPr lang="en-AU" sz="3000" b="1" dirty="0">
                <a:solidFill>
                  <a:schemeClr val="tx1"/>
                </a:solidFill>
              </a:rPr>
              <a:t>Counting</a:t>
            </a:r>
            <a:r>
              <a:rPr lang="en-AU" sz="3000" baseline="30000" dirty="0">
                <a:solidFill>
                  <a:schemeClr val="tx1"/>
                </a:solidFill>
              </a:rPr>
              <a:t>2</a:t>
            </a:r>
            <a:r>
              <a:rPr lang="en-AU" sz="3000" dirty="0">
                <a:solidFill>
                  <a:schemeClr val="tx1"/>
                </a:solidFill>
              </a:rPr>
              <a:t> for the slow and accumulative enumeration of item sets 5-12. If subitizing is effortless, then subitizing two independent item sets (i.e., queues) may occur simultaneously or in a </a:t>
            </a:r>
            <a:r>
              <a:rPr lang="en-AU" sz="3000" b="1" dirty="0">
                <a:solidFill>
                  <a:schemeClr val="tx1"/>
                </a:solidFill>
              </a:rPr>
              <a:t>Parallel System</a:t>
            </a:r>
            <a:r>
              <a:rPr lang="en-AU" sz="3000" dirty="0">
                <a:solidFill>
                  <a:schemeClr val="tx1"/>
                </a:solidFill>
              </a:rPr>
              <a:t>. We applied an advanced Mathematical Framework method and Analysis Technique, called </a:t>
            </a:r>
            <a:r>
              <a:rPr lang="en-AU" sz="3000" b="1" dirty="0">
                <a:solidFill>
                  <a:schemeClr val="tx1"/>
                </a:solidFill>
              </a:rPr>
              <a:t>Systems Factorial Technology</a:t>
            </a:r>
            <a:r>
              <a:rPr lang="en-AU" sz="3000" dirty="0">
                <a:solidFill>
                  <a:schemeClr val="tx1"/>
                </a:solidFill>
              </a:rPr>
              <a:t> </a:t>
            </a:r>
            <a:r>
              <a:rPr lang="en-AU" sz="3000" b="1" dirty="0">
                <a:solidFill>
                  <a:schemeClr val="tx1"/>
                </a:solidFill>
              </a:rPr>
              <a:t>(SFT)</a:t>
            </a:r>
            <a:r>
              <a:rPr lang="en-AU" sz="3000" baseline="30000" dirty="0">
                <a:solidFill>
                  <a:schemeClr val="tx1"/>
                </a:solidFill>
              </a:rPr>
              <a:t>3</a:t>
            </a:r>
            <a:r>
              <a:rPr lang="en-AU" sz="3000" dirty="0">
                <a:solidFill>
                  <a:schemeClr val="tx1"/>
                </a:solidFill>
              </a:rPr>
              <a:t>. </a:t>
            </a:r>
          </a:p>
          <a:p>
            <a:pPr>
              <a:lnSpc>
                <a:spcPts val="4000"/>
              </a:lnSpc>
            </a:pPr>
            <a:endParaRPr lang="en-US" sz="3000" dirty="0">
              <a:solidFill>
                <a:schemeClr val="tx1"/>
              </a:solidFill>
            </a:endParaRPr>
          </a:p>
          <a:p>
            <a:pPr>
              <a:lnSpc>
                <a:spcPts val="5400"/>
              </a:lnSpc>
            </a:pPr>
            <a:r>
              <a:rPr lang="en-US" sz="3000" dirty="0">
                <a:solidFill>
                  <a:schemeClr val="tx1"/>
                </a:solidFill>
              </a:rPr>
              <a:t>SFT affords unique </a:t>
            </a:r>
            <a:r>
              <a:rPr lang="en-US" sz="3000" b="1" dirty="0">
                <a:solidFill>
                  <a:schemeClr val="tx1"/>
                </a:solidFill>
              </a:rPr>
              <a:t>System Signatures</a:t>
            </a:r>
            <a:r>
              <a:rPr lang="en-US" sz="3000" dirty="0">
                <a:solidFill>
                  <a:schemeClr val="tx1"/>
                </a:solidFill>
              </a:rPr>
              <a:t> to diagnose Parallel and Serial (Sequential) Systems (</a:t>
            </a:r>
            <a:r>
              <a:rPr lang="en-US" sz="3000" i="1" dirty="0">
                <a:solidFill>
                  <a:schemeClr val="tx1"/>
                </a:solidFill>
              </a:rPr>
              <a:t>Figure 1a</a:t>
            </a:r>
            <a:r>
              <a:rPr lang="en-US" sz="3000" dirty="0">
                <a:solidFill>
                  <a:schemeClr val="tx1"/>
                </a:solidFill>
              </a:rPr>
              <a:t>), while independently assessing System Workload or ‘Effort’ (</a:t>
            </a:r>
            <a:r>
              <a:rPr lang="en-US" sz="3000" i="1" dirty="0">
                <a:solidFill>
                  <a:schemeClr val="tx1"/>
                </a:solidFill>
              </a:rPr>
              <a:t>Figure 1b</a:t>
            </a:r>
            <a:r>
              <a:rPr lang="en-US" sz="3000" dirty="0">
                <a:solidFill>
                  <a:schemeClr val="tx1"/>
                </a:solidFill>
              </a:rPr>
              <a:t>). If Parallel System Subitizing were Effortless, System Capacity would be classified Unlimited. </a:t>
            </a:r>
          </a:p>
        </p:txBody>
      </p:sp>
      <p:sp>
        <p:nvSpPr>
          <p:cNvPr id="77" name="Rectangle 76"/>
          <p:cNvSpPr/>
          <p:nvPr/>
        </p:nvSpPr>
        <p:spPr>
          <a:xfrm>
            <a:off x="348247" y="29666480"/>
            <a:ext cx="7264501" cy="9838591"/>
          </a:xfrm>
          <a:prstGeom prst="rect">
            <a:avLst/>
          </a:prstGeom>
        </p:spPr>
        <p:txBody>
          <a:bodyPr wrap="square">
            <a:spAutoFit/>
          </a:bodyPr>
          <a:lstStyle/>
          <a:p>
            <a:pPr>
              <a:lnSpc>
                <a:spcPts val="4000"/>
              </a:lnSpc>
            </a:pPr>
            <a:r>
              <a:rPr lang="en-US" sz="3000" b="1" dirty="0">
                <a:solidFill>
                  <a:schemeClr val="tx1"/>
                </a:solidFill>
              </a:rPr>
              <a:t>Experiment 1:</a:t>
            </a:r>
          </a:p>
          <a:p>
            <a:pPr>
              <a:lnSpc>
                <a:spcPts val="4000"/>
              </a:lnSpc>
            </a:pPr>
            <a:r>
              <a:rPr lang="en-US" sz="3000" dirty="0">
                <a:solidFill>
                  <a:schemeClr val="tx1"/>
                </a:solidFill>
              </a:rPr>
              <a:t>Even size dots in both Color-Sets</a:t>
            </a:r>
          </a:p>
          <a:p>
            <a:pPr>
              <a:lnSpc>
                <a:spcPts val="4000"/>
              </a:lnSpc>
            </a:pPr>
            <a:r>
              <a:rPr lang="en-US" sz="3000" dirty="0">
                <a:solidFill>
                  <a:schemeClr val="tx1"/>
                </a:solidFill>
              </a:rPr>
              <a:t>See Figure 2b for Stimulus combinations.</a:t>
            </a:r>
          </a:p>
          <a:p>
            <a:pPr>
              <a:lnSpc>
                <a:spcPts val="4000"/>
              </a:lnSpc>
            </a:pPr>
            <a:endParaRPr lang="en-US" sz="3000" dirty="0">
              <a:solidFill>
                <a:schemeClr val="tx1"/>
              </a:solidFill>
            </a:endParaRPr>
          </a:p>
          <a:p>
            <a:pPr>
              <a:lnSpc>
                <a:spcPts val="4000"/>
              </a:lnSpc>
            </a:pPr>
            <a:endParaRPr lang="en-US" sz="3000" dirty="0">
              <a:solidFill>
                <a:schemeClr val="tx1"/>
              </a:solidFill>
            </a:endParaRPr>
          </a:p>
          <a:p>
            <a:pPr>
              <a:lnSpc>
                <a:spcPts val="4000"/>
              </a:lnSpc>
            </a:pPr>
            <a:endParaRPr lang="en-US" sz="3000" dirty="0">
              <a:solidFill>
                <a:schemeClr val="tx1"/>
              </a:solidFill>
            </a:endParaRPr>
          </a:p>
          <a:p>
            <a:pPr>
              <a:lnSpc>
                <a:spcPts val="4000"/>
              </a:lnSpc>
            </a:pPr>
            <a:endParaRPr lang="en-US" sz="3000" dirty="0">
              <a:solidFill>
                <a:schemeClr val="tx1"/>
              </a:solidFill>
            </a:endParaRPr>
          </a:p>
          <a:p>
            <a:pPr>
              <a:lnSpc>
                <a:spcPts val="4000"/>
              </a:lnSpc>
            </a:pPr>
            <a:r>
              <a:rPr lang="en-US" sz="3000" b="1" dirty="0">
                <a:solidFill>
                  <a:schemeClr val="tx1"/>
                </a:solidFill>
              </a:rPr>
              <a:t>Experiment 2:</a:t>
            </a:r>
          </a:p>
          <a:p>
            <a:pPr>
              <a:lnSpc>
                <a:spcPts val="4000"/>
              </a:lnSpc>
            </a:pPr>
            <a:r>
              <a:rPr lang="en-US" sz="3000" dirty="0">
                <a:solidFill>
                  <a:schemeClr val="tx1"/>
                </a:solidFill>
              </a:rPr>
              <a:t>Color-Set Surface-Area constant both Within and Across trials. </a:t>
            </a:r>
          </a:p>
          <a:p>
            <a:pPr>
              <a:lnSpc>
                <a:spcPts val="4000"/>
              </a:lnSpc>
            </a:pPr>
            <a:r>
              <a:rPr lang="en-US" sz="3000" dirty="0">
                <a:solidFill>
                  <a:schemeClr val="tx1"/>
                </a:solidFill>
              </a:rPr>
              <a:t>Made Surface Area predictive of number.</a:t>
            </a:r>
          </a:p>
          <a:p>
            <a:pPr>
              <a:lnSpc>
                <a:spcPts val="4000"/>
              </a:lnSpc>
            </a:pPr>
            <a:endParaRPr lang="en-US" sz="3000" dirty="0">
              <a:solidFill>
                <a:schemeClr val="tx1"/>
              </a:solidFill>
            </a:endParaRPr>
          </a:p>
          <a:p>
            <a:pPr>
              <a:lnSpc>
                <a:spcPts val="4000"/>
              </a:lnSpc>
            </a:pPr>
            <a:endParaRPr lang="en-US" sz="3000" dirty="0">
              <a:solidFill>
                <a:schemeClr val="tx1"/>
              </a:solidFill>
            </a:endParaRPr>
          </a:p>
          <a:p>
            <a:pPr>
              <a:lnSpc>
                <a:spcPts val="3000"/>
              </a:lnSpc>
            </a:pPr>
            <a:endParaRPr lang="en-US" sz="3000" dirty="0">
              <a:solidFill>
                <a:schemeClr val="tx1"/>
              </a:solidFill>
            </a:endParaRPr>
          </a:p>
          <a:p>
            <a:pPr>
              <a:lnSpc>
                <a:spcPts val="4000"/>
              </a:lnSpc>
            </a:pPr>
            <a:r>
              <a:rPr lang="en-US" sz="3000" b="1" dirty="0">
                <a:solidFill>
                  <a:schemeClr val="tx1"/>
                </a:solidFill>
              </a:rPr>
              <a:t>Experiment 3:</a:t>
            </a:r>
          </a:p>
          <a:p>
            <a:pPr>
              <a:lnSpc>
                <a:spcPts val="4000"/>
              </a:lnSpc>
            </a:pPr>
            <a:r>
              <a:rPr lang="en-US" sz="3000" dirty="0">
                <a:solidFill>
                  <a:schemeClr val="tx1"/>
                </a:solidFill>
              </a:rPr>
              <a:t>Color-Set Surface-Area constant Within but not Across trials.</a:t>
            </a:r>
          </a:p>
          <a:p>
            <a:pPr>
              <a:lnSpc>
                <a:spcPts val="4000"/>
              </a:lnSpc>
            </a:pPr>
            <a:r>
              <a:rPr lang="en-US" sz="3000" dirty="0">
                <a:solidFill>
                  <a:schemeClr val="tx1"/>
                </a:solidFill>
              </a:rPr>
              <a:t>Forced the use of subitizing or counting for accurate trial discrimination</a:t>
            </a:r>
          </a:p>
        </p:txBody>
      </p:sp>
      <p:pic>
        <p:nvPicPr>
          <p:cNvPr id="71" name="Content Placeholder 3"/>
          <p:cNvPicPr>
            <a:picLocks noChangeAspect="1"/>
          </p:cNvPicPr>
          <p:nvPr/>
        </p:nvPicPr>
        <p:blipFill rotWithShape="1">
          <a:blip r:embed="rId22"/>
          <a:srcRect l="33596" r="33691"/>
          <a:stretch/>
        </p:blipFill>
        <p:spPr>
          <a:xfrm>
            <a:off x="7806015" y="29709301"/>
            <a:ext cx="5879705" cy="10110307"/>
          </a:xfrm>
          <a:prstGeom prst="rect">
            <a:avLst/>
          </a:prstGeom>
        </p:spPr>
      </p:pic>
    </p:spTree>
    <p:extLst>
      <p:ext uri="{BB962C8B-B14F-4D97-AF65-F5344CB8AC3E}">
        <p14:creationId xmlns:p14="http://schemas.microsoft.com/office/powerpoint/2010/main" val="31803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949700" rtl="0" eaLnBrk="1" fontAlgn="base" latinLnBrk="0" hangingPunct="1">
          <a:lnSpc>
            <a:spcPct val="100000"/>
          </a:lnSpc>
          <a:spcBef>
            <a:spcPct val="0"/>
          </a:spcBef>
          <a:spcAft>
            <a:spcPct val="0"/>
          </a:spcAft>
          <a:buClrTx/>
          <a:buSzTx/>
          <a:buFontTx/>
          <a:buNone/>
          <a:tabLst/>
          <a:defRPr kumimoji="0" lang="en-US" sz="7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949700" rtl="0" eaLnBrk="1" fontAlgn="base" latinLnBrk="0" hangingPunct="1">
          <a:lnSpc>
            <a:spcPct val="100000"/>
          </a:lnSpc>
          <a:spcBef>
            <a:spcPct val="0"/>
          </a:spcBef>
          <a:spcAft>
            <a:spcPct val="0"/>
          </a:spcAft>
          <a:buClrTx/>
          <a:buSzTx/>
          <a:buFontTx/>
          <a:buNone/>
          <a:tabLst/>
          <a:defRPr kumimoji="0" lang="en-US" sz="7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20999</TotalTime>
  <Words>770</Words>
  <Application>Microsoft Office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ＭＳ Ｐゴシック</vt:lpstr>
      <vt:lpstr>Arial</vt:lpstr>
      <vt:lpstr>Calibri</vt:lpstr>
      <vt:lpstr>Cambria Math</vt:lpstr>
      <vt:lpstr>Times New Roman</vt:lpstr>
      <vt:lpstr>Default Design</vt:lpstr>
      <vt:lpstr>PowerPoint Presentation</vt:lpstr>
    </vt:vector>
  </TitlesOfParts>
  <Company>Newcastle Unversity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c3030601</dc:creator>
  <cp:lastModifiedBy>Paul Garrett</cp:lastModifiedBy>
  <cp:revision>1013</cp:revision>
  <dcterms:created xsi:type="dcterms:W3CDTF">2007-11-06T23:25:04Z</dcterms:created>
  <dcterms:modified xsi:type="dcterms:W3CDTF">2019-11-02T04:49:26Z</dcterms:modified>
</cp:coreProperties>
</file>