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30248225" cy="42483088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5200" kern="1200">
        <a:solidFill>
          <a:srgbClr val="FF0000"/>
        </a:solidFill>
        <a:latin typeface="Arial" charset="0"/>
        <a:ea typeface="MS PGothic" pitchFamily="34" charset="-128"/>
        <a:cs typeface="+mn-cs"/>
      </a:defRPr>
    </a:lvl1pPr>
    <a:lvl2pPr marL="439738" indent="17463" algn="l" rtl="0" eaLnBrk="0" fontAlgn="base" hangingPunct="0">
      <a:spcBef>
        <a:spcPct val="0"/>
      </a:spcBef>
      <a:spcAft>
        <a:spcPct val="0"/>
      </a:spcAft>
      <a:defRPr sz="5200" kern="1200">
        <a:solidFill>
          <a:srgbClr val="FF0000"/>
        </a:solidFill>
        <a:latin typeface="Arial" charset="0"/>
        <a:ea typeface="MS PGothic" pitchFamily="34" charset="-128"/>
        <a:cs typeface="+mn-cs"/>
      </a:defRPr>
    </a:lvl2pPr>
    <a:lvl3pPr marL="881063" indent="33338" algn="l" rtl="0" eaLnBrk="0" fontAlgn="base" hangingPunct="0">
      <a:spcBef>
        <a:spcPct val="0"/>
      </a:spcBef>
      <a:spcAft>
        <a:spcPct val="0"/>
      </a:spcAft>
      <a:defRPr sz="5200" kern="1200">
        <a:solidFill>
          <a:srgbClr val="FF0000"/>
        </a:solidFill>
        <a:latin typeface="Arial" charset="0"/>
        <a:ea typeface="MS PGothic" pitchFamily="34" charset="-128"/>
        <a:cs typeface="+mn-cs"/>
      </a:defRPr>
    </a:lvl3pPr>
    <a:lvl4pPr marL="1322388" indent="49213" algn="l" rtl="0" eaLnBrk="0" fontAlgn="base" hangingPunct="0">
      <a:spcBef>
        <a:spcPct val="0"/>
      </a:spcBef>
      <a:spcAft>
        <a:spcPct val="0"/>
      </a:spcAft>
      <a:defRPr sz="5200" kern="1200">
        <a:solidFill>
          <a:srgbClr val="FF0000"/>
        </a:solidFill>
        <a:latin typeface="Arial" charset="0"/>
        <a:ea typeface="MS PGothic" pitchFamily="34" charset="-128"/>
        <a:cs typeface="+mn-cs"/>
      </a:defRPr>
    </a:lvl4pPr>
    <a:lvl5pPr marL="1762125" indent="66675" algn="l" rtl="0" eaLnBrk="0" fontAlgn="base" hangingPunct="0">
      <a:spcBef>
        <a:spcPct val="0"/>
      </a:spcBef>
      <a:spcAft>
        <a:spcPct val="0"/>
      </a:spcAft>
      <a:defRPr sz="5200" kern="1200">
        <a:solidFill>
          <a:srgbClr val="FF0000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5200" kern="1200">
        <a:solidFill>
          <a:srgbClr val="FF0000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5200" kern="1200">
        <a:solidFill>
          <a:srgbClr val="FF0000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5200" kern="1200">
        <a:solidFill>
          <a:srgbClr val="FF0000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5200" kern="1200">
        <a:solidFill>
          <a:srgbClr val="FF0000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381">
          <p15:clr>
            <a:srgbClr val="A4A3A4"/>
          </p15:clr>
        </p15:guide>
        <p15:guide id="2" pos="95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00"/>
    <a:srgbClr val="E7F4F5"/>
    <a:srgbClr val="8AC6CD"/>
    <a:srgbClr val="0000CC"/>
    <a:srgbClr val="4FD24F"/>
    <a:srgbClr val="FF0000"/>
    <a:srgbClr val="FFCCFF"/>
    <a:srgbClr val="00CC99"/>
    <a:srgbClr val="000000"/>
    <a:srgbClr val="9F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125" autoAdjust="0"/>
    <p:restoredTop sz="94680" autoAdjust="0"/>
  </p:normalViewPr>
  <p:slideViewPr>
    <p:cSldViewPr>
      <p:cViewPr>
        <p:scale>
          <a:sx n="50" d="100"/>
          <a:sy n="50" d="100"/>
        </p:scale>
        <p:origin x="-331" y="-5962"/>
      </p:cViewPr>
      <p:guideLst>
        <p:guide orient="horz" pos="13381"/>
        <p:guide pos="95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7656483-BCF6-4BB9-A6F3-F596516790B8}" type="datetimeFigureOut">
              <a:rPr lang="en-AU" altLang="en-US"/>
              <a:pPr>
                <a:defRPr/>
              </a:pPr>
              <a:t>21/07/2014</a:t>
            </a:fld>
            <a:endParaRPr lang="en-AU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84400" y="768350"/>
            <a:ext cx="27305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A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B028F89-BD46-442C-93C1-A31BB09A2E9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524881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FC1C22E-B7AB-4A4C-9885-E6E4E37C3662}" type="slidenum">
              <a:rPr lang="en-AU" altLang="en-US">
                <a:solidFill>
                  <a:srgbClr val="FF0000"/>
                </a:solidFill>
                <a:latin typeface="Arial" charset="0"/>
              </a:rPr>
              <a:pPr>
                <a:spcBef>
                  <a:spcPct val="0"/>
                </a:spcBef>
              </a:pPr>
              <a:t>1</a:t>
            </a:fld>
            <a:endParaRPr lang="en-AU" altLang="en-US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48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955" y="13197159"/>
            <a:ext cx="25710325" cy="91063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901" y="24072969"/>
            <a:ext cx="21172424" cy="10857421"/>
          </a:xfrm>
        </p:spPr>
        <p:txBody>
          <a:bodyPr/>
          <a:lstStyle>
            <a:lvl1pPr marL="0" indent="0" algn="ctr">
              <a:buNone/>
              <a:defRPr/>
            </a:lvl1pPr>
            <a:lvl2pPr marL="440924" indent="0" algn="ctr">
              <a:buNone/>
              <a:defRPr/>
            </a:lvl2pPr>
            <a:lvl3pPr marL="881847" indent="0" algn="ctr">
              <a:buNone/>
              <a:defRPr/>
            </a:lvl3pPr>
            <a:lvl4pPr marL="1322771" indent="0" algn="ctr">
              <a:buNone/>
              <a:defRPr/>
            </a:lvl4pPr>
            <a:lvl5pPr marL="1763695" indent="0" algn="ctr">
              <a:buNone/>
              <a:defRPr/>
            </a:lvl5pPr>
            <a:lvl6pPr marL="2204618" indent="0" algn="ctr">
              <a:buNone/>
              <a:defRPr/>
            </a:lvl6pPr>
            <a:lvl7pPr marL="2645542" indent="0" algn="ctr">
              <a:buNone/>
              <a:defRPr/>
            </a:lvl7pPr>
            <a:lvl8pPr marL="3086466" indent="0" algn="ctr">
              <a:buNone/>
              <a:defRPr/>
            </a:lvl8pPr>
            <a:lvl9pPr marL="352738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FA327F-8068-434C-932F-B34507C8B3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00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5B0077-FF5E-47BF-B873-6B938F830C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524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30965" y="1702538"/>
            <a:ext cx="6805184" cy="362482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080" y="1702538"/>
            <a:ext cx="20258842" cy="362482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2D4BF9-5499-4642-9FE3-A060500D8F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29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7E2F5D-78DD-45DF-838E-4428A935EC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528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988" y="27299090"/>
            <a:ext cx="25711991" cy="8437412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988" y="18005392"/>
            <a:ext cx="25711991" cy="9293699"/>
          </a:xfrm>
        </p:spPr>
        <p:txBody>
          <a:bodyPr anchor="b"/>
          <a:lstStyle>
            <a:lvl1pPr marL="0" indent="0">
              <a:buNone/>
              <a:defRPr sz="1900"/>
            </a:lvl1pPr>
            <a:lvl2pPr marL="440924" indent="0">
              <a:buNone/>
              <a:defRPr sz="1700"/>
            </a:lvl2pPr>
            <a:lvl3pPr marL="881847" indent="0">
              <a:buNone/>
              <a:defRPr sz="1500"/>
            </a:lvl3pPr>
            <a:lvl4pPr marL="1322771" indent="0">
              <a:buNone/>
              <a:defRPr sz="1400"/>
            </a:lvl4pPr>
            <a:lvl5pPr marL="1763695" indent="0">
              <a:buNone/>
              <a:defRPr sz="1400"/>
            </a:lvl5pPr>
            <a:lvl6pPr marL="2204618" indent="0">
              <a:buNone/>
              <a:defRPr sz="1400"/>
            </a:lvl6pPr>
            <a:lvl7pPr marL="2645542" indent="0">
              <a:buNone/>
              <a:defRPr sz="1400"/>
            </a:lvl7pPr>
            <a:lvl8pPr marL="3086466" indent="0">
              <a:buNone/>
              <a:defRPr sz="1400"/>
            </a:lvl8pPr>
            <a:lvl9pPr marL="352738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DE1F99-2386-4D28-AC49-9F955E926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040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080" y="9914172"/>
            <a:ext cx="13532013" cy="28036631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4139" y="9914172"/>
            <a:ext cx="13532014" cy="28036631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EC6BFE-D5F1-4883-9DB8-36560A9B05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92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084" y="1700869"/>
            <a:ext cx="27224069" cy="708107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080" y="9509446"/>
            <a:ext cx="13365301" cy="39636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0924" indent="0">
              <a:buNone/>
              <a:defRPr sz="1900" b="1"/>
            </a:lvl2pPr>
            <a:lvl3pPr marL="881847" indent="0">
              <a:buNone/>
              <a:defRPr sz="1700" b="1"/>
            </a:lvl3pPr>
            <a:lvl4pPr marL="1322771" indent="0">
              <a:buNone/>
              <a:defRPr sz="1500" b="1"/>
            </a:lvl4pPr>
            <a:lvl5pPr marL="1763695" indent="0">
              <a:buNone/>
              <a:defRPr sz="1500" b="1"/>
            </a:lvl5pPr>
            <a:lvl6pPr marL="2204618" indent="0">
              <a:buNone/>
              <a:defRPr sz="1500" b="1"/>
            </a:lvl6pPr>
            <a:lvl7pPr marL="2645542" indent="0">
              <a:buNone/>
              <a:defRPr sz="1500" b="1"/>
            </a:lvl7pPr>
            <a:lvl8pPr marL="3086466" indent="0">
              <a:buNone/>
              <a:defRPr sz="1500" b="1"/>
            </a:lvl8pPr>
            <a:lvl9pPr marL="352738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080" y="13473106"/>
            <a:ext cx="13365301" cy="24476026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5847" y="9509446"/>
            <a:ext cx="13370302" cy="39636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0924" indent="0">
              <a:buNone/>
              <a:defRPr sz="1900" b="1"/>
            </a:lvl2pPr>
            <a:lvl3pPr marL="881847" indent="0">
              <a:buNone/>
              <a:defRPr sz="1700" b="1"/>
            </a:lvl3pPr>
            <a:lvl4pPr marL="1322771" indent="0">
              <a:buNone/>
              <a:defRPr sz="1500" b="1"/>
            </a:lvl4pPr>
            <a:lvl5pPr marL="1763695" indent="0">
              <a:buNone/>
              <a:defRPr sz="1500" b="1"/>
            </a:lvl5pPr>
            <a:lvl6pPr marL="2204618" indent="0">
              <a:buNone/>
              <a:defRPr sz="1500" b="1"/>
            </a:lvl6pPr>
            <a:lvl7pPr marL="2645542" indent="0">
              <a:buNone/>
              <a:defRPr sz="1500" b="1"/>
            </a:lvl7pPr>
            <a:lvl8pPr marL="3086466" indent="0">
              <a:buNone/>
              <a:defRPr sz="1500" b="1"/>
            </a:lvl8pPr>
            <a:lvl9pPr marL="352738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5847" y="13473106"/>
            <a:ext cx="13370302" cy="24476026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A9B748-B118-4C6B-8BFE-3A1068A8A3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680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A0559-2F0B-460D-AD81-2620356C1D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608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11775B-6442-44AF-9580-272589595B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66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080" y="1690834"/>
            <a:ext cx="9951039" cy="719981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555" y="1690829"/>
            <a:ext cx="16909599" cy="36258300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080" y="8890646"/>
            <a:ext cx="9951039" cy="29058486"/>
          </a:xfrm>
        </p:spPr>
        <p:txBody>
          <a:bodyPr/>
          <a:lstStyle>
            <a:lvl1pPr marL="0" indent="0">
              <a:buNone/>
              <a:defRPr sz="1400"/>
            </a:lvl1pPr>
            <a:lvl2pPr marL="440924" indent="0">
              <a:buNone/>
              <a:defRPr sz="1200"/>
            </a:lvl2pPr>
            <a:lvl3pPr marL="881847" indent="0">
              <a:buNone/>
              <a:defRPr sz="1000"/>
            </a:lvl3pPr>
            <a:lvl4pPr marL="1322771" indent="0">
              <a:buNone/>
              <a:defRPr sz="900"/>
            </a:lvl4pPr>
            <a:lvl5pPr marL="1763695" indent="0">
              <a:buNone/>
              <a:defRPr sz="900"/>
            </a:lvl5pPr>
            <a:lvl6pPr marL="2204618" indent="0">
              <a:buNone/>
              <a:defRPr sz="900"/>
            </a:lvl6pPr>
            <a:lvl7pPr marL="2645542" indent="0">
              <a:buNone/>
              <a:defRPr sz="900"/>
            </a:lvl7pPr>
            <a:lvl8pPr marL="3086466" indent="0">
              <a:buNone/>
              <a:defRPr sz="900"/>
            </a:lvl8pPr>
            <a:lvl9pPr marL="352738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62C1A-7A9D-4868-ADA2-722DB61717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614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8280" y="29737497"/>
            <a:ext cx="18149936" cy="351210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8280" y="3796421"/>
            <a:ext cx="18149936" cy="25489519"/>
          </a:xfrm>
        </p:spPr>
        <p:txBody>
          <a:bodyPr/>
          <a:lstStyle>
            <a:lvl1pPr marL="0" indent="0">
              <a:buNone/>
              <a:defRPr sz="3100"/>
            </a:lvl1pPr>
            <a:lvl2pPr marL="440924" indent="0">
              <a:buNone/>
              <a:defRPr sz="2700"/>
            </a:lvl2pPr>
            <a:lvl3pPr marL="881847" indent="0">
              <a:buNone/>
              <a:defRPr sz="2300"/>
            </a:lvl3pPr>
            <a:lvl4pPr marL="1322771" indent="0">
              <a:buNone/>
              <a:defRPr sz="1900"/>
            </a:lvl4pPr>
            <a:lvl5pPr marL="1763695" indent="0">
              <a:buNone/>
              <a:defRPr sz="1900"/>
            </a:lvl5pPr>
            <a:lvl6pPr marL="2204618" indent="0">
              <a:buNone/>
              <a:defRPr sz="1900"/>
            </a:lvl6pPr>
            <a:lvl7pPr marL="2645542" indent="0">
              <a:buNone/>
              <a:defRPr sz="1900"/>
            </a:lvl7pPr>
            <a:lvl8pPr marL="3086466" indent="0">
              <a:buNone/>
              <a:defRPr sz="1900"/>
            </a:lvl8pPr>
            <a:lvl9pPr marL="3527389" indent="0">
              <a:buNone/>
              <a:defRPr sz="1900"/>
            </a:lvl9pPr>
          </a:lstStyle>
          <a:p>
            <a:pPr lvl="0"/>
            <a:endParaRPr lang="en-AU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8280" y="33249601"/>
            <a:ext cx="18149936" cy="4985516"/>
          </a:xfrm>
        </p:spPr>
        <p:txBody>
          <a:bodyPr/>
          <a:lstStyle>
            <a:lvl1pPr marL="0" indent="0">
              <a:buNone/>
              <a:defRPr sz="1400"/>
            </a:lvl1pPr>
            <a:lvl2pPr marL="440924" indent="0">
              <a:buNone/>
              <a:defRPr sz="1200"/>
            </a:lvl2pPr>
            <a:lvl3pPr marL="881847" indent="0">
              <a:buNone/>
              <a:defRPr sz="1000"/>
            </a:lvl3pPr>
            <a:lvl4pPr marL="1322771" indent="0">
              <a:buNone/>
              <a:defRPr sz="900"/>
            </a:lvl4pPr>
            <a:lvl5pPr marL="1763695" indent="0">
              <a:buNone/>
              <a:defRPr sz="900"/>
            </a:lvl5pPr>
            <a:lvl6pPr marL="2204618" indent="0">
              <a:buNone/>
              <a:defRPr sz="900"/>
            </a:lvl6pPr>
            <a:lvl7pPr marL="2645542" indent="0">
              <a:buNone/>
              <a:defRPr sz="900"/>
            </a:lvl7pPr>
            <a:lvl8pPr marL="3086466" indent="0">
              <a:buNone/>
              <a:defRPr sz="900"/>
            </a:lvl8pPr>
            <a:lvl9pPr marL="352738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346C5E-16E2-44AE-B1DB-5D50A697C3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8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2888" y="1701800"/>
            <a:ext cx="27222450" cy="707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0958" tIns="190479" rIns="380958" bIns="1904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2888" y="9913938"/>
            <a:ext cx="27222450" cy="2803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0958" tIns="190479" rIns="380958" bIns="190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2888" y="38688963"/>
            <a:ext cx="7058025" cy="294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0958" tIns="190479" rIns="380958" bIns="19047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58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3038" y="38688963"/>
            <a:ext cx="9582150" cy="294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0958" tIns="190479" rIns="380958" bIns="190479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58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77313" y="38688963"/>
            <a:ext cx="7058025" cy="294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0958" tIns="190479" rIns="380958" bIns="19047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5800">
                <a:solidFill>
                  <a:schemeClr val="tx1"/>
                </a:solidFill>
              </a:defRPr>
            </a:lvl1pPr>
          </a:lstStyle>
          <a:p>
            <a:fld id="{866AEA77-E8CF-495E-95F1-4D4B6B104F2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08413" rtl="0" eaLnBrk="0" fontAlgn="base" hangingPunct="0">
        <a:spcBef>
          <a:spcPct val="0"/>
        </a:spcBef>
        <a:spcAft>
          <a:spcPct val="0"/>
        </a:spcAft>
        <a:defRPr sz="183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3808413" rtl="0" eaLnBrk="0" fontAlgn="base" hangingPunct="0">
        <a:spcBef>
          <a:spcPct val="0"/>
        </a:spcBef>
        <a:spcAft>
          <a:spcPct val="0"/>
        </a:spcAft>
        <a:defRPr sz="18300">
          <a:solidFill>
            <a:schemeClr val="tx2"/>
          </a:solidFill>
          <a:latin typeface="Arial" pitchFamily="34" charset="0"/>
          <a:ea typeface="MS PGothic" panose="020B0600070205080204" pitchFamily="34" charset="-128"/>
          <a:cs typeface="ＭＳ Ｐゴシック" charset="0"/>
        </a:defRPr>
      </a:lvl2pPr>
      <a:lvl3pPr algn="ctr" defTabSz="3808413" rtl="0" eaLnBrk="0" fontAlgn="base" hangingPunct="0">
        <a:spcBef>
          <a:spcPct val="0"/>
        </a:spcBef>
        <a:spcAft>
          <a:spcPct val="0"/>
        </a:spcAft>
        <a:defRPr sz="18300">
          <a:solidFill>
            <a:schemeClr val="tx2"/>
          </a:solidFill>
          <a:latin typeface="Arial" pitchFamily="34" charset="0"/>
          <a:ea typeface="MS PGothic" panose="020B0600070205080204" pitchFamily="34" charset="-128"/>
          <a:cs typeface="ＭＳ Ｐゴシック" charset="0"/>
        </a:defRPr>
      </a:lvl3pPr>
      <a:lvl4pPr algn="ctr" defTabSz="3808413" rtl="0" eaLnBrk="0" fontAlgn="base" hangingPunct="0">
        <a:spcBef>
          <a:spcPct val="0"/>
        </a:spcBef>
        <a:spcAft>
          <a:spcPct val="0"/>
        </a:spcAft>
        <a:defRPr sz="18300">
          <a:solidFill>
            <a:schemeClr val="tx2"/>
          </a:solidFill>
          <a:latin typeface="Arial" pitchFamily="34" charset="0"/>
          <a:ea typeface="MS PGothic" panose="020B0600070205080204" pitchFamily="34" charset="-128"/>
          <a:cs typeface="ＭＳ Ｐゴシック" charset="0"/>
        </a:defRPr>
      </a:lvl4pPr>
      <a:lvl5pPr algn="ctr" defTabSz="3808413" rtl="0" eaLnBrk="0" fontAlgn="base" hangingPunct="0">
        <a:spcBef>
          <a:spcPct val="0"/>
        </a:spcBef>
        <a:spcAft>
          <a:spcPct val="0"/>
        </a:spcAft>
        <a:defRPr sz="18300">
          <a:solidFill>
            <a:schemeClr val="tx2"/>
          </a:solidFill>
          <a:latin typeface="Arial" pitchFamily="34" charset="0"/>
          <a:ea typeface="MS PGothic" panose="020B0600070205080204" pitchFamily="34" charset="-128"/>
          <a:cs typeface="ＭＳ Ｐゴシック" charset="0"/>
        </a:defRPr>
      </a:lvl5pPr>
      <a:lvl6pPr marL="440924" algn="ctr" defTabSz="3809091" rtl="0" fontAlgn="base">
        <a:spcBef>
          <a:spcPct val="0"/>
        </a:spcBef>
        <a:spcAft>
          <a:spcPct val="0"/>
        </a:spcAft>
        <a:defRPr sz="18300">
          <a:solidFill>
            <a:schemeClr val="tx2"/>
          </a:solidFill>
          <a:latin typeface="Arial" pitchFamily="34" charset="0"/>
        </a:defRPr>
      </a:lvl6pPr>
      <a:lvl7pPr marL="881847" algn="ctr" defTabSz="3809091" rtl="0" fontAlgn="base">
        <a:spcBef>
          <a:spcPct val="0"/>
        </a:spcBef>
        <a:spcAft>
          <a:spcPct val="0"/>
        </a:spcAft>
        <a:defRPr sz="18300">
          <a:solidFill>
            <a:schemeClr val="tx2"/>
          </a:solidFill>
          <a:latin typeface="Arial" pitchFamily="34" charset="0"/>
        </a:defRPr>
      </a:lvl7pPr>
      <a:lvl8pPr marL="1322771" algn="ctr" defTabSz="3809091" rtl="0" fontAlgn="base">
        <a:spcBef>
          <a:spcPct val="0"/>
        </a:spcBef>
        <a:spcAft>
          <a:spcPct val="0"/>
        </a:spcAft>
        <a:defRPr sz="18300">
          <a:solidFill>
            <a:schemeClr val="tx2"/>
          </a:solidFill>
          <a:latin typeface="Arial" pitchFamily="34" charset="0"/>
        </a:defRPr>
      </a:lvl8pPr>
      <a:lvl9pPr marL="1763695" algn="ctr" defTabSz="3809091" rtl="0" fontAlgn="base">
        <a:spcBef>
          <a:spcPct val="0"/>
        </a:spcBef>
        <a:spcAft>
          <a:spcPct val="0"/>
        </a:spcAft>
        <a:defRPr sz="18300">
          <a:solidFill>
            <a:schemeClr val="tx2"/>
          </a:solidFill>
          <a:latin typeface="Arial" pitchFamily="34" charset="0"/>
        </a:defRPr>
      </a:lvl9pPr>
    </p:titleStyle>
    <p:bodyStyle>
      <a:lvl1pPr marL="1427163" indent="-1427163" algn="l" defTabSz="3808413" rtl="0" eaLnBrk="0" fontAlgn="base" hangingPunct="0">
        <a:spcBef>
          <a:spcPct val="20000"/>
        </a:spcBef>
        <a:spcAft>
          <a:spcPct val="0"/>
        </a:spcAft>
        <a:buChar char="•"/>
        <a:defRPr sz="133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3095625" indent="-1190625" algn="l" defTabSz="3808413" rtl="0" eaLnBrk="0" fontAlgn="base" hangingPunct="0">
        <a:spcBef>
          <a:spcPct val="20000"/>
        </a:spcBef>
        <a:spcAft>
          <a:spcPct val="0"/>
        </a:spcAft>
        <a:buChar char="–"/>
        <a:defRPr sz="1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4760913" indent="-950913" algn="l" defTabSz="3808413" rtl="0" eaLnBrk="0" fontAlgn="base" hangingPunct="0">
        <a:spcBef>
          <a:spcPct val="20000"/>
        </a:spcBef>
        <a:spcAft>
          <a:spcPct val="0"/>
        </a:spcAft>
        <a:buChar char="•"/>
        <a:defRPr sz="100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6665913" indent="-952500" algn="l" defTabSz="3808413" rtl="0" eaLnBrk="0" fontAlgn="base" hangingPunct="0">
        <a:spcBef>
          <a:spcPct val="20000"/>
        </a:spcBef>
        <a:spcAft>
          <a:spcPct val="0"/>
        </a:spcAft>
        <a:buChar char="–"/>
        <a:defRPr sz="83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8570913" indent="-950913" algn="l" defTabSz="3808413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9012909" indent="-952273" algn="l" defTabSz="3809091" rtl="0" fontAlgn="base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6pPr>
      <a:lvl7pPr marL="9453833" indent="-952273" algn="l" defTabSz="3809091" rtl="0" fontAlgn="base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7pPr>
      <a:lvl8pPr marL="9894757" indent="-952273" algn="l" defTabSz="3809091" rtl="0" fontAlgn="base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8pPr>
      <a:lvl9pPr marL="10335680" indent="-952273" algn="l" defTabSz="3809091" rtl="0" fontAlgn="base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818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40924" algn="l" defTabSz="8818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81847" algn="l" defTabSz="8818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22771" algn="l" defTabSz="8818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63695" algn="l" defTabSz="8818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04618" algn="l" defTabSz="8818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45542" algn="l" defTabSz="8818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466" algn="l" defTabSz="8818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27389" algn="l" defTabSz="8818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724400"/>
            <a:ext cx="30245751" cy="37758688"/>
            <a:chOff x="0" y="4724400"/>
            <a:chExt cx="30245751" cy="37758688"/>
          </a:xfrm>
        </p:grpSpPr>
        <p:sp>
          <p:nvSpPr>
            <p:cNvPr id="3138" name="Rectangle 3137"/>
            <p:cNvSpPr/>
            <p:nvPr/>
          </p:nvSpPr>
          <p:spPr bwMode="auto">
            <a:xfrm>
              <a:off x="0" y="4724400"/>
              <a:ext cx="30245751" cy="37758688"/>
            </a:xfrm>
            <a:prstGeom prst="rect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9497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7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4" name="Plaque 63"/>
            <p:cNvSpPr/>
            <p:nvPr/>
          </p:nvSpPr>
          <p:spPr bwMode="auto">
            <a:xfrm>
              <a:off x="4400113" y="10834999"/>
              <a:ext cx="21749281" cy="23897447"/>
            </a:xfrm>
            <a:prstGeom prst="plaqu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9497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7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60000" y="5083200"/>
              <a:ext cx="29527200" cy="37044000"/>
              <a:chOff x="360000" y="5083200"/>
              <a:chExt cx="29527200" cy="37044000"/>
            </a:xfrm>
          </p:grpSpPr>
          <p:sp>
            <p:nvSpPr>
              <p:cNvPr id="91" name="Rounded Rectangle 21"/>
              <p:cNvSpPr>
                <a:spLocks noChangeArrowheads="1"/>
              </p:cNvSpPr>
              <p:nvPr/>
            </p:nvSpPr>
            <p:spPr bwMode="auto">
              <a:xfrm>
                <a:off x="360000" y="5083200"/>
                <a:ext cx="9842400" cy="12348000"/>
              </a:xfrm>
              <a:prstGeom prst="plaque">
                <a:avLst/>
              </a:prstGeom>
              <a:solidFill>
                <a:schemeClr val="accent5">
                  <a:lumMod val="7500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>
                <a:lvl1pPr defTabSz="3949700"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1pPr>
                <a:lvl2pPr defTabSz="3949700"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2pPr>
                <a:lvl3pPr defTabSz="3949700"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3pPr>
                <a:lvl4pPr defTabSz="3949700"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4pPr>
                <a:lvl5pPr defTabSz="3949700"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5pPr>
                <a:lvl6pPr marL="2219325" indent="66675" defTabSz="3949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6pPr>
                <a:lvl7pPr marL="2676525" indent="66675" defTabSz="3949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7pPr>
                <a:lvl8pPr marL="3133725" indent="66675" defTabSz="3949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8pPr>
                <a:lvl9pPr marL="3590925" indent="66675" defTabSz="3949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 sz="7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ounded Rectangle 21"/>
              <p:cNvSpPr>
                <a:spLocks noChangeArrowheads="1"/>
              </p:cNvSpPr>
              <p:nvPr/>
            </p:nvSpPr>
            <p:spPr bwMode="auto">
              <a:xfrm>
                <a:off x="360000" y="29779200"/>
                <a:ext cx="9842400" cy="12348000"/>
              </a:xfrm>
              <a:prstGeom prst="plaque">
                <a:avLst/>
              </a:prstGeom>
              <a:solidFill>
                <a:schemeClr val="accent5">
                  <a:lumMod val="7500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>
                <a:lvl1pPr defTabSz="3949700"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1pPr>
                <a:lvl2pPr defTabSz="3949700"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2pPr>
                <a:lvl3pPr defTabSz="3949700"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3pPr>
                <a:lvl4pPr defTabSz="3949700"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4pPr>
                <a:lvl5pPr defTabSz="3949700"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5pPr>
                <a:lvl6pPr marL="2219325" indent="66675" defTabSz="3949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6pPr>
                <a:lvl7pPr marL="2676525" indent="66675" defTabSz="3949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7pPr>
                <a:lvl8pPr marL="3133725" indent="66675" defTabSz="3949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8pPr>
                <a:lvl9pPr marL="3590925" indent="66675" defTabSz="3949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 sz="7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ounded Rectangle 21"/>
              <p:cNvSpPr>
                <a:spLocks noChangeArrowheads="1"/>
              </p:cNvSpPr>
              <p:nvPr/>
            </p:nvSpPr>
            <p:spPr bwMode="auto">
              <a:xfrm>
                <a:off x="360000" y="15696928"/>
                <a:ext cx="9842400" cy="16344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>
                <a:lvl1pPr defTabSz="3949700"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1pPr>
                <a:lvl2pPr defTabSz="3949700"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2pPr>
                <a:lvl3pPr defTabSz="3949700"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3pPr>
                <a:lvl4pPr defTabSz="3949700"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4pPr>
                <a:lvl5pPr defTabSz="3949700"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5pPr>
                <a:lvl6pPr marL="2219325" indent="66675" defTabSz="3949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6pPr>
                <a:lvl7pPr marL="2676525" indent="66675" defTabSz="3949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7pPr>
                <a:lvl8pPr marL="3133725" indent="66675" defTabSz="3949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8pPr>
                <a:lvl9pPr marL="3590925" indent="66675" defTabSz="3949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 sz="7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ounded Rectangle 21"/>
              <p:cNvSpPr>
                <a:spLocks noChangeArrowheads="1"/>
              </p:cNvSpPr>
              <p:nvPr/>
            </p:nvSpPr>
            <p:spPr bwMode="auto">
              <a:xfrm>
                <a:off x="20044800" y="5083200"/>
                <a:ext cx="9842400" cy="12348000"/>
              </a:xfrm>
              <a:prstGeom prst="plaque">
                <a:avLst/>
              </a:prstGeom>
              <a:solidFill>
                <a:schemeClr val="accent5">
                  <a:lumMod val="7500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>
                <a:lvl1pPr defTabSz="3949700"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1pPr>
                <a:lvl2pPr defTabSz="3949700"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2pPr>
                <a:lvl3pPr defTabSz="3949700"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3pPr>
                <a:lvl4pPr defTabSz="3949700"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4pPr>
                <a:lvl5pPr defTabSz="3949700"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5pPr>
                <a:lvl6pPr marL="2219325" indent="66675" defTabSz="3949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6pPr>
                <a:lvl7pPr marL="2676525" indent="66675" defTabSz="3949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7pPr>
                <a:lvl8pPr marL="3133725" indent="66675" defTabSz="3949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8pPr>
                <a:lvl9pPr marL="3590925" indent="66675" defTabSz="3949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 sz="7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ounded Rectangle 21"/>
              <p:cNvSpPr>
                <a:spLocks noChangeArrowheads="1"/>
              </p:cNvSpPr>
              <p:nvPr/>
            </p:nvSpPr>
            <p:spPr bwMode="auto">
              <a:xfrm>
                <a:off x="20044800" y="29779200"/>
                <a:ext cx="9842400" cy="12348000"/>
              </a:xfrm>
              <a:prstGeom prst="plaque">
                <a:avLst/>
              </a:prstGeom>
              <a:solidFill>
                <a:schemeClr val="accent5">
                  <a:lumMod val="7500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>
                <a:lvl1pPr defTabSz="3949700"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1pPr>
                <a:lvl2pPr defTabSz="3949700"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2pPr>
                <a:lvl3pPr defTabSz="3949700"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3pPr>
                <a:lvl4pPr defTabSz="3949700"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4pPr>
                <a:lvl5pPr defTabSz="3949700"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5pPr>
                <a:lvl6pPr marL="2219325" indent="66675" defTabSz="3949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6pPr>
                <a:lvl7pPr marL="2676525" indent="66675" defTabSz="3949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7pPr>
                <a:lvl8pPr marL="3133725" indent="66675" defTabSz="3949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8pPr>
                <a:lvl9pPr marL="3590925" indent="66675" defTabSz="3949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 sz="7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Rounded Rectangle 21"/>
              <p:cNvSpPr>
                <a:spLocks noChangeArrowheads="1"/>
              </p:cNvSpPr>
              <p:nvPr/>
            </p:nvSpPr>
            <p:spPr bwMode="auto">
              <a:xfrm>
                <a:off x="20044800" y="15696928"/>
                <a:ext cx="9842400" cy="16344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>
                <a:lvl1pPr defTabSz="3949700"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1pPr>
                <a:lvl2pPr defTabSz="3949700"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2pPr>
                <a:lvl3pPr defTabSz="3949700"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3pPr>
                <a:lvl4pPr defTabSz="3949700"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4pPr>
                <a:lvl5pPr defTabSz="3949700"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5pPr>
                <a:lvl6pPr marL="2219325" indent="66675" defTabSz="3949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6pPr>
                <a:lvl7pPr marL="2676525" indent="66675" defTabSz="3949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7pPr>
                <a:lvl8pPr marL="3133725" indent="66675" defTabSz="3949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8pPr>
                <a:lvl9pPr marL="3590925" indent="66675" defTabSz="3949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 sz="7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ounded Rectangle 21"/>
              <p:cNvSpPr>
                <a:spLocks noChangeArrowheads="1"/>
              </p:cNvSpPr>
              <p:nvPr/>
            </p:nvSpPr>
            <p:spPr bwMode="auto">
              <a:xfrm>
                <a:off x="8355360" y="5083200"/>
                <a:ext cx="16200000" cy="12348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>
                <a:lvl1pPr defTabSz="3949700"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1pPr>
                <a:lvl2pPr defTabSz="3949700"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2pPr>
                <a:lvl3pPr defTabSz="3949700"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3pPr>
                <a:lvl4pPr defTabSz="3949700"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4pPr>
                <a:lvl5pPr defTabSz="3949700"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5pPr>
                <a:lvl6pPr marL="2219325" indent="66675" defTabSz="3949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6pPr>
                <a:lvl7pPr marL="2676525" indent="66675" defTabSz="3949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7pPr>
                <a:lvl8pPr marL="3133725" indent="66675" defTabSz="3949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8pPr>
                <a:lvl9pPr marL="3590925" indent="66675" defTabSz="3949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 sz="7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ounded Rectangle 21"/>
              <p:cNvSpPr>
                <a:spLocks noChangeArrowheads="1"/>
              </p:cNvSpPr>
              <p:nvPr/>
            </p:nvSpPr>
            <p:spPr bwMode="auto">
              <a:xfrm>
                <a:off x="7061016" y="29775864"/>
                <a:ext cx="16200000" cy="12348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>
                <a:lvl1pPr defTabSz="3949700"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1pPr>
                <a:lvl2pPr defTabSz="3949700"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2pPr>
                <a:lvl3pPr defTabSz="3949700"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3pPr>
                <a:lvl4pPr defTabSz="3949700"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4pPr>
                <a:lvl5pPr defTabSz="3949700"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5pPr>
                <a:lvl6pPr marL="2219325" indent="66675" defTabSz="3949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6pPr>
                <a:lvl7pPr marL="2676525" indent="66675" defTabSz="3949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7pPr>
                <a:lvl8pPr marL="3133725" indent="66675" defTabSz="3949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8pPr>
                <a:lvl9pPr marL="3590925" indent="66675" defTabSz="3949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 sz="7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Rounded Rectangle 21"/>
              <p:cNvSpPr>
                <a:spLocks noChangeArrowheads="1"/>
              </p:cNvSpPr>
              <p:nvPr/>
            </p:nvSpPr>
            <p:spPr bwMode="auto">
              <a:xfrm>
                <a:off x="10202400" y="17431200"/>
                <a:ext cx="9842400" cy="12348000"/>
              </a:xfrm>
              <a:prstGeom prst="plaque">
                <a:avLst/>
              </a:prstGeom>
              <a:solidFill>
                <a:schemeClr val="accent5">
                  <a:lumMod val="7500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>
                <a:lvl1pPr defTabSz="3949700"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1pPr>
                <a:lvl2pPr defTabSz="3949700"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2pPr>
                <a:lvl3pPr defTabSz="3949700"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3pPr>
                <a:lvl4pPr defTabSz="3949700"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4pPr>
                <a:lvl5pPr defTabSz="3949700"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5pPr>
                <a:lvl6pPr marL="2219325" indent="66675" defTabSz="3949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6pPr>
                <a:lvl7pPr marL="2676525" indent="66675" defTabSz="3949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7pPr>
                <a:lvl8pPr marL="3133725" indent="66675" defTabSz="3949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8pPr>
                <a:lvl9pPr marL="3590925" indent="66675" defTabSz="3949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2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 sz="78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744183" y="28080265"/>
            <a:ext cx="28818011" cy="13683560"/>
            <a:chOff x="744183" y="28080265"/>
            <a:chExt cx="28818011" cy="13683560"/>
          </a:xfrm>
        </p:grpSpPr>
        <p:sp>
          <p:nvSpPr>
            <p:cNvPr id="135" name="Rounded Rectangle 21"/>
            <p:cNvSpPr>
              <a:spLocks noChangeAspect="1" noChangeArrowheads="1"/>
            </p:cNvSpPr>
            <p:nvPr/>
          </p:nvSpPr>
          <p:spPr bwMode="auto">
            <a:xfrm>
              <a:off x="2450920" y="28083600"/>
              <a:ext cx="25418824" cy="8159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1pPr>
              <a:lvl2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2pPr>
              <a:lvl3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3pPr>
              <a:lvl4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4pPr>
              <a:lvl5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5pPr>
              <a:lvl6pPr marL="22193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6pPr>
              <a:lvl7pPr marL="26765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7pPr>
              <a:lvl8pPr marL="31337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8pPr>
              <a:lvl9pPr marL="35909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7800" dirty="0">
                <a:solidFill>
                  <a:schemeClr val="tx1"/>
                </a:solidFill>
              </a:endParaRPr>
            </a:p>
          </p:txBody>
        </p:sp>
        <p:sp>
          <p:nvSpPr>
            <p:cNvPr id="138" name="Rounded Rectangle 21"/>
            <p:cNvSpPr>
              <a:spLocks noChangeArrowheads="1"/>
            </p:cNvSpPr>
            <p:nvPr/>
          </p:nvSpPr>
          <p:spPr bwMode="auto">
            <a:xfrm>
              <a:off x="19687793" y="28080265"/>
              <a:ext cx="9874401" cy="13683560"/>
            </a:xfrm>
            <a:prstGeom prst="plaqu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>
              <a:lvl1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1pPr>
              <a:lvl2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2pPr>
              <a:lvl3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3pPr>
              <a:lvl4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4pPr>
              <a:lvl5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5pPr>
              <a:lvl6pPr marL="22193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6pPr>
              <a:lvl7pPr marL="26765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7pPr>
              <a:lvl8pPr marL="31337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8pPr>
              <a:lvl9pPr marL="35909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7800" dirty="0">
                <a:solidFill>
                  <a:schemeClr val="tx1"/>
                </a:solidFill>
              </a:endParaRPr>
            </a:p>
          </p:txBody>
        </p:sp>
        <p:sp>
          <p:nvSpPr>
            <p:cNvPr id="75" name="Rounded Rectangle 21"/>
            <p:cNvSpPr>
              <a:spLocks noChangeArrowheads="1"/>
            </p:cNvSpPr>
            <p:nvPr/>
          </p:nvSpPr>
          <p:spPr bwMode="auto">
            <a:xfrm>
              <a:off x="5281711" y="28080265"/>
              <a:ext cx="9874401" cy="13683560"/>
            </a:xfrm>
            <a:prstGeom prst="plaqu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>
              <a:lvl1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1pPr>
              <a:lvl2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2pPr>
              <a:lvl3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3pPr>
              <a:lvl4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4pPr>
              <a:lvl5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5pPr>
              <a:lvl6pPr marL="22193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6pPr>
              <a:lvl7pPr marL="26765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7pPr>
              <a:lvl8pPr marL="31337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8pPr>
              <a:lvl9pPr marL="35909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7800" dirty="0">
                <a:solidFill>
                  <a:schemeClr val="tx1"/>
                </a:solidFill>
              </a:endParaRPr>
            </a:p>
          </p:txBody>
        </p:sp>
        <p:sp>
          <p:nvSpPr>
            <p:cNvPr id="81" name="Rounded Rectangle 21"/>
            <p:cNvSpPr>
              <a:spLocks noChangeArrowheads="1"/>
            </p:cNvSpPr>
            <p:nvPr/>
          </p:nvSpPr>
          <p:spPr bwMode="auto">
            <a:xfrm>
              <a:off x="744183" y="28080265"/>
              <a:ext cx="9874401" cy="13683560"/>
            </a:xfrm>
            <a:prstGeom prst="plaqu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>
              <a:lvl1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1pPr>
              <a:lvl2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2pPr>
              <a:lvl3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3pPr>
              <a:lvl4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4pPr>
              <a:lvl5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5pPr>
              <a:lvl6pPr marL="22193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6pPr>
              <a:lvl7pPr marL="26765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7pPr>
              <a:lvl8pPr marL="31337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8pPr>
              <a:lvl9pPr marL="35909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7800" dirty="0">
                <a:solidFill>
                  <a:schemeClr val="tx1"/>
                </a:solidFill>
              </a:endParaRPr>
            </a:p>
          </p:txBody>
        </p:sp>
        <p:sp>
          <p:nvSpPr>
            <p:cNvPr id="82" name="Rounded Rectangle 21"/>
            <p:cNvSpPr>
              <a:spLocks noChangeArrowheads="1"/>
            </p:cNvSpPr>
            <p:nvPr/>
          </p:nvSpPr>
          <p:spPr bwMode="auto">
            <a:xfrm>
              <a:off x="15119999" y="28080265"/>
              <a:ext cx="9874401" cy="13683560"/>
            </a:xfrm>
            <a:prstGeom prst="plaqu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>
              <a:lvl1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1pPr>
              <a:lvl2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2pPr>
              <a:lvl3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3pPr>
              <a:lvl4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4pPr>
              <a:lvl5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5pPr>
              <a:lvl6pPr marL="22193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6pPr>
              <a:lvl7pPr marL="26765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7pPr>
              <a:lvl8pPr marL="31337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8pPr>
              <a:lvl9pPr marL="35909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7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 bwMode="auto">
          <a:xfrm>
            <a:off x="15682855" y="29140518"/>
            <a:ext cx="12211991" cy="95095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949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7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7" name="Rectangle 10"/>
          <p:cNvSpPr>
            <a:spLocks noChangeArrowheads="1"/>
          </p:cNvSpPr>
          <p:nvPr/>
        </p:nvSpPr>
        <p:spPr bwMode="auto">
          <a:xfrm>
            <a:off x="0" y="-1"/>
            <a:ext cx="30248225" cy="45692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8185" tIns="44092" rIns="88185" bIns="44092"/>
          <a:lstStyle>
            <a:lvl1pPr defTabSz="3808413">
              <a:spcBef>
                <a:spcPct val="20000"/>
              </a:spcBef>
              <a:buChar char="•"/>
              <a:defRPr sz="13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defTabSz="3808413">
              <a:spcBef>
                <a:spcPct val="20000"/>
              </a:spcBef>
              <a:buChar char="–"/>
              <a:defRPr sz="117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defTabSz="3808413">
              <a:spcBef>
                <a:spcPct val="20000"/>
              </a:spcBef>
              <a:buChar char="•"/>
              <a:defRPr sz="10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defTabSz="3808413">
              <a:spcBef>
                <a:spcPct val="20000"/>
              </a:spcBef>
              <a:buChar char="–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defTabSz="3808413">
              <a:spcBef>
                <a:spcPct val="20000"/>
              </a:spcBef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3808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3808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3808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3808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7500"/>
          </a:p>
        </p:txBody>
      </p:sp>
      <p:sp>
        <p:nvSpPr>
          <p:cNvPr id="3078" name="Rectangle 21"/>
          <p:cNvSpPr>
            <a:spLocks noChangeArrowheads="1"/>
          </p:cNvSpPr>
          <p:nvPr/>
        </p:nvSpPr>
        <p:spPr bwMode="auto">
          <a:xfrm>
            <a:off x="27471688" y="0"/>
            <a:ext cx="2776537" cy="227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185" tIns="44092" rIns="88185" bIns="44092" anchor="ctr"/>
          <a:lstStyle>
            <a:lvl1pPr>
              <a:spcBef>
                <a:spcPct val="20000"/>
              </a:spcBef>
              <a:buChar char="•"/>
              <a:defRPr sz="13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17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0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7500"/>
          </a:p>
        </p:txBody>
      </p:sp>
      <p:pic>
        <p:nvPicPr>
          <p:cNvPr id="3079" name="Picture 19" descr="Uo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7" t="13730" r="17497" b="11327"/>
          <a:stretch>
            <a:fillRect/>
          </a:stretch>
        </p:blipFill>
        <p:spPr bwMode="auto">
          <a:xfrm>
            <a:off x="227013" y="106363"/>
            <a:ext cx="3976687" cy="44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Rectangle 12"/>
          <p:cNvSpPr>
            <a:spLocks noChangeArrowheads="1"/>
          </p:cNvSpPr>
          <p:nvPr/>
        </p:nvSpPr>
        <p:spPr bwMode="auto">
          <a:xfrm>
            <a:off x="4619625" y="358775"/>
            <a:ext cx="25193625" cy="1935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85" tIns="44092" rIns="88185" bIns="44092">
            <a:spAutoFit/>
          </a:bodyPr>
          <a:lstStyle>
            <a:lvl1pPr>
              <a:spcBef>
                <a:spcPct val="20000"/>
              </a:spcBef>
              <a:buChar char="•"/>
              <a:defRPr sz="13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17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0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6000" b="1" dirty="0" smtClean="0">
                <a:solidFill>
                  <a:schemeClr val="bg1"/>
                </a:solidFill>
              </a:rPr>
              <a:t>Mid-frontal theta: a measure of attentional processes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6000" b="1" dirty="0">
                <a:solidFill>
                  <a:schemeClr val="bg1"/>
                </a:solidFill>
              </a:rPr>
              <a:t>i</a:t>
            </a:r>
            <a:r>
              <a:rPr lang="en-US" altLang="en-US" sz="6000" b="1" dirty="0" smtClean="0">
                <a:solidFill>
                  <a:schemeClr val="bg1"/>
                </a:solidFill>
              </a:rPr>
              <a:t>ndexed during cognitive control</a:t>
            </a:r>
            <a:endParaRPr lang="en-US" altLang="en-US" sz="6000" b="1" dirty="0">
              <a:solidFill>
                <a:schemeClr val="bg1"/>
              </a:solidFill>
            </a:endParaRPr>
          </a:p>
        </p:txBody>
      </p:sp>
      <p:sp>
        <p:nvSpPr>
          <p:cNvPr id="3081" name="Rectangle 3"/>
          <p:cNvSpPr>
            <a:spLocks noChangeArrowheads="1"/>
          </p:cNvSpPr>
          <p:nvPr/>
        </p:nvSpPr>
        <p:spPr bwMode="auto">
          <a:xfrm>
            <a:off x="4637343" y="2709689"/>
            <a:ext cx="25654000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85" tIns="44092" rIns="88185" bIns="44092" anchor="ctr">
            <a:spAutoFit/>
          </a:bodyPr>
          <a:lstStyle>
            <a:lvl1pPr>
              <a:spcBef>
                <a:spcPct val="20000"/>
              </a:spcBef>
              <a:buChar char="•"/>
              <a:defRPr sz="13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17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0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4800" b="1" dirty="0">
                <a:solidFill>
                  <a:schemeClr val="bg1"/>
                </a:solidFill>
                <a:cs typeface="Arial" charset="0"/>
              </a:rPr>
              <a:t>Paul Garrett</a:t>
            </a:r>
            <a:r>
              <a:rPr lang="en-AU" altLang="en-US" sz="4800" b="1" baseline="30000" dirty="0">
                <a:solidFill>
                  <a:schemeClr val="bg1"/>
                </a:solidFill>
                <a:cs typeface="Arial" charset="0"/>
              </a:rPr>
              <a:t>1</a:t>
            </a:r>
            <a:r>
              <a:rPr lang="en-AU" altLang="en-US" sz="4800" b="1" dirty="0">
                <a:solidFill>
                  <a:schemeClr val="bg1"/>
                </a:solidFill>
                <a:cs typeface="Arial" charset="0"/>
              </a:rPr>
              <a:t> Patrick S. Cooper</a:t>
            </a:r>
            <a:r>
              <a:rPr lang="en-AU" altLang="en-US" sz="4800" b="1" baseline="30000" dirty="0">
                <a:solidFill>
                  <a:schemeClr val="bg1"/>
                </a:solidFill>
                <a:cs typeface="Arial" charset="0"/>
              </a:rPr>
              <a:t>1,2</a:t>
            </a:r>
            <a:r>
              <a:rPr lang="en-AU" altLang="en-US" sz="4800" b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AU" altLang="en-US" sz="4800" b="1" dirty="0" smtClean="0">
                <a:solidFill>
                  <a:schemeClr val="bg1"/>
                </a:solidFill>
                <a:cs typeface="Arial" charset="0"/>
              </a:rPr>
              <a:t>&amp; </a:t>
            </a:r>
            <a:r>
              <a:rPr lang="en-AU" altLang="en-US" sz="4800" b="1" dirty="0" err="1">
                <a:solidFill>
                  <a:schemeClr val="bg1"/>
                </a:solidFill>
                <a:cs typeface="Arial" charset="0"/>
              </a:rPr>
              <a:t>Frini</a:t>
            </a:r>
            <a:r>
              <a:rPr lang="en-AU" altLang="en-US" sz="4800" b="1" dirty="0">
                <a:solidFill>
                  <a:schemeClr val="bg1"/>
                </a:solidFill>
                <a:cs typeface="Arial" charset="0"/>
              </a:rPr>
              <a:t> Karayanidis</a:t>
            </a:r>
            <a:r>
              <a:rPr lang="en-AU" altLang="en-US" sz="4800" b="1" baseline="30000" dirty="0">
                <a:solidFill>
                  <a:schemeClr val="bg1"/>
                </a:solidFill>
                <a:cs typeface="Arial" charset="0"/>
              </a:rPr>
              <a:t>1,2</a:t>
            </a:r>
            <a:endParaRPr lang="en-AU" altLang="en-US" sz="48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082" name="TextBox 102"/>
          <p:cNvSpPr txBox="1">
            <a:spLocks noChangeArrowheads="1"/>
          </p:cNvSpPr>
          <p:nvPr/>
        </p:nvSpPr>
        <p:spPr bwMode="auto">
          <a:xfrm>
            <a:off x="22447297" y="3807472"/>
            <a:ext cx="75104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3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17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0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AU" altLang="en-US" sz="3200" b="1" dirty="0" smtClean="0">
                <a:solidFill>
                  <a:schemeClr val="bg1"/>
                </a:solidFill>
                <a:cs typeface="Arial" charset="0"/>
              </a:rPr>
              <a:t>Paul.Garrett@newcastle.edu.au</a:t>
            </a:r>
            <a:endParaRPr lang="en-AU" altLang="en-US" sz="32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083" name="TextBox 1"/>
          <p:cNvSpPr txBox="1">
            <a:spLocks noChangeArrowheads="1"/>
          </p:cNvSpPr>
          <p:nvPr/>
        </p:nvSpPr>
        <p:spPr bwMode="auto">
          <a:xfrm>
            <a:off x="4472860" y="4065466"/>
            <a:ext cx="255651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3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17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0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baseline="30000" dirty="0">
                <a:solidFill>
                  <a:schemeClr val="bg1"/>
                </a:solidFill>
                <a:cs typeface="Arial" charset="0"/>
              </a:rPr>
              <a:t>1</a:t>
            </a:r>
            <a:r>
              <a:rPr lang="en-AU" altLang="en-US" sz="2400" dirty="0">
                <a:solidFill>
                  <a:schemeClr val="bg1"/>
                </a:solidFill>
                <a:cs typeface="Arial" charset="0"/>
              </a:rPr>
              <a:t> Functional Neuroimaging Laboratory, School of Psychology  </a:t>
            </a:r>
            <a:r>
              <a:rPr lang="en-AU" altLang="en-US" sz="2400" baseline="30000" dirty="0">
                <a:solidFill>
                  <a:schemeClr val="bg1"/>
                </a:solidFill>
                <a:cs typeface="Arial" charset="0"/>
              </a:rPr>
              <a:t>2</a:t>
            </a:r>
            <a:r>
              <a:rPr lang="en-AU" altLang="en-US" sz="2400" dirty="0">
                <a:solidFill>
                  <a:schemeClr val="bg1"/>
                </a:solidFill>
                <a:cs typeface="Arial" charset="0"/>
              </a:rPr>
              <a:t>Centre for Translational Neuroscience and Mental </a:t>
            </a:r>
            <a:r>
              <a:rPr lang="en-AU" altLang="en-US" sz="2400" dirty="0" smtClean="0">
                <a:solidFill>
                  <a:schemeClr val="bg1"/>
                </a:solidFill>
                <a:cs typeface="Arial" charset="0"/>
              </a:rPr>
              <a:t>Health</a:t>
            </a:r>
            <a:endParaRPr lang="en-AU" altLang="en-US" sz="2400" dirty="0">
              <a:solidFill>
                <a:schemeClr val="bg1"/>
              </a:solidFill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FF0000"/>
              </a:solidFill>
              <a:cs typeface="Arial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20000" y="5399783"/>
            <a:ext cx="28783016" cy="13646463"/>
            <a:chOff x="720000" y="5515200"/>
            <a:chExt cx="28783016" cy="12348000"/>
          </a:xfrm>
        </p:grpSpPr>
        <p:sp>
          <p:nvSpPr>
            <p:cNvPr id="128" name="Rounded Rectangle 21"/>
            <p:cNvSpPr>
              <a:spLocks noChangeAspect="1" noChangeArrowheads="1"/>
            </p:cNvSpPr>
            <p:nvPr/>
          </p:nvSpPr>
          <p:spPr bwMode="auto">
            <a:xfrm>
              <a:off x="2378697" y="5515200"/>
              <a:ext cx="25418824" cy="12348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1pPr>
              <a:lvl2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2pPr>
              <a:lvl3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3pPr>
              <a:lvl4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4pPr>
              <a:lvl5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5pPr>
              <a:lvl6pPr marL="22193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6pPr>
              <a:lvl7pPr marL="26765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7pPr>
              <a:lvl8pPr marL="31337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8pPr>
              <a:lvl9pPr marL="35909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7800" dirty="0">
                <a:solidFill>
                  <a:schemeClr val="tx1"/>
                </a:solidFill>
              </a:endParaRPr>
            </a:p>
          </p:txBody>
        </p:sp>
        <p:sp>
          <p:nvSpPr>
            <p:cNvPr id="126" name="Rounded Rectangle 21"/>
            <p:cNvSpPr>
              <a:spLocks noChangeAspect="1" noChangeArrowheads="1"/>
            </p:cNvSpPr>
            <p:nvPr/>
          </p:nvSpPr>
          <p:spPr bwMode="auto">
            <a:xfrm>
              <a:off x="10731624" y="5515200"/>
              <a:ext cx="8736697" cy="11104249"/>
            </a:xfrm>
            <a:prstGeom prst="plaque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1pPr>
              <a:lvl2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2pPr>
              <a:lvl3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3pPr>
              <a:lvl4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4pPr>
              <a:lvl5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5pPr>
              <a:lvl6pPr marL="22193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6pPr>
              <a:lvl7pPr marL="26765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7pPr>
              <a:lvl8pPr marL="31337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8pPr>
              <a:lvl9pPr marL="35909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7800" dirty="0">
                <a:solidFill>
                  <a:schemeClr val="tx1"/>
                </a:solidFill>
              </a:endParaRPr>
            </a:p>
          </p:txBody>
        </p:sp>
        <p:sp>
          <p:nvSpPr>
            <p:cNvPr id="129" name="Rounded Rectangle 21"/>
            <p:cNvSpPr>
              <a:spLocks noChangeArrowheads="1"/>
            </p:cNvSpPr>
            <p:nvPr/>
          </p:nvSpPr>
          <p:spPr bwMode="auto">
            <a:xfrm>
              <a:off x="720000" y="5515200"/>
              <a:ext cx="9842400" cy="12348000"/>
            </a:xfrm>
            <a:prstGeom prst="plaqu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>
              <a:lvl1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1pPr>
              <a:lvl2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2pPr>
              <a:lvl3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3pPr>
              <a:lvl4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4pPr>
              <a:lvl5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5pPr>
              <a:lvl6pPr marL="22193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6pPr>
              <a:lvl7pPr marL="26765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7pPr>
              <a:lvl8pPr marL="31337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8pPr>
              <a:lvl9pPr marL="35909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7800" dirty="0">
                <a:solidFill>
                  <a:schemeClr val="tx1"/>
                </a:solidFill>
              </a:endParaRPr>
            </a:p>
          </p:txBody>
        </p:sp>
        <p:sp>
          <p:nvSpPr>
            <p:cNvPr id="131" name="Rounded Rectangle 21"/>
            <p:cNvSpPr>
              <a:spLocks noChangeArrowheads="1"/>
            </p:cNvSpPr>
            <p:nvPr/>
          </p:nvSpPr>
          <p:spPr bwMode="auto">
            <a:xfrm>
              <a:off x="19660616" y="5515200"/>
              <a:ext cx="9842400" cy="12348000"/>
            </a:xfrm>
            <a:prstGeom prst="plaqu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>
              <a:lvl1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1pPr>
              <a:lvl2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2pPr>
              <a:lvl3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3pPr>
              <a:lvl4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4pPr>
              <a:lvl5pPr defTabSz="3949700"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5pPr>
              <a:lvl6pPr marL="22193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6pPr>
              <a:lvl7pPr marL="26765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7pPr>
              <a:lvl8pPr marL="31337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8pPr>
              <a:lvl9pPr marL="3590925" indent="66675" defTabSz="3949700" eaLnBrk="0" fontAlgn="base" hangingPunct="0">
                <a:spcBef>
                  <a:spcPct val="0"/>
                </a:spcBef>
                <a:spcAft>
                  <a:spcPct val="0"/>
                </a:spcAft>
                <a:defRPr sz="5200">
                  <a:solidFill>
                    <a:srgbClr val="FF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7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49" name="TextBox 3148"/>
          <p:cNvSpPr txBox="1"/>
          <p:nvPr/>
        </p:nvSpPr>
        <p:spPr>
          <a:xfrm>
            <a:off x="2666728" y="5615808"/>
            <a:ext cx="25974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400" dirty="0" smtClean="0">
                <a:solidFill>
                  <a:srgbClr val="0000CC"/>
                </a:solidFill>
              </a:rPr>
              <a:t>Background                          Theta Connectivity                           Mid Frontal Theta</a:t>
            </a:r>
            <a:endParaRPr lang="en-AU" sz="5400" dirty="0">
              <a:solidFill>
                <a:srgbClr val="0000CC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666728" y="6407896"/>
            <a:ext cx="8375701" cy="128342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tx1"/>
                </a:solidFill>
                <a:latin typeface="+mj-lt"/>
              </a:rPr>
              <a:t>In Task Switching, Cognitive Control is required for efficient switching between tasks. </a:t>
            </a:r>
          </a:p>
          <a:p>
            <a:endParaRPr lang="en-AU" sz="3600" dirty="0">
              <a:solidFill>
                <a:schemeClr val="tx1"/>
              </a:solidFill>
              <a:latin typeface="+mj-lt"/>
            </a:endParaRPr>
          </a:p>
          <a:p>
            <a:endParaRPr lang="en-AU" sz="3600" dirty="0" smtClean="0">
              <a:solidFill>
                <a:schemeClr val="tx1"/>
              </a:solidFill>
              <a:latin typeface="+mj-lt"/>
            </a:endParaRPr>
          </a:p>
          <a:p>
            <a:endParaRPr lang="en-AU" sz="3600" dirty="0">
              <a:solidFill>
                <a:schemeClr val="tx1"/>
              </a:solidFill>
              <a:latin typeface="+mj-lt"/>
            </a:endParaRPr>
          </a:p>
          <a:p>
            <a:endParaRPr lang="en-AU" sz="3600" dirty="0" smtClean="0">
              <a:solidFill>
                <a:schemeClr val="tx1"/>
              </a:solidFill>
              <a:latin typeface="+mj-lt"/>
            </a:endParaRPr>
          </a:p>
          <a:p>
            <a:endParaRPr lang="en-AU" sz="3600" dirty="0">
              <a:solidFill>
                <a:schemeClr val="tx1"/>
              </a:solidFill>
              <a:latin typeface="+mj-lt"/>
            </a:endParaRPr>
          </a:p>
          <a:p>
            <a:endParaRPr lang="en-AU" sz="3600" dirty="0" smtClean="0">
              <a:solidFill>
                <a:schemeClr val="tx1"/>
              </a:solidFill>
              <a:latin typeface="+mj-lt"/>
            </a:endParaRPr>
          </a:p>
          <a:p>
            <a:endParaRPr lang="en-AU" sz="3600" dirty="0">
              <a:solidFill>
                <a:schemeClr val="tx1"/>
              </a:solidFill>
              <a:latin typeface="+mj-lt"/>
            </a:endParaRPr>
          </a:p>
          <a:p>
            <a:endParaRPr lang="en-AU" sz="3600" dirty="0" smtClean="0">
              <a:solidFill>
                <a:schemeClr val="tx1"/>
              </a:solidFill>
              <a:latin typeface="+mj-lt"/>
            </a:endParaRPr>
          </a:p>
          <a:p>
            <a:endParaRPr lang="en-AU" sz="3600" dirty="0">
              <a:solidFill>
                <a:schemeClr val="tx1"/>
              </a:solidFill>
              <a:latin typeface="+mj-lt"/>
            </a:endParaRPr>
          </a:p>
          <a:p>
            <a:endParaRPr lang="en-AU" sz="3600" dirty="0" smtClean="0">
              <a:solidFill>
                <a:schemeClr val="tx1"/>
              </a:solidFill>
              <a:latin typeface="+mj-lt"/>
            </a:endParaRPr>
          </a:p>
          <a:p>
            <a:endParaRPr lang="en-AU" sz="3600" dirty="0">
              <a:solidFill>
                <a:schemeClr val="tx1"/>
              </a:solidFill>
              <a:latin typeface="+mj-lt"/>
            </a:endParaRPr>
          </a:p>
          <a:p>
            <a:endParaRPr lang="en-AU" sz="3600" dirty="0" smtClean="0">
              <a:solidFill>
                <a:schemeClr val="tx1"/>
              </a:solidFill>
              <a:latin typeface="+mj-lt"/>
            </a:endParaRPr>
          </a:p>
          <a:p>
            <a:endParaRPr lang="en-AU" sz="3600" dirty="0">
              <a:solidFill>
                <a:schemeClr val="tx1"/>
              </a:solidFill>
              <a:latin typeface="+mj-lt"/>
            </a:endParaRPr>
          </a:p>
          <a:p>
            <a:endParaRPr lang="en-AU" sz="3600" dirty="0" smtClean="0">
              <a:solidFill>
                <a:schemeClr val="tx1"/>
              </a:solidFill>
              <a:latin typeface="+mj-lt"/>
            </a:endParaRPr>
          </a:p>
          <a:p>
            <a:endParaRPr lang="en-AU" sz="3600" dirty="0">
              <a:solidFill>
                <a:schemeClr val="tx1"/>
              </a:solidFill>
              <a:latin typeface="+mj-lt"/>
            </a:endParaRPr>
          </a:p>
          <a:p>
            <a:r>
              <a:rPr lang="en-AU" sz="3600" dirty="0" smtClean="0">
                <a:solidFill>
                  <a:schemeClr val="tx1"/>
                </a:solidFill>
                <a:latin typeface="+mj-lt"/>
              </a:rPr>
              <a:t>In ERP studies, </a:t>
            </a:r>
            <a:r>
              <a:rPr lang="en-AU" sz="3600" i="1" dirty="0" smtClean="0">
                <a:solidFill>
                  <a:srgbClr val="00B050"/>
                </a:solidFill>
                <a:latin typeface="+mj-lt"/>
              </a:rPr>
              <a:t>Switching</a:t>
            </a:r>
            <a:r>
              <a:rPr lang="en-AU" sz="3600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en-AU" sz="3600" dirty="0" smtClean="0">
                <a:solidFill>
                  <a:schemeClr val="tx1"/>
                </a:solidFill>
                <a:latin typeface="+mj-lt"/>
              </a:rPr>
              <a:t>has been associated with a distinct </a:t>
            </a:r>
            <a:r>
              <a:rPr lang="en-AU" sz="3600" dirty="0" smtClean="0">
                <a:solidFill>
                  <a:srgbClr val="0070C0"/>
                </a:solidFill>
                <a:latin typeface="+mj-lt"/>
              </a:rPr>
              <a:t>Switch Positivity </a:t>
            </a:r>
            <a:r>
              <a:rPr lang="en-AU" sz="3600" dirty="0" smtClean="0">
                <a:solidFill>
                  <a:schemeClr val="tx1"/>
                </a:solidFill>
                <a:latin typeface="+mj-lt"/>
              </a:rPr>
              <a:t>after Cue. </a:t>
            </a:r>
            <a:r>
              <a:rPr lang="en-AU" sz="3600" dirty="0" smtClean="0">
                <a:solidFill>
                  <a:srgbClr val="FF3300"/>
                </a:solidFill>
                <a:latin typeface="+mj-lt"/>
              </a:rPr>
              <a:t>General Negativity</a:t>
            </a:r>
            <a:r>
              <a:rPr lang="en-AU" sz="3600" dirty="0" smtClean="0">
                <a:solidFill>
                  <a:schemeClr val="tx1"/>
                </a:solidFill>
                <a:latin typeface="+mj-lt"/>
              </a:rPr>
              <a:t> at Target is common among Switch and Repeat Conditions</a:t>
            </a:r>
            <a:r>
              <a:rPr lang="en-AU" sz="3600" baseline="30000" dirty="0" smtClean="0">
                <a:solidFill>
                  <a:schemeClr val="tx1"/>
                </a:solidFill>
                <a:latin typeface="+mj-lt"/>
              </a:rPr>
              <a:t>1</a:t>
            </a:r>
            <a:endParaRPr lang="en-AU" sz="3600" dirty="0" smtClean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32" name="Group 231"/>
          <p:cNvGrpSpPr/>
          <p:nvPr/>
        </p:nvGrpSpPr>
        <p:grpSpPr>
          <a:xfrm>
            <a:off x="1257456" y="8050457"/>
            <a:ext cx="8947562" cy="8091733"/>
            <a:chOff x="2361701" y="9706634"/>
            <a:chExt cx="9162011" cy="9053412"/>
          </a:xfrm>
        </p:grpSpPr>
        <p:grpSp>
          <p:nvGrpSpPr>
            <p:cNvPr id="21" name="Group 20"/>
            <p:cNvGrpSpPr/>
            <p:nvPr/>
          </p:nvGrpSpPr>
          <p:grpSpPr>
            <a:xfrm>
              <a:off x="2361701" y="9773662"/>
              <a:ext cx="9162011" cy="8986384"/>
              <a:chOff x="862193" y="11808496"/>
              <a:chExt cx="8734202" cy="6988946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2193" y="11808496"/>
                <a:ext cx="8734202" cy="6988946"/>
              </a:xfrm>
              <a:prstGeom prst="rect">
                <a:avLst/>
              </a:prstGeom>
            </p:spPr>
          </p:pic>
          <p:sp>
            <p:nvSpPr>
              <p:cNvPr id="3139" name="Oval 3138"/>
              <p:cNvSpPr/>
              <p:nvPr/>
            </p:nvSpPr>
            <p:spPr bwMode="auto">
              <a:xfrm>
                <a:off x="3819718" y="15180300"/>
                <a:ext cx="2286222" cy="1941936"/>
              </a:xfrm>
              <a:prstGeom prst="ellipse">
                <a:avLst/>
              </a:prstGeom>
              <a:noFill/>
              <a:ln w="635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39497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7800" b="0" i="0" u="none" strike="noStrike" cap="none" normalizeH="0" baseline="0" smtClean="0">
                  <a:ln>
                    <a:noFill/>
                  </a:ln>
                  <a:noFill/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577419" y="9778642"/>
              <a:ext cx="913400" cy="66170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AU" sz="3000" dirty="0" smtClean="0">
                  <a:solidFill>
                    <a:schemeClr val="tx1"/>
                  </a:solidFill>
                </a:rPr>
                <a:t>Cue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693255" y="9706634"/>
              <a:ext cx="1275774" cy="661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AU" sz="3000" dirty="0" smtClean="0">
                  <a:solidFill>
                    <a:schemeClr val="tx1"/>
                  </a:solidFill>
                </a:rPr>
                <a:t>Target</a:t>
              </a:r>
              <a:endParaRPr lang="en-AU" sz="3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11235680" y="6407896"/>
            <a:ext cx="1031579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3600" dirty="0">
                <a:solidFill>
                  <a:srgbClr val="000000"/>
                </a:solidFill>
              </a:rPr>
              <a:t>Oscillatory activity in the theta band (4-7Hz) is typically associated with cognitive </a:t>
            </a:r>
            <a:r>
              <a:rPr lang="en-US" altLang="en-US" sz="3600" dirty="0" smtClean="0">
                <a:solidFill>
                  <a:srgbClr val="000000"/>
                </a:solidFill>
              </a:rPr>
              <a:t>control and has been found in </a:t>
            </a:r>
            <a:r>
              <a:rPr lang="en-US" altLang="en-US" sz="3600" dirty="0" err="1" smtClean="0">
                <a:solidFill>
                  <a:srgbClr val="000000"/>
                </a:solidFill>
              </a:rPr>
              <a:t>Fronto</a:t>
            </a:r>
            <a:r>
              <a:rPr lang="en-US" altLang="en-US" sz="3600" dirty="0" smtClean="0">
                <a:solidFill>
                  <a:srgbClr val="000000"/>
                </a:solidFill>
              </a:rPr>
              <a:t>-Parietal and Mid-Frontal Networks. </a:t>
            </a:r>
          </a:p>
          <a:p>
            <a:pPr eaLnBrk="1" hangingPunct="1"/>
            <a:endParaRPr lang="en-US" altLang="en-US" sz="360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sz="3600" dirty="0" smtClean="0">
                <a:solidFill>
                  <a:srgbClr val="000000"/>
                </a:solidFill>
              </a:rPr>
              <a:t>Recently Cooper et al.</a:t>
            </a:r>
            <a:r>
              <a:rPr lang="en-US" altLang="en-US" sz="3600" baseline="30000" dirty="0" smtClean="0">
                <a:solidFill>
                  <a:srgbClr val="000000"/>
                </a:solidFill>
              </a:rPr>
              <a:t>2</a:t>
            </a:r>
            <a:r>
              <a:rPr lang="en-US" altLang="en-US" sz="3600" dirty="0" smtClean="0">
                <a:solidFill>
                  <a:srgbClr val="000000"/>
                </a:solidFill>
              </a:rPr>
              <a:t> (submitted) found a distinct </a:t>
            </a:r>
            <a:r>
              <a:rPr lang="en-US" altLang="en-US" sz="3600" dirty="0" smtClean="0">
                <a:solidFill>
                  <a:srgbClr val="00B0F0"/>
                </a:solidFill>
              </a:rPr>
              <a:t>Switch Specific </a:t>
            </a:r>
            <a:r>
              <a:rPr lang="en-US" altLang="en-US" sz="3600" dirty="0" err="1" smtClean="0">
                <a:solidFill>
                  <a:srgbClr val="00B0F0"/>
                </a:solidFill>
              </a:rPr>
              <a:t>Fronto</a:t>
            </a:r>
            <a:r>
              <a:rPr lang="en-US" altLang="en-US" sz="3600" dirty="0" smtClean="0">
                <a:solidFill>
                  <a:srgbClr val="00B0F0"/>
                </a:solidFill>
              </a:rPr>
              <a:t>-Parietal network </a:t>
            </a:r>
            <a:r>
              <a:rPr lang="en-US" altLang="en-US" sz="3600" dirty="0" smtClean="0">
                <a:solidFill>
                  <a:srgbClr val="000000"/>
                </a:solidFill>
              </a:rPr>
              <a:t>100-300ms after Cue</a:t>
            </a:r>
            <a:r>
              <a:rPr lang="en-US" altLang="en-US" sz="3600" dirty="0">
                <a:solidFill>
                  <a:srgbClr val="000000"/>
                </a:solidFill>
              </a:rPr>
              <a:t>. However, </a:t>
            </a:r>
            <a:r>
              <a:rPr lang="en-US" altLang="en-US" sz="3600" dirty="0" smtClean="0">
                <a:solidFill>
                  <a:srgbClr val="000000"/>
                </a:solidFill>
              </a:rPr>
              <a:t>this </a:t>
            </a:r>
            <a:r>
              <a:rPr lang="en-US" altLang="en-US" sz="3600" dirty="0">
                <a:solidFill>
                  <a:srgbClr val="000000"/>
                </a:solidFill>
              </a:rPr>
              <a:t>effect changed at Target to a </a:t>
            </a:r>
            <a:r>
              <a:rPr lang="en-US" altLang="en-US" sz="3600" dirty="0"/>
              <a:t>General Conflict Resolution </a:t>
            </a:r>
            <a:r>
              <a:rPr lang="en-US" altLang="en-US" sz="3600" dirty="0" smtClean="0"/>
              <a:t>Network </a:t>
            </a:r>
            <a:r>
              <a:rPr lang="en-US" altLang="en-US" sz="3600" dirty="0" smtClean="0">
                <a:solidFill>
                  <a:schemeClr val="tx1"/>
                </a:solidFill>
              </a:rPr>
              <a:t>900-1100ms after cue</a:t>
            </a:r>
            <a:endParaRPr lang="en-US" altLang="en-US" sz="3600" dirty="0">
              <a:solidFill>
                <a:schemeClr val="tx1"/>
              </a:solidFill>
            </a:endParaRPr>
          </a:p>
          <a:p>
            <a:pPr eaLnBrk="1" hangingPunct="1"/>
            <a:endParaRPr lang="en-US" altLang="en-US" sz="3600" dirty="0" smtClean="0">
              <a:solidFill>
                <a:srgbClr val="000000"/>
              </a:solidFill>
            </a:endParaRPr>
          </a:p>
        </p:txBody>
      </p:sp>
      <p:pic>
        <p:nvPicPr>
          <p:cNvPr id="233" name="Picture 2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27131" y="12493517"/>
            <a:ext cx="4008972" cy="3214815"/>
          </a:xfrm>
          <a:prstGeom prst="rect">
            <a:avLst/>
          </a:prstGeom>
        </p:spPr>
      </p:pic>
      <p:pic>
        <p:nvPicPr>
          <p:cNvPr id="234" name="Picture 2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04129" y="12472673"/>
            <a:ext cx="4047102" cy="3256287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1235680" y="12499329"/>
            <a:ext cx="158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 smtClean="0">
                <a:solidFill>
                  <a:srgbClr val="00B0F0"/>
                </a:solidFill>
              </a:rPr>
              <a:t>ST v R</a:t>
            </a:r>
            <a:endParaRPr lang="en-AU" sz="3600" dirty="0">
              <a:solidFill>
                <a:srgbClr val="00B0F0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16403037" y="12457078"/>
            <a:ext cx="1595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 smtClean="0">
                <a:solidFill>
                  <a:srgbClr val="00B0F0"/>
                </a:solidFill>
              </a:rPr>
              <a:t>SA v R</a:t>
            </a:r>
            <a:endParaRPr lang="en-AU" sz="3600" dirty="0">
              <a:solidFill>
                <a:srgbClr val="00B0F0"/>
              </a:solidFill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9329" y="15733333"/>
            <a:ext cx="4171168" cy="332850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01417" y="15696928"/>
            <a:ext cx="4139922" cy="3333771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16353243" y="15842030"/>
            <a:ext cx="1595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 smtClean="0"/>
              <a:t>SA v R</a:t>
            </a:r>
            <a:endParaRPr lang="en-AU" sz="3600" dirty="0"/>
          </a:p>
        </p:txBody>
      </p:sp>
      <p:sp>
        <p:nvSpPr>
          <p:cNvPr id="228" name="TextBox 227"/>
          <p:cNvSpPr txBox="1"/>
          <p:nvPr/>
        </p:nvSpPr>
        <p:spPr>
          <a:xfrm>
            <a:off x="11255176" y="15814966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 smtClean="0"/>
              <a:t>NI v R</a:t>
            </a:r>
            <a:endParaRPr lang="en-AU" sz="3600" dirty="0"/>
          </a:p>
        </p:txBody>
      </p:sp>
      <p:sp>
        <p:nvSpPr>
          <p:cNvPr id="231" name="TextBox 230"/>
          <p:cNvSpPr txBox="1"/>
          <p:nvPr/>
        </p:nvSpPr>
        <p:spPr>
          <a:xfrm>
            <a:off x="22108888" y="6407896"/>
            <a:ext cx="7201833" cy="1178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>
                <a:solidFill>
                  <a:schemeClr val="tx1"/>
                </a:solidFill>
              </a:rPr>
              <a:t>Here we explore </a:t>
            </a:r>
            <a:r>
              <a:rPr lang="en-AU" sz="4000" b="1" dirty="0" smtClean="0">
                <a:solidFill>
                  <a:srgbClr val="0070C0"/>
                </a:solidFill>
              </a:rPr>
              <a:t>Mid-</a:t>
            </a:r>
          </a:p>
          <a:p>
            <a:r>
              <a:rPr lang="en-AU" sz="4000" b="1" dirty="0" smtClean="0">
                <a:solidFill>
                  <a:srgbClr val="0070C0"/>
                </a:solidFill>
              </a:rPr>
              <a:t>Frontal Theta (MFT) Power</a:t>
            </a:r>
          </a:p>
          <a:p>
            <a:endParaRPr lang="en-AU" sz="4000" dirty="0">
              <a:solidFill>
                <a:schemeClr val="tx1"/>
              </a:solidFill>
            </a:endParaRPr>
          </a:p>
          <a:p>
            <a:endParaRPr lang="en-AU" sz="4000" dirty="0" smtClean="0">
              <a:solidFill>
                <a:schemeClr val="tx1"/>
              </a:solidFill>
            </a:endParaRPr>
          </a:p>
          <a:p>
            <a:endParaRPr lang="en-AU" sz="4000" dirty="0">
              <a:solidFill>
                <a:schemeClr val="tx1"/>
              </a:solidFill>
            </a:endParaRPr>
          </a:p>
          <a:p>
            <a:endParaRPr lang="en-AU" sz="4000" dirty="0" smtClean="0">
              <a:solidFill>
                <a:schemeClr val="tx1"/>
              </a:solidFill>
            </a:endParaRPr>
          </a:p>
          <a:p>
            <a:endParaRPr lang="en-AU" sz="4000" dirty="0">
              <a:solidFill>
                <a:schemeClr val="tx1"/>
              </a:solidFill>
            </a:endParaRPr>
          </a:p>
          <a:p>
            <a:endParaRPr lang="en-AU" sz="4000" dirty="0" smtClean="0">
              <a:solidFill>
                <a:schemeClr val="tx1"/>
              </a:solidFill>
            </a:endParaRPr>
          </a:p>
          <a:p>
            <a:endParaRPr lang="en-AU" sz="4000" dirty="0">
              <a:solidFill>
                <a:schemeClr val="tx1"/>
              </a:solidFill>
            </a:endParaRPr>
          </a:p>
          <a:p>
            <a:endParaRPr lang="en-AU" sz="4000" dirty="0" smtClean="0">
              <a:solidFill>
                <a:schemeClr val="tx1"/>
              </a:solidFill>
            </a:endParaRPr>
          </a:p>
          <a:p>
            <a:r>
              <a:rPr lang="en-AU" sz="4000" dirty="0" smtClean="0">
                <a:solidFill>
                  <a:schemeClr val="tx1"/>
                </a:solidFill>
              </a:rPr>
              <a:t>We aim to assess the nature of MFT in cognitive control at the Cue and Target (n=121); and if these control processes are </a:t>
            </a:r>
            <a:r>
              <a:rPr lang="en-AU" sz="4000" dirty="0" smtClean="0">
                <a:solidFill>
                  <a:srgbClr val="00B0F0"/>
                </a:solidFill>
              </a:rPr>
              <a:t>Switch Specific</a:t>
            </a:r>
            <a:r>
              <a:rPr lang="en-AU" sz="4000" dirty="0" smtClean="0">
                <a:solidFill>
                  <a:schemeClr val="tx1"/>
                </a:solidFill>
              </a:rPr>
              <a:t> or if they originate from a more </a:t>
            </a:r>
            <a:r>
              <a:rPr lang="en-AU" sz="4000" dirty="0" smtClean="0">
                <a:solidFill>
                  <a:srgbClr val="FF7800"/>
                </a:solidFill>
              </a:rPr>
              <a:t>General Cognitive Control</a:t>
            </a:r>
            <a:r>
              <a:rPr lang="en-AU" sz="4000" dirty="0" smtClean="0">
                <a:solidFill>
                  <a:schemeClr val="tx1"/>
                </a:solidFill>
              </a:rPr>
              <a:t> system, such as that underlying ERP’s at Target.</a:t>
            </a:r>
          </a:p>
        </p:txBody>
      </p:sp>
      <p:pic>
        <p:nvPicPr>
          <p:cNvPr id="113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"/>
          <a:stretch>
            <a:fillRect/>
          </a:stretch>
        </p:blipFill>
        <p:spPr bwMode="auto">
          <a:xfrm>
            <a:off x="23801907" y="8221579"/>
            <a:ext cx="3490962" cy="356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" name="Oval 132"/>
          <p:cNvSpPr/>
          <p:nvPr/>
        </p:nvSpPr>
        <p:spPr bwMode="auto">
          <a:xfrm>
            <a:off x="8038696" y="8755067"/>
            <a:ext cx="2197788" cy="1954150"/>
          </a:xfrm>
          <a:prstGeom prst="ellipse">
            <a:avLst/>
          </a:prstGeom>
          <a:noFill/>
          <a:ln w="63500" cap="flat" cmpd="sng" algn="ctr">
            <a:solidFill>
              <a:srgbClr val="FF78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949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7800" b="0" i="0" u="none" strike="noStrike" cap="none" normalizeH="0" baseline="0" smtClean="0">
              <a:ln>
                <a:noFill/>
              </a:ln>
              <a:noFill/>
              <a:effectLst/>
              <a:latin typeface="Arial" pitchFamily="34" charset="0"/>
            </a:endParaRPr>
          </a:p>
        </p:txBody>
      </p:sp>
      <p:sp>
        <p:nvSpPr>
          <p:cNvPr id="243" name="Rectangle 242"/>
          <p:cNvSpPr/>
          <p:nvPr/>
        </p:nvSpPr>
        <p:spPr bwMode="auto">
          <a:xfrm>
            <a:off x="2378696" y="19521038"/>
            <a:ext cx="25491048" cy="810275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949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7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45" name="Straight Connector 244"/>
          <p:cNvCxnSpPr/>
          <p:nvPr/>
        </p:nvCxnSpPr>
        <p:spPr bwMode="auto">
          <a:xfrm>
            <a:off x="10875640" y="5301309"/>
            <a:ext cx="0" cy="1388900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8AC6C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/>
          <p:cNvCxnSpPr/>
          <p:nvPr/>
        </p:nvCxnSpPr>
        <p:spPr bwMode="auto">
          <a:xfrm>
            <a:off x="21820856" y="5399784"/>
            <a:ext cx="0" cy="1388900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8AC6C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434" y="20628126"/>
            <a:ext cx="7612063" cy="684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109"/>
          <p:cNvSpPr txBox="1"/>
          <p:nvPr/>
        </p:nvSpPr>
        <p:spPr>
          <a:xfrm>
            <a:off x="2645139" y="19579477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5400" dirty="0" smtClean="0">
                <a:solidFill>
                  <a:srgbClr val="0000CC"/>
                </a:solidFill>
              </a:rPr>
              <a:t>Method</a:t>
            </a:r>
            <a:endParaRPr lang="en-AU" sz="5400" dirty="0">
              <a:solidFill>
                <a:srgbClr val="0000CC"/>
              </a:solidFill>
            </a:endParaRPr>
          </a:p>
        </p:txBody>
      </p:sp>
      <p:cxnSp>
        <p:nvCxnSpPr>
          <p:cNvPr id="159" name="Straight Connector 158"/>
          <p:cNvCxnSpPr/>
          <p:nvPr/>
        </p:nvCxnSpPr>
        <p:spPr bwMode="auto">
          <a:xfrm>
            <a:off x="10875640" y="13977271"/>
            <a:ext cx="0" cy="1388900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8AC6C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5" name="Round Same Side Corner Rectangle 164"/>
          <p:cNvSpPr/>
          <p:nvPr/>
        </p:nvSpPr>
        <p:spPr bwMode="auto">
          <a:xfrm rot="5400000">
            <a:off x="-4253160" y="22862992"/>
            <a:ext cx="10525942" cy="128258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949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7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6" name="Round Same Side Corner Rectangle 165"/>
          <p:cNvSpPr/>
          <p:nvPr/>
        </p:nvSpPr>
        <p:spPr bwMode="auto">
          <a:xfrm rot="16200000">
            <a:off x="23975433" y="22897004"/>
            <a:ext cx="10525942" cy="129759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949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7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51" name="Group 250"/>
          <p:cNvGrpSpPr/>
          <p:nvPr/>
        </p:nvGrpSpPr>
        <p:grpSpPr>
          <a:xfrm>
            <a:off x="11102823" y="20317968"/>
            <a:ext cx="12332148" cy="7242170"/>
            <a:chOff x="10797123" y="19514111"/>
            <a:chExt cx="10868381" cy="7892664"/>
          </a:xfrm>
        </p:grpSpPr>
        <p:pic>
          <p:nvPicPr>
            <p:cNvPr id="246" name="Picture 24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797123" y="19962376"/>
              <a:ext cx="10868381" cy="7444399"/>
            </a:xfrm>
            <a:prstGeom prst="rect">
              <a:avLst/>
            </a:prstGeom>
          </p:spPr>
        </p:pic>
        <p:sp>
          <p:nvSpPr>
            <p:cNvPr id="250" name="TextBox 249"/>
            <p:cNvSpPr txBox="1"/>
            <p:nvPr/>
          </p:nvSpPr>
          <p:spPr>
            <a:xfrm>
              <a:off x="12874595" y="19514111"/>
              <a:ext cx="7196864" cy="603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000" dirty="0" smtClean="0">
                  <a:solidFill>
                    <a:schemeClr val="tx1"/>
                  </a:solidFill>
                </a:rPr>
                <a:t>Mixed Repeat                                     Switch To</a:t>
              </a:r>
              <a:endParaRPr lang="en-AU" sz="3000" dirty="0">
                <a:solidFill>
                  <a:schemeClr val="tx1"/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2874595" y="23443786"/>
              <a:ext cx="7565700" cy="553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700" dirty="0" smtClean="0">
                  <a:solidFill>
                    <a:schemeClr val="tx1"/>
                  </a:solidFill>
                </a:rPr>
                <a:t>Switch Away                                           Noninformative</a:t>
              </a:r>
              <a:endParaRPr lang="en-AU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2" name="TextBox 251"/>
          <p:cNvSpPr txBox="1"/>
          <p:nvPr/>
        </p:nvSpPr>
        <p:spPr>
          <a:xfrm>
            <a:off x="11104503" y="19441344"/>
            <a:ext cx="81483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400" dirty="0" smtClean="0">
                <a:solidFill>
                  <a:srgbClr val="0000CC"/>
                </a:solidFill>
              </a:rPr>
              <a:t>Theta Power by Condition</a:t>
            </a:r>
            <a:endParaRPr lang="en-AU" sz="5400" dirty="0">
              <a:solidFill>
                <a:srgbClr val="0000CC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15696" y="38650075"/>
            <a:ext cx="14075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tx1"/>
                </a:solidFill>
              </a:rPr>
              <a:t>MR – Mixed Repeat, ST – Switch To, SA – Switch Away, NI – Noninformative, </a:t>
            </a:r>
          </a:p>
          <a:p>
            <a:r>
              <a:rPr lang="en-AU" sz="2400" dirty="0" smtClean="0">
                <a:solidFill>
                  <a:schemeClr val="tx1"/>
                </a:solidFill>
              </a:rPr>
              <a:t>EC – Early Cue, MC – Mid Cue, LC – Late Cue, ET – Early Target, MT – Mid Target, LT – Late Target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23765594" y="20870172"/>
            <a:ext cx="388791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000" dirty="0" smtClean="0">
                <a:solidFill>
                  <a:srgbClr val="002060"/>
                </a:solidFill>
              </a:rPr>
              <a:t>Initial results show high Theta activity after Cue (0ms) in all conditions, peeking </a:t>
            </a:r>
            <a:r>
              <a:rPr lang="en-AU" sz="3000" dirty="0" smtClean="0">
                <a:solidFill>
                  <a:srgbClr val="002060"/>
                </a:solidFill>
              </a:rPr>
              <a:t>300ms.</a:t>
            </a:r>
            <a:endParaRPr lang="en-AU" sz="3000" dirty="0" smtClean="0">
              <a:solidFill>
                <a:srgbClr val="002060"/>
              </a:solidFill>
            </a:endParaRPr>
          </a:p>
          <a:p>
            <a:endParaRPr lang="en-AU" sz="3000" dirty="0" smtClean="0">
              <a:solidFill>
                <a:srgbClr val="002060"/>
              </a:solidFill>
            </a:endParaRPr>
          </a:p>
          <a:p>
            <a:endParaRPr lang="en-AU" sz="3000" dirty="0">
              <a:solidFill>
                <a:srgbClr val="002060"/>
              </a:solidFill>
            </a:endParaRPr>
          </a:p>
          <a:p>
            <a:r>
              <a:rPr lang="en-AU" sz="3000" dirty="0" smtClean="0">
                <a:solidFill>
                  <a:srgbClr val="002060"/>
                </a:solidFill>
              </a:rPr>
              <a:t>Theta activity tends to decrease during </a:t>
            </a:r>
            <a:r>
              <a:rPr lang="en-AU" sz="3000" dirty="0" smtClean="0">
                <a:solidFill>
                  <a:srgbClr val="002060"/>
                </a:solidFill>
              </a:rPr>
              <a:t>Mid </a:t>
            </a:r>
            <a:r>
              <a:rPr lang="en-AU" sz="3000" dirty="0" smtClean="0">
                <a:solidFill>
                  <a:srgbClr val="002060"/>
                </a:solidFill>
              </a:rPr>
              <a:t>Cue </a:t>
            </a:r>
            <a:r>
              <a:rPr lang="en-AU" sz="3000" dirty="0" smtClean="0">
                <a:solidFill>
                  <a:srgbClr val="002060"/>
                </a:solidFill>
              </a:rPr>
              <a:t>(600ms</a:t>
            </a:r>
            <a:r>
              <a:rPr lang="en-AU" sz="3000" dirty="0" smtClean="0">
                <a:solidFill>
                  <a:srgbClr val="002060"/>
                </a:solidFill>
              </a:rPr>
              <a:t>) in all conditions, and continues this trend through to Late </a:t>
            </a:r>
            <a:r>
              <a:rPr lang="en-AU" sz="3000" dirty="0" smtClean="0">
                <a:solidFill>
                  <a:srgbClr val="002060"/>
                </a:solidFill>
              </a:rPr>
              <a:t>Cue (1000ms</a:t>
            </a:r>
            <a:r>
              <a:rPr lang="en-AU" sz="3000" dirty="0" smtClean="0">
                <a:solidFill>
                  <a:srgbClr val="002060"/>
                </a:solidFill>
              </a:rPr>
              <a:t>).</a:t>
            </a:r>
            <a:endParaRPr lang="en-AU" sz="3000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011144" y="29234432"/>
            <a:ext cx="11642360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tx1"/>
                </a:solidFill>
              </a:rPr>
              <a:t>Switch Specific Power is not shown in MFT. This suggests that MFT Is associated with another form of Control.</a:t>
            </a:r>
            <a:endParaRPr lang="en-AU" sz="3600" dirty="0">
              <a:solidFill>
                <a:schemeClr val="tx1"/>
              </a:solidFill>
            </a:endParaRPr>
          </a:p>
          <a:p>
            <a:endParaRPr lang="en-AU" sz="3600" dirty="0" smtClean="0">
              <a:solidFill>
                <a:schemeClr val="tx1"/>
              </a:solidFill>
            </a:endParaRPr>
          </a:p>
          <a:p>
            <a:r>
              <a:rPr lang="en-AU" sz="3600" dirty="0" smtClean="0">
                <a:solidFill>
                  <a:schemeClr val="tx1"/>
                </a:solidFill>
              </a:rPr>
              <a:t>However, MFT Power at Target does not resemble differences in ERP conditions at Target. This indicates that it is not a General Target Control as we first imagined.</a:t>
            </a:r>
          </a:p>
          <a:p>
            <a:endParaRPr lang="en-AU" sz="3600" dirty="0">
              <a:solidFill>
                <a:schemeClr val="tx1"/>
              </a:solidFill>
            </a:endParaRPr>
          </a:p>
          <a:p>
            <a:r>
              <a:rPr lang="en-AU" sz="3600" dirty="0" smtClean="0">
                <a:solidFill>
                  <a:schemeClr val="tx1"/>
                </a:solidFill>
              </a:rPr>
              <a:t>Rather MFT Power may index attentional processes expressed before Cue onset. With greater attentional requirements pertaining to great Theta activity.</a:t>
            </a:r>
          </a:p>
          <a:p>
            <a:endParaRPr lang="en-AU" sz="3600" dirty="0">
              <a:solidFill>
                <a:schemeClr val="tx1"/>
              </a:solidFill>
            </a:endParaRPr>
          </a:p>
          <a:p>
            <a:r>
              <a:rPr lang="en-AU" sz="3600" dirty="0" smtClean="0">
                <a:solidFill>
                  <a:schemeClr val="tx1"/>
                </a:solidFill>
              </a:rPr>
              <a:t>This explains the differences between Repeat and Switch and Repeat and Noninformative conditions, while also explaining the inconsistent nature of the Conditional </a:t>
            </a:r>
            <a:r>
              <a:rPr lang="en-AU" sz="3600" smtClean="0">
                <a:solidFill>
                  <a:schemeClr val="tx1"/>
                </a:solidFill>
              </a:rPr>
              <a:t>Target interval.</a:t>
            </a:r>
            <a:endParaRPr lang="en-AU" sz="3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69524" y="38901502"/>
            <a:ext cx="9270797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3000" dirty="0" smtClean="0">
                <a:solidFill>
                  <a:schemeClr val="tx1"/>
                </a:solidFill>
              </a:rPr>
              <a:t>Acknowledgements</a:t>
            </a:r>
          </a:p>
          <a:p>
            <a:r>
              <a:rPr lang="en-AU" sz="2500" dirty="0" smtClean="0">
                <a:solidFill>
                  <a:schemeClr val="tx1"/>
                </a:solidFill>
              </a:rPr>
              <a:t>The current study was funded by an Australian Research </a:t>
            </a:r>
          </a:p>
          <a:p>
            <a:r>
              <a:rPr lang="en-AU" sz="2500" dirty="0" smtClean="0">
                <a:solidFill>
                  <a:schemeClr val="tx1"/>
                </a:solidFill>
              </a:rPr>
              <a:t>Council Discovery Project (The Age-</a:t>
            </a:r>
            <a:r>
              <a:rPr lang="en-AU" sz="2500" dirty="0" err="1" smtClean="0">
                <a:solidFill>
                  <a:schemeClr val="tx1"/>
                </a:solidFill>
              </a:rPr>
              <a:t>ility</a:t>
            </a:r>
            <a:r>
              <a:rPr lang="en-AU" sz="2500" dirty="0" smtClean="0">
                <a:solidFill>
                  <a:schemeClr val="tx1"/>
                </a:solidFill>
              </a:rPr>
              <a:t> Project)</a:t>
            </a:r>
          </a:p>
          <a:p>
            <a:r>
              <a:rPr lang="en-AU" sz="2500" dirty="0" smtClean="0">
                <a:solidFill>
                  <a:schemeClr val="tx1"/>
                </a:solidFill>
              </a:rPr>
              <a:t>We thank Gavin Cooper for programming of the paradigm, Samantha Allen and Montana Hunter for the collection of the data and Aaron Wong, Olivia Whalen and </a:t>
            </a:r>
            <a:r>
              <a:rPr lang="en-AU" sz="2500" dirty="0">
                <a:solidFill>
                  <a:schemeClr val="tx1"/>
                </a:solidFill>
              </a:rPr>
              <a:t>Natalie </a:t>
            </a:r>
            <a:r>
              <a:rPr lang="en-AU" sz="2500" dirty="0" err="1" smtClean="0">
                <a:solidFill>
                  <a:schemeClr val="tx1"/>
                </a:solidFill>
              </a:rPr>
              <a:t>Lantry</a:t>
            </a:r>
            <a:r>
              <a:rPr lang="en-AU" sz="2500" dirty="0" smtClean="0">
                <a:solidFill>
                  <a:schemeClr val="tx1"/>
                </a:solidFill>
              </a:rPr>
              <a:t> for the processing of the data.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609358" y="28268071"/>
            <a:ext cx="17458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400" dirty="0" smtClean="0">
                <a:solidFill>
                  <a:srgbClr val="0000CC"/>
                </a:solidFill>
              </a:rPr>
              <a:t>Theta Power by Condition Interval                Conclusions</a:t>
            </a:r>
            <a:endParaRPr lang="en-AU" sz="5400" dirty="0">
              <a:solidFill>
                <a:srgbClr val="0000CC"/>
              </a:solidFill>
            </a:endParaRPr>
          </a:p>
        </p:txBody>
      </p:sp>
      <p:pic>
        <p:nvPicPr>
          <p:cNvPr id="101" name="Picture 105" descr="C:\Users\fk824\Dropbox\1. AGE-ILITY\RECRUITMENT\LOGO and images\Age-ility Logo for A4 size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2202" y="71192"/>
            <a:ext cx="5141582" cy="3443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6344" y="29779199"/>
            <a:ext cx="12095228" cy="882818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2567777" y="31320797"/>
            <a:ext cx="31484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000" dirty="0" smtClean="0">
                <a:solidFill>
                  <a:schemeClr val="tx1"/>
                </a:solidFill>
              </a:rPr>
              <a:t>All differences significant at Cue       </a:t>
            </a:r>
            <a:r>
              <a:rPr lang="en-AU" sz="3000" i="1" dirty="0" smtClean="0">
                <a:solidFill>
                  <a:schemeClr val="tx1"/>
                </a:solidFill>
              </a:rPr>
              <a:t>p</a:t>
            </a:r>
            <a:r>
              <a:rPr lang="en-AU" sz="3000" dirty="0" smtClean="0">
                <a:solidFill>
                  <a:schemeClr val="tx1"/>
                </a:solidFill>
              </a:rPr>
              <a:t> &lt; 0.01 </a:t>
            </a:r>
          </a:p>
          <a:p>
            <a:r>
              <a:rPr lang="en-AU" sz="3000" dirty="0" smtClean="0">
                <a:solidFill>
                  <a:schemeClr val="tx1"/>
                </a:solidFill>
              </a:rPr>
              <a:t>except MC: </a:t>
            </a:r>
          </a:p>
          <a:p>
            <a:r>
              <a:rPr lang="en-AU" sz="3000" dirty="0" smtClean="0">
                <a:solidFill>
                  <a:schemeClr val="tx1"/>
                </a:solidFill>
              </a:rPr>
              <a:t>SA-NI and ST-NI</a:t>
            </a:r>
          </a:p>
          <a:p>
            <a:r>
              <a:rPr lang="en-AU" sz="3000" dirty="0">
                <a:solidFill>
                  <a:schemeClr val="tx1"/>
                </a:solidFill>
              </a:rPr>
              <a:t>a</a:t>
            </a:r>
            <a:r>
              <a:rPr lang="en-AU" sz="3000" dirty="0" smtClean="0">
                <a:solidFill>
                  <a:schemeClr val="tx1"/>
                </a:solidFill>
              </a:rPr>
              <a:t>nd LC:</a:t>
            </a:r>
          </a:p>
          <a:p>
            <a:r>
              <a:rPr lang="en-AU" sz="3000" dirty="0" smtClean="0">
                <a:solidFill>
                  <a:schemeClr val="tx1"/>
                </a:solidFill>
              </a:rPr>
              <a:t>SA-ST, SA-NI, ST-NI</a:t>
            </a:r>
          </a:p>
          <a:p>
            <a:endParaRPr lang="en-AU" sz="3000" dirty="0">
              <a:solidFill>
                <a:schemeClr val="tx1"/>
              </a:solidFill>
            </a:endParaRPr>
          </a:p>
          <a:p>
            <a:r>
              <a:rPr lang="en-AU" sz="3000" dirty="0">
                <a:solidFill>
                  <a:schemeClr val="tx1"/>
                </a:solidFill>
              </a:rPr>
              <a:t>All differences significant at Target  </a:t>
            </a:r>
            <a:r>
              <a:rPr lang="en-AU" sz="3000" i="1" dirty="0">
                <a:solidFill>
                  <a:schemeClr val="tx1"/>
                </a:solidFill>
              </a:rPr>
              <a:t>p</a:t>
            </a:r>
            <a:r>
              <a:rPr lang="en-AU" sz="3000" dirty="0">
                <a:solidFill>
                  <a:schemeClr val="tx1"/>
                </a:solidFill>
              </a:rPr>
              <a:t> &lt;</a:t>
            </a:r>
            <a:r>
              <a:rPr lang="en-AU" sz="3000" dirty="0" smtClean="0">
                <a:solidFill>
                  <a:schemeClr val="tx1"/>
                </a:solidFill>
              </a:rPr>
              <a:t>0.01</a:t>
            </a:r>
            <a:endParaRPr lang="en-AU" sz="3000" dirty="0">
              <a:solidFill>
                <a:schemeClr val="tx1"/>
              </a:solidFill>
            </a:endParaRPr>
          </a:p>
        </p:txBody>
      </p:sp>
      <p:pic>
        <p:nvPicPr>
          <p:cNvPr id="103" name="Picture 109" descr="C:\Users\fk824\Dropbox\1. AGE-ILITY\RECRUITMENT\Website REVISE\Home Page\ARC_inline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923" y="40126524"/>
            <a:ext cx="6250261" cy="162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Picture 108" descr="C:\Users\fk824\Dropbox\1. AGE-ILITY\RECRUITMENT\Website REVISE\Home Page\HMRI Logo_col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2360" y="39681122"/>
            <a:ext cx="2661387" cy="2071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444719" y="39977684"/>
            <a:ext cx="693123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500" u="sng" dirty="0" smtClean="0">
                <a:solidFill>
                  <a:srgbClr val="002060"/>
                </a:solidFill>
              </a:rPr>
              <a:t>References</a:t>
            </a:r>
          </a:p>
          <a:p>
            <a:r>
              <a:rPr lang="en-AU" sz="2500" dirty="0" smtClean="0">
                <a:solidFill>
                  <a:srgbClr val="002060"/>
                </a:solidFill>
              </a:rPr>
              <a:t>Cooper et al. 2014.</a:t>
            </a:r>
            <a:r>
              <a:rPr lang="en-AU" sz="2500" baseline="30000" dirty="0" smtClean="0">
                <a:solidFill>
                  <a:srgbClr val="002060"/>
                </a:solidFill>
              </a:rPr>
              <a:t>1</a:t>
            </a:r>
            <a:endParaRPr lang="en-AU" sz="2500" dirty="0" smtClean="0">
              <a:solidFill>
                <a:srgbClr val="002060"/>
              </a:solidFill>
            </a:endParaRPr>
          </a:p>
          <a:p>
            <a:r>
              <a:rPr lang="en-AU" sz="2500" dirty="0" err="1" smtClean="0">
                <a:solidFill>
                  <a:srgbClr val="002060"/>
                </a:solidFill>
              </a:rPr>
              <a:t>Karayanidis</a:t>
            </a:r>
            <a:r>
              <a:rPr lang="en-AU" sz="2500" dirty="0" smtClean="0">
                <a:solidFill>
                  <a:srgbClr val="002060"/>
                </a:solidFill>
              </a:rPr>
              <a:t> et al. 2009.</a:t>
            </a:r>
            <a:r>
              <a:rPr lang="en-AU" sz="2500" baseline="30000" dirty="0" smtClean="0">
                <a:solidFill>
                  <a:srgbClr val="002060"/>
                </a:solidFill>
              </a:rPr>
              <a:t>2</a:t>
            </a:r>
            <a:r>
              <a:rPr lang="en-AU" sz="2500" dirty="0" smtClean="0">
                <a:solidFill>
                  <a:srgbClr val="002060"/>
                </a:solidFill>
              </a:rPr>
              <a:t> </a:t>
            </a:r>
            <a:r>
              <a:rPr lang="en-AU" sz="2500" i="1" dirty="0" smtClean="0">
                <a:solidFill>
                  <a:srgbClr val="002060"/>
                </a:solidFill>
              </a:rPr>
              <a:t>Cognitive affect and behavioural neuroscience.</a:t>
            </a:r>
          </a:p>
          <a:p>
            <a:endParaRPr lang="en-AU" sz="2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9497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9497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19805</TotalTime>
  <Words>527</Words>
  <Application>Microsoft Office PowerPoint</Application>
  <PresentationFormat>Custom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ＭＳ Ｐゴシック</vt:lpstr>
      <vt:lpstr>Arial</vt:lpstr>
      <vt:lpstr>Calibri</vt:lpstr>
      <vt:lpstr>Default Design</vt:lpstr>
      <vt:lpstr>PowerPoint Presentation</vt:lpstr>
    </vt:vector>
  </TitlesOfParts>
  <Company>Newcastle Unversity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c3030601</dc:creator>
  <cp:lastModifiedBy>Paul Garrett</cp:lastModifiedBy>
  <cp:revision>904</cp:revision>
  <dcterms:created xsi:type="dcterms:W3CDTF">2007-11-06T23:25:04Z</dcterms:created>
  <dcterms:modified xsi:type="dcterms:W3CDTF">2014-07-20T21:32:48Z</dcterms:modified>
</cp:coreProperties>
</file>