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0248225" cy="42483088"/>
  <p:notesSz cx="7099300" cy="10234613"/>
  <p:defaultTextStyle>
    <a:defPPr>
      <a:defRPr lang="en-US"/>
    </a:defPPr>
    <a:lvl1pPr algn="l" rtl="0" eaLnBrk="0" fontAlgn="base" hangingPunct="0">
      <a:spcBef>
        <a:spcPct val="0"/>
      </a:spcBef>
      <a:spcAft>
        <a:spcPct val="0"/>
      </a:spcAft>
      <a:defRPr sz="5200" kern="1200">
        <a:solidFill>
          <a:srgbClr val="FF0000"/>
        </a:solidFill>
        <a:latin typeface="Arial" charset="0"/>
        <a:ea typeface="MS PGothic" pitchFamily="34" charset="-128"/>
        <a:cs typeface="+mn-cs"/>
      </a:defRPr>
    </a:lvl1pPr>
    <a:lvl2pPr marL="439738" indent="17463" algn="l" rtl="0" eaLnBrk="0" fontAlgn="base" hangingPunct="0">
      <a:spcBef>
        <a:spcPct val="0"/>
      </a:spcBef>
      <a:spcAft>
        <a:spcPct val="0"/>
      </a:spcAft>
      <a:defRPr sz="5200" kern="1200">
        <a:solidFill>
          <a:srgbClr val="FF0000"/>
        </a:solidFill>
        <a:latin typeface="Arial" charset="0"/>
        <a:ea typeface="MS PGothic" pitchFamily="34" charset="-128"/>
        <a:cs typeface="+mn-cs"/>
      </a:defRPr>
    </a:lvl2pPr>
    <a:lvl3pPr marL="881063" indent="33338" algn="l" rtl="0" eaLnBrk="0" fontAlgn="base" hangingPunct="0">
      <a:spcBef>
        <a:spcPct val="0"/>
      </a:spcBef>
      <a:spcAft>
        <a:spcPct val="0"/>
      </a:spcAft>
      <a:defRPr sz="5200" kern="1200">
        <a:solidFill>
          <a:srgbClr val="FF0000"/>
        </a:solidFill>
        <a:latin typeface="Arial" charset="0"/>
        <a:ea typeface="MS PGothic" pitchFamily="34" charset="-128"/>
        <a:cs typeface="+mn-cs"/>
      </a:defRPr>
    </a:lvl3pPr>
    <a:lvl4pPr marL="1322388" indent="49213" algn="l" rtl="0" eaLnBrk="0" fontAlgn="base" hangingPunct="0">
      <a:spcBef>
        <a:spcPct val="0"/>
      </a:spcBef>
      <a:spcAft>
        <a:spcPct val="0"/>
      </a:spcAft>
      <a:defRPr sz="5200" kern="1200">
        <a:solidFill>
          <a:srgbClr val="FF0000"/>
        </a:solidFill>
        <a:latin typeface="Arial" charset="0"/>
        <a:ea typeface="MS PGothic" pitchFamily="34" charset="-128"/>
        <a:cs typeface="+mn-cs"/>
      </a:defRPr>
    </a:lvl4pPr>
    <a:lvl5pPr marL="1762125" indent="66675" algn="l" rtl="0" eaLnBrk="0" fontAlgn="base" hangingPunct="0">
      <a:spcBef>
        <a:spcPct val="0"/>
      </a:spcBef>
      <a:spcAft>
        <a:spcPct val="0"/>
      </a:spcAft>
      <a:defRPr sz="5200" kern="1200">
        <a:solidFill>
          <a:srgbClr val="FF0000"/>
        </a:solidFill>
        <a:latin typeface="Arial" charset="0"/>
        <a:ea typeface="MS PGothic" pitchFamily="34" charset="-128"/>
        <a:cs typeface="+mn-cs"/>
      </a:defRPr>
    </a:lvl5pPr>
    <a:lvl6pPr marL="2286000" algn="l" defTabSz="914400" rtl="0" eaLnBrk="1" latinLnBrk="0" hangingPunct="1">
      <a:defRPr sz="5200" kern="1200">
        <a:solidFill>
          <a:srgbClr val="FF0000"/>
        </a:solidFill>
        <a:latin typeface="Arial" charset="0"/>
        <a:ea typeface="MS PGothic" pitchFamily="34" charset="-128"/>
        <a:cs typeface="+mn-cs"/>
      </a:defRPr>
    </a:lvl6pPr>
    <a:lvl7pPr marL="2743200" algn="l" defTabSz="914400" rtl="0" eaLnBrk="1" latinLnBrk="0" hangingPunct="1">
      <a:defRPr sz="5200" kern="1200">
        <a:solidFill>
          <a:srgbClr val="FF0000"/>
        </a:solidFill>
        <a:latin typeface="Arial" charset="0"/>
        <a:ea typeface="MS PGothic" pitchFamily="34" charset="-128"/>
        <a:cs typeface="+mn-cs"/>
      </a:defRPr>
    </a:lvl7pPr>
    <a:lvl8pPr marL="3200400" algn="l" defTabSz="914400" rtl="0" eaLnBrk="1" latinLnBrk="0" hangingPunct="1">
      <a:defRPr sz="5200" kern="1200">
        <a:solidFill>
          <a:srgbClr val="FF0000"/>
        </a:solidFill>
        <a:latin typeface="Arial" charset="0"/>
        <a:ea typeface="MS PGothic" pitchFamily="34" charset="-128"/>
        <a:cs typeface="+mn-cs"/>
      </a:defRPr>
    </a:lvl8pPr>
    <a:lvl9pPr marL="3657600" algn="l" defTabSz="914400" rtl="0" eaLnBrk="1" latinLnBrk="0" hangingPunct="1">
      <a:defRPr sz="5200" kern="1200">
        <a:solidFill>
          <a:srgbClr val="FF0000"/>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381">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8DC8"/>
    <a:srgbClr val="F21D23"/>
    <a:srgbClr val="404FE0"/>
    <a:srgbClr val="404FDF"/>
    <a:srgbClr val="689AEA"/>
    <a:srgbClr val="4C86BF"/>
    <a:srgbClr val="4C86B1"/>
    <a:srgbClr val="487BA8"/>
    <a:srgbClr val="509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50" autoAdjust="0"/>
    <p:restoredTop sz="94731" autoAdjust="0"/>
  </p:normalViewPr>
  <p:slideViewPr>
    <p:cSldViewPr>
      <p:cViewPr varScale="1">
        <p:scale>
          <a:sx n="12" d="100"/>
          <a:sy n="12" d="100"/>
        </p:scale>
        <p:origin x="2820" y="96"/>
      </p:cViewPr>
      <p:guideLst>
        <p:guide orient="horz" pos="13381"/>
        <p:guide pos="9527"/>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a:latin typeface="Arial" charset="0"/>
                <a:ea typeface="ＭＳ Ｐゴシック" pitchFamily="34" charset="-128"/>
                <a:cs typeface="+mn-cs"/>
              </a:defRPr>
            </a:lvl1pPr>
          </a:lstStyle>
          <a:p>
            <a:pPr>
              <a:defRPr/>
            </a:pPr>
            <a:endParaRPr lang="en-AU"/>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07656483-BCF6-4BB9-A6F3-F596516790B8}" type="datetimeFigureOut">
              <a:rPr lang="en-AU" altLang="en-US"/>
              <a:pPr>
                <a:defRPr/>
              </a:pPr>
              <a:t>19/04/2017</a:t>
            </a:fld>
            <a:endParaRPr lang="en-AU" altLang="en-US"/>
          </a:p>
        </p:txBody>
      </p:sp>
      <p:sp>
        <p:nvSpPr>
          <p:cNvPr id="4" name="Slide Image Placeholder 3"/>
          <p:cNvSpPr>
            <a:spLocks noGrp="1" noRot="1" noChangeAspect="1"/>
          </p:cNvSpPr>
          <p:nvPr>
            <p:ph type="sldImg" idx="2"/>
          </p:nvPr>
        </p:nvSpPr>
        <p:spPr>
          <a:xfrm>
            <a:off x="2184400" y="768350"/>
            <a:ext cx="2730500" cy="3836988"/>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eaLnBrk="1" hangingPunct="1">
              <a:defRPr sz="1200">
                <a:latin typeface="Arial" charset="0"/>
                <a:ea typeface="ＭＳ Ｐゴシック" pitchFamily="34" charset="-128"/>
                <a:cs typeface="+mn-cs"/>
              </a:defRPr>
            </a:lvl1pPr>
          </a:lstStyle>
          <a:p>
            <a:pPr>
              <a:defRPr/>
            </a:pPr>
            <a:endParaRPr lang="en-AU"/>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B028F89-BD46-442C-93C1-A31BB09A2E9E}" type="slidenum">
              <a:rPr lang="en-AU" altLang="en-US"/>
              <a:pPr/>
              <a:t>‹#›</a:t>
            </a:fld>
            <a:endParaRPr lang="en-AU" altLang="en-US"/>
          </a:p>
        </p:txBody>
      </p:sp>
    </p:spTree>
    <p:extLst>
      <p:ext uri="{BB962C8B-B14F-4D97-AF65-F5344CB8AC3E}">
        <p14:creationId xmlns:p14="http://schemas.microsoft.com/office/powerpoint/2010/main" val="1052488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C1C22E-B7AB-4A4C-9885-E6E4E37C3662}" type="slidenum">
              <a:rPr lang="en-AU" altLang="en-US">
                <a:solidFill>
                  <a:srgbClr val="FF0000"/>
                </a:solidFill>
                <a:latin typeface="Arial" charset="0"/>
              </a:rPr>
              <a:pPr>
                <a:spcBef>
                  <a:spcPct val="0"/>
                </a:spcBef>
              </a:pPr>
              <a:t>1</a:t>
            </a:fld>
            <a:endParaRPr lang="en-AU" altLang="en-US">
              <a:solidFill>
                <a:srgbClr val="FF0000"/>
              </a:solidFill>
              <a:latin typeface="Arial" charset="0"/>
            </a:endParaRPr>
          </a:p>
        </p:txBody>
      </p:sp>
    </p:spTree>
    <p:extLst>
      <p:ext uri="{BB962C8B-B14F-4D97-AF65-F5344CB8AC3E}">
        <p14:creationId xmlns:p14="http://schemas.microsoft.com/office/powerpoint/2010/main" val="267648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955" y="13197159"/>
            <a:ext cx="25710325" cy="9106385"/>
          </a:xfrm>
        </p:spPr>
        <p:txBody>
          <a:bodyPr/>
          <a:lstStyle/>
          <a:p>
            <a:r>
              <a:rPr lang="en-US"/>
              <a:t>Click to edit Master title style</a:t>
            </a:r>
            <a:endParaRPr lang="en-AU"/>
          </a:p>
        </p:txBody>
      </p:sp>
      <p:sp>
        <p:nvSpPr>
          <p:cNvPr id="3" name="Subtitle 2"/>
          <p:cNvSpPr>
            <a:spLocks noGrp="1"/>
          </p:cNvSpPr>
          <p:nvPr>
            <p:ph type="subTitle" idx="1"/>
          </p:nvPr>
        </p:nvSpPr>
        <p:spPr>
          <a:xfrm>
            <a:off x="4537901" y="24072969"/>
            <a:ext cx="21172424" cy="10857421"/>
          </a:xfrm>
        </p:spPr>
        <p:txBody>
          <a:bodyPr/>
          <a:lstStyle>
            <a:lvl1pPr marL="0" indent="0" algn="ctr">
              <a:buNone/>
              <a:defRPr/>
            </a:lvl1pPr>
            <a:lvl2pPr marL="440924" indent="0" algn="ctr">
              <a:buNone/>
              <a:defRPr/>
            </a:lvl2pPr>
            <a:lvl3pPr marL="881847" indent="0" algn="ctr">
              <a:buNone/>
              <a:defRPr/>
            </a:lvl3pPr>
            <a:lvl4pPr marL="1322771" indent="0" algn="ctr">
              <a:buNone/>
              <a:defRPr/>
            </a:lvl4pPr>
            <a:lvl5pPr marL="1763695" indent="0" algn="ctr">
              <a:buNone/>
              <a:defRPr/>
            </a:lvl5pPr>
            <a:lvl6pPr marL="2204618" indent="0" algn="ctr">
              <a:buNone/>
              <a:defRPr/>
            </a:lvl6pPr>
            <a:lvl7pPr marL="2645542" indent="0" algn="ctr">
              <a:buNone/>
              <a:defRPr/>
            </a:lvl7pPr>
            <a:lvl8pPr marL="3086466" indent="0" algn="ctr">
              <a:buNone/>
              <a:defRPr/>
            </a:lvl8pPr>
            <a:lvl9pPr marL="3527389"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FA327F-8068-434C-932F-B34507C8B305}" type="slidenum">
              <a:rPr lang="en-US" altLang="en-US"/>
              <a:pPr/>
              <a:t>‹#›</a:t>
            </a:fld>
            <a:endParaRPr lang="en-US" altLang="en-US"/>
          </a:p>
        </p:txBody>
      </p:sp>
    </p:spTree>
    <p:extLst>
      <p:ext uri="{BB962C8B-B14F-4D97-AF65-F5344CB8AC3E}">
        <p14:creationId xmlns:p14="http://schemas.microsoft.com/office/powerpoint/2010/main" val="19200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5B0077-FF5E-47BF-B873-6B938F830C8B}" type="slidenum">
              <a:rPr lang="en-US" altLang="en-US"/>
              <a:pPr/>
              <a:t>‹#›</a:t>
            </a:fld>
            <a:endParaRPr lang="en-US" altLang="en-US"/>
          </a:p>
        </p:txBody>
      </p:sp>
    </p:spTree>
    <p:extLst>
      <p:ext uri="{BB962C8B-B14F-4D97-AF65-F5344CB8AC3E}">
        <p14:creationId xmlns:p14="http://schemas.microsoft.com/office/powerpoint/2010/main" val="92524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30965" y="1702538"/>
            <a:ext cx="6805184" cy="36248266"/>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12080" y="1702538"/>
            <a:ext cx="20258842" cy="362482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2D4BF9-5499-4642-9FE3-A060500D8F77}" type="slidenum">
              <a:rPr lang="en-US" altLang="en-US"/>
              <a:pPr/>
              <a:t>‹#›</a:t>
            </a:fld>
            <a:endParaRPr lang="en-US" altLang="en-US"/>
          </a:p>
        </p:txBody>
      </p:sp>
    </p:spTree>
    <p:extLst>
      <p:ext uri="{BB962C8B-B14F-4D97-AF65-F5344CB8AC3E}">
        <p14:creationId xmlns:p14="http://schemas.microsoft.com/office/powerpoint/2010/main" val="211829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7E2F5D-78DD-45DF-838E-4428A935EC3E}" type="slidenum">
              <a:rPr lang="en-US" altLang="en-US"/>
              <a:pPr/>
              <a:t>‹#›</a:t>
            </a:fld>
            <a:endParaRPr lang="en-US" altLang="en-US"/>
          </a:p>
        </p:txBody>
      </p:sp>
    </p:spTree>
    <p:extLst>
      <p:ext uri="{BB962C8B-B14F-4D97-AF65-F5344CB8AC3E}">
        <p14:creationId xmlns:p14="http://schemas.microsoft.com/office/powerpoint/2010/main" val="418528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988" y="27299090"/>
            <a:ext cx="25711991" cy="8437412"/>
          </a:xfrm>
        </p:spPr>
        <p:txBody>
          <a:bodyPr anchor="t"/>
          <a:lstStyle>
            <a:lvl1pPr algn="l">
              <a:defRPr sz="3900" b="1" cap="all"/>
            </a:lvl1pPr>
          </a:lstStyle>
          <a:p>
            <a:r>
              <a:rPr lang="en-US"/>
              <a:t>Click to edit Master title style</a:t>
            </a:r>
            <a:endParaRPr lang="en-AU"/>
          </a:p>
        </p:txBody>
      </p:sp>
      <p:sp>
        <p:nvSpPr>
          <p:cNvPr id="3" name="Text Placeholder 2"/>
          <p:cNvSpPr>
            <a:spLocks noGrp="1"/>
          </p:cNvSpPr>
          <p:nvPr>
            <p:ph type="body" idx="1"/>
          </p:nvPr>
        </p:nvSpPr>
        <p:spPr>
          <a:xfrm>
            <a:off x="2388988" y="18005392"/>
            <a:ext cx="25711991" cy="9293699"/>
          </a:xfrm>
        </p:spPr>
        <p:txBody>
          <a:bodyPr anchor="b"/>
          <a:lstStyle>
            <a:lvl1pPr marL="0" indent="0">
              <a:buNone/>
              <a:defRPr sz="1900"/>
            </a:lvl1pPr>
            <a:lvl2pPr marL="440924" indent="0">
              <a:buNone/>
              <a:defRPr sz="1700"/>
            </a:lvl2pPr>
            <a:lvl3pPr marL="881847" indent="0">
              <a:buNone/>
              <a:defRPr sz="1500"/>
            </a:lvl3pPr>
            <a:lvl4pPr marL="1322771" indent="0">
              <a:buNone/>
              <a:defRPr sz="1400"/>
            </a:lvl4pPr>
            <a:lvl5pPr marL="1763695" indent="0">
              <a:buNone/>
              <a:defRPr sz="1400"/>
            </a:lvl5pPr>
            <a:lvl6pPr marL="2204618" indent="0">
              <a:buNone/>
              <a:defRPr sz="1400"/>
            </a:lvl6pPr>
            <a:lvl7pPr marL="2645542" indent="0">
              <a:buNone/>
              <a:defRPr sz="1400"/>
            </a:lvl7pPr>
            <a:lvl8pPr marL="3086466" indent="0">
              <a:buNone/>
              <a:defRPr sz="1400"/>
            </a:lvl8pPr>
            <a:lvl9pPr marL="3527389"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DE1F99-2386-4D28-AC49-9F955E9268AD}" type="slidenum">
              <a:rPr lang="en-US" altLang="en-US"/>
              <a:pPr/>
              <a:t>‹#›</a:t>
            </a:fld>
            <a:endParaRPr lang="en-US" altLang="en-US"/>
          </a:p>
        </p:txBody>
      </p:sp>
    </p:spTree>
    <p:extLst>
      <p:ext uri="{BB962C8B-B14F-4D97-AF65-F5344CB8AC3E}">
        <p14:creationId xmlns:p14="http://schemas.microsoft.com/office/powerpoint/2010/main" val="271040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12080" y="9914172"/>
            <a:ext cx="13532013"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15204139" y="9914172"/>
            <a:ext cx="13532014"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C6BFE-D5F1-4883-9DB8-36560A9B0588}" type="slidenum">
              <a:rPr lang="en-US" altLang="en-US"/>
              <a:pPr/>
              <a:t>‹#›</a:t>
            </a:fld>
            <a:endParaRPr lang="en-US" altLang="en-US"/>
          </a:p>
        </p:txBody>
      </p:sp>
    </p:spTree>
    <p:extLst>
      <p:ext uri="{BB962C8B-B14F-4D97-AF65-F5344CB8AC3E}">
        <p14:creationId xmlns:p14="http://schemas.microsoft.com/office/powerpoint/2010/main" val="9389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084" y="1700869"/>
            <a:ext cx="27224069" cy="708107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1512080" y="9509446"/>
            <a:ext cx="13365301"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4" name="Content Placeholder 3"/>
          <p:cNvSpPr>
            <a:spLocks noGrp="1"/>
          </p:cNvSpPr>
          <p:nvPr>
            <p:ph sz="half" idx="2"/>
          </p:nvPr>
        </p:nvSpPr>
        <p:spPr>
          <a:xfrm>
            <a:off x="1512080" y="13473106"/>
            <a:ext cx="13365301"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15365847" y="9509446"/>
            <a:ext cx="13370302"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5365847" y="13473106"/>
            <a:ext cx="13370302"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7A9B748-B118-4C6B-8BFE-3A1068A8A38B}" type="slidenum">
              <a:rPr lang="en-US" altLang="en-US"/>
              <a:pPr/>
              <a:t>‹#›</a:t>
            </a:fld>
            <a:endParaRPr lang="en-US" altLang="en-US"/>
          </a:p>
        </p:txBody>
      </p:sp>
    </p:spTree>
    <p:extLst>
      <p:ext uri="{BB962C8B-B14F-4D97-AF65-F5344CB8AC3E}">
        <p14:creationId xmlns:p14="http://schemas.microsoft.com/office/powerpoint/2010/main" val="20568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C6A0559-2F0B-460D-AD81-2620356C1D1E}" type="slidenum">
              <a:rPr lang="en-US" altLang="en-US"/>
              <a:pPr/>
              <a:t>‹#›</a:t>
            </a:fld>
            <a:endParaRPr lang="en-US" altLang="en-US"/>
          </a:p>
        </p:txBody>
      </p:sp>
    </p:spTree>
    <p:extLst>
      <p:ext uri="{BB962C8B-B14F-4D97-AF65-F5344CB8AC3E}">
        <p14:creationId xmlns:p14="http://schemas.microsoft.com/office/powerpoint/2010/main" val="397608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D11775B-6442-44AF-9580-272589595B56}" type="slidenum">
              <a:rPr lang="en-US" altLang="en-US"/>
              <a:pPr/>
              <a:t>‹#›</a:t>
            </a:fld>
            <a:endParaRPr lang="en-US" altLang="en-US"/>
          </a:p>
        </p:txBody>
      </p:sp>
    </p:spTree>
    <p:extLst>
      <p:ext uri="{BB962C8B-B14F-4D97-AF65-F5344CB8AC3E}">
        <p14:creationId xmlns:p14="http://schemas.microsoft.com/office/powerpoint/2010/main" val="1426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080" y="1690834"/>
            <a:ext cx="9951039" cy="7199814"/>
          </a:xfrm>
        </p:spPr>
        <p:txBody>
          <a:bodyPr anchor="b"/>
          <a:lstStyle>
            <a:lvl1pPr algn="l">
              <a:defRPr sz="1900" b="1"/>
            </a:lvl1pPr>
          </a:lstStyle>
          <a:p>
            <a:r>
              <a:rPr lang="en-US"/>
              <a:t>Click to edit Master title style</a:t>
            </a:r>
            <a:endParaRPr lang="en-AU"/>
          </a:p>
        </p:txBody>
      </p:sp>
      <p:sp>
        <p:nvSpPr>
          <p:cNvPr id="3" name="Content Placeholder 2"/>
          <p:cNvSpPr>
            <a:spLocks noGrp="1"/>
          </p:cNvSpPr>
          <p:nvPr>
            <p:ph idx="1"/>
          </p:nvPr>
        </p:nvSpPr>
        <p:spPr>
          <a:xfrm>
            <a:off x="11826555" y="1690829"/>
            <a:ext cx="16909599" cy="36258300"/>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1512080" y="8890646"/>
            <a:ext cx="9951039" cy="2905848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2662C1A-7A9D-4868-ADA2-722DB617172F}" type="slidenum">
              <a:rPr lang="en-US" altLang="en-US"/>
              <a:pPr/>
              <a:t>‹#›</a:t>
            </a:fld>
            <a:endParaRPr lang="en-US" altLang="en-US"/>
          </a:p>
        </p:txBody>
      </p:sp>
    </p:spTree>
    <p:extLst>
      <p:ext uri="{BB962C8B-B14F-4D97-AF65-F5344CB8AC3E}">
        <p14:creationId xmlns:p14="http://schemas.microsoft.com/office/powerpoint/2010/main" val="13361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280" y="29737497"/>
            <a:ext cx="18149936" cy="3512105"/>
          </a:xfrm>
        </p:spPr>
        <p:txBody>
          <a:bodyPr anchor="b"/>
          <a:lstStyle>
            <a:lvl1pPr algn="l">
              <a:defRPr sz="1900" b="1"/>
            </a:lvl1pPr>
          </a:lstStyle>
          <a:p>
            <a:r>
              <a:rPr lang="en-US"/>
              <a:t>Click to edit Master title style</a:t>
            </a:r>
            <a:endParaRPr lang="en-AU"/>
          </a:p>
        </p:txBody>
      </p:sp>
      <p:sp>
        <p:nvSpPr>
          <p:cNvPr id="3" name="Picture Placeholder 2"/>
          <p:cNvSpPr>
            <a:spLocks noGrp="1"/>
          </p:cNvSpPr>
          <p:nvPr>
            <p:ph type="pic" idx="1"/>
          </p:nvPr>
        </p:nvSpPr>
        <p:spPr>
          <a:xfrm>
            <a:off x="5928280" y="3796421"/>
            <a:ext cx="18149936" cy="25489519"/>
          </a:xfrm>
        </p:spPr>
        <p:txBody>
          <a:bodyPr/>
          <a:lstStyle>
            <a:lvl1pPr marL="0" indent="0">
              <a:buNone/>
              <a:defRPr sz="3100"/>
            </a:lvl1pPr>
            <a:lvl2pPr marL="440924" indent="0">
              <a:buNone/>
              <a:defRPr sz="2700"/>
            </a:lvl2pPr>
            <a:lvl3pPr marL="881847" indent="0">
              <a:buNone/>
              <a:defRPr sz="2300"/>
            </a:lvl3pPr>
            <a:lvl4pPr marL="1322771" indent="0">
              <a:buNone/>
              <a:defRPr sz="1900"/>
            </a:lvl4pPr>
            <a:lvl5pPr marL="1763695" indent="0">
              <a:buNone/>
              <a:defRPr sz="1900"/>
            </a:lvl5pPr>
            <a:lvl6pPr marL="2204618" indent="0">
              <a:buNone/>
              <a:defRPr sz="1900"/>
            </a:lvl6pPr>
            <a:lvl7pPr marL="2645542" indent="0">
              <a:buNone/>
              <a:defRPr sz="1900"/>
            </a:lvl7pPr>
            <a:lvl8pPr marL="3086466" indent="0">
              <a:buNone/>
              <a:defRPr sz="1900"/>
            </a:lvl8pPr>
            <a:lvl9pPr marL="3527389" indent="0">
              <a:buNone/>
              <a:defRPr sz="1900"/>
            </a:lvl9pPr>
          </a:lstStyle>
          <a:p>
            <a:pPr lvl="0"/>
            <a:endParaRPr lang="en-AU" noProof="0" dirty="0"/>
          </a:p>
        </p:txBody>
      </p:sp>
      <p:sp>
        <p:nvSpPr>
          <p:cNvPr id="4" name="Text Placeholder 3"/>
          <p:cNvSpPr>
            <a:spLocks noGrp="1"/>
          </p:cNvSpPr>
          <p:nvPr>
            <p:ph type="body" sz="half" idx="2"/>
          </p:nvPr>
        </p:nvSpPr>
        <p:spPr>
          <a:xfrm>
            <a:off x="5928280" y="33249601"/>
            <a:ext cx="18149936" cy="498551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3346C5E-16E2-44AE-B1DB-5D50A697C3A1}" type="slidenum">
              <a:rPr lang="en-US" altLang="en-US"/>
              <a:pPr/>
              <a:t>‹#›</a:t>
            </a:fld>
            <a:endParaRPr lang="en-US" altLang="en-US"/>
          </a:p>
        </p:txBody>
      </p:sp>
    </p:spTree>
    <p:extLst>
      <p:ext uri="{BB962C8B-B14F-4D97-AF65-F5344CB8AC3E}">
        <p14:creationId xmlns:p14="http://schemas.microsoft.com/office/powerpoint/2010/main" val="85080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01800"/>
            <a:ext cx="27222450" cy="707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512888" y="9913938"/>
            <a:ext cx="27222450" cy="280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512888"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eaLnBrk="1" hangingPunct="1">
              <a:defRPr sz="5800">
                <a:solidFill>
                  <a:schemeClr val="tx1"/>
                </a:solidFill>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0333038" y="38688963"/>
            <a:ext cx="9582150"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ctr" eaLnBrk="1" hangingPunct="1">
              <a:defRPr sz="5800">
                <a:solidFill>
                  <a:schemeClr val="tx1"/>
                </a:solidFill>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77313"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r" eaLnBrk="1" hangingPunct="1">
              <a:defRPr sz="5800">
                <a:solidFill>
                  <a:schemeClr val="tx1"/>
                </a:solidFill>
              </a:defRPr>
            </a:lvl1pPr>
          </a:lstStyle>
          <a:p>
            <a:fld id="{866AEA77-E8CF-495E-95F1-4D4B6B104F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8413" rtl="0" eaLnBrk="0" fontAlgn="base" hangingPunct="0">
        <a:spcBef>
          <a:spcPct val="0"/>
        </a:spcBef>
        <a:spcAft>
          <a:spcPct val="0"/>
        </a:spcAft>
        <a:defRPr sz="18300">
          <a:solidFill>
            <a:schemeClr val="tx2"/>
          </a:solidFill>
          <a:latin typeface="+mj-lt"/>
          <a:ea typeface="MS PGothic" panose="020B0600070205080204" pitchFamily="34" charset="-128"/>
          <a:cs typeface="ＭＳ Ｐゴシック" charset="0"/>
        </a:defRPr>
      </a:lvl1pPr>
      <a:lvl2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2pPr>
      <a:lvl3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3pPr>
      <a:lvl4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4pPr>
      <a:lvl5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5pPr>
      <a:lvl6pPr marL="440924" algn="ctr" defTabSz="3809091" rtl="0" fontAlgn="base">
        <a:spcBef>
          <a:spcPct val="0"/>
        </a:spcBef>
        <a:spcAft>
          <a:spcPct val="0"/>
        </a:spcAft>
        <a:defRPr sz="18300">
          <a:solidFill>
            <a:schemeClr val="tx2"/>
          </a:solidFill>
          <a:latin typeface="Arial" pitchFamily="34" charset="0"/>
        </a:defRPr>
      </a:lvl6pPr>
      <a:lvl7pPr marL="881847" algn="ctr" defTabSz="3809091" rtl="0" fontAlgn="base">
        <a:spcBef>
          <a:spcPct val="0"/>
        </a:spcBef>
        <a:spcAft>
          <a:spcPct val="0"/>
        </a:spcAft>
        <a:defRPr sz="18300">
          <a:solidFill>
            <a:schemeClr val="tx2"/>
          </a:solidFill>
          <a:latin typeface="Arial" pitchFamily="34" charset="0"/>
        </a:defRPr>
      </a:lvl7pPr>
      <a:lvl8pPr marL="1322771" algn="ctr" defTabSz="3809091" rtl="0" fontAlgn="base">
        <a:spcBef>
          <a:spcPct val="0"/>
        </a:spcBef>
        <a:spcAft>
          <a:spcPct val="0"/>
        </a:spcAft>
        <a:defRPr sz="18300">
          <a:solidFill>
            <a:schemeClr val="tx2"/>
          </a:solidFill>
          <a:latin typeface="Arial" pitchFamily="34" charset="0"/>
        </a:defRPr>
      </a:lvl8pPr>
      <a:lvl9pPr marL="1763695" algn="ctr" defTabSz="3809091" rtl="0" fontAlgn="base">
        <a:spcBef>
          <a:spcPct val="0"/>
        </a:spcBef>
        <a:spcAft>
          <a:spcPct val="0"/>
        </a:spcAft>
        <a:defRPr sz="18300">
          <a:solidFill>
            <a:schemeClr val="tx2"/>
          </a:solidFill>
          <a:latin typeface="Arial" pitchFamily="34" charset="0"/>
        </a:defRPr>
      </a:lvl9pPr>
    </p:titleStyle>
    <p:bodyStyle>
      <a:lvl1pPr marL="1427163" indent="-1427163" algn="l" defTabSz="3808413" rtl="0" eaLnBrk="0" fontAlgn="base" hangingPunct="0">
        <a:spcBef>
          <a:spcPct val="20000"/>
        </a:spcBef>
        <a:spcAft>
          <a:spcPct val="0"/>
        </a:spcAft>
        <a:buChar char="•"/>
        <a:defRPr sz="13300">
          <a:solidFill>
            <a:schemeClr val="tx1"/>
          </a:solidFill>
          <a:latin typeface="+mn-lt"/>
          <a:ea typeface="MS PGothic" panose="020B0600070205080204" pitchFamily="34" charset="-128"/>
          <a:cs typeface="ＭＳ Ｐゴシック" charset="0"/>
        </a:defRPr>
      </a:lvl1pPr>
      <a:lvl2pPr marL="3095625" indent="-1190625" algn="l" defTabSz="3808413"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2pPr>
      <a:lvl3pPr marL="4760913" indent="-950913" algn="l" defTabSz="3808413" rtl="0" eaLnBrk="0" fontAlgn="base" hangingPunct="0">
        <a:spcBef>
          <a:spcPct val="20000"/>
        </a:spcBef>
        <a:spcAft>
          <a:spcPct val="0"/>
        </a:spcAft>
        <a:buChar char="•"/>
        <a:defRPr sz="10000">
          <a:solidFill>
            <a:schemeClr val="tx1"/>
          </a:solidFill>
          <a:latin typeface="+mn-lt"/>
          <a:ea typeface="MS PGothic" panose="020B0600070205080204" pitchFamily="34" charset="-128"/>
        </a:defRPr>
      </a:lvl3pPr>
      <a:lvl4pPr marL="6665913" indent="-952500"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4pPr>
      <a:lvl5pPr marL="8570913" indent="-950913"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5pPr>
      <a:lvl6pPr marL="9012909" indent="-952273" algn="l" defTabSz="3809091" rtl="0" fontAlgn="base">
        <a:spcBef>
          <a:spcPct val="20000"/>
        </a:spcBef>
        <a:spcAft>
          <a:spcPct val="0"/>
        </a:spcAft>
        <a:buChar char="»"/>
        <a:defRPr sz="8300">
          <a:solidFill>
            <a:schemeClr val="tx1"/>
          </a:solidFill>
          <a:latin typeface="+mn-lt"/>
        </a:defRPr>
      </a:lvl6pPr>
      <a:lvl7pPr marL="9453833" indent="-952273" algn="l" defTabSz="3809091" rtl="0" fontAlgn="base">
        <a:spcBef>
          <a:spcPct val="20000"/>
        </a:spcBef>
        <a:spcAft>
          <a:spcPct val="0"/>
        </a:spcAft>
        <a:buChar char="»"/>
        <a:defRPr sz="8300">
          <a:solidFill>
            <a:schemeClr val="tx1"/>
          </a:solidFill>
          <a:latin typeface="+mn-lt"/>
        </a:defRPr>
      </a:lvl7pPr>
      <a:lvl8pPr marL="9894757" indent="-952273" algn="l" defTabSz="3809091" rtl="0" fontAlgn="base">
        <a:spcBef>
          <a:spcPct val="20000"/>
        </a:spcBef>
        <a:spcAft>
          <a:spcPct val="0"/>
        </a:spcAft>
        <a:buChar char="»"/>
        <a:defRPr sz="8300">
          <a:solidFill>
            <a:schemeClr val="tx1"/>
          </a:solidFill>
          <a:latin typeface="+mn-lt"/>
        </a:defRPr>
      </a:lvl8pPr>
      <a:lvl9pPr marL="10335680" indent="-952273" algn="l" defTabSz="3809091" rtl="0" fontAlgn="base">
        <a:spcBef>
          <a:spcPct val="20000"/>
        </a:spcBef>
        <a:spcAft>
          <a:spcPct val="0"/>
        </a:spcAft>
        <a:buChar char="»"/>
        <a:defRPr sz="8300">
          <a:solidFill>
            <a:schemeClr val="tx1"/>
          </a:solidFill>
          <a:latin typeface="+mn-lt"/>
        </a:defRPr>
      </a:lvl9pPr>
    </p:bodyStyle>
    <p:otherStyle>
      <a:defPPr>
        <a:defRPr lang="en-US"/>
      </a:defPPr>
      <a:lvl1pPr marL="0" algn="l" defTabSz="881847" rtl="0" eaLnBrk="1" latinLnBrk="0" hangingPunct="1">
        <a:defRPr sz="1700" kern="1200">
          <a:solidFill>
            <a:schemeClr val="tx1"/>
          </a:solidFill>
          <a:latin typeface="+mn-lt"/>
          <a:ea typeface="+mn-ea"/>
          <a:cs typeface="+mn-cs"/>
        </a:defRPr>
      </a:lvl1pPr>
      <a:lvl2pPr marL="440924" algn="l" defTabSz="881847" rtl="0" eaLnBrk="1" latinLnBrk="0" hangingPunct="1">
        <a:defRPr sz="1700" kern="1200">
          <a:solidFill>
            <a:schemeClr val="tx1"/>
          </a:solidFill>
          <a:latin typeface="+mn-lt"/>
          <a:ea typeface="+mn-ea"/>
          <a:cs typeface="+mn-cs"/>
        </a:defRPr>
      </a:lvl2pPr>
      <a:lvl3pPr marL="881847" algn="l" defTabSz="881847" rtl="0" eaLnBrk="1" latinLnBrk="0" hangingPunct="1">
        <a:defRPr sz="1700" kern="1200">
          <a:solidFill>
            <a:schemeClr val="tx1"/>
          </a:solidFill>
          <a:latin typeface="+mn-lt"/>
          <a:ea typeface="+mn-ea"/>
          <a:cs typeface="+mn-cs"/>
        </a:defRPr>
      </a:lvl3pPr>
      <a:lvl4pPr marL="1322771" algn="l" defTabSz="881847" rtl="0" eaLnBrk="1" latinLnBrk="0" hangingPunct="1">
        <a:defRPr sz="1700" kern="1200">
          <a:solidFill>
            <a:schemeClr val="tx1"/>
          </a:solidFill>
          <a:latin typeface="+mn-lt"/>
          <a:ea typeface="+mn-ea"/>
          <a:cs typeface="+mn-cs"/>
        </a:defRPr>
      </a:lvl4pPr>
      <a:lvl5pPr marL="1763695" algn="l" defTabSz="881847" rtl="0" eaLnBrk="1" latinLnBrk="0" hangingPunct="1">
        <a:defRPr sz="1700" kern="1200">
          <a:solidFill>
            <a:schemeClr val="tx1"/>
          </a:solidFill>
          <a:latin typeface="+mn-lt"/>
          <a:ea typeface="+mn-ea"/>
          <a:cs typeface="+mn-cs"/>
        </a:defRPr>
      </a:lvl5pPr>
      <a:lvl6pPr marL="2204618" algn="l" defTabSz="881847" rtl="0" eaLnBrk="1" latinLnBrk="0" hangingPunct="1">
        <a:defRPr sz="1700" kern="1200">
          <a:solidFill>
            <a:schemeClr val="tx1"/>
          </a:solidFill>
          <a:latin typeface="+mn-lt"/>
          <a:ea typeface="+mn-ea"/>
          <a:cs typeface="+mn-cs"/>
        </a:defRPr>
      </a:lvl6pPr>
      <a:lvl7pPr marL="2645542" algn="l" defTabSz="881847" rtl="0" eaLnBrk="1" latinLnBrk="0" hangingPunct="1">
        <a:defRPr sz="1700" kern="1200">
          <a:solidFill>
            <a:schemeClr val="tx1"/>
          </a:solidFill>
          <a:latin typeface="+mn-lt"/>
          <a:ea typeface="+mn-ea"/>
          <a:cs typeface="+mn-cs"/>
        </a:defRPr>
      </a:lvl7pPr>
      <a:lvl8pPr marL="3086466" algn="l" defTabSz="881847" rtl="0" eaLnBrk="1" latinLnBrk="0" hangingPunct="1">
        <a:defRPr sz="1700" kern="1200">
          <a:solidFill>
            <a:schemeClr val="tx1"/>
          </a:solidFill>
          <a:latin typeface="+mn-lt"/>
          <a:ea typeface="+mn-ea"/>
          <a:cs typeface="+mn-cs"/>
        </a:defRPr>
      </a:lvl8pPr>
      <a:lvl9pPr marL="3527389" algn="l" defTabSz="88184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360000" y="4680000"/>
            <a:ext cx="29527200" cy="35197057"/>
          </a:xfrm>
          <a:prstGeom prst="rect">
            <a:avLst/>
          </a:prstGeom>
          <a:solidFill>
            <a:srgbClr val="689AE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95" name="Rectangle 10"/>
          <p:cNvSpPr>
            <a:spLocks noChangeArrowheads="1"/>
          </p:cNvSpPr>
          <p:nvPr/>
        </p:nvSpPr>
        <p:spPr bwMode="auto">
          <a:xfrm>
            <a:off x="0" y="-1"/>
            <a:ext cx="30248225" cy="4319665"/>
          </a:xfrm>
          <a:prstGeom prst="rect">
            <a:avLst/>
          </a:prstGeom>
          <a:solidFill>
            <a:srgbClr val="689AEA"/>
          </a:solidFill>
          <a:ln w="9525">
            <a:no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21" name="Picture 20"/>
          <p:cNvPicPr>
            <a:picLocks noChangeAspect="1"/>
          </p:cNvPicPr>
          <p:nvPr/>
        </p:nvPicPr>
        <p:blipFill>
          <a:blip r:embed="rId3"/>
          <a:stretch>
            <a:fillRect/>
          </a:stretch>
        </p:blipFill>
        <p:spPr>
          <a:xfrm>
            <a:off x="362472" y="152321"/>
            <a:ext cx="4176464" cy="4023327"/>
          </a:xfrm>
          <a:prstGeom prst="rect">
            <a:avLst/>
          </a:prstGeom>
          <a:ln>
            <a:noFill/>
          </a:ln>
          <a:effectLst>
            <a:outerShdw blurRad="292100" dist="139700" dir="2700000" algn="tl" rotWithShape="0">
              <a:srgbClr val="333333">
                <a:alpha val="65000"/>
              </a:srgbClr>
            </a:outerShdw>
          </a:effectLst>
        </p:spPr>
      </p:pic>
      <p:sp>
        <p:nvSpPr>
          <p:cNvPr id="100" name="Rectangle 12"/>
          <p:cNvSpPr>
            <a:spLocks noChangeArrowheads="1"/>
          </p:cNvSpPr>
          <p:nvPr/>
        </p:nvSpPr>
        <p:spPr bwMode="auto">
          <a:xfrm>
            <a:off x="5006122" y="214428"/>
            <a:ext cx="20705599" cy="224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185" tIns="44092" rIns="88185" bIns="44092">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US" altLang="en-US" sz="7000" b="1" dirty="0">
                <a:solidFill>
                  <a:srgbClr val="FFFFFF"/>
                </a:solidFill>
                <a:effectLst>
                  <a:outerShdw blurRad="38100" dist="38100" dir="2700000" algn="tl">
                    <a:srgbClr val="000000">
                      <a:alpha val="43137"/>
                    </a:srgbClr>
                  </a:outerShdw>
                </a:effectLst>
              </a:rPr>
              <a:t>A New Approach to Understanding Systems of Subitizing - The Comparison of Small Quantities</a:t>
            </a:r>
          </a:p>
        </p:txBody>
      </p:sp>
      <p:sp>
        <p:nvSpPr>
          <p:cNvPr id="101" name="Rectangle 3"/>
          <p:cNvSpPr>
            <a:spLocks noChangeArrowheads="1"/>
          </p:cNvSpPr>
          <p:nvPr/>
        </p:nvSpPr>
        <p:spPr bwMode="auto">
          <a:xfrm>
            <a:off x="5023840" y="2663480"/>
            <a:ext cx="25654000" cy="76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85" tIns="44092" rIns="88185" bIns="44092" anchor="ct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4400" b="1" dirty="0">
                <a:solidFill>
                  <a:schemeClr val="bg1"/>
                </a:solidFill>
                <a:effectLst>
                  <a:outerShdw blurRad="38100" dist="38100" dir="2700000" algn="tl">
                    <a:srgbClr val="000000">
                      <a:alpha val="43137"/>
                    </a:srgbClr>
                  </a:outerShdw>
                </a:effectLst>
                <a:cs typeface="Arial" charset="0"/>
              </a:rPr>
              <a:t>Paul Garrett</a:t>
            </a:r>
            <a:r>
              <a:rPr lang="en-AU" altLang="en-US" sz="4400" b="1" baseline="30000" dirty="0">
                <a:solidFill>
                  <a:schemeClr val="bg1"/>
                </a:solidFill>
                <a:effectLst>
                  <a:outerShdw blurRad="38100" dist="38100" dir="2700000" algn="tl">
                    <a:srgbClr val="000000">
                      <a:alpha val="43137"/>
                    </a:srgbClr>
                  </a:outerShdw>
                </a:effectLst>
                <a:cs typeface="Arial" charset="0"/>
              </a:rPr>
              <a:t>1,</a:t>
            </a:r>
            <a:r>
              <a:rPr lang="en-AU" altLang="en-US" sz="4400" b="1" dirty="0">
                <a:solidFill>
                  <a:schemeClr val="bg1"/>
                </a:solidFill>
                <a:effectLst>
                  <a:outerShdw blurRad="38100" dist="38100" dir="2700000" algn="tl">
                    <a:srgbClr val="000000">
                      <a:alpha val="43137"/>
                    </a:srgbClr>
                  </a:outerShdw>
                </a:effectLst>
                <a:cs typeface="Arial" charset="0"/>
              </a:rPr>
              <a:t> Alexander Thorpe</a:t>
            </a:r>
            <a:r>
              <a:rPr lang="en-AU" altLang="en-US" sz="4400" b="1" baseline="30000" dirty="0">
                <a:solidFill>
                  <a:schemeClr val="bg1"/>
                </a:solidFill>
                <a:effectLst>
                  <a:outerShdw blurRad="38100" dist="38100" dir="2700000" algn="tl">
                    <a:srgbClr val="000000">
                      <a:alpha val="43137"/>
                    </a:srgbClr>
                  </a:outerShdw>
                </a:effectLst>
                <a:cs typeface="Arial" charset="0"/>
              </a:rPr>
              <a:t>1</a:t>
            </a:r>
            <a:r>
              <a:rPr lang="en-AU" altLang="en-US" sz="4400" b="1" dirty="0">
                <a:solidFill>
                  <a:schemeClr val="bg1"/>
                </a:solidFill>
                <a:effectLst>
                  <a:outerShdw blurRad="38100" dist="38100" dir="2700000" algn="tl">
                    <a:srgbClr val="000000">
                      <a:alpha val="43137"/>
                    </a:srgbClr>
                  </a:outerShdw>
                </a:effectLst>
                <a:cs typeface="Arial" charset="0"/>
              </a:rPr>
              <a:t>, David Landy</a:t>
            </a:r>
            <a:r>
              <a:rPr lang="en-AU" altLang="en-US" sz="4400" b="1" baseline="30000" dirty="0">
                <a:solidFill>
                  <a:schemeClr val="bg1"/>
                </a:solidFill>
                <a:effectLst>
                  <a:outerShdw blurRad="38100" dist="38100" dir="2700000" algn="tl">
                    <a:srgbClr val="000000">
                      <a:alpha val="43137"/>
                    </a:srgbClr>
                  </a:outerShdw>
                </a:effectLst>
                <a:cs typeface="Arial" charset="0"/>
              </a:rPr>
              <a:t>2</a:t>
            </a:r>
            <a:r>
              <a:rPr lang="en-AU" altLang="en-US" sz="4400" b="1" dirty="0">
                <a:solidFill>
                  <a:schemeClr val="bg1"/>
                </a:solidFill>
                <a:effectLst>
                  <a:outerShdw blurRad="38100" dist="38100" dir="2700000" algn="tl">
                    <a:srgbClr val="000000">
                      <a:alpha val="43137"/>
                    </a:srgbClr>
                  </a:outerShdw>
                </a:effectLst>
                <a:cs typeface="Arial" charset="0"/>
              </a:rPr>
              <a:t>, Joseph Houpt</a:t>
            </a:r>
            <a:r>
              <a:rPr lang="en-AU" altLang="en-US" sz="4400" b="1" baseline="30000" dirty="0">
                <a:solidFill>
                  <a:schemeClr val="bg1"/>
                </a:solidFill>
                <a:effectLst>
                  <a:outerShdw blurRad="38100" dist="38100" dir="2700000" algn="tl">
                    <a:srgbClr val="000000">
                      <a:alpha val="43137"/>
                    </a:srgbClr>
                  </a:outerShdw>
                </a:effectLst>
                <a:cs typeface="Arial" charset="0"/>
              </a:rPr>
              <a:t>3</a:t>
            </a:r>
            <a:r>
              <a:rPr lang="en-AU" altLang="en-US" sz="4400" b="1" dirty="0">
                <a:solidFill>
                  <a:schemeClr val="bg1"/>
                </a:solidFill>
                <a:effectLst>
                  <a:outerShdw blurRad="38100" dist="38100" dir="2700000" algn="tl">
                    <a:srgbClr val="000000">
                      <a:alpha val="43137"/>
                    </a:srgbClr>
                  </a:outerShdw>
                </a:effectLst>
                <a:cs typeface="Arial" charset="0"/>
              </a:rPr>
              <a:t> &amp; Ami Eidels</a:t>
            </a:r>
            <a:r>
              <a:rPr lang="en-AU" altLang="en-US" sz="4400" b="1" baseline="30000" dirty="0">
                <a:solidFill>
                  <a:schemeClr val="bg1"/>
                </a:solidFill>
                <a:effectLst>
                  <a:outerShdw blurRad="38100" dist="38100" dir="2700000" algn="tl">
                    <a:srgbClr val="000000">
                      <a:alpha val="43137"/>
                    </a:srgbClr>
                  </a:outerShdw>
                </a:effectLst>
                <a:cs typeface="Arial" charset="0"/>
              </a:rPr>
              <a:t>1</a:t>
            </a:r>
            <a:endParaRPr lang="en-AU" altLang="en-US" sz="4400" b="1" dirty="0">
              <a:solidFill>
                <a:schemeClr val="bg1"/>
              </a:solidFill>
              <a:effectLst>
                <a:outerShdw blurRad="38100" dist="38100" dir="2700000" algn="tl">
                  <a:srgbClr val="000000">
                    <a:alpha val="43137"/>
                  </a:srgbClr>
                </a:outerShdw>
              </a:effectLst>
              <a:cs typeface="Arial" charset="0"/>
            </a:endParaRPr>
          </a:p>
        </p:txBody>
      </p:sp>
      <p:sp>
        <p:nvSpPr>
          <p:cNvPr id="102" name="TextBox 102"/>
          <p:cNvSpPr txBox="1">
            <a:spLocks noChangeArrowheads="1"/>
          </p:cNvSpPr>
          <p:nvPr/>
        </p:nvSpPr>
        <p:spPr bwMode="auto">
          <a:xfrm>
            <a:off x="22386104" y="3599584"/>
            <a:ext cx="75104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lgn="r" eaLnBrk="1" hangingPunct="1">
              <a:spcBef>
                <a:spcPct val="0"/>
              </a:spcBef>
              <a:buFontTx/>
              <a:buNone/>
            </a:pPr>
            <a:r>
              <a:rPr lang="en-AU" altLang="en-US" sz="2800" b="1" dirty="0">
                <a:solidFill>
                  <a:schemeClr val="bg1"/>
                </a:solidFill>
                <a:effectLst>
                  <a:outerShdw blurRad="38100" dist="38100" dir="2700000" algn="tl">
                    <a:srgbClr val="000000">
                      <a:alpha val="43137"/>
                    </a:srgbClr>
                  </a:outerShdw>
                </a:effectLst>
                <a:cs typeface="Arial" charset="0"/>
              </a:rPr>
              <a:t>Paul.Garrett@newcastle.edu.au</a:t>
            </a:r>
          </a:p>
        </p:txBody>
      </p:sp>
      <p:sp>
        <p:nvSpPr>
          <p:cNvPr id="103" name="TextBox 1"/>
          <p:cNvSpPr txBox="1">
            <a:spLocks noChangeArrowheads="1"/>
          </p:cNvSpPr>
          <p:nvPr/>
        </p:nvSpPr>
        <p:spPr bwMode="auto">
          <a:xfrm>
            <a:off x="4851165" y="3605340"/>
            <a:ext cx="1901237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2800" baseline="30000" dirty="0">
                <a:solidFill>
                  <a:schemeClr val="bg1"/>
                </a:solidFill>
                <a:effectLst>
                  <a:outerShdw blurRad="38100" dist="38100" dir="2700000" algn="tl">
                    <a:srgbClr val="000000">
                      <a:alpha val="43137"/>
                    </a:srgbClr>
                  </a:outerShdw>
                </a:effectLst>
                <a:cs typeface="Arial" charset="0"/>
              </a:rPr>
              <a:t>1</a:t>
            </a:r>
            <a:r>
              <a:rPr lang="en-AU" altLang="en-US" sz="2800" dirty="0">
                <a:solidFill>
                  <a:schemeClr val="bg1"/>
                </a:solidFill>
                <a:effectLst>
                  <a:outerShdw blurRad="38100" dist="38100" dir="2700000" algn="tl">
                    <a:srgbClr val="000000">
                      <a:alpha val="43137"/>
                    </a:srgbClr>
                  </a:outerShdw>
                </a:effectLst>
                <a:cs typeface="Arial" charset="0"/>
              </a:rPr>
              <a:t> The University of Newcastle, Australia,  </a:t>
            </a:r>
            <a:r>
              <a:rPr lang="en-AU" altLang="en-US" sz="2800" baseline="30000" dirty="0">
                <a:solidFill>
                  <a:schemeClr val="bg1"/>
                </a:solidFill>
                <a:effectLst>
                  <a:outerShdw blurRad="38100" dist="38100" dir="2700000" algn="tl">
                    <a:srgbClr val="000000">
                      <a:alpha val="43137"/>
                    </a:srgbClr>
                  </a:outerShdw>
                </a:effectLst>
                <a:cs typeface="Arial" charset="0"/>
              </a:rPr>
              <a:t>2 </a:t>
            </a:r>
            <a:r>
              <a:rPr lang="en-AU" altLang="en-US" sz="2800" dirty="0">
                <a:solidFill>
                  <a:schemeClr val="bg1"/>
                </a:solidFill>
                <a:effectLst>
                  <a:outerShdw blurRad="38100" dist="38100" dir="2700000" algn="tl">
                    <a:srgbClr val="000000">
                      <a:alpha val="43137"/>
                    </a:srgbClr>
                  </a:outerShdw>
                </a:effectLst>
                <a:cs typeface="Arial" charset="0"/>
              </a:rPr>
              <a:t>Indiana University, Bloomington, USA, </a:t>
            </a:r>
            <a:r>
              <a:rPr lang="en-AU" altLang="en-US" sz="2800" baseline="30000" dirty="0">
                <a:solidFill>
                  <a:schemeClr val="bg1"/>
                </a:solidFill>
                <a:effectLst>
                  <a:outerShdw blurRad="38100" dist="38100" dir="2700000" algn="tl">
                    <a:srgbClr val="000000">
                      <a:alpha val="43137"/>
                    </a:srgbClr>
                  </a:outerShdw>
                </a:effectLst>
                <a:cs typeface="Arial" charset="0"/>
              </a:rPr>
              <a:t>3</a:t>
            </a:r>
            <a:r>
              <a:rPr lang="en-AU" altLang="en-US" sz="2800" dirty="0">
                <a:solidFill>
                  <a:schemeClr val="bg1"/>
                </a:solidFill>
                <a:effectLst>
                  <a:outerShdw blurRad="38100" dist="38100" dir="2700000" algn="tl">
                    <a:srgbClr val="000000">
                      <a:alpha val="43137"/>
                    </a:srgbClr>
                  </a:outerShdw>
                </a:effectLst>
                <a:cs typeface="Arial" charset="0"/>
              </a:rPr>
              <a:t> Wright State University, Ohio, USA</a:t>
            </a:r>
          </a:p>
          <a:p>
            <a:pPr eaLnBrk="1" hangingPunct="1">
              <a:spcBef>
                <a:spcPct val="0"/>
              </a:spcBef>
              <a:buFontTx/>
              <a:buNone/>
            </a:pPr>
            <a:endParaRPr lang="en-US" altLang="en-US" sz="2400" dirty="0">
              <a:solidFill>
                <a:srgbClr val="FF0000"/>
              </a:solidFill>
              <a:effectLst>
                <a:outerShdw blurRad="38100" dist="38100" dir="2700000" algn="tl">
                  <a:srgbClr val="000000">
                    <a:alpha val="43137"/>
                  </a:srgbClr>
                </a:outerShdw>
              </a:effectLst>
              <a:cs typeface="Arial" charset="0"/>
            </a:endParaRPr>
          </a:p>
        </p:txBody>
      </p:sp>
      <p:sp>
        <p:nvSpPr>
          <p:cNvPr id="104" name="TextBox 103"/>
          <p:cNvSpPr txBox="1"/>
          <p:nvPr/>
        </p:nvSpPr>
        <p:spPr>
          <a:xfrm>
            <a:off x="253437" y="40611696"/>
            <a:ext cx="29643130" cy="2169825"/>
          </a:xfrm>
          <a:prstGeom prst="rect">
            <a:avLst/>
          </a:prstGeom>
          <a:noFill/>
        </p:spPr>
        <p:txBody>
          <a:bodyPr wrap="square" rtlCol="0">
            <a:spAutoFit/>
          </a:bodyPr>
          <a:lstStyle/>
          <a:p>
            <a:r>
              <a:rPr lang="en-AU" sz="3000" b="1" dirty="0">
                <a:solidFill>
                  <a:schemeClr val="tx1"/>
                </a:solidFill>
              </a:rPr>
              <a:t>References</a:t>
            </a:r>
          </a:p>
          <a:p>
            <a:r>
              <a:rPr lang="en-AU" sz="2500" baseline="30000" dirty="0">
                <a:solidFill>
                  <a:schemeClr val="tx1"/>
                </a:solidFill>
              </a:rPr>
              <a:t>1 </a:t>
            </a:r>
            <a:r>
              <a:rPr lang="en-AU" sz="2500" dirty="0">
                <a:solidFill>
                  <a:schemeClr val="tx1"/>
                </a:solidFill>
              </a:rPr>
              <a:t>Kaufman, E. L., Lord, M. W., Reese, T. W., &amp; </a:t>
            </a:r>
            <a:r>
              <a:rPr lang="en-AU" sz="2500" dirty="0" err="1">
                <a:solidFill>
                  <a:schemeClr val="tx1"/>
                </a:solidFill>
              </a:rPr>
              <a:t>Volkmannm</a:t>
            </a:r>
            <a:r>
              <a:rPr lang="en-AU" sz="2500" dirty="0">
                <a:solidFill>
                  <a:schemeClr val="tx1"/>
                </a:solidFill>
              </a:rPr>
              <a:t> J. (1949). The discrimination of visual number. The American Journal of Psychology. 2 (4), 498-525</a:t>
            </a:r>
          </a:p>
          <a:p>
            <a:r>
              <a:rPr lang="en-AU" sz="2500" baseline="30000" dirty="0">
                <a:solidFill>
                  <a:schemeClr val="tx1"/>
                </a:solidFill>
              </a:rPr>
              <a:t>2 </a:t>
            </a:r>
            <a:r>
              <a:rPr lang="en-AU" sz="2500" dirty="0">
                <a:solidFill>
                  <a:schemeClr val="tx1"/>
                </a:solidFill>
              </a:rPr>
              <a:t>Gelman, R. &amp; </a:t>
            </a:r>
            <a:r>
              <a:rPr lang="en-AU" sz="2500" dirty="0" err="1">
                <a:solidFill>
                  <a:schemeClr val="tx1"/>
                </a:solidFill>
              </a:rPr>
              <a:t>Gallistel</a:t>
            </a:r>
            <a:r>
              <a:rPr lang="en-AU" sz="2500" dirty="0">
                <a:solidFill>
                  <a:schemeClr val="tx1"/>
                </a:solidFill>
              </a:rPr>
              <a:t>, C. R., (1978). The child’s understanding of number. Cambridge, MA. Harvard University Press </a:t>
            </a:r>
            <a:r>
              <a:rPr lang="en-AU" sz="2500" dirty="0" err="1">
                <a:solidFill>
                  <a:schemeClr val="tx1"/>
                </a:solidFill>
              </a:rPr>
              <a:t>Gullaume</a:t>
            </a:r>
            <a:r>
              <a:rPr lang="en-AU" sz="2500" dirty="0">
                <a:solidFill>
                  <a:schemeClr val="tx1"/>
                </a:solidFill>
              </a:rPr>
              <a:t>, </a:t>
            </a:r>
            <a:r>
              <a:rPr lang="en-AU" sz="2500" dirty="0" err="1">
                <a:solidFill>
                  <a:schemeClr val="tx1"/>
                </a:solidFill>
              </a:rPr>
              <a:t>Bys</a:t>
            </a:r>
            <a:r>
              <a:rPr lang="en-AU" sz="2500" dirty="0">
                <a:solidFill>
                  <a:schemeClr val="tx1"/>
                </a:solidFill>
              </a:rPr>
              <a:t>, </a:t>
            </a:r>
            <a:r>
              <a:rPr lang="en-AU" sz="2500" dirty="0" err="1">
                <a:solidFill>
                  <a:schemeClr val="tx1"/>
                </a:solidFill>
              </a:rPr>
              <a:t>Mussollin</a:t>
            </a:r>
            <a:r>
              <a:rPr lang="en-AU" sz="2500" dirty="0">
                <a:solidFill>
                  <a:schemeClr val="tx1"/>
                </a:solidFill>
              </a:rPr>
              <a:t> &amp; Content, 2013</a:t>
            </a:r>
          </a:p>
          <a:p>
            <a:r>
              <a:rPr lang="en-US" sz="2500" baseline="30000" dirty="0">
                <a:solidFill>
                  <a:schemeClr val="tx1"/>
                </a:solidFill>
              </a:rPr>
              <a:t>3</a:t>
            </a:r>
            <a:r>
              <a:rPr lang="en-US" sz="2500" dirty="0">
                <a:solidFill>
                  <a:schemeClr val="tx1"/>
                </a:solidFill>
              </a:rPr>
              <a:t> Townsend, J., &amp; </a:t>
            </a:r>
            <a:r>
              <a:rPr lang="en-US" sz="2500" dirty="0" err="1">
                <a:solidFill>
                  <a:schemeClr val="tx1"/>
                </a:solidFill>
              </a:rPr>
              <a:t>Nozawa</a:t>
            </a:r>
            <a:r>
              <a:rPr lang="en-US" sz="2500" dirty="0">
                <a:solidFill>
                  <a:schemeClr val="tx1"/>
                </a:solidFill>
              </a:rPr>
              <a:t>, G. (1995). </a:t>
            </a:r>
            <a:r>
              <a:rPr lang="en-AU" sz="2500" dirty="0" err="1">
                <a:solidFill>
                  <a:schemeClr val="tx1"/>
                </a:solidFill>
              </a:rPr>
              <a:t>Spatio</a:t>
            </a:r>
            <a:r>
              <a:rPr lang="en-AU" sz="2500" dirty="0">
                <a:solidFill>
                  <a:schemeClr val="tx1"/>
                </a:solidFill>
              </a:rPr>
              <a:t>-temporal properties of elementary perception: an investigation of Parallel, Serial and Coactive theories. </a:t>
            </a:r>
            <a:r>
              <a:rPr lang="en-AU" sz="2500" i="1" dirty="0">
                <a:solidFill>
                  <a:schemeClr val="tx1"/>
                </a:solidFill>
              </a:rPr>
              <a:t>Journal of Mathematical Psychology</a:t>
            </a:r>
            <a:r>
              <a:rPr lang="en-AU" sz="2500" dirty="0">
                <a:solidFill>
                  <a:schemeClr val="tx1"/>
                </a:solidFill>
              </a:rPr>
              <a:t>. 39 (2), 321-359</a:t>
            </a:r>
          </a:p>
          <a:p>
            <a:endParaRPr lang="en-AU" sz="3000" dirty="0">
              <a:solidFill>
                <a:schemeClr val="tx1"/>
              </a:solidFill>
            </a:endParaRPr>
          </a:p>
        </p:txBody>
      </p:sp>
      <p:pic>
        <p:nvPicPr>
          <p:cNvPr id="22" name="Picture 21"/>
          <p:cNvPicPr>
            <a:picLocks noChangeAspect="1"/>
          </p:cNvPicPr>
          <p:nvPr/>
        </p:nvPicPr>
        <p:blipFill>
          <a:blip r:embed="rId4"/>
          <a:stretch>
            <a:fillRect/>
          </a:stretch>
        </p:blipFill>
        <p:spPr>
          <a:xfrm>
            <a:off x="25684728" y="-72824"/>
            <a:ext cx="4273032" cy="3983208"/>
          </a:xfrm>
          <a:prstGeom prst="rect">
            <a:avLst/>
          </a:prstGeom>
        </p:spPr>
      </p:pic>
      <p:sp>
        <p:nvSpPr>
          <p:cNvPr id="207" name="TextBox 206"/>
          <p:cNvSpPr txBox="1"/>
          <p:nvPr/>
        </p:nvSpPr>
        <p:spPr>
          <a:xfrm>
            <a:off x="1010544" y="14362734"/>
            <a:ext cx="13033448" cy="12788116"/>
          </a:xfrm>
          <a:prstGeom prst="rect">
            <a:avLst/>
          </a:prstGeom>
          <a:noFill/>
        </p:spPr>
        <p:txBody>
          <a:bodyPr wrap="square" rtlCol="0">
            <a:spAutoFit/>
          </a:bodyPr>
          <a:lstStyle/>
          <a:p>
            <a:pPr>
              <a:lnSpc>
                <a:spcPts val="5500"/>
              </a:lnSpc>
            </a:pPr>
            <a:r>
              <a:rPr lang="en-AU" sz="4500" b="1" dirty="0">
                <a:solidFill>
                  <a:schemeClr val="bg1"/>
                </a:solidFill>
                <a:effectLst>
                  <a:outerShdw blurRad="38100" dist="38100" dir="2700000" algn="tl">
                    <a:srgbClr val="000000">
                      <a:alpha val="43137"/>
                    </a:srgbClr>
                  </a:outerShdw>
                </a:effectLst>
              </a:rPr>
              <a:t>Method</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Undergraduate students N=71 viewed two </a:t>
            </a:r>
            <a:r>
              <a:rPr lang="en-AU" sz="4000" b="1" dirty="0">
                <a:effectLst>
                  <a:outerShdw blurRad="38100" dist="38100" dir="2700000" algn="tl">
                    <a:srgbClr val="000000">
                      <a:alpha val="43137"/>
                    </a:srgbClr>
                  </a:outerShdw>
                </a:effectLst>
              </a:rPr>
              <a:t>RED</a:t>
            </a:r>
            <a:r>
              <a:rPr lang="en-AU" sz="4000" dirty="0">
                <a:solidFill>
                  <a:schemeClr val="bg1"/>
                </a:solidFill>
                <a:effectLst>
                  <a:outerShdw blurRad="38100" dist="38100" dir="2700000" algn="tl">
                    <a:srgbClr val="000000">
                      <a:alpha val="43137"/>
                    </a:srgbClr>
                  </a:outerShdw>
                </a:effectLst>
              </a:rPr>
              <a:t> and </a:t>
            </a:r>
            <a:r>
              <a:rPr lang="en-AU" sz="4000" b="1" dirty="0">
                <a:solidFill>
                  <a:srgbClr val="404FDF"/>
                </a:solidFill>
                <a:effectLst>
                  <a:outerShdw blurRad="38100" dist="38100" dir="2700000" algn="tl">
                    <a:srgbClr val="000000">
                      <a:alpha val="43137"/>
                    </a:srgbClr>
                  </a:outerShdw>
                </a:effectLst>
              </a:rPr>
              <a:t>BLUE</a:t>
            </a:r>
            <a:r>
              <a:rPr lang="en-AU" sz="4000" dirty="0">
                <a:solidFill>
                  <a:schemeClr val="bg1"/>
                </a:solidFill>
                <a:effectLst>
                  <a:outerShdw blurRad="38100" dist="38100" dir="2700000" algn="tl">
                    <a:srgbClr val="000000">
                      <a:alpha val="43137"/>
                    </a:srgbClr>
                  </a:outerShdw>
                </a:effectLst>
              </a:rPr>
              <a:t> intermixed item sets.</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Participants responded ‘yes’ or ‘no’ to: </a:t>
            </a:r>
            <a:br>
              <a:rPr lang="en-AU" sz="4000" dirty="0">
                <a:solidFill>
                  <a:schemeClr val="bg1"/>
                </a:solidFill>
                <a:effectLst>
                  <a:outerShdw blurRad="38100" dist="38100" dir="2700000" algn="tl">
                    <a:srgbClr val="000000">
                      <a:alpha val="43137"/>
                    </a:srgbClr>
                  </a:outerShdw>
                </a:effectLst>
              </a:rPr>
            </a:br>
            <a:r>
              <a:rPr lang="en-AU" sz="4000" u="sng" dirty="0">
                <a:solidFill>
                  <a:schemeClr val="bg1"/>
                </a:solidFill>
                <a:effectLst>
                  <a:outerShdw blurRad="38100" dist="38100" dir="2700000" algn="tl">
                    <a:srgbClr val="000000">
                      <a:alpha val="43137"/>
                    </a:srgbClr>
                  </a:outerShdw>
                </a:effectLst>
              </a:rPr>
              <a:t>‘Is at least one of these colour sets less than a criterion number?’</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Criterions of Three and Four items responded to. </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Target items equal the criterion minus One or Two items. Distractor items equal the criterion plus One or Two items.</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Participants were assigned to one of three experimental conditions to control for perceptual covariates of number.</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Even Disc Sizes</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Equal Disc Area</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Enforced Subitizing</a:t>
            </a:r>
          </a:p>
          <a:p>
            <a:pPr marL="742950" indent="-74295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The experiment was a 3 (Experimental Condition) x 2 (Criterion) Between-Subjects Design</a:t>
            </a:r>
          </a:p>
        </p:txBody>
      </p:sp>
      <p:sp>
        <p:nvSpPr>
          <p:cNvPr id="35" name="Rectangle 34"/>
          <p:cNvSpPr/>
          <p:nvPr/>
        </p:nvSpPr>
        <p:spPr>
          <a:xfrm>
            <a:off x="794520" y="27866280"/>
            <a:ext cx="12944441" cy="923330"/>
          </a:xfrm>
          <a:prstGeom prst="rect">
            <a:avLst/>
          </a:prstGeom>
        </p:spPr>
        <p:txBody>
          <a:bodyPr wrap="none">
            <a:spAutoFit/>
          </a:bodyPr>
          <a:lstStyle/>
          <a:p>
            <a:r>
              <a:rPr lang="en-AU" sz="5400" b="1" dirty="0">
                <a:solidFill>
                  <a:schemeClr val="bg1"/>
                </a:solidFill>
                <a:effectLst>
                  <a:outerShdw blurRad="38100" dist="38100" dir="2700000" algn="tl">
                    <a:srgbClr val="000000">
                      <a:alpha val="43137"/>
                    </a:srgbClr>
                  </a:outerShdw>
                </a:effectLst>
              </a:rPr>
              <a:t>Example Stimuli Target Criterion Three</a:t>
            </a:r>
            <a:endParaRPr lang="en-AU" b="1" dirty="0"/>
          </a:p>
        </p:txBody>
      </p:sp>
      <p:sp>
        <p:nvSpPr>
          <p:cNvPr id="36" name="Rectangle 35"/>
          <p:cNvSpPr/>
          <p:nvPr/>
        </p:nvSpPr>
        <p:spPr>
          <a:xfrm>
            <a:off x="966654" y="30798340"/>
            <a:ext cx="3140234" cy="1569660"/>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Even Disc Size</a:t>
            </a:r>
            <a:endParaRPr lang="en-AU" dirty="0"/>
          </a:p>
        </p:txBody>
      </p:sp>
      <p:sp>
        <p:nvSpPr>
          <p:cNvPr id="268" name="Rectangle 267"/>
          <p:cNvSpPr/>
          <p:nvPr/>
        </p:nvSpPr>
        <p:spPr>
          <a:xfrm>
            <a:off x="894906" y="33659613"/>
            <a:ext cx="3140234" cy="1631216"/>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Equal Disc</a:t>
            </a:r>
          </a:p>
          <a:p>
            <a:r>
              <a:rPr lang="en-AU" sz="4800" dirty="0">
                <a:solidFill>
                  <a:schemeClr val="bg1"/>
                </a:solidFill>
                <a:effectLst>
                  <a:outerShdw blurRad="38100" dist="38100" dir="2700000" algn="tl">
                    <a:srgbClr val="000000">
                      <a:alpha val="43137"/>
                    </a:srgbClr>
                  </a:outerShdw>
                </a:effectLst>
              </a:rPr>
              <a:t>Area</a:t>
            </a:r>
            <a:endParaRPr lang="en-AU" dirty="0"/>
          </a:p>
        </p:txBody>
      </p:sp>
      <p:sp>
        <p:nvSpPr>
          <p:cNvPr id="269" name="Rectangle 268"/>
          <p:cNvSpPr/>
          <p:nvPr/>
        </p:nvSpPr>
        <p:spPr>
          <a:xfrm>
            <a:off x="922066" y="36495301"/>
            <a:ext cx="3140234" cy="1631216"/>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Enforced</a:t>
            </a:r>
          </a:p>
          <a:p>
            <a:r>
              <a:rPr lang="en-AU" sz="4800" dirty="0">
                <a:solidFill>
                  <a:schemeClr val="bg1"/>
                </a:solidFill>
                <a:effectLst>
                  <a:outerShdw blurRad="38100" dist="38100" dir="2700000" algn="tl">
                    <a:srgbClr val="000000">
                      <a:alpha val="43137"/>
                    </a:srgbClr>
                  </a:outerShdw>
                </a:effectLst>
              </a:rPr>
              <a:t>Subitizing</a:t>
            </a:r>
            <a:endParaRPr lang="en-AU" dirty="0"/>
          </a:p>
        </p:txBody>
      </p:sp>
      <p:sp>
        <p:nvSpPr>
          <p:cNvPr id="270" name="Rectangle 269"/>
          <p:cNvSpPr/>
          <p:nvPr/>
        </p:nvSpPr>
        <p:spPr>
          <a:xfrm>
            <a:off x="3602832" y="28953074"/>
            <a:ext cx="3140234" cy="1569660"/>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Double Target</a:t>
            </a:r>
            <a:endParaRPr lang="en-AU" dirty="0"/>
          </a:p>
        </p:txBody>
      </p:sp>
      <p:sp>
        <p:nvSpPr>
          <p:cNvPr id="271" name="Rectangle 270"/>
          <p:cNvSpPr/>
          <p:nvPr/>
        </p:nvSpPr>
        <p:spPr>
          <a:xfrm>
            <a:off x="6706378" y="28956748"/>
            <a:ext cx="3140234" cy="1569660"/>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Single Target</a:t>
            </a:r>
            <a:endParaRPr lang="en-AU" dirty="0"/>
          </a:p>
        </p:txBody>
      </p:sp>
      <p:sp>
        <p:nvSpPr>
          <p:cNvPr id="272" name="Rectangle 271"/>
          <p:cNvSpPr/>
          <p:nvPr/>
        </p:nvSpPr>
        <p:spPr>
          <a:xfrm>
            <a:off x="9866592" y="29734680"/>
            <a:ext cx="3140234" cy="830997"/>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No Target</a:t>
            </a:r>
            <a:endParaRPr lang="en-AU" dirty="0"/>
          </a:p>
        </p:txBody>
      </p:sp>
      <p:grpSp>
        <p:nvGrpSpPr>
          <p:cNvPr id="41" name="Group 40"/>
          <p:cNvGrpSpPr/>
          <p:nvPr/>
        </p:nvGrpSpPr>
        <p:grpSpPr>
          <a:xfrm>
            <a:off x="4081043" y="30820400"/>
            <a:ext cx="2335220" cy="8026197"/>
            <a:chOff x="4081043" y="31145339"/>
            <a:chExt cx="2335220" cy="8026197"/>
          </a:xfrm>
        </p:grpSpPr>
        <p:sp>
          <p:nvSpPr>
            <p:cNvPr id="214" name="Rectangle 213"/>
            <p:cNvSpPr/>
            <p:nvPr/>
          </p:nvSpPr>
          <p:spPr>
            <a:xfrm>
              <a:off x="4081043"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5" name="Oval 214"/>
            <p:cNvSpPr/>
            <p:nvPr/>
          </p:nvSpPr>
          <p:spPr>
            <a:xfrm>
              <a:off x="4825437" y="32436561"/>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6" name="Oval 215"/>
            <p:cNvSpPr/>
            <p:nvPr/>
          </p:nvSpPr>
          <p:spPr>
            <a:xfrm>
              <a:off x="5248653" y="31765991"/>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8" name="Rectangle 217"/>
            <p:cNvSpPr/>
            <p:nvPr/>
          </p:nvSpPr>
          <p:spPr>
            <a:xfrm>
              <a:off x="4081043"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9" name="Oval 218"/>
            <p:cNvSpPr/>
            <p:nvPr/>
          </p:nvSpPr>
          <p:spPr>
            <a:xfrm>
              <a:off x="4477901" y="35261065"/>
              <a:ext cx="450000" cy="45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1" name="Rectangle 220"/>
            <p:cNvSpPr/>
            <p:nvPr/>
          </p:nvSpPr>
          <p:spPr>
            <a:xfrm>
              <a:off x="4081043"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2" name="Oval 221"/>
            <p:cNvSpPr/>
            <p:nvPr/>
          </p:nvSpPr>
          <p:spPr>
            <a:xfrm>
              <a:off x="4929913" y="38107278"/>
              <a:ext cx="266400" cy="2664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3" name="Oval 222"/>
            <p:cNvSpPr/>
            <p:nvPr/>
          </p:nvSpPr>
          <p:spPr>
            <a:xfrm>
              <a:off x="5656956" y="37489924"/>
              <a:ext cx="324000" cy="32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4" name="Oval 223"/>
            <p:cNvSpPr/>
            <p:nvPr/>
          </p:nvSpPr>
          <p:spPr>
            <a:xfrm>
              <a:off x="5613756" y="3520668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5" name="Oval 224"/>
            <p:cNvSpPr/>
            <p:nvPr/>
          </p:nvSpPr>
          <p:spPr>
            <a:xfrm>
              <a:off x="5248653" y="37306254"/>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0" name="Oval 259"/>
            <p:cNvSpPr/>
            <p:nvPr/>
          </p:nvSpPr>
          <p:spPr>
            <a:xfrm>
              <a:off x="5099249" y="34340013"/>
              <a:ext cx="345600" cy="3456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9" name="Oval 288"/>
            <p:cNvSpPr/>
            <p:nvPr/>
          </p:nvSpPr>
          <p:spPr>
            <a:xfrm>
              <a:off x="4666386" y="37434243"/>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7" name="Picture 36"/>
          <p:cNvPicPr>
            <a:picLocks noChangeAspect="1"/>
          </p:cNvPicPr>
          <p:nvPr/>
        </p:nvPicPr>
        <p:blipFill rotWithShape="1">
          <a:blip r:embed="rId5"/>
          <a:srcRect l="-1" t="4570" r="28800" b="-1"/>
          <a:stretch/>
        </p:blipFill>
        <p:spPr>
          <a:xfrm>
            <a:off x="25684728" y="4680000"/>
            <a:ext cx="4202472" cy="5549954"/>
          </a:xfrm>
          <a:prstGeom prst="rect">
            <a:avLst/>
          </a:prstGeom>
        </p:spPr>
      </p:pic>
      <p:pic>
        <p:nvPicPr>
          <p:cNvPr id="38" name="Picture 37"/>
          <p:cNvPicPr>
            <a:picLocks noChangeAspect="1"/>
          </p:cNvPicPr>
          <p:nvPr/>
        </p:nvPicPr>
        <p:blipFill rotWithShape="1">
          <a:blip r:embed="rId6"/>
          <a:srcRect l="381" t="60810" r="-381" b="-22730"/>
          <a:stretch/>
        </p:blipFill>
        <p:spPr>
          <a:xfrm>
            <a:off x="14581224" y="4700217"/>
            <a:ext cx="7517019" cy="4499655"/>
          </a:xfrm>
          <a:prstGeom prst="rect">
            <a:avLst/>
          </a:prstGeom>
        </p:spPr>
      </p:pic>
      <p:grpSp>
        <p:nvGrpSpPr>
          <p:cNvPr id="40" name="Group 39"/>
          <p:cNvGrpSpPr/>
          <p:nvPr/>
        </p:nvGrpSpPr>
        <p:grpSpPr>
          <a:xfrm>
            <a:off x="7190116" y="30822261"/>
            <a:ext cx="2335220" cy="8026197"/>
            <a:chOff x="7157537" y="31145339"/>
            <a:chExt cx="2335220" cy="8026197"/>
          </a:xfrm>
        </p:grpSpPr>
        <p:sp>
          <p:nvSpPr>
            <p:cNvPr id="237" name="Rectangle 236"/>
            <p:cNvSpPr/>
            <p:nvPr/>
          </p:nvSpPr>
          <p:spPr>
            <a:xfrm>
              <a:off x="7157537"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8" name="Oval 237"/>
            <p:cNvSpPr/>
            <p:nvPr/>
          </p:nvSpPr>
          <p:spPr>
            <a:xfrm>
              <a:off x="7880377" y="31674247"/>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p:cNvSpPr/>
            <p:nvPr/>
          </p:nvSpPr>
          <p:spPr>
            <a:xfrm>
              <a:off x="7157537"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p:cNvSpPr/>
            <p:nvPr/>
          </p:nvSpPr>
          <p:spPr>
            <a:xfrm>
              <a:off x="7157537"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4" name="Oval 243"/>
            <p:cNvSpPr/>
            <p:nvPr/>
          </p:nvSpPr>
          <p:spPr>
            <a:xfrm>
              <a:off x="7933392" y="38166004"/>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5" name="Oval 244"/>
            <p:cNvSpPr/>
            <p:nvPr/>
          </p:nvSpPr>
          <p:spPr>
            <a:xfrm>
              <a:off x="8529247" y="37879886"/>
              <a:ext cx="324000" cy="32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7" name="Oval 246"/>
            <p:cNvSpPr/>
            <p:nvPr/>
          </p:nvSpPr>
          <p:spPr>
            <a:xfrm>
              <a:off x="8319743" y="37450254"/>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2" name="Oval 261"/>
            <p:cNvSpPr/>
            <p:nvPr/>
          </p:nvSpPr>
          <p:spPr>
            <a:xfrm>
              <a:off x="8654250" y="34889290"/>
              <a:ext cx="360000" cy="36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3" name="Oval 262"/>
            <p:cNvSpPr/>
            <p:nvPr/>
          </p:nvSpPr>
          <p:spPr>
            <a:xfrm>
              <a:off x="8725473" y="34442613"/>
              <a:ext cx="180000" cy="180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4" name="Oval 263"/>
            <p:cNvSpPr/>
            <p:nvPr/>
          </p:nvSpPr>
          <p:spPr>
            <a:xfrm>
              <a:off x="7491808" y="34925290"/>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4" name="Oval 273"/>
            <p:cNvSpPr/>
            <p:nvPr/>
          </p:nvSpPr>
          <p:spPr>
            <a:xfrm>
              <a:off x="8167857" y="32072927"/>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6" name="Oval 275"/>
            <p:cNvSpPr/>
            <p:nvPr/>
          </p:nvSpPr>
          <p:spPr>
            <a:xfrm>
              <a:off x="8891217" y="3274634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6" name="Oval 285"/>
            <p:cNvSpPr/>
            <p:nvPr/>
          </p:nvSpPr>
          <p:spPr>
            <a:xfrm>
              <a:off x="8797473" y="32162086"/>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7" name="Oval 286"/>
            <p:cNvSpPr/>
            <p:nvPr/>
          </p:nvSpPr>
          <p:spPr>
            <a:xfrm>
              <a:off x="7715217" y="3228314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8" name="Oval 287"/>
            <p:cNvSpPr/>
            <p:nvPr/>
          </p:nvSpPr>
          <p:spPr>
            <a:xfrm>
              <a:off x="8200017" y="32772138"/>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5" name="Oval 294"/>
            <p:cNvSpPr/>
            <p:nvPr/>
          </p:nvSpPr>
          <p:spPr>
            <a:xfrm>
              <a:off x="7790377" y="37124472"/>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6" name="Oval 295"/>
            <p:cNvSpPr/>
            <p:nvPr/>
          </p:nvSpPr>
          <p:spPr>
            <a:xfrm>
              <a:off x="8575318" y="3852742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7" name="Oval 296"/>
            <p:cNvSpPr/>
            <p:nvPr/>
          </p:nvSpPr>
          <p:spPr>
            <a:xfrm>
              <a:off x="8003217" y="35224689"/>
              <a:ext cx="270000" cy="27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9" name="Oval 298"/>
            <p:cNvSpPr/>
            <p:nvPr/>
          </p:nvSpPr>
          <p:spPr>
            <a:xfrm>
              <a:off x="7990994" y="34334613"/>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0" name="Oval 299"/>
            <p:cNvSpPr/>
            <p:nvPr/>
          </p:nvSpPr>
          <p:spPr>
            <a:xfrm>
              <a:off x="8815473" y="3563184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15" name="Picture 314"/>
          <p:cNvPicPr>
            <a:picLocks noChangeAspect="1"/>
          </p:cNvPicPr>
          <p:nvPr/>
        </p:nvPicPr>
        <p:blipFill rotWithShape="1">
          <a:blip r:embed="rId6"/>
          <a:srcRect l="42304" t="35880" r="-31441" b="-28705"/>
          <a:stretch/>
        </p:blipFill>
        <p:spPr>
          <a:xfrm>
            <a:off x="360000" y="4676327"/>
            <a:ext cx="3675139" cy="3699864"/>
          </a:xfrm>
          <a:prstGeom prst="rect">
            <a:avLst/>
          </a:prstGeom>
        </p:spPr>
      </p:pic>
      <p:pic>
        <p:nvPicPr>
          <p:cNvPr id="316" name="Picture 315"/>
          <p:cNvPicPr>
            <a:picLocks noChangeAspect="1"/>
          </p:cNvPicPr>
          <p:nvPr/>
        </p:nvPicPr>
        <p:blipFill rotWithShape="1">
          <a:blip r:embed="rId5"/>
          <a:srcRect l="68750" t="-3242" r="-10904" b="-562"/>
          <a:stretch/>
        </p:blipFill>
        <p:spPr>
          <a:xfrm>
            <a:off x="360000" y="22084055"/>
            <a:ext cx="1463533" cy="3550808"/>
          </a:xfrm>
          <a:prstGeom prst="rect">
            <a:avLst/>
          </a:prstGeom>
        </p:spPr>
      </p:pic>
      <p:sp>
        <p:nvSpPr>
          <p:cNvPr id="24" name="TextBox 23"/>
          <p:cNvSpPr txBox="1"/>
          <p:nvPr/>
        </p:nvSpPr>
        <p:spPr>
          <a:xfrm>
            <a:off x="1010544" y="5255768"/>
            <a:ext cx="13033448" cy="8543364"/>
          </a:xfrm>
          <a:prstGeom prst="rect">
            <a:avLst/>
          </a:prstGeom>
          <a:noFill/>
        </p:spPr>
        <p:txBody>
          <a:bodyPr wrap="square" rtlCol="0">
            <a:spAutoFit/>
          </a:bodyPr>
          <a:lstStyle/>
          <a:p>
            <a:r>
              <a:rPr lang="en-AU" sz="4500" b="1" dirty="0">
                <a:solidFill>
                  <a:schemeClr val="bg1"/>
                </a:solidFill>
                <a:effectLst>
                  <a:outerShdw blurRad="38100" dist="38100" dir="2700000" algn="tl">
                    <a:srgbClr val="000000">
                      <a:alpha val="43137"/>
                    </a:srgbClr>
                  </a:outerShdw>
                </a:effectLst>
              </a:rPr>
              <a:t>Background</a:t>
            </a:r>
          </a:p>
          <a:p>
            <a:pPr>
              <a:lnSpc>
                <a:spcPts val="5500"/>
              </a:lnSpc>
            </a:pPr>
            <a:r>
              <a:rPr lang="en-AU" sz="4000" dirty="0">
                <a:solidFill>
                  <a:schemeClr val="bg1"/>
                </a:solidFill>
                <a:effectLst>
                  <a:outerShdw blurRad="38100" dist="38100" dir="2700000" algn="tl">
                    <a:srgbClr val="000000">
                      <a:alpha val="43137"/>
                    </a:srgbClr>
                  </a:outerShdw>
                </a:effectLst>
              </a:rPr>
              <a:t>Every day, we perform important tasks that require the comparison of small quantities, such as when choosing the shortest queue at the grocery checkout. Typically, small quantities (i.e., queues) are quantified or </a:t>
            </a:r>
            <a:r>
              <a:rPr lang="en-AU" sz="4000" i="1" dirty="0">
                <a:solidFill>
                  <a:schemeClr val="bg1"/>
                </a:solidFill>
                <a:effectLst>
                  <a:outerShdw blurRad="38100" dist="38100" dir="2700000" algn="tl">
                    <a:srgbClr val="000000">
                      <a:alpha val="43137"/>
                    </a:srgbClr>
                  </a:outerShdw>
                </a:effectLst>
              </a:rPr>
              <a:t>enumerated</a:t>
            </a:r>
            <a:r>
              <a:rPr lang="en-AU" sz="4000" dirty="0">
                <a:solidFill>
                  <a:schemeClr val="bg1"/>
                </a:solidFill>
                <a:effectLst>
                  <a:outerShdw blurRad="38100" dist="38100" dir="2700000" algn="tl">
                    <a:srgbClr val="000000">
                      <a:alpha val="43137"/>
                    </a:srgbClr>
                  </a:outerShdw>
                </a:effectLst>
              </a:rPr>
              <a:t> through one of two processes. </a:t>
            </a:r>
            <a:r>
              <a:rPr lang="en-AU" sz="4000" i="1" dirty="0">
                <a:solidFill>
                  <a:schemeClr val="bg1"/>
                </a:solidFill>
                <a:effectLst>
                  <a:outerShdw blurRad="38100" dist="38100" dir="2700000" algn="tl">
                    <a:srgbClr val="000000">
                      <a:alpha val="43137"/>
                    </a:srgbClr>
                  </a:outerShdw>
                </a:effectLst>
              </a:rPr>
              <a:t>Subitizing</a:t>
            </a:r>
            <a:r>
              <a:rPr lang="en-AU" sz="4000" dirty="0">
                <a:solidFill>
                  <a:schemeClr val="bg1"/>
                </a:solidFill>
                <a:effectLst>
                  <a:outerShdw blurRad="38100" dist="38100" dir="2700000" algn="tl">
                    <a:srgbClr val="000000">
                      <a:alpha val="43137"/>
                    </a:srgbClr>
                  </a:outerShdw>
                </a:effectLst>
              </a:rPr>
              <a:t> for the rapid enumeration of one to four items, and </a:t>
            </a:r>
            <a:r>
              <a:rPr lang="en-AU" sz="4000" i="1" dirty="0">
                <a:solidFill>
                  <a:schemeClr val="bg1"/>
                </a:solidFill>
                <a:effectLst>
                  <a:outerShdw blurRad="38100" dist="38100" dir="2700000" algn="tl">
                    <a:srgbClr val="000000">
                      <a:alpha val="43137"/>
                    </a:srgbClr>
                  </a:outerShdw>
                </a:effectLst>
              </a:rPr>
              <a:t>Counting</a:t>
            </a:r>
            <a:r>
              <a:rPr lang="en-AU" sz="4000" dirty="0">
                <a:solidFill>
                  <a:schemeClr val="bg1"/>
                </a:solidFill>
                <a:effectLst>
                  <a:outerShdw blurRad="38100" dist="38100" dir="2700000" algn="tl">
                    <a:srgbClr val="000000">
                      <a:alpha val="43137"/>
                    </a:srgbClr>
                  </a:outerShdw>
                </a:effectLst>
              </a:rPr>
              <a:t> for the slow and accumulative enumeration of five or more items. The current study investigates how we combine two subitizing processes into a single Subitizing System, using the methodological framework provided by Systems Factorial Technology.</a:t>
            </a:r>
          </a:p>
        </p:txBody>
      </p:sp>
      <p:sp>
        <p:nvSpPr>
          <p:cNvPr id="317" name="TextBox 316"/>
          <p:cNvSpPr txBox="1"/>
          <p:nvPr/>
        </p:nvSpPr>
        <p:spPr>
          <a:xfrm>
            <a:off x="14908088" y="5300051"/>
            <a:ext cx="11979738" cy="4862870"/>
          </a:xfrm>
          <a:prstGeom prst="rect">
            <a:avLst/>
          </a:prstGeom>
          <a:noFill/>
        </p:spPr>
        <p:txBody>
          <a:bodyPr wrap="square" rtlCol="0">
            <a:spAutoFit/>
          </a:bodyPr>
          <a:lstStyle/>
          <a:p>
            <a:r>
              <a:rPr lang="en-AU" sz="4500" b="1" dirty="0">
                <a:solidFill>
                  <a:schemeClr val="bg1"/>
                </a:solidFill>
                <a:effectLst>
                  <a:outerShdw blurRad="38100" dist="38100" dir="2700000" algn="tl">
                    <a:srgbClr val="000000">
                      <a:alpha val="43137"/>
                    </a:srgbClr>
                  </a:outerShdw>
                </a:effectLst>
              </a:rPr>
              <a:t>SFT Non-Parametric System Measures</a:t>
            </a:r>
          </a:p>
          <a:p>
            <a:endParaRPr lang="en-AU" sz="4500" b="1"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b="1" dirty="0">
              <a:solidFill>
                <a:schemeClr val="bg1"/>
              </a:solidFill>
              <a:effectLst>
                <a:outerShdw blurRad="38100" dist="38100" dir="2700000" algn="tl">
                  <a:srgbClr val="000000">
                    <a:alpha val="43137"/>
                  </a:srgbClr>
                </a:outerShdw>
              </a:effectLst>
            </a:endParaRPr>
          </a:p>
          <a:p>
            <a:endParaRPr lang="en-AU" sz="4000" dirty="0">
              <a:solidFill>
                <a:schemeClr val="bg1"/>
              </a:solidFill>
              <a:effectLst>
                <a:outerShdw blurRad="38100" dist="38100" dir="2700000" algn="tl">
                  <a:srgbClr val="000000">
                    <a:alpha val="43137"/>
                  </a:srgbClr>
                </a:outerShdw>
              </a:effectLst>
            </a:endParaRPr>
          </a:p>
        </p:txBody>
      </p:sp>
      <p:pic>
        <p:nvPicPr>
          <p:cNvPr id="335" name="Picture 334"/>
          <p:cNvPicPr>
            <a:picLocks noChangeAspect="1"/>
          </p:cNvPicPr>
          <p:nvPr/>
        </p:nvPicPr>
        <p:blipFill rotWithShape="1">
          <a:blip r:embed="rId7" cstate="print">
            <a:extLst>
              <a:ext uri="{28A0092B-C50C-407E-A947-70E740481C1C}">
                <a14:useLocalDpi xmlns:a14="http://schemas.microsoft.com/office/drawing/2010/main" val="0"/>
              </a:ext>
            </a:extLst>
          </a:blip>
          <a:srcRect l="14943" r="13094"/>
          <a:stretch/>
        </p:blipFill>
        <p:spPr>
          <a:xfrm>
            <a:off x="21820856" y="6263882"/>
            <a:ext cx="3751628" cy="3364182"/>
          </a:xfrm>
          <a:prstGeom prst="rect">
            <a:avLst/>
          </a:prstGeom>
        </p:spPr>
      </p:pic>
      <p:pic>
        <p:nvPicPr>
          <p:cNvPr id="336" name="Picture 335"/>
          <p:cNvPicPr>
            <a:picLocks noChangeAspect="1"/>
          </p:cNvPicPr>
          <p:nvPr/>
        </p:nvPicPr>
        <p:blipFill rotWithShape="1">
          <a:blip r:embed="rId8" cstate="print">
            <a:extLst>
              <a:ext uri="{28A0092B-C50C-407E-A947-70E740481C1C}">
                <a14:useLocalDpi xmlns:a14="http://schemas.microsoft.com/office/drawing/2010/main" val="0"/>
              </a:ext>
            </a:extLst>
          </a:blip>
          <a:srcRect l="16509" r="13166"/>
          <a:stretch/>
        </p:blipFill>
        <p:spPr>
          <a:xfrm>
            <a:off x="25785604" y="6263881"/>
            <a:ext cx="3751628" cy="3364182"/>
          </a:xfrm>
          <a:prstGeom prst="rect">
            <a:avLst/>
          </a:prstGeom>
        </p:spPr>
      </p:pic>
      <p:pic>
        <p:nvPicPr>
          <p:cNvPr id="337" name="Picture 336"/>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25785604" y="10512352"/>
            <a:ext cx="3751628" cy="3363862"/>
          </a:xfrm>
          <a:prstGeom prst="rect">
            <a:avLst/>
          </a:prstGeom>
        </p:spPr>
      </p:pic>
      <p:pic>
        <p:nvPicPr>
          <p:cNvPr id="338" name="Picture 337"/>
          <p:cNvPicPr>
            <a:picLocks noChangeAspect="1"/>
          </p:cNvPicPr>
          <p:nvPr/>
        </p:nvPicPr>
        <p:blipFill rotWithShape="1">
          <a:blip r:embed="rId10" cstate="print">
            <a:extLst>
              <a:ext uri="{28A0092B-C50C-407E-A947-70E740481C1C}">
                <a14:useLocalDpi xmlns:a14="http://schemas.microsoft.com/office/drawing/2010/main" val="0"/>
              </a:ext>
            </a:extLst>
          </a:blip>
          <a:srcRect l="11120" r="12995"/>
          <a:stretch/>
        </p:blipFill>
        <p:spPr>
          <a:xfrm>
            <a:off x="21820857" y="10512353"/>
            <a:ext cx="3751628" cy="3363862"/>
          </a:xfrm>
          <a:prstGeom prst="rect">
            <a:avLst/>
          </a:prstGeom>
        </p:spPr>
      </p:pic>
      <p:sp>
        <p:nvSpPr>
          <p:cNvPr id="97" name="Rectangle 96"/>
          <p:cNvSpPr/>
          <p:nvPr/>
        </p:nvSpPr>
        <p:spPr>
          <a:xfrm>
            <a:off x="15179323" y="6119864"/>
            <a:ext cx="6320822" cy="4555093"/>
          </a:xfrm>
          <a:prstGeom prst="rect">
            <a:avLst/>
          </a:prstGeom>
        </p:spPr>
        <p:txBody>
          <a:bodyPr wrap="square">
            <a:spAutoFit/>
          </a:bodyPr>
          <a:lstStyle/>
          <a:p>
            <a:pPr lvl="0"/>
            <a:r>
              <a:rPr lang="en-AU" sz="4500" b="1" dirty="0">
                <a:solidFill>
                  <a:srgbClr val="FFFFFF"/>
                </a:solidFill>
                <a:effectLst>
                  <a:outerShdw blurRad="38100" dist="38100" dir="2700000" algn="tl">
                    <a:srgbClr val="000000">
                      <a:alpha val="43137"/>
                    </a:srgbClr>
                  </a:outerShdw>
                </a:effectLst>
              </a:rPr>
              <a:t>Survivor Interaction </a:t>
            </a:r>
          </a:p>
          <a:p>
            <a:pPr lvl="0"/>
            <a:r>
              <a:rPr lang="en-AU" sz="4500" b="1" dirty="0">
                <a:solidFill>
                  <a:srgbClr val="FFFFFF"/>
                </a:solidFill>
                <a:effectLst>
                  <a:outerShdw blurRad="38100" dist="38100" dir="2700000" algn="tl">
                    <a:srgbClr val="000000">
                      <a:alpha val="43137"/>
                    </a:srgbClr>
                  </a:outerShdw>
                </a:effectLst>
              </a:rPr>
              <a:t>Contrast</a:t>
            </a:r>
          </a:p>
          <a:p>
            <a:pPr lvl="0"/>
            <a:r>
              <a:rPr lang="en-AU" sz="3600" dirty="0">
                <a:solidFill>
                  <a:srgbClr val="FFFFFF"/>
                </a:solidFill>
                <a:effectLst>
                  <a:outerShdw blurRad="38100" dist="38100" dir="2700000" algn="tl">
                    <a:srgbClr val="000000">
                      <a:alpha val="43137"/>
                    </a:srgbClr>
                  </a:outerShdw>
                </a:effectLst>
              </a:rPr>
              <a:t>Assess Parallel vs</a:t>
            </a:r>
          </a:p>
          <a:p>
            <a:pPr lvl="0"/>
            <a:r>
              <a:rPr lang="en-AU" sz="3600" dirty="0">
                <a:solidFill>
                  <a:srgbClr val="FFFFFF"/>
                </a:solidFill>
                <a:effectLst>
                  <a:outerShdw blurRad="38100" dist="38100" dir="2700000" algn="tl">
                    <a:srgbClr val="000000">
                      <a:alpha val="43137"/>
                    </a:srgbClr>
                  </a:outerShdw>
                </a:effectLst>
              </a:rPr>
              <a:t>Serial Systems</a:t>
            </a:r>
          </a:p>
          <a:p>
            <a:pPr lvl="0"/>
            <a:endParaRPr lang="en-AU" sz="2000" dirty="0">
              <a:solidFill>
                <a:srgbClr val="FFFFFF"/>
              </a:solidFill>
              <a:effectLst>
                <a:outerShdw blurRad="38100" dist="38100" dir="2700000" algn="tl">
                  <a:srgbClr val="000000">
                    <a:alpha val="43137"/>
                  </a:srgbClr>
                </a:outerShdw>
              </a:effectLst>
            </a:endParaRPr>
          </a:p>
          <a:p>
            <a:pPr lvl="0"/>
            <a:r>
              <a:rPr lang="en-AU" sz="3600" dirty="0">
                <a:solidFill>
                  <a:srgbClr val="FFFFFF"/>
                </a:solidFill>
                <a:effectLst>
                  <a:outerShdw blurRad="38100" dist="38100" dir="2700000" algn="tl">
                    <a:srgbClr val="000000">
                      <a:alpha val="43137"/>
                    </a:srgbClr>
                  </a:outerShdw>
                </a:effectLst>
              </a:rPr>
              <a:t>Parallel – Simultaneous</a:t>
            </a:r>
          </a:p>
          <a:p>
            <a:pPr lvl="0"/>
            <a:r>
              <a:rPr lang="en-AU" sz="3600" dirty="0">
                <a:solidFill>
                  <a:srgbClr val="FFFFFF"/>
                </a:solidFill>
                <a:effectLst>
                  <a:outerShdw blurRad="38100" dist="38100" dir="2700000" algn="tl">
                    <a:srgbClr val="000000">
                      <a:alpha val="43137"/>
                    </a:srgbClr>
                  </a:outerShdw>
                </a:effectLst>
              </a:rPr>
              <a:t>Serial – Sequential Subitizing</a:t>
            </a:r>
          </a:p>
          <a:p>
            <a:pPr lvl="0"/>
            <a:endParaRPr lang="en-AU" sz="3600" dirty="0">
              <a:solidFill>
                <a:srgbClr val="FFFFFF"/>
              </a:solidFill>
              <a:effectLst>
                <a:outerShdw blurRad="38100" dist="38100" dir="2700000" algn="tl">
                  <a:srgbClr val="000000">
                    <a:alpha val="43137"/>
                  </a:srgbClr>
                </a:outerShdw>
              </a:effectLst>
            </a:endParaRPr>
          </a:p>
        </p:txBody>
      </p:sp>
      <p:sp>
        <p:nvSpPr>
          <p:cNvPr id="98" name="Rectangle 97"/>
          <p:cNvSpPr/>
          <p:nvPr/>
        </p:nvSpPr>
        <p:spPr>
          <a:xfrm>
            <a:off x="15097702" y="10372106"/>
            <a:ext cx="6619799" cy="3308598"/>
          </a:xfrm>
          <a:prstGeom prst="rect">
            <a:avLst/>
          </a:prstGeom>
        </p:spPr>
        <p:txBody>
          <a:bodyPr wrap="square">
            <a:spAutoFit/>
          </a:bodyPr>
          <a:lstStyle/>
          <a:p>
            <a:pPr lvl="0"/>
            <a:r>
              <a:rPr lang="en-AU" sz="4500" b="1" dirty="0">
                <a:solidFill>
                  <a:srgbClr val="FFFFFF"/>
                </a:solidFill>
                <a:effectLst>
                  <a:outerShdw blurRad="38100" dist="38100" dir="2700000" algn="tl">
                    <a:srgbClr val="000000">
                      <a:alpha val="43137"/>
                    </a:srgbClr>
                  </a:outerShdw>
                </a:effectLst>
              </a:rPr>
              <a:t>Capacity Coefficient</a:t>
            </a:r>
          </a:p>
          <a:p>
            <a:pPr lvl="0"/>
            <a:r>
              <a:rPr lang="en-AU" sz="3600" dirty="0">
                <a:solidFill>
                  <a:srgbClr val="FFFFFF"/>
                </a:solidFill>
                <a:effectLst>
                  <a:outerShdw blurRad="38100" dist="38100" dir="2700000" algn="tl">
                    <a:srgbClr val="000000">
                      <a:alpha val="43137"/>
                    </a:srgbClr>
                  </a:outerShdw>
                </a:effectLst>
              </a:rPr>
              <a:t>Assess System </a:t>
            </a:r>
          </a:p>
          <a:p>
            <a:pPr lvl="0"/>
            <a:r>
              <a:rPr lang="en-AU" sz="3600" dirty="0">
                <a:solidFill>
                  <a:srgbClr val="FFFFFF"/>
                </a:solidFill>
                <a:effectLst>
                  <a:outerShdw blurRad="38100" dist="38100" dir="2700000" algn="tl">
                    <a:srgbClr val="000000">
                      <a:alpha val="43137"/>
                    </a:srgbClr>
                  </a:outerShdw>
                </a:effectLst>
              </a:rPr>
              <a:t>Capacity</a:t>
            </a:r>
          </a:p>
          <a:p>
            <a:pPr lvl="0"/>
            <a:endParaRPr lang="en-AU" sz="2000" dirty="0">
              <a:solidFill>
                <a:srgbClr val="FFFFFF"/>
              </a:solidFill>
              <a:effectLst>
                <a:outerShdw blurRad="38100" dist="38100" dir="2700000" algn="tl">
                  <a:srgbClr val="000000">
                    <a:alpha val="43137"/>
                  </a:srgbClr>
                </a:outerShdw>
              </a:effectLst>
            </a:endParaRPr>
          </a:p>
          <a:p>
            <a:pPr lvl="0"/>
            <a:r>
              <a:rPr lang="en-AU" sz="3600" dirty="0">
                <a:solidFill>
                  <a:srgbClr val="FFFFFF"/>
                </a:solidFill>
                <a:effectLst>
                  <a:outerShdw blurRad="38100" dist="38100" dir="2700000" algn="tl">
                    <a:srgbClr val="000000">
                      <a:alpha val="43137"/>
                    </a:srgbClr>
                  </a:outerShdw>
                </a:effectLst>
              </a:rPr>
              <a:t>Limited – Slows with Workload</a:t>
            </a:r>
          </a:p>
          <a:p>
            <a:pPr lvl="0"/>
            <a:r>
              <a:rPr lang="en-AU" sz="3600" dirty="0">
                <a:solidFill>
                  <a:srgbClr val="FFFFFF"/>
                </a:solidFill>
                <a:effectLst>
                  <a:outerShdw blurRad="38100" dist="38100" dir="2700000" algn="tl">
                    <a:srgbClr val="000000">
                      <a:alpha val="43137"/>
                    </a:srgbClr>
                  </a:outerShdw>
                </a:effectLst>
              </a:rPr>
              <a:t>Unlimited – Unaffected by WL</a:t>
            </a:r>
          </a:p>
        </p:txBody>
      </p:sp>
      <p:cxnSp>
        <p:nvCxnSpPr>
          <p:cNvPr id="1024" name="Straight Connector 1023"/>
          <p:cNvCxnSpPr/>
          <p:nvPr/>
        </p:nvCxnSpPr>
        <p:spPr bwMode="auto">
          <a:xfrm>
            <a:off x="14548048" y="5233018"/>
            <a:ext cx="0" cy="34306052"/>
          </a:xfrm>
          <a:prstGeom prst="line">
            <a:avLst/>
          </a:prstGeom>
          <a:solidFill>
            <a:schemeClr val="accent1"/>
          </a:solidFill>
          <a:ln w="6350" cap="flat" cmpd="sng" algn="ctr">
            <a:solidFill>
              <a:srgbClr val="FFFFFF"/>
            </a:solidFill>
            <a:prstDash val="solid"/>
            <a:round/>
            <a:headEnd type="none" w="med" len="med"/>
            <a:tailEnd type="none" w="med" len="med"/>
          </a:ln>
          <a:effectLst/>
        </p:spPr>
      </p:cxnSp>
      <p:sp>
        <p:nvSpPr>
          <p:cNvPr id="344" name="Rectangle 343"/>
          <p:cNvSpPr/>
          <p:nvPr/>
        </p:nvSpPr>
        <p:spPr>
          <a:xfrm>
            <a:off x="15052105" y="14256768"/>
            <a:ext cx="12495728" cy="784830"/>
          </a:xfrm>
          <a:prstGeom prst="rect">
            <a:avLst/>
          </a:prstGeom>
        </p:spPr>
        <p:txBody>
          <a:bodyPr wrap="none">
            <a:spAutoFit/>
          </a:bodyPr>
          <a:lstStyle/>
          <a:p>
            <a:r>
              <a:rPr lang="en-AU" sz="4500" b="1" dirty="0">
                <a:solidFill>
                  <a:schemeClr val="bg1"/>
                </a:solidFill>
                <a:effectLst>
                  <a:outerShdw blurRad="38100" dist="38100" dir="2700000" algn="tl">
                    <a:srgbClr val="000000">
                      <a:alpha val="43137"/>
                    </a:srgbClr>
                  </a:outerShdw>
                </a:effectLst>
              </a:rPr>
              <a:t>Example SFT Output – </a:t>
            </a:r>
            <a:r>
              <a:rPr lang="en-AU" sz="4500" b="1" dirty="0" err="1">
                <a:solidFill>
                  <a:schemeClr val="bg1"/>
                </a:solidFill>
                <a:effectLst>
                  <a:outerShdw blurRad="38100" dist="38100" dir="2700000" algn="tl">
                    <a:srgbClr val="000000">
                      <a:alpha val="43137"/>
                    </a:srgbClr>
                  </a:outerShdw>
                </a:effectLst>
              </a:rPr>
              <a:t>Exp</a:t>
            </a:r>
            <a:r>
              <a:rPr lang="en-AU" sz="4500" b="1" dirty="0">
                <a:solidFill>
                  <a:schemeClr val="bg1"/>
                </a:solidFill>
                <a:effectLst>
                  <a:outerShdw blurRad="38100" dist="38100" dir="2700000" algn="tl">
                    <a:srgbClr val="000000">
                      <a:alpha val="43137"/>
                    </a:srgbClr>
                  </a:outerShdw>
                </a:effectLst>
              </a:rPr>
              <a:t> 3 Criterion Three </a:t>
            </a:r>
            <a:endParaRPr lang="en-AU" sz="4500" b="1" dirty="0"/>
          </a:p>
        </p:txBody>
      </p:sp>
      <p:pic>
        <p:nvPicPr>
          <p:cNvPr id="369" name="Picture 368"/>
          <p:cNvPicPr>
            <a:picLocks noChangeAspect="1"/>
          </p:cNvPicPr>
          <p:nvPr/>
        </p:nvPicPr>
        <p:blipFill rotWithShape="1">
          <a:blip r:embed="rId6"/>
          <a:srcRect l="-6206" t="-12879" r="31264" b="-12308"/>
          <a:stretch/>
        </p:blipFill>
        <p:spPr>
          <a:xfrm>
            <a:off x="24232113" y="14362734"/>
            <a:ext cx="5633512" cy="9097190"/>
          </a:xfrm>
          <a:prstGeom prst="rect">
            <a:avLst/>
          </a:prstGeom>
        </p:spPr>
      </p:pic>
      <p:pic>
        <p:nvPicPr>
          <p:cNvPr id="370" name="Picture 369"/>
          <p:cNvPicPr>
            <a:picLocks noChangeAspect="1"/>
          </p:cNvPicPr>
          <p:nvPr/>
        </p:nvPicPr>
        <p:blipFill>
          <a:blip r:embed="rId11"/>
          <a:stretch>
            <a:fillRect/>
          </a:stretch>
        </p:blipFill>
        <p:spPr>
          <a:xfrm>
            <a:off x="15206380" y="15120864"/>
            <a:ext cx="11583028" cy="8442207"/>
          </a:xfrm>
          <a:prstGeom prst="rect">
            <a:avLst/>
          </a:prstGeom>
        </p:spPr>
      </p:pic>
      <p:graphicFrame>
        <p:nvGraphicFramePr>
          <p:cNvPr id="371" name="Table 370"/>
          <p:cNvGraphicFramePr>
            <a:graphicFrameLocks noGrp="1"/>
          </p:cNvGraphicFramePr>
          <p:nvPr>
            <p:extLst>
              <p:ext uri="{D42A27DB-BD31-4B8C-83A1-F6EECF244321}">
                <p14:modId xmlns:p14="http://schemas.microsoft.com/office/powerpoint/2010/main" val="1566620372"/>
              </p:ext>
            </p:extLst>
          </p:nvPr>
        </p:nvGraphicFramePr>
        <p:xfrm>
          <a:off x="14853079" y="24558599"/>
          <a:ext cx="14805480" cy="5573618"/>
        </p:xfrm>
        <a:graphic>
          <a:graphicData uri="http://schemas.openxmlformats.org/drawingml/2006/table">
            <a:tbl>
              <a:tblPr firstRow="1" bandRow="1">
                <a:tableStyleId>{9DCAF9ED-07DC-4A11-8D7F-57B35C25682E}</a:tableStyleId>
              </a:tblPr>
              <a:tblGrid>
                <a:gridCol w="2961096">
                  <a:extLst>
                    <a:ext uri="{9D8B030D-6E8A-4147-A177-3AD203B41FA5}">
                      <a16:colId xmlns:a16="http://schemas.microsoft.com/office/drawing/2014/main" val="1657304507"/>
                    </a:ext>
                  </a:extLst>
                </a:gridCol>
                <a:gridCol w="2961096">
                  <a:extLst>
                    <a:ext uri="{9D8B030D-6E8A-4147-A177-3AD203B41FA5}">
                      <a16:colId xmlns:a16="http://schemas.microsoft.com/office/drawing/2014/main" val="1093018289"/>
                    </a:ext>
                  </a:extLst>
                </a:gridCol>
                <a:gridCol w="2961096">
                  <a:extLst>
                    <a:ext uri="{9D8B030D-6E8A-4147-A177-3AD203B41FA5}">
                      <a16:colId xmlns:a16="http://schemas.microsoft.com/office/drawing/2014/main" val="20002"/>
                    </a:ext>
                  </a:extLst>
                </a:gridCol>
                <a:gridCol w="2961096">
                  <a:extLst>
                    <a:ext uri="{9D8B030D-6E8A-4147-A177-3AD203B41FA5}">
                      <a16:colId xmlns:a16="http://schemas.microsoft.com/office/drawing/2014/main" val="1431451660"/>
                    </a:ext>
                  </a:extLst>
                </a:gridCol>
                <a:gridCol w="2961096">
                  <a:extLst>
                    <a:ext uri="{9D8B030D-6E8A-4147-A177-3AD203B41FA5}">
                      <a16:colId xmlns:a16="http://schemas.microsoft.com/office/drawing/2014/main" val="960136507"/>
                    </a:ext>
                  </a:extLst>
                </a:gridCol>
              </a:tblGrid>
              <a:tr h="1303000">
                <a:tc>
                  <a:txBody>
                    <a:bodyPr/>
                    <a:lstStyle/>
                    <a:p>
                      <a:pPr algn="ctr"/>
                      <a:r>
                        <a:rPr lang="en-AU" sz="3000" dirty="0"/>
                        <a:t>Experiment</a:t>
                      </a:r>
                      <a:endParaRPr lang="en-AU" sz="3000" b="1" dirty="0">
                        <a:solidFill>
                          <a:schemeClr val="tx1"/>
                        </a:solidFill>
                      </a:endParaRPr>
                    </a:p>
                  </a:txBody>
                  <a:tcPr anchor="ctr"/>
                </a:tc>
                <a:tc>
                  <a:txBody>
                    <a:bodyPr/>
                    <a:lstStyle/>
                    <a:p>
                      <a:pPr algn="ctr"/>
                      <a:r>
                        <a:rPr lang="en-AU" sz="3000" dirty="0"/>
                        <a:t>Criterion Three</a:t>
                      </a:r>
                      <a:endParaRPr lang="en-AU" sz="3000" b="1" dirty="0">
                        <a:solidFill>
                          <a:schemeClr val="tx1"/>
                        </a:solidFill>
                      </a:endParaRPr>
                    </a:p>
                  </a:txBody>
                  <a:tcPr anchor="ctr"/>
                </a:tc>
                <a:tc>
                  <a:txBody>
                    <a:bodyPr/>
                    <a:lstStyle/>
                    <a:p>
                      <a:pPr algn="ctr"/>
                      <a:r>
                        <a:rPr lang="en-US" sz="3000" dirty="0"/>
                        <a:t>Capacity</a:t>
                      </a:r>
                      <a:endParaRPr lang="en-AU" sz="3000" b="1" dirty="0">
                        <a:solidFill>
                          <a:schemeClr val="tx1"/>
                        </a:solidFill>
                      </a:endParaRPr>
                    </a:p>
                  </a:txBody>
                  <a:tcPr anchor="ctr"/>
                </a:tc>
                <a:tc>
                  <a:txBody>
                    <a:bodyPr/>
                    <a:lstStyle/>
                    <a:p>
                      <a:pPr algn="ctr"/>
                      <a:r>
                        <a:rPr lang="en-AU" sz="3000" dirty="0"/>
                        <a:t>Criterion Four</a:t>
                      </a:r>
                      <a:endParaRPr lang="en-AU" sz="3000" b="1" dirty="0">
                        <a:solidFill>
                          <a:schemeClr val="tx1"/>
                        </a:solidFill>
                      </a:endParaRPr>
                    </a:p>
                  </a:txBody>
                  <a:tcPr anchor="ctr"/>
                </a:tc>
                <a:tc>
                  <a:txBody>
                    <a:bodyPr/>
                    <a:lstStyle/>
                    <a:p>
                      <a:pPr algn="ctr"/>
                      <a:r>
                        <a:rPr lang="en-AU" sz="3000" dirty="0"/>
                        <a:t>Capacity</a:t>
                      </a:r>
                      <a:endParaRPr lang="en-AU" sz="3000" b="1" dirty="0">
                        <a:solidFill>
                          <a:schemeClr val="tx1"/>
                        </a:solidFill>
                      </a:endParaRPr>
                    </a:p>
                  </a:txBody>
                  <a:tcPr anchor="ctr"/>
                </a:tc>
                <a:extLst>
                  <a:ext uri="{0D108BD9-81ED-4DB2-BD59-A6C34878D82A}">
                    <a16:rowId xmlns:a16="http://schemas.microsoft.com/office/drawing/2014/main" val="137590577"/>
                  </a:ext>
                </a:extLst>
              </a:tr>
              <a:tr h="1303000">
                <a:tc>
                  <a:txBody>
                    <a:bodyPr/>
                    <a:lstStyle/>
                    <a:p>
                      <a:pPr algn="ctr"/>
                      <a:r>
                        <a:rPr lang="en-AU" sz="3000" dirty="0"/>
                        <a:t>Even Size Dots</a:t>
                      </a:r>
                      <a:endParaRPr lang="en-AU" sz="3000" dirty="0">
                        <a:solidFill>
                          <a:schemeClr val="tx1"/>
                        </a:solidFill>
                      </a:endParaRPr>
                    </a:p>
                  </a:txBody>
                  <a:tcPr anchor="ctr"/>
                </a:tc>
                <a:tc>
                  <a:txBody>
                    <a:bodyPr/>
                    <a:lstStyle/>
                    <a:p>
                      <a:pPr algn="ctr"/>
                      <a:r>
                        <a:rPr lang="en-AU" sz="3000" dirty="0"/>
                        <a:t>Serial</a:t>
                      </a:r>
                      <a:r>
                        <a:rPr lang="en-AU" sz="3000" baseline="0" dirty="0"/>
                        <a:t> N = 11 </a:t>
                      </a:r>
                    </a:p>
                    <a:p>
                      <a:pPr algn="ctr"/>
                      <a:r>
                        <a:rPr lang="en-AU" sz="3000" baseline="0" dirty="0"/>
                        <a:t>Parallel N = 1</a:t>
                      </a:r>
                      <a:endParaRPr lang="en-AU" sz="30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dirty="0"/>
                        <a:t>Unlimited</a:t>
                      </a:r>
                      <a:endParaRPr lang="en-AU" sz="3000" dirty="0">
                        <a:solidFill>
                          <a:schemeClr val="tx1"/>
                        </a:solidFill>
                      </a:endParaRPr>
                    </a:p>
                  </a:txBody>
                  <a:tcPr anchor="ctr"/>
                </a:tc>
                <a:tc>
                  <a:txBody>
                    <a:bodyPr/>
                    <a:lstStyle/>
                    <a:p>
                      <a:pPr algn="ctr"/>
                      <a:r>
                        <a:rPr lang="en-AU" sz="3000" dirty="0"/>
                        <a:t>Serial</a:t>
                      </a:r>
                      <a:r>
                        <a:rPr lang="en-AU" sz="3000" baseline="0" dirty="0"/>
                        <a:t> N = 12</a:t>
                      </a:r>
                      <a:endParaRPr lang="en-AU" sz="3000" baseline="0" dirty="0">
                        <a:solidFill>
                          <a:schemeClr val="tx1"/>
                        </a:solidFill>
                      </a:endParaRPr>
                    </a:p>
                  </a:txBody>
                  <a:tcPr anchor="ctr"/>
                </a:tc>
                <a:tc>
                  <a:txBody>
                    <a:bodyPr/>
                    <a:lstStyle/>
                    <a:p>
                      <a:pPr algn="ctr"/>
                      <a:r>
                        <a:rPr lang="en-US" sz="3000" dirty="0"/>
                        <a:t>Unlimited</a:t>
                      </a:r>
                      <a:endParaRPr lang="en-US" sz="3000" b="0" dirty="0">
                        <a:solidFill>
                          <a:schemeClr val="tx1"/>
                        </a:solidFill>
                      </a:endParaRPr>
                    </a:p>
                  </a:txBody>
                  <a:tcPr anchor="ctr"/>
                </a:tc>
                <a:extLst>
                  <a:ext uri="{0D108BD9-81ED-4DB2-BD59-A6C34878D82A}">
                    <a16:rowId xmlns:a16="http://schemas.microsoft.com/office/drawing/2014/main" val="1640704687"/>
                  </a:ext>
                </a:extLst>
              </a:tr>
              <a:tr h="1303000">
                <a:tc>
                  <a:txBody>
                    <a:bodyPr/>
                    <a:lstStyle/>
                    <a:p>
                      <a:pPr algn="ctr"/>
                      <a:r>
                        <a:rPr lang="en-AU" sz="3000" dirty="0"/>
                        <a:t>Equal Disc Area</a:t>
                      </a:r>
                      <a:endParaRPr lang="en-AU" sz="3000" dirty="0">
                        <a:solidFill>
                          <a:schemeClr val="tx1"/>
                        </a:solidFill>
                      </a:endParaRPr>
                    </a:p>
                  </a:txBody>
                  <a:tcPr anchor="ctr"/>
                </a:tc>
                <a:tc>
                  <a:txBody>
                    <a:bodyPr/>
                    <a:lstStyle/>
                    <a:p>
                      <a:pPr algn="ctr"/>
                      <a:r>
                        <a:rPr lang="en-AU" sz="3000" dirty="0"/>
                        <a:t>Serial N = 8</a:t>
                      </a:r>
                      <a:endParaRPr lang="en-AU" sz="3000" dirty="0">
                        <a:solidFill>
                          <a:schemeClr val="tx1"/>
                        </a:solidFill>
                      </a:endParaRPr>
                    </a:p>
                  </a:txBody>
                  <a:tcPr anchor="ctr"/>
                </a:tc>
                <a:tc>
                  <a:txBody>
                    <a:bodyPr/>
                    <a:lstStyle/>
                    <a:p>
                      <a:pPr algn="ctr"/>
                      <a:r>
                        <a:rPr lang="en-US" sz="3000" dirty="0"/>
                        <a:t>Unlimited</a:t>
                      </a:r>
                      <a:endParaRPr lang="en-AU" sz="3000" b="1" dirty="0">
                        <a:solidFill>
                          <a:schemeClr val="tx1"/>
                        </a:solidFill>
                      </a:endParaRPr>
                    </a:p>
                  </a:txBody>
                  <a:tcPr anchor="ctr"/>
                </a:tc>
                <a:tc>
                  <a:txBody>
                    <a:bodyPr/>
                    <a:lstStyle/>
                    <a:p>
                      <a:pPr algn="ctr"/>
                      <a:r>
                        <a:rPr lang="en-AU" sz="3000" dirty="0"/>
                        <a:t>Serial N = 11</a:t>
                      </a:r>
                      <a:endParaRPr lang="en-AU" sz="3000" dirty="0">
                        <a:solidFill>
                          <a:schemeClr val="tx1"/>
                        </a:solidFill>
                      </a:endParaRPr>
                    </a:p>
                  </a:txBody>
                  <a:tcPr anchor="ctr"/>
                </a:tc>
                <a:tc>
                  <a:txBody>
                    <a:bodyPr/>
                    <a:lstStyle/>
                    <a:p>
                      <a:pPr algn="ctr"/>
                      <a:r>
                        <a:rPr lang="en-AU" sz="3000" dirty="0"/>
                        <a:t>Unlimited</a:t>
                      </a:r>
                      <a:endParaRPr lang="en-AU" sz="3000" b="1" dirty="0">
                        <a:solidFill>
                          <a:schemeClr val="tx1"/>
                        </a:solidFill>
                      </a:endParaRPr>
                    </a:p>
                  </a:txBody>
                  <a:tcPr anchor="ctr"/>
                </a:tc>
                <a:extLst>
                  <a:ext uri="{0D108BD9-81ED-4DB2-BD59-A6C34878D82A}">
                    <a16:rowId xmlns:a16="http://schemas.microsoft.com/office/drawing/2014/main" val="2322855173"/>
                  </a:ext>
                </a:extLst>
              </a:tr>
              <a:tr h="16646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000" dirty="0"/>
                        <a:t>Enforced Subitizing</a:t>
                      </a:r>
                      <a:endParaRPr lang="en-AU" sz="3000" dirty="0">
                        <a:solidFill>
                          <a:schemeClr val="tx1"/>
                        </a:solidFill>
                      </a:endParaRPr>
                    </a:p>
                  </a:txBody>
                  <a:tcPr anchor="ctr"/>
                </a:tc>
                <a:tc>
                  <a:txBody>
                    <a:bodyPr/>
                    <a:lstStyle/>
                    <a:p>
                      <a:pPr algn="ctr"/>
                      <a:r>
                        <a:rPr lang="en-AU" sz="3000" dirty="0"/>
                        <a:t>Serial</a:t>
                      </a:r>
                      <a:r>
                        <a:rPr lang="en-AU" sz="3000" baseline="0" dirty="0"/>
                        <a:t> N = 12</a:t>
                      </a:r>
                    </a:p>
                    <a:p>
                      <a:pPr algn="ctr"/>
                      <a:r>
                        <a:rPr lang="en-AU" sz="3000" baseline="0" dirty="0"/>
                        <a:t>Parallel N = 2</a:t>
                      </a:r>
                      <a:endParaRPr lang="en-AU" sz="30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dirty="0"/>
                        <a:t>Unlimited </a:t>
                      </a:r>
                      <a:endParaRPr lang="en-AU" sz="3000" dirty="0">
                        <a:solidFill>
                          <a:schemeClr val="tx1"/>
                        </a:solidFill>
                      </a:endParaRPr>
                    </a:p>
                  </a:txBody>
                  <a:tcPr anchor="ctr"/>
                </a:tc>
                <a:tc>
                  <a:txBody>
                    <a:bodyPr/>
                    <a:lstStyle/>
                    <a:p>
                      <a:pPr algn="ctr"/>
                      <a:r>
                        <a:rPr lang="en-AU" sz="3000" dirty="0"/>
                        <a:t>Serial</a:t>
                      </a:r>
                      <a:r>
                        <a:rPr lang="en-AU" sz="3000" baseline="0" dirty="0"/>
                        <a:t> N = 12</a:t>
                      </a:r>
                    </a:p>
                    <a:p>
                      <a:pPr algn="ctr"/>
                      <a:r>
                        <a:rPr lang="en-AU" sz="3000" baseline="0" dirty="0"/>
                        <a:t>Parallel N = 2</a:t>
                      </a:r>
                      <a:endParaRPr lang="en-AU" sz="3000" dirty="0">
                        <a:solidFill>
                          <a:schemeClr val="tx1"/>
                        </a:solidFill>
                      </a:endParaRPr>
                    </a:p>
                  </a:txBody>
                  <a:tcPr anchor="ctr"/>
                </a:tc>
                <a:tc>
                  <a:txBody>
                    <a:bodyPr/>
                    <a:lstStyle/>
                    <a:p>
                      <a:pPr algn="ctr"/>
                      <a:r>
                        <a:rPr lang="en-US" sz="3000" dirty="0"/>
                        <a:t>Unlimited</a:t>
                      </a:r>
                      <a:endParaRPr lang="en-US" sz="3000" b="0" dirty="0">
                        <a:solidFill>
                          <a:schemeClr val="tx1"/>
                        </a:solidFill>
                      </a:endParaRPr>
                    </a:p>
                  </a:txBody>
                  <a:tcPr anchor="ctr"/>
                </a:tc>
                <a:extLst>
                  <a:ext uri="{0D108BD9-81ED-4DB2-BD59-A6C34878D82A}">
                    <a16:rowId xmlns:a16="http://schemas.microsoft.com/office/drawing/2014/main" val="4228776681"/>
                  </a:ext>
                </a:extLst>
              </a:tr>
            </a:tbl>
          </a:graphicData>
        </a:graphic>
      </p:graphicFrame>
      <p:sp>
        <p:nvSpPr>
          <p:cNvPr id="1031" name="Rectangle 1030"/>
          <p:cNvSpPr/>
          <p:nvPr/>
        </p:nvSpPr>
        <p:spPr>
          <a:xfrm>
            <a:off x="14838178" y="23689816"/>
            <a:ext cx="2268570" cy="752642"/>
          </a:xfrm>
          <a:prstGeom prst="rect">
            <a:avLst/>
          </a:prstGeom>
        </p:spPr>
        <p:txBody>
          <a:bodyPr wrap="none">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Results</a:t>
            </a:r>
          </a:p>
        </p:txBody>
      </p:sp>
      <mc:AlternateContent xmlns:mc="http://schemas.openxmlformats.org/markup-compatibility/2006" xmlns:a14="http://schemas.microsoft.com/office/drawing/2010/main">
        <mc:Choice Requires="a14">
          <p:sp>
            <p:nvSpPr>
              <p:cNvPr id="1032" name="Rectangle 1031"/>
              <p:cNvSpPr/>
              <p:nvPr/>
            </p:nvSpPr>
            <p:spPr>
              <a:xfrm>
                <a:off x="253437" y="39859258"/>
                <a:ext cx="18903123" cy="953594"/>
              </a:xfrm>
              <a:prstGeom prst="rect">
                <a:avLst/>
              </a:prstGeom>
            </p:spPr>
            <p:txBody>
              <a:bodyPr wrap="square">
                <a:spAutoFit/>
              </a:bodyPr>
              <a:lstStyle/>
              <a:p>
                <a:r>
                  <a:rPr lang="en-AU" sz="3600" b="1" dirty="0">
                    <a:solidFill>
                      <a:schemeClr val="tx1"/>
                    </a:solidFill>
                  </a:rPr>
                  <a:t>Formula. 	</a:t>
                </a:r>
                <a:r>
                  <a:rPr lang="en-AU" sz="3600" dirty="0">
                    <a:solidFill>
                      <a:schemeClr val="tx1"/>
                    </a:solidFill>
                  </a:rPr>
                  <a:t>SIC = </a:t>
                </a:r>
                <a14:m>
                  <m:oMath xmlns:m="http://schemas.openxmlformats.org/officeDocument/2006/math">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𝐻𝐻</m:t>
                        </m:r>
                      </m:sub>
                    </m:sSub>
                    <m:r>
                      <a:rPr lang="en-AU" sz="3600" i="1">
                        <a:solidFill>
                          <a:schemeClr val="tx1"/>
                        </a:solidFill>
                        <a:latin typeface="Cambria Math" panose="02040503050406030204" pitchFamily="18" charset="0"/>
                      </a:rPr>
                      <m:t> −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𝐻𝐿</m:t>
                        </m:r>
                      </m:sub>
                    </m:sSub>
                    <m:r>
                      <a:rPr lang="en-AU" sz="3600" i="1">
                        <a:solidFill>
                          <a:schemeClr val="tx1"/>
                        </a:solidFill>
                        <a:latin typeface="Cambria Math" panose="02040503050406030204" pitchFamily="18" charset="0"/>
                      </a:rPr>
                      <m:t> −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𝐿𝐻</m:t>
                        </m:r>
                      </m:sub>
                    </m:sSub>
                    <m:r>
                      <a:rPr lang="en-AU" sz="3600" i="1">
                        <a:solidFill>
                          <a:schemeClr val="tx1"/>
                        </a:solidFill>
                        <a:latin typeface="Cambria Math" panose="02040503050406030204" pitchFamily="18" charset="0"/>
                      </a:rPr>
                      <m:t>+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𝐿𝐿</m:t>
                        </m:r>
                      </m:sub>
                    </m:sSub>
                    <m:r>
                      <a:rPr lang="en-AU" sz="3600" i="1">
                        <a:solidFill>
                          <a:schemeClr val="tx1"/>
                        </a:solidFill>
                        <a:latin typeface="Cambria Math" panose="02040503050406030204" pitchFamily="18" charset="0"/>
                      </a:rPr>
                      <m:t> </m:t>
                    </m:r>
                  </m:oMath>
                </a14:m>
                <a:r>
                  <a:rPr lang="en-AU" sz="3600" dirty="0">
                    <a:solidFill>
                      <a:schemeClr val="tx1"/>
                    </a:solidFill>
                  </a:rPr>
                  <a:t>	Capacity Coefficient = </a:t>
                </a:r>
                <a14:m>
                  <m:oMath xmlns:m="http://schemas.openxmlformats.org/officeDocument/2006/math">
                    <m:r>
                      <a:rPr lang="en-AU" sz="3600" i="1">
                        <a:solidFill>
                          <a:schemeClr val="tx1"/>
                        </a:solidFill>
                        <a:latin typeface="Cambria Math" panose="02040503050406030204" pitchFamily="18" charset="0"/>
                      </a:rPr>
                      <m:t>𝑙𝑜𝑔</m:t>
                    </m:r>
                    <m:f>
                      <m:fPr>
                        <m:ctrlPr>
                          <a:rPr lang="en-AU" sz="3600" i="1">
                            <a:solidFill>
                              <a:schemeClr val="tx1"/>
                            </a:solidFill>
                            <a:latin typeface="Cambria Math" panose="02040503050406030204" pitchFamily="18" charset="0"/>
                          </a:rPr>
                        </m:ctrlPr>
                      </m:fPr>
                      <m:num>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𝐴𝐵</m:t>
                            </m:r>
                          </m:sub>
                        </m:sSub>
                      </m:num>
                      <m:den>
                        <m:r>
                          <a:rPr lang="en-AU" sz="3600" i="1">
                            <a:solidFill>
                              <a:schemeClr val="tx1"/>
                            </a:solidFill>
                            <a:latin typeface="Cambria Math" panose="02040503050406030204" pitchFamily="18" charset="0"/>
                          </a:rPr>
                          <m:t>(</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𝐴</m:t>
                            </m:r>
                          </m:sub>
                        </m:sSub>
                        <m:r>
                          <a:rPr lang="en-AU" sz="3600" i="1">
                            <a:solidFill>
                              <a:schemeClr val="tx1"/>
                            </a:solidFill>
                            <a:latin typeface="Cambria Math" panose="02040503050406030204" pitchFamily="18" charset="0"/>
                          </a:rPr>
                          <m:t>+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𝐵</m:t>
                            </m:r>
                          </m:sub>
                        </m:sSub>
                        <m:r>
                          <a:rPr lang="en-AU" sz="3600" i="1">
                            <a:solidFill>
                              <a:schemeClr val="tx1"/>
                            </a:solidFill>
                            <a:latin typeface="Cambria Math" panose="02040503050406030204" pitchFamily="18" charset="0"/>
                          </a:rPr>
                          <m:t>)</m:t>
                        </m:r>
                      </m:den>
                    </m:f>
                  </m:oMath>
                </a14:m>
                <a:r>
                  <a:rPr lang="en-AU" sz="3600" dirty="0"/>
                  <a:t>  </a:t>
                </a:r>
              </a:p>
            </p:txBody>
          </p:sp>
        </mc:Choice>
        <mc:Fallback xmlns="">
          <p:sp>
            <p:nvSpPr>
              <p:cNvPr id="1032" name="Rectangle 1031"/>
              <p:cNvSpPr>
                <a:spLocks noRot="1" noChangeAspect="1" noMove="1" noResize="1" noEditPoints="1" noAdjustHandles="1" noChangeArrowheads="1" noChangeShapeType="1" noTextEdit="1"/>
              </p:cNvSpPr>
              <p:nvPr/>
            </p:nvSpPr>
            <p:spPr>
              <a:xfrm>
                <a:off x="253437" y="39859258"/>
                <a:ext cx="18903123" cy="953594"/>
              </a:xfrm>
              <a:prstGeom prst="rect">
                <a:avLst/>
              </a:prstGeom>
              <a:blipFill>
                <a:blip r:embed="rId12"/>
                <a:stretch>
                  <a:fillRect l="-1000" b="-2564"/>
                </a:stretch>
              </a:blipFill>
            </p:spPr>
            <p:txBody>
              <a:bodyPr/>
              <a:lstStyle/>
              <a:p>
                <a:r>
                  <a:rPr lang="en-AU">
                    <a:noFill/>
                  </a:rPr>
                  <a:t> </a:t>
                </a:r>
              </a:p>
            </p:txBody>
          </p:sp>
        </mc:Fallback>
      </mc:AlternateContent>
      <p:sp>
        <p:nvSpPr>
          <p:cNvPr id="376" name="Rectangle 375"/>
          <p:cNvSpPr/>
          <p:nvPr/>
        </p:nvSpPr>
        <p:spPr>
          <a:xfrm>
            <a:off x="14872890" y="30242544"/>
            <a:ext cx="14785669" cy="3618939"/>
          </a:xfrm>
          <a:prstGeom prst="rect">
            <a:avLst/>
          </a:prstGeom>
        </p:spPr>
        <p:txBody>
          <a:bodyPr wrap="square">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Conclusion</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Two Item sets may be </a:t>
            </a:r>
            <a:r>
              <a:rPr lang="en-AU" sz="4000" dirty="0" err="1">
                <a:solidFill>
                  <a:srgbClr val="FFFFFF"/>
                </a:solidFill>
                <a:effectLst>
                  <a:outerShdw blurRad="38100" dist="38100" dir="2700000" algn="tl">
                    <a:srgbClr val="000000">
                      <a:alpha val="43137"/>
                    </a:srgbClr>
                  </a:outerShdw>
                </a:effectLst>
              </a:rPr>
              <a:t>subitized</a:t>
            </a:r>
            <a:r>
              <a:rPr lang="en-AU" sz="4000" dirty="0">
                <a:solidFill>
                  <a:srgbClr val="FFFFFF"/>
                </a:solidFill>
                <a:effectLst>
                  <a:outerShdw blurRad="38100" dist="38100" dir="2700000" algn="tl">
                    <a:srgbClr val="000000">
                      <a:alpha val="43137"/>
                    </a:srgbClr>
                  </a:outerShdw>
                </a:effectLst>
              </a:rPr>
              <a:t> in Parallel under conditions of (apparently) Unlimited or Effortless workload.</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Sequential Subitizing was the preferred method.</a:t>
            </a:r>
            <a:endParaRPr lang="en-AU" sz="2000" dirty="0">
              <a:solidFill>
                <a:srgbClr val="FFFFFF"/>
              </a:solidFill>
              <a:effectLst>
                <a:outerShdw blurRad="38100" dist="38100" dir="2700000" algn="tl">
                  <a:srgbClr val="000000">
                    <a:alpha val="43137"/>
                  </a:srgbClr>
                </a:outerShdw>
              </a:effectLst>
            </a:endParaRPr>
          </a:p>
          <a:p>
            <a:pPr lvl="0">
              <a:lnSpc>
                <a:spcPts val="5500"/>
              </a:lnSpc>
            </a:pPr>
            <a:endParaRPr lang="en-AU" sz="4000" dirty="0">
              <a:solidFill>
                <a:srgbClr val="FFFFFF"/>
              </a:solidFill>
              <a:effectLst>
                <a:outerShdw blurRad="38100" dist="38100" dir="2700000" algn="tl">
                  <a:srgbClr val="000000">
                    <a:alpha val="43137"/>
                  </a:srgbClr>
                </a:outerShdw>
              </a:effectLst>
            </a:endParaRPr>
          </a:p>
        </p:txBody>
      </p:sp>
      <p:sp>
        <p:nvSpPr>
          <p:cNvPr id="1033" name="Rectangle 1032"/>
          <p:cNvSpPr/>
          <p:nvPr/>
        </p:nvSpPr>
        <p:spPr>
          <a:xfrm>
            <a:off x="14908088" y="33385219"/>
            <a:ext cx="15122525" cy="6440225"/>
          </a:xfrm>
          <a:prstGeom prst="rect">
            <a:avLst/>
          </a:prstGeom>
        </p:spPr>
        <p:txBody>
          <a:bodyPr>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Additional Analyses</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A </a:t>
            </a:r>
            <a:r>
              <a:rPr lang="en-AU" sz="3800" dirty="0">
                <a:solidFill>
                  <a:srgbClr val="FFFFFF"/>
                </a:solidFill>
                <a:effectLst>
                  <a:outerShdw blurRad="38100" dist="38100" dir="2700000" algn="tl">
                    <a:srgbClr val="000000">
                      <a:alpha val="43137"/>
                    </a:srgbClr>
                  </a:outerShdw>
                </a:effectLst>
              </a:rPr>
              <a:t>modified version of this task was completed (N=5), with the addition of trials containing single-target item sets without distractors. </a:t>
            </a:r>
          </a:p>
          <a:p>
            <a:pPr marL="571500" lvl="0" indent="-571500">
              <a:lnSpc>
                <a:spcPts val="5500"/>
              </a:lnSpc>
              <a:buFont typeface="Arial" panose="020B0604020202020204" pitchFamily="34" charset="0"/>
              <a:buChar char="•"/>
            </a:pPr>
            <a:r>
              <a:rPr lang="en-AU" sz="3800" dirty="0">
                <a:solidFill>
                  <a:srgbClr val="FFFFFF"/>
                </a:solidFill>
                <a:effectLst>
                  <a:outerShdw blurRad="38100" dist="38100" dir="2700000" algn="tl">
                    <a:srgbClr val="000000">
                      <a:alpha val="43137"/>
                    </a:srgbClr>
                  </a:outerShdw>
                </a:effectLst>
              </a:rPr>
              <a:t>Results suggest the presence of distractor items biased the Capacity Coefficient towards unlimited processing. </a:t>
            </a:r>
          </a:p>
          <a:p>
            <a:pPr marL="571500" lvl="0" indent="-571500">
              <a:lnSpc>
                <a:spcPts val="5500"/>
              </a:lnSpc>
              <a:buFont typeface="Arial" panose="020B0604020202020204" pitchFamily="34" charset="0"/>
              <a:buChar char="•"/>
            </a:pPr>
            <a:r>
              <a:rPr lang="en-AU" sz="3800" dirty="0">
                <a:solidFill>
                  <a:srgbClr val="FFFFFF"/>
                </a:solidFill>
                <a:effectLst>
                  <a:outerShdw blurRad="38100" dist="38100" dir="2700000" algn="tl">
                    <a:srgbClr val="000000">
                      <a:alpha val="43137"/>
                    </a:srgbClr>
                  </a:outerShdw>
                </a:effectLst>
              </a:rPr>
              <a:t>We suspect further testing will reveal that both Parallel and Serial System Subitizing can be performed only under conditions of Limited System Workload Capacity</a:t>
            </a:r>
          </a:p>
        </p:txBody>
      </p:sp>
      <p:sp>
        <p:nvSpPr>
          <p:cNvPr id="378" name="Rectangle 377"/>
          <p:cNvSpPr/>
          <p:nvPr/>
        </p:nvSpPr>
        <p:spPr>
          <a:xfrm>
            <a:off x="19387688" y="39946781"/>
            <a:ext cx="11290152" cy="1384995"/>
          </a:xfrm>
          <a:prstGeom prst="rect">
            <a:avLst/>
          </a:prstGeom>
        </p:spPr>
        <p:txBody>
          <a:bodyPr wrap="square">
            <a:spAutoFit/>
          </a:bodyPr>
          <a:lstStyle/>
          <a:p>
            <a:r>
              <a:rPr lang="en-AU" sz="2800" dirty="0">
                <a:solidFill>
                  <a:schemeClr val="tx1"/>
                </a:solidFill>
              </a:rPr>
              <a:t>Where S=Survivor Function. AB = Double Target. H=High Salience. L=Low Salience. Salience – Proximity to Criterion.</a:t>
            </a:r>
          </a:p>
          <a:p>
            <a:r>
              <a:rPr lang="en-AU" sz="2800" dirty="0">
                <a:solidFill>
                  <a:schemeClr val="tx1"/>
                </a:solidFill>
              </a:rPr>
              <a:t> </a:t>
            </a:r>
          </a:p>
        </p:txBody>
      </p:sp>
      <p:pic>
        <p:nvPicPr>
          <p:cNvPr id="380" name="Picture 379"/>
          <p:cNvPicPr>
            <a:picLocks noChangeAspect="1"/>
          </p:cNvPicPr>
          <p:nvPr/>
        </p:nvPicPr>
        <p:blipFill rotWithShape="1">
          <a:blip r:embed="rId5"/>
          <a:srcRect l="32271" t="-4324" r="-10905" b="48782"/>
          <a:stretch/>
        </p:blipFill>
        <p:spPr>
          <a:xfrm>
            <a:off x="372413" y="37959338"/>
            <a:ext cx="2730076" cy="1899920"/>
          </a:xfrm>
          <a:prstGeom prst="rect">
            <a:avLst/>
          </a:prstGeom>
        </p:spPr>
      </p:pic>
      <p:pic>
        <p:nvPicPr>
          <p:cNvPr id="107" name="Picture 106"/>
          <p:cNvPicPr>
            <a:picLocks noChangeAspect="1"/>
          </p:cNvPicPr>
          <p:nvPr/>
        </p:nvPicPr>
        <p:blipFill rotWithShape="1">
          <a:blip r:embed="rId5"/>
          <a:srcRect l="-66085" t="-18511" r="31414" b="-1657"/>
          <a:stretch/>
        </p:blipFill>
        <p:spPr>
          <a:xfrm>
            <a:off x="10435169" y="21920580"/>
            <a:ext cx="4038918" cy="3550808"/>
          </a:xfrm>
          <a:prstGeom prst="rect">
            <a:avLst/>
          </a:prstGeom>
        </p:spPr>
      </p:pic>
      <p:pic>
        <p:nvPicPr>
          <p:cNvPr id="108" name="Picture 107"/>
          <p:cNvPicPr>
            <a:picLocks noChangeAspect="1"/>
          </p:cNvPicPr>
          <p:nvPr/>
        </p:nvPicPr>
        <p:blipFill rotWithShape="1">
          <a:blip r:embed="rId6"/>
          <a:srcRect l="-37369" t="-29360" r="48232" b="36535"/>
          <a:stretch/>
        </p:blipFill>
        <p:spPr>
          <a:xfrm>
            <a:off x="10835928" y="36157558"/>
            <a:ext cx="3675139" cy="3699864"/>
          </a:xfrm>
          <a:prstGeom prst="rect">
            <a:avLst/>
          </a:prstGeom>
        </p:spPr>
      </p:pic>
      <p:grpSp>
        <p:nvGrpSpPr>
          <p:cNvPr id="39" name="Group 38"/>
          <p:cNvGrpSpPr/>
          <p:nvPr/>
        </p:nvGrpSpPr>
        <p:grpSpPr>
          <a:xfrm>
            <a:off x="10300387" y="30820400"/>
            <a:ext cx="2335220" cy="8026197"/>
            <a:chOff x="10268612" y="31145339"/>
            <a:chExt cx="2335220" cy="8026197"/>
          </a:xfrm>
        </p:grpSpPr>
        <p:sp>
          <p:nvSpPr>
            <p:cNvPr id="248" name="Rectangle 247"/>
            <p:cNvSpPr/>
            <p:nvPr/>
          </p:nvSpPr>
          <p:spPr>
            <a:xfrm>
              <a:off x="10268612"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1" name="Rectangle 250"/>
            <p:cNvSpPr/>
            <p:nvPr/>
          </p:nvSpPr>
          <p:spPr>
            <a:xfrm>
              <a:off x="10268612"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2" name="Oval 251"/>
            <p:cNvSpPr/>
            <p:nvPr/>
          </p:nvSpPr>
          <p:spPr>
            <a:xfrm>
              <a:off x="10988693" y="34792209"/>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3" name="Oval 252"/>
            <p:cNvSpPr/>
            <p:nvPr/>
          </p:nvSpPr>
          <p:spPr>
            <a:xfrm>
              <a:off x="11508222" y="35135597"/>
              <a:ext cx="216000" cy="21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4" name="Rectangle 253"/>
            <p:cNvSpPr/>
            <p:nvPr/>
          </p:nvSpPr>
          <p:spPr>
            <a:xfrm>
              <a:off x="10268612"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5" name="Oval 254"/>
            <p:cNvSpPr/>
            <p:nvPr/>
          </p:nvSpPr>
          <p:spPr>
            <a:xfrm>
              <a:off x="10864467" y="38166004"/>
              <a:ext cx="302400" cy="301528"/>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6" name="Oval 255"/>
            <p:cNvSpPr/>
            <p:nvPr/>
          </p:nvSpPr>
          <p:spPr>
            <a:xfrm>
              <a:off x="11783325" y="37083304"/>
              <a:ext cx="396000" cy="39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7" name="Oval 256"/>
            <p:cNvSpPr/>
            <p:nvPr/>
          </p:nvSpPr>
          <p:spPr>
            <a:xfrm>
              <a:off x="11926635" y="34512813"/>
              <a:ext cx="180000" cy="180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8" name="Oval 257"/>
            <p:cNvSpPr/>
            <p:nvPr/>
          </p:nvSpPr>
          <p:spPr>
            <a:xfrm>
              <a:off x="11940217" y="37654336"/>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7" name="Oval 276"/>
            <p:cNvSpPr/>
            <p:nvPr/>
          </p:nvSpPr>
          <p:spPr>
            <a:xfrm>
              <a:off x="11932774" y="32872576"/>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8" name="Oval 277"/>
            <p:cNvSpPr/>
            <p:nvPr/>
          </p:nvSpPr>
          <p:spPr>
            <a:xfrm>
              <a:off x="10786220" y="3163986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9" name="Oval 278"/>
            <p:cNvSpPr/>
            <p:nvPr/>
          </p:nvSpPr>
          <p:spPr>
            <a:xfrm>
              <a:off x="11264792" y="3217574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0" name="Oval 279"/>
            <p:cNvSpPr/>
            <p:nvPr/>
          </p:nvSpPr>
          <p:spPr>
            <a:xfrm>
              <a:off x="11303828" y="3170502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1" name="Oval 280"/>
            <p:cNvSpPr/>
            <p:nvPr/>
          </p:nvSpPr>
          <p:spPr>
            <a:xfrm>
              <a:off x="10783126" y="32144536"/>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2" name="Oval 281"/>
            <p:cNvSpPr/>
            <p:nvPr/>
          </p:nvSpPr>
          <p:spPr>
            <a:xfrm>
              <a:off x="11268847" y="32860550"/>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3" name="Oval 282"/>
            <p:cNvSpPr/>
            <p:nvPr/>
          </p:nvSpPr>
          <p:spPr>
            <a:xfrm>
              <a:off x="11923306" y="3205182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4" name="Oval 283"/>
            <p:cNvSpPr/>
            <p:nvPr/>
          </p:nvSpPr>
          <p:spPr>
            <a:xfrm>
              <a:off x="10793886" y="3256501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5" name="Oval 284"/>
            <p:cNvSpPr/>
            <p:nvPr/>
          </p:nvSpPr>
          <p:spPr>
            <a:xfrm>
              <a:off x="11775752" y="31417029"/>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8" name="Oval 297"/>
            <p:cNvSpPr/>
            <p:nvPr/>
          </p:nvSpPr>
          <p:spPr>
            <a:xfrm>
              <a:off x="10927126" y="35517450"/>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1" name="Oval 300"/>
            <p:cNvSpPr/>
            <p:nvPr/>
          </p:nvSpPr>
          <p:spPr>
            <a:xfrm>
              <a:off x="12032130" y="34993006"/>
              <a:ext cx="252000" cy="25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2" name="Oval 301"/>
            <p:cNvSpPr/>
            <p:nvPr/>
          </p:nvSpPr>
          <p:spPr>
            <a:xfrm>
              <a:off x="11831802" y="3560745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3" name="Oval 302"/>
            <p:cNvSpPr/>
            <p:nvPr/>
          </p:nvSpPr>
          <p:spPr>
            <a:xfrm>
              <a:off x="10844693" y="34257413"/>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4" name="Oval 303"/>
            <p:cNvSpPr/>
            <p:nvPr/>
          </p:nvSpPr>
          <p:spPr>
            <a:xfrm>
              <a:off x="11393439" y="3440969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5" name="Oval 304"/>
            <p:cNvSpPr/>
            <p:nvPr/>
          </p:nvSpPr>
          <p:spPr>
            <a:xfrm>
              <a:off x="10614915" y="35189065"/>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6" name="Oval 305"/>
            <p:cNvSpPr/>
            <p:nvPr/>
          </p:nvSpPr>
          <p:spPr>
            <a:xfrm>
              <a:off x="11178818" y="37223946"/>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7" name="Oval 306"/>
            <p:cNvSpPr/>
            <p:nvPr/>
          </p:nvSpPr>
          <p:spPr>
            <a:xfrm>
              <a:off x="11344418" y="38462644"/>
              <a:ext cx="266400" cy="266602"/>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8" name="Oval 307"/>
            <p:cNvSpPr/>
            <p:nvPr/>
          </p:nvSpPr>
          <p:spPr>
            <a:xfrm>
              <a:off x="11510101" y="37773888"/>
              <a:ext cx="108000" cy="10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9" name="Oval 308"/>
            <p:cNvSpPr/>
            <p:nvPr/>
          </p:nvSpPr>
          <p:spPr>
            <a:xfrm>
              <a:off x="10981126" y="37604324"/>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0" name="Oval 309"/>
            <p:cNvSpPr/>
            <p:nvPr/>
          </p:nvSpPr>
          <p:spPr>
            <a:xfrm>
              <a:off x="11824390" y="3845181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Oval 310"/>
            <p:cNvSpPr/>
            <p:nvPr/>
          </p:nvSpPr>
          <p:spPr>
            <a:xfrm>
              <a:off x="10578915" y="37704688"/>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20989</TotalTime>
  <Words>530</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MS PGothic</vt:lpstr>
      <vt:lpstr>Arial</vt:lpstr>
      <vt:lpstr>Calibri</vt:lpstr>
      <vt:lpstr>Cambria Math</vt:lpstr>
      <vt:lpstr>Wingdings</vt:lpstr>
      <vt:lpstr>Default Design</vt:lpstr>
      <vt:lpstr>PowerPoint Presentation</vt:lpstr>
    </vt:vector>
  </TitlesOfParts>
  <Company>Newcastle Unversity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c3030601</dc:creator>
  <cp:lastModifiedBy>Paul</cp:lastModifiedBy>
  <cp:revision>1010</cp:revision>
  <dcterms:created xsi:type="dcterms:W3CDTF">2007-11-06T23:25:04Z</dcterms:created>
  <dcterms:modified xsi:type="dcterms:W3CDTF">2017-04-19T11:44:51Z</dcterms:modified>
</cp:coreProperties>
</file>