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30248225" cy="42483088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5200" kern="1200">
        <a:solidFill>
          <a:srgbClr val="FF0000"/>
        </a:solidFill>
        <a:latin typeface="Arial" charset="0"/>
        <a:ea typeface="MS PGothic" pitchFamily="34" charset="-128"/>
        <a:cs typeface="+mn-cs"/>
      </a:defRPr>
    </a:lvl1pPr>
    <a:lvl2pPr marL="439738" indent="17463" algn="l" rtl="0" eaLnBrk="0" fontAlgn="base" hangingPunct="0">
      <a:spcBef>
        <a:spcPct val="0"/>
      </a:spcBef>
      <a:spcAft>
        <a:spcPct val="0"/>
      </a:spcAft>
      <a:defRPr sz="5200" kern="1200">
        <a:solidFill>
          <a:srgbClr val="FF0000"/>
        </a:solidFill>
        <a:latin typeface="Arial" charset="0"/>
        <a:ea typeface="MS PGothic" pitchFamily="34" charset="-128"/>
        <a:cs typeface="+mn-cs"/>
      </a:defRPr>
    </a:lvl2pPr>
    <a:lvl3pPr marL="881063" indent="33338" algn="l" rtl="0" eaLnBrk="0" fontAlgn="base" hangingPunct="0">
      <a:spcBef>
        <a:spcPct val="0"/>
      </a:spcBef>
      <a:spcAft>
        <a:spcPct val="0"/>
      </a:spcAft>
      <a:defRPr sz="5200" kern="1200">
        <a:solidFill>
          <a:srgbClr val="FF0000"/>
        </a:solidFill>
        <a:latin typeface="Arial" charset="0"/>
        <a:ea typeface="MS PGothic" pitchFamily="34" charset="-128"/>
        <a:cs typeface="+mn-cs"/>
      </a:defRPr>
    </a:lvl3pPr>
    <a:lvl4pPr marL="1322388" indent="49213" algn="l" rtl="0" eaLnBrk="0" fontAlgn="base" hangingPunct="0">
      <a:spcBef>
        <a:spcPct val="0"/>
      </a:spcBef>
      <a:spcAft>
        <a:spcPct val="0"/>
      </a:spcAft>
      <a:defRPr sz="5200" kern="1200">
        <a:solidFill>
          <a:srgbClr val="FF0000"/>
        </a:solidFill>
        <a:latin typeface="Arial" charset="0"/>
        <a:ea typeface="MS PGothic" pitchFamily="34" charset="-128"/>
        <a:cs typeface="+mn-cs"/>
      </a:defRPr>
    </a:lvl4pPr>
    <a:lvl5pPr marL="1762125" indent="66675" algn="l" rtl="0" eaLnBrk="0" fontAlgn="base" hangingPunct="0">
      <a:spcBef>
        <a:spcPct val="0"/>
      </a:spcBef>
      <a:spcAft>
        <a:spcPct val="0"/>
      </a:spcAft>
      <a:defRPr sz="5200" kern="1200">
        <a:solidFill>
          <a:srgbClr val="FF0000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5200" kern="1200">
        <a:solidFill>
          <a:srgbClr val="FF0000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5200" kern="1200">
        <a:solidFill>
          <a:srgbClr val="FF0000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5200" kern="1200">
        <a:solidFill>
          <a:srgbClr val="FF0000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5200" kern="1200">
        <a:solidFill>
          <a:srgbClr val="FF0000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381">
          <p15:clr>
            <a:srgbClr val="A4A3A4"/>
          </p15:clr>
        </p15:guide>
        <p15:guide id="2" pos="95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0000"/>
    <a:srgbClr val="000000"/>
    <a:srgbClr val="F8F8F8"/>
    <a:srgbClr val="55E2F1"/>
    <a:srgbClr val="0C0CEE"/>
    <a:srgbClr val="0000FF"/>
    <a:srgbClr val="A0D4D8"/>
    <a:srgbClr val="FFFF66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99" autoAdjust="0"/>
    <p:restoredTop sz="94660"/>
  </p:normalViewPr>
  <p:slideViewPr>
    <p:cSldViewPr>
      <p:cViewPr>
        <p:scale>
          <a:sx n="25" d="100"/>
          <a:sy n="25" d="100"/>
        </p:scale>
        <p:origin x="2050" y="-206"/>
      </p:cViewPr>
      <p:guideLst>
        <p:guide orient="horz" pos="13381"/>
        <p:guide pos="95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7656483-BCF6-4BB9-A6F3-F596516790B8}" type="datetimeFigureOut">
              <a:rPr lang="en-AU" altLang="en-US"/>
              <a:pPr>
                <a:defRPr/>
              </a:pPr>
              <a:t>18/07/2014</a:t>
            </a:fld>
            <a:endParaRPr lang="en-AU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84400" y="768350"/>
            <a:ext cx="27305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A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B028F89-BD46-442C-93C1-A31BB09A2E9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524881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FC1C22E-B7AB-4A4C-9885-E6E4E37C3662}" type="slidenum">
              <a:rPr lang="en-AU" altLang="en-US">
                <a:solidFill>
                  <a:srgbClr val="FF0000"/>
                </a:solidFill>
                <a:latin typeface="Arial" charset="0"/>
              </a:rPr>
              <a:pPr>
                <a:spcBef>
                  <a:spcPct val="0"/>
                </a:spcBef>
              </a:pPr>
              <a:t>1</a:t>
            </a:fld>
            <a:endParaRPr lang="en-AU" altLang="en-US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48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955" y="13197159"/>
            <a:ext cx="25710325" cy="91063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901" y="24072969"/>
            <a:ext cx="21172424" cy="10857421"/>
          </a:xfrm>
        </p:spPr>
        <p:txBody>
          <a:bodyPr/>
          <a:lstStyle>
            <a:lvl1pPr marL="0" indent="0" algn="ctr">
              <a:buNone/>
              <a:defRPr/>
            </a:lvl1pPr>
            <a:lvl2pPr marL="440924" indent="0" algn="ctr">
              <a:buNone/>
              <a:defRPr/>
            </a:lvl2pPr>
            <a:lvl3pPr marL="881847" indent="0" algn="ctr">
              <a:buNone/>
              <a:defRPr/>
            </a:lvl3pPr>
            <a:lvl4pPr marL="1322771" indent="0" algn="ctr">
              <a:buNone/>
              <a:defRPr/>
            </a:lvl4pPr>
            <a:lvl5pPr marL="1763695" indent="0" algn="ctr">
              <a:buNone/>
              <a:defRPr/>
            </a:lvl5pPr>
            <a:lvl6pPr marL="2204618" indent="0" algn="ctr">
              <a:buNone/>
              <a:defRPr/>
            </a:lvl6pPr>
            <a:lvl7pPr marL="2645542" indent="0" algn="ctr">
              <a:buNone/>
              <a:defRPr/>
            </a:lvl7pPr>
            <a:lvl8pPr marL="3086466" indent="0" algn="ctr">
              <a:buNone/>
              <a:defRPr/>
            </a:lvl8pPr>
            <a:lvl9pPr marL="352738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FA327F-8068-434C-932F-B34507C8B3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00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5B0077-FF5E-47BF-B873-6B938F830C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524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30965" y="1702538"/>
            <a:ext cx="6805184" cy="362482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080" y="1702538"/>
            <a:ext cx="20258842" cy="362482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2D4BF9-5499-4642-9FE3-A060500D8F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29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7E2F5D-78DD-45DF-838E-4428A935EC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528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988" y="27299090"/>
            <a:ext cx="25711991" cy="8437412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988" y="18005392"/>
            <a:ext cx="25711991" cy="9293699"/>
          </a:xfrm>
        </p:spPr>
        <p:txBody>
          <a:bodyPr anchor="b"/>
          <a:lstStyle>
            <a:lvl1pPr marL="0" indent="0">
              <a:buNone/>
              <a:defRPr sz="1900"/>
            </a:lvl1pPr>
            <a:lvl2pPr marL="440924" indent="0">
              <a:buNone/>
              <a:defRPr sz="1700"/>
            </a:lvl2pPr>
            <a:lvl3pPr marL="881847" indent="0">
              <a:buNone/>
              <a:defRPr sz="1500"/>
            </a:lvl3pPr>
            <a:lvl4pPr marL="1322771" indent="0">
              <a:buNone/>
              <a:defRPr sz="1400"/>
            </a:lvl4pPr>
            <a:lvl5pPr marL="1763695" indent="0">
              <a:buNone/>
              <a:defRPr sz="1400"/>
            </a:lvl5pPr>
            <a:lvl6pPr marL="2204618" indent="0">
              <a:buNone/>
              <a:defRPr sz="1400"/>
            </a:lvl6pPr>
            <a:lvl7pPr marL="2645542" indent="0">
              <a:buNone/>
              <a:defRPr sz="1400"/>
            </a:lvl7pPr>
            <a:lvl8pPr marL="3086466" indent="0">
              <a:buNone/>
              <a:defRPr sz="1400"/>
            </a:lvl8pPr>
            <a:lvl9pPr marL="352738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DE1F99-2386-4D28-AC49-9F955E926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040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080" y="9914172"/>
            <a:ext cx="13532013" cy="28036631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4139" y="9914172"/>
            <a:ext cx="13532014" cy="28036631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EC6BFE-D5F1-4883-9DB8-36560A9B05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92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084" y="1700869"/>
            <a:ext cx="27224069" cy="708107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080" y="9509446"/>
            <a:ext cx="13365301" cy="39636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0924" indent="0">
              <a:buNone/>
              <a:defRPr sz="1900" b="1"/>
            </a:lvl2pPr>
            <a:lvl3pPr marL="881847" indent="0">
              <a:buNone/>
              <a:defRPr sz="1700" b="1"/>
            </a:lvl3pPr>
            <a:lvl4pPr marL="1322771" indent="0">
              <a:buNone/>
              <a:defRPr sz="1500" b="1"/>
            </a:lvl4pPr>
            <a:lvl5pPr marL="1763695" indent="0">
              <a:buNone/>
              <a:defRPr sz="1500" b="1"/>
            </a:lvl5pPr>
            <a:lvl6pPr marL="2204618" indent="0">
              <a:buNone/>
              <a:defRPr sz="1500" b="1"/>
            </a:lvl6pPr>
            <a:lvl7pPr marL="2645542" indent="0">
              <a:buNone/>
              <a:defRPr sz="1500" b="1"/>
            </a:lvl7pPr>
            <a:lvl8pPr marL="3086466" indent="0">
              <a:buNone/>
              <a:defRPr sz="1500" b="1"/>
            </a:lvl8pPr>
            <a:lvl9pPr marL="352738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080" y="13473106"/>
            <a:ext cx="13365301" cy="24476026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5847" y="9509446"/>
            <a:ext cx="13370302" cy="39636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0924" indent="0">
              <a:buNone/>
              <a:defRPr sz="1900" b="1"/>
            </a:lvl2pPr>
            <a:lvl3pPr marL="881847" indent="0">
              <a:buNone/>
              <a:defRPr sz="1700" b="1"/>
            </a:lvl3pPr>
            <a:lvl4pPr marL="1322771" indent="0">
              <a:buNone/>
              <a:defRPr sz="1500" b="1"/>
            </a:lvl4pPr>
            <a:lvl5pPr marL="1763695" indent="0">
              <a:buNone/>
              <a:defRPr sz="1500" b="1"/>
            </a:lvl5pPr>
            <a:lvl6pPr marL="2204618" indent="0">
              <a:buNone/>
              <a:defRPr sz="1500" b="1"/>
            </a:lvl6pPr>
            <a:lvl7pPr marL="2645542" indent="0">
              <a:buNone/>
              <a:defRPr sz="1500" b="1"/>
            </a:lvl7pPr>
            <a:lvl8pPr marL="3086466" indent="0">
              <a:buNone/>
              <a:defRPr sz="1500" b="1"/>
            </a:lvl8pPr>
            <a:lvl9pPr marL="352738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5847" y="13473106"/>
            <a:ext cx="13370302" cy="24476026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A9B748-B118-4C6B-8BFE-3A1068A8A3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680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A0559-2F0B-460D-AD81-2620356C1D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608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11775B-6442-44AF-9580-272589595B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66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080" y="1690834"/>
            <a:ext cx="9951039" cy="719981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555" y="1690829"/>
            <a:ext cx="16909599" cy="36258300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080" y="8890646"/>
            <a:ext cx="9951039" cy="29058486"/>
          </a:xfrm>
        </p:spPr>
        <p:txBody>
          <a:bodyPr/>
          <a:lstStyle>
            <a:lvl1pPr marL="0" indent="0">
              <a:buNone/>
              <a:defRPr sz="1400"/>
            </a:lvl1pPr>
            <a:lvl2pPr marL="440924" indent="0">
              <a:buNone/>
              <a:defRPr sz="1200"/>
            </a:lvl2pPr>
            <a:lvl3pPr marL="881847" indent="0">
              <a:buNone/>
              <a:defRPr sz="1000"/>
            </a:lvl3pPr>
            <a:lvl4pPr marL="1322771" indent="0">
              <a:buNone/>
              <a:defRPr sz="900"/>
            </a:lvl4pPr>
            <a:lvl5pPr marL="1763695" indent="0">
              <a:buNone/>
              <a:defRPr sz="900"/>
            </a:lvl5pPr>
            <a:lvl6pPr marL="2204618" indent="0">
              <a:buNone/>
              <a:defRPr sz="900"/>
            </a:lvl6pPr>
            <a:lvl7pPr marL="2645542" indent="0">
              <a:buNone/>
              <a:defRPr sz="900"/>
            </a:lvl7pPr>
            <a:lvl8pPr marL="3086466" indent="0">
              <a:buNone/>
              <a:defRPr sz="900"/>
            </a:lvl8pPr>
            <a:lvl9pPr marL="352738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62C1A-7A9D-4868-ADA2-722DB61717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614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8280" y="29737497"/>
            <a:ext cx="18149936" cy="351210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8280" y="3796421"/>
            <a:ext cx="18149936" cy="25489519"/>
          </a:xfrm>
        </p:spPr>
        <p:txBody>
          <a:bodyPr/>
          <a:lstStyle>
            <a:lvl1pPr marL="0" indent="0">
              <a:buNone/>
              <a:defRPr sz="3100"/>
            </a:lvl1pPr>
            <a:lvl2pPr marL="440924" indent="0">
              <a:buNone/>
              <a:defRPr sz="2700"/>
            </a:lvl2pPr>
            <a:lvl3pPr marL="881847" indent="0">
              <a:buNone/>
              <a:defRPr sz="2300"/>
            </a:lvl3pPr>
            <a:lvl4pPr marL="1322771" indent="0">
              <a:buNone/>
              <a:defRPr sz="1900"/>
            </a:lvl4pPr>
            <a:lvl5pPr marL="1763695" indent="0">
              <a:buNone/>
              <a:defRPr sz="1900"/>
            </a:lvl5pPr>
            <a:lvl6pPr marL="2204618" indent="0">
              <a:buNone/>
              <a:defRPr sz="1900"/>
            </a:lvl6pPr>
            <a:lvl7pPr marL="2645542" indent="0">
              <a:buNone/>
              <a:defRPr sz="1900"/>
            </a:lvl7pPr>
            <a:lvl8pPr marL="3086466" indent="0">
              <a:buNone/>
              <a:defRPr sz="1900"/>
            </a:lvl8pPr>
            <a:lvl9pPr marL="3527389" indent="0">
              <a:buNone/>
              <a:defRPr sz="1900"/>
            </a:lvl9pPr>
          </a:lstStyle>
          <a:p>
            <a:pPr lvl="0"/>
            <a:endParaRPr lang="en-AU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8280" y="33249601"/>
            <a:ext cx="18149936" cy="4985516"/>
          </a:xfrm>
        </p:spPr>
        <p:txBody>
          <a:bodyPr/>
          <a:lstStyle>
            <a:lvl1pPr marL="0" indent="0">
              <a:buNone/>
              <a:defRPr sz="1400"/>
            </a:lvl1pPr>
            <a:lvl2pPr marL="440924" indent="0">
              <a:buNone/>
              <a:defRPr sz="1200"/>
            </a:lvl2pPr>
            <a:lvl3pPr marL="881847" indent="0">
              <a:buNone/>
              <a:defRPr sz="1000"/>
            </a:lvl3pPr>
            <a:lvl4pPr marL="1322771" indent="0">
              <a:buNone/>
              <a:defRPr sz="900"/>
            </a:lvl4pPr>
            <a:lvl5pPr marL="1763695" indent="0">
              <a:buNone/>
              <a:defRPr sz="900"/>
            </a:lvl5pPr>
            <a:lvl6pPr marL="2204618" indent="0">
              <a:buNone/>
              <a:defRPr sz="900"/>
            </a:lvl6pPr>
            <a:lvl7pPr marL="2645542" indent="0">
              <a:buNone/>
              <a:defRPr sz="900"/>
            </a:lvl7pPr>
            <a:lvl8pPr marL="3086466" indent="0">
              <a:buNone/>
              <a:defRPr sz="900"/>
            </a:lvl8pPr>
            <a:lvl9pPr marL="352738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346C5E-16E2-44AE-B1DB-5D50A697C3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8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2888" y="1701800"/>
            <a:ext cx="27222450" cy="707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0958" tIns="190479" rIns="380958" bIns="1904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2888" y="9913938"/>
            <a:ext cx="27222450" cy="2803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0958" tIns="190479" rIns="380958" bIns="190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2888" y="38688963"/>
            <a:ext cx="7058025" cy="294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0958" tIns="190479" rIns="380958" bIns="19047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58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3038" y="38688963"/>
            <a:ext cx="9582150" cy="294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0958" tIns="190479" rIns="380958" bIns="190479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58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77313" y="38688963"/>
            <a:ext cx="7058025" cy="294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0958" tIns="190479" rIns="380958" bIns="19047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5800">
                <a:solidFill>
                  <a:schemeClr val="tx1"/>
                </a:solidFill>
              </a:defRPr>
            </a:lvl1pPr>
          </a:lstStyle>
          <a:p>
            <a:fld id="{866AEA77-E8CF-495E-95F1-4D4B6B104F2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08413" rtl="0" eaLnBrk="0" fontAlgn="base" hangingPunct="0">
        <a:spcBef>
          <a:spcPct val="0"/>
        </a:spcBef>
        <a:spcAft>
          <a:spcPct val="0"/>
        </a:spcAft>
        <a:defRPr sz="183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3808413" rtl="0" eaLnBrk="0" fontAlgn="base" hangingPunct="0">
        <a:spcBef>
          <a:spcPct val="0"/>
        </a:spcBef>
        <a:spcAft>
          <a:spcPct val="0"/>
        </a:spcAft>
        <a:defRPr sz="18300">
          <a:solidFill>
            <a:schemeClr val="tx2"/>
          </a:solidFill>
          <a:latin typeface="Arial" pitchFamily="34" charset="0"/>
          <a:ea typeface="MS PGothic" panose="020B0600070205080204" pitchFamily="34" charset="-128"/>
          <a:cs typeface="ＭＳ Ｐゴシック" charset="0"/>
        </a:defRPr>
      </a:lvl2pPr>
      <a:lvl3pPr algn="ctr" defTabSz="3808413" rtl="0" eaLnBrk="0" fontAlgn="base" hangingPunct="0">
        <a:spcBef>
          <a:spcPct val="0"/>
        </a:spcBef>
        <a:spcAft>
          <a:spcPct val="0"/>
        </a:spcAft>
        <a:defRPr sz="18300">
          <a:solidFill>
            <a:schemeClr val="tx2"/>
          </a:solidFill>
          <a:latin typeface="Arial" pitchFamily="34" charset="0"/>
          <a:ea typeface="MS PGothic" panose="020B0600070205080204" pitchFamily="34" charset="-128"/>
          <a:cs typeface="ＭＳ Ｐゴシック" charset="0"/>
        </a:defRPr>
      </a:lvl3pPr>
      <a:lvl4pPr algn="ctr" defTabSz="3808413" rtl="0" eaLnBrk="0" fontAlgn="base" hangingPunct="0">
        <a:spcBef>
          <a:spcPct val="0"/>
        </a:spcBef>
        <a:spcAft>
          <a:spcPct val="0"/>
        </a:spcAft>
        <a:defRPr sz="18300">
          <a:solidFill>
            <a:schemeClr val="tx2"/>
          </a:solidFill>
          <a:latin typeface="Arial" pitchFamily="34" charset="0"/>
          <a:ea typeface="MS PGothic" panose="020B0600070205080204" pitchFamily="34" charset="-128"/>
          <a:cs typeface="ＭＳ Ｐゴシック" charset="0"/>
        </a:defRPr>
      </a:lvl4pPr>
      <a:lvl5pPr algn="ctr" defTabSz="3808413" rtl="0" eaLnBrk="0" fontAlgn="base" hangingPunct="0">
        <a:spcBef>
          <a:spcPct val="0"/>
        </a:spcBef>
        <a:spcAft>
          <a:spcPct val="0"/>
        </a:spcAft>
        <a:defRPr sz="18300">
          <a:solidFill>
            <a:schemeClr val="tx2"/>
          </a:solidFill>
          <a:latin typeface="Arial" pitchFamily="34" charset="0"/>
          <a:ea typeface="MS PGothic" panose="020B0600070205080204" pitchFamily="34" charset="-128"/>
          <a:cs typeface="ＭＳ Ｐゴシック" charset="0"/>
        </a:defRPr>
      </a:lvl5pPr>
      <a:lvl6pPr marL="440924" algn="ctr" defTabSz="3809091" rtl="0" fontAlgn="base">
        <a:spcBef>
          <a:spcPct val="0"/>
        </a:spcBef>
        <a:spcAft>
          <a:spcPct val="0"/>
        </a:spcAft>
        <a:defRPr sz="18300">
          <a:solidFill>
            <a:schemeClr val="tx2"/>
          </a:solidFill>
          <a:latin typeface="Arial" pitchFamily="34" charset="0"/>
        </a:defRPr>
      </a:lvl6pPr>
      <a:lvl7pPr marL="881847" algn="ctr" defTabSz="3809091" rtl="0" fontAlgn="base">
        <a:spcBef>
          <a:spcPct val="0"/>
        </a:spcBef>
        <a:spcAft>
          <a:spcPct val="0"/>
        </a:spcAft>
        <a:defRPr sz="18300">
          <a:solidFill>
            <a:schemeClr val="tx2"/>
          </a:solidFill>
          <a:latin typeface="Arial" pitchFamily="34" charset="0"/>
        </a:defRPr>
      </a:lvl7pPr>
      <a:lvl8pPr marL="1322771" algn="ctr" defTabSz="3809091" rtl="0" fontAlgn="base">
        <a:spcBef>
          <a:spcPct val="0"/>
        </a:spcBef>
        <a:spcAft>
          <a:spcPct val="0"/>
        </a:spcAft>
        <a:defRPr sz="18300">
          <a:solidFill>
            <a:schemeClr val="tx2"/>
          </a:solidFill>
          <a:latin typeface="Arial" pitchFamily="34" charset="0"/>
        </a:defRPr>
      </a:lvl8pPr>
      <a:lvl9pPr marL="1763695" algn="ctr" defTabSz="3809091" rtl="0" fontAlgn="base">
        <a:spcBef>
          <a:spcPct val="0"/>
        </a:spcBef>
        <a:spcAft>
          <a:spcPct val="0"/>
        </a:spcAft>
        <a:defRPr sz="18300">
          <a:solidFill>
            <a:schemeClr val="tx2"/>
          </a:solidFill>
          <a:latin typeface="Arial" pitchFamily="34" charset="0"/>
        </a:defRPr>
      </a:lvl9pPr>
    </p:titleStyle>
    <p:bodyStyle>
      <a:lvl1pPr marL="1427163" indent="-1427163" algn="l" defTabSz="3808413" rtl="0" eaLnBrk="0" fontAlgn="base" hangingPunct="0">
        <a:spcBef>
          <a:spcPct val="20000"/>
        </a:spcBef>
        <a:spcAft>
          <a:spcPct val="0"/>
        </a:spcAft>
        <a:buChar char="•"/>
        <a:defRPr sz="133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3095625" indent="-1190625" algn="l" defTabSz="3808413" rtl="0" eaLnBrk="0" fontAlgn="base" hangingPunct="0">
        <a:spcBef>
          <a:spcPct val="20000"/>
        </a:spcBef>
        <a:spcAft>
          <a:spcPct val="0"/>
        </a:spcAft>
        <a:buChar char="–"/>
        <a:defRPr sz="1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4760913" indent="-950913" algn="l" defTabSz="3808413" rtl="0" eaLnBrk="0" fontAlgn="base" hangingPunct="0">
        <a:spcBef>
          <a:spcPct val="20000"/>
        </a:spcBef>
        <a:spcAft>
          <a:spcPct val="0"/>
        </a:spcAft>
        <a:buChar char="•"/>
        <a:defRPr sz="100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6665913" indent="-952500" algn="l" defTabSz="3808413" rtl="0" eaLnBrk="0" fontAlgn="base" hangingPunct="0">
        <a:spcBef>
          <a:spcPct val="20000"/>
        </a:spcBef>
        <a:spcAft>
          <a:spcPct val="0"/>
        </a:spcAft>
        <a:buChar char="–"/>
        <a:defRPr sz="83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8570913" indent="-950913" algn="l" defTabSz="3808413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9012909" indent="-952273" algn="l" defTabSz="3809091" rtl="0" fontAlgn="base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6pPr>
      <a:lvl7pPr marL="9453833" indent="-952273" algn="l" defTabSz="3809091" rtl="0" fontAlgn="base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7pPr>
      <a:lvl8pPr marL="9894757" indent="-952273" algn="l" defTabSz="3809091" rtl="0" fontAlgn="base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8pPr>
      <a:lvl9pPr marL="10335680" indent="-952273" algn="l" defTabSz="3809091" rtl="0" fontAlgn="base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818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40924" algn="l" defTabSz="8818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81847" algn="l" defTabSz="8818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22771" algn="l" defTabSz="8818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63695" algn="l" defTabSz="8818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04618" algn="l" defTabSz="8818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45542" algn="l" defTabSz="8818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466" algn="l" defTabSz="8818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27389" algn="l" defTabSz="8818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3137"/>
          <p:cNvSpPr/>
          <p:nvPr/>
        </p:nvSpPr>
        <p:spPr bwMode="auto">
          <a:xfrm>
            <a:off x="0" y="4724401"/>
            <a:ext cx="30245751" cy="37758687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949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7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69005" y="4965701"/>
            <a:ext cx="29732136" cy="3723271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949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7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06488" y="5327550"/>
            <a:ext cx="29130942" cy="6982630"/>
            <a:chOff x="506488" y="5327550"/>
            <a:chExt cx="29130942" cy="7272450"/>
          </a:xfrm>
        </p:grpSpPr>
        <p:sp>
          <p:nvSpPr>
            <p:cNvPr id="213" name="Rounded Rectangle 21"/>
            <p:cNvSpPr>
              <a:spLocks noChangeArrowheads="1"/>
            </p:cNvSpPr>
            <p:nvPr/>
          </p:nvSpPr>
          <p:spPr bwMode="auto">
            <a:xfrm>
              <a:off x="22618385" y="5327550"/>
              <a:ext cx="6804000" cy="72000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1pPr>
              <a:lvl2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2pPr>
              <a:lvl3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3pPr>
              <a:lvl4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4pPr>
              <a:lvl5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5pPr>
              <a:lvl6pPr marL="22193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6pPr>
              <a:lvl7pPr marL="26765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7pPr>
              <a:lvl8pPr marL="31337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8pPr>
              <a:lvl9pPr marL="35909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7800" dirty="0">
                <a:solidFill>
                  <a:schemeClr val="tx1"/>
                </a:solidFill>
              </a:endParaRPr>
            </a:p>
          </p:txBody>
        </p:sp>
        <p:sp>
          <p:nvSpPr>
            <p:cNvPr id="214" name="Rounded Rectangle 21"/>
            <p:cNvSpPr>
              <a:spLocks noChangeArrowheads="1"/>
            </p:cNvSpPr>
            <p:nvPr/>
          </p:nvSpPr>
          <p:spPr bwMode="auto">
            <a:xfrm>
              <a:off x="15197877" y="5327550"/>
              <a:ext cx="6804000" cy="72000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1pPr>
              <a:lvl2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2pPr>
              <a:lvl3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3pPr>
              <a:lvl4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4pPr>
              <a:lvl5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5pPr>
              <a:lvl6pPr marL="22193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6pPr>
              <a:lvl7pPr marL="26765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7pPr>
              <a:lvl8pPr marL="31337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8pPr>
              <a:lvl9pPr marL="35909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7800" dirty="0">
                <a:solidFill>
                  <a:schemeClr val="tx1"/>
                </a:solidFill>
              </a:endParaRPr>
            </a:p>
          </p:txBody>
        </p:sp>
        <p:sp>
          <p:nvSpPr>
            <p:cNvPr id="215" name="Rounded Rectangle 21"/>
            <p:cNvSpPr>
              <a:spLocks noChangeArrowheads="1"/>
            </p:cNvSpPr>
            <p:nvPr/>
          </p:nvSpPr>
          <p:spPr bwMode="auto">
            <a:xfrm>
              <a:off x="7855756" y="5327550"/>
              <a:ext cx="6804000" cy="72000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1pPr>
              <a:lvl2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2pPr>
              <a:lvl3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3pPr>
              <a:lvl4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4pPr>
              <a:lvl5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5pPr>
              <a:lvl6pPr marL="22193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6pPr>
              <a:lvl7pPr marL="26765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7pPr>
              <a:lvl8pPr marL="31337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8pPr>
              <a:lvl9pPr marL="35909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7800" dirty="0">
                <a:solidFill>
                  <a:schemeClr val="tx1"/>
                </a:solidFill>
              </a:endParaRPr>
            </a:p>
          </p:txBody>
        </p:sp>
        <p:sp>
          <p:nvSpPr>
            <p:cNvPr id="216" name="Rounded Rectangle 21"/>
            <p:cNvSpPr>
              <a:spLocks noChangeArrowheads="1"/>
            </p:cNvSpPr>
            <p:nvPr/>
          </p:nvSpPr>
          <p:spPr bwMode="auto">
            <a:xfrm>
              <a:off x="506488" y="5327776"/>
              <a:ext cx="6804000" cy="72000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1pPr>
              <a:lvl2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2pPr>
              <a:lvl3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3pPr>
              <a:lvl4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4pPr>
              <a:lvl5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5pPr>
              <a:lvl6pPr marL="22193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6pPr>
              <a:lvl7pPr marL="26765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7pPr>
              <a:lvl8pPr marL="31337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8pPr>
              <a:lvl9pPr marL="35909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7800" dirty="0">
                <a:solidFill>
                  <a:schemeClr val="tx1"/>
                </a:solidFill>
              </a:endParaRPr>
            </a:p>
          </p:txBody>
        </p:sp>
        <p:sp>
          <p:nvSpPr>
            <p:cNvPr id="206" name="Rounded Rectangle 21"/>
            <p:cNvSpPr>
              <a:spLocks noChangeArrowheads="1"/>
            </p:cNvSpPr>
            <p:nvPr/>
          </p:nvSpPr>
          <p:spPr bwMode="auto">
            <a:xfrm>
              <a:off x="721533" y="5400000"/>
              <a:ext cx="6804000" cy="7200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1pPr>
              <a:lvl2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2pPr>
              <a:lvl3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3pPr>
              <a:lvl4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4pPr>
              <a:lvl5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5pPr>
              <a:lvl6pPr marL="22193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6pPr>
              <a:lvl7pPr marL="26765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7pPr>
              <a:lvl8pPr marL="31337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8pPr>
              <a:lvl9pPr marL="35909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7800" dirty="0">
                <a:solidFill>
                  <a:schemeClr val="tx1"/>
                </a:solidFill>
              </a:endParaRPr>
            </a:p>
          </p:txBody>
        </p:sp>
        <p:sp>
          <p:nvSpPr>
            <p:cNvPr id="208" name="Rounded Rectangle 21"/>
            <p:cNvSpPr>
              <a:spLocks noChangeArrowheads="1"/>
            </p:cNvSpPr>
            <p:nvPr/>
          </p:nvSpPr>
          <p:spPr bwMode="auto">
            <a:xfrm>
              <a:off x="8070801" y="5399774"/>
              <a:ext cx="6804000" cy="7200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1pPr>
              <a:lvl2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2pPr>
              <a:lvl3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3pPr>
              <a:lvl4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4pPr>
              <a:lvl5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5pPr>
              <a:lvl6pPr marL="22193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6pPr>
              <a:lvl7pPr marL="26765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7pPr>
              <a:lvl8pPr marL="31337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8pPr>
              <a:lvl9pPr marL="35909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7800" dirty="0">
                <a:solidFill>
                  <a:schemeClr val="tx1"/>
                </a:solidFill>
              </a:endParaRPr>
            </a:p>
          </p:txBody>
        </p:sp>
        <p:sp>
          <p:nvSpPr>
            <p:cNvPr id="209" name="Rounded Rectangle 21"/>
            <p:cNvSpPr>
              <a:spLocks noChangeArrowheads="1"/>
            </p:cNvSpPr>
            <p:nvPr/>
          </p:nvSpPr>
          <p:spPr bwMode="auto">
            <a:xfrm>
              <a:off x="15412922" y="5399774"/>
              <a:ext cx="6804000" cy="7200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1pPr>
              <a:lvl2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2pPr>
              <a:lvl3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3pPr>
              <a:lvl4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4pPr>
              <a:lvl5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5pPr>
              <a:lvl6pPr marL="22193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6pPr>
              <a:lvl7pPr marL="26765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7pPr>
              <a:lvl8pPr marL="31337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8pPr>
              <a:lvl9pPr marL="35909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7800" dirty="0">
                <a:solidFill>
                  <a:schemeClr val="tx1"/>
                </a:solidFill>
              </a:endParaRPr>
            </a:p>
          </p:txBody>
        </p:sp>
        <p:sp>
          <p:nvSpPr>
            <p:cNvPr id="210" name="Rounded Rectangle 21"/>
            <p:cNvSpPr>
              <a:spLocks noChangeArrowheads="1"/>
            </p:cNvSpPr>
            <p:nvPr/>
          </p:nvSpPr>
          <p:spPr bwMode="auto">
            <a:xfrm>
              <a:off x="22833430" y="5399774"/>
              <a:ext cx="6804000" cy="7200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1pPr>
              <a:lvl2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2pPr>
              <a:lvl3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3pPr>
              <a:lvl4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4pPr>
              <a:lvl5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5pPr>
              <a:lvl6pPr marL="22193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6pPr>
              <a:lvl7pPr marL="26765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7pPr>
              <a:lvl8pPr marL="31337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8pPr>
              <a:lvl9pPr marL="35909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7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3173021" y="31208288"/>
            <a:ext cx="16641669" cy="5652559"/>
            <a:chOff x="13173021" y="31208288"/>
            <a:chExt cx="16641669" cy="7354428"/>
          </a:xfrm>
        </p:grpSpPr>
        <p:sp>
          <p:nvSpPr>
            <p:cNvPr id="198" name="Rounded Rectangle 197"/>
            <p:cNvSpPr/>
            <p:nvPr/>
          </p:nvSpPr>
          <p:spPr bwMode="auto">
            <a:xfrm>
              <a:off x="13173021" y="31208288"/>
              <a:ext cx="16376517" cy="7262218"/>
            </a:xfrm>
            <a:prstGeom prst="roundRect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9497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7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13317037" y="31300498"/>
              <a:ext cx="16497653" cy="7262218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9497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7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95" name="Rounded Rectangle 21"/>
          <p:cNvSpPr>
            <a:spLocks noChangeArrowheads="1"/>
          </p:cNvSpPr>
          <p:nvPr/>
        </p:nvSpPr>
        <p:spPr bwMode="auto">
          <a:xfrm>
            <a:off x="471477" y="22465680"/>
            <a:ext cx="28911787" cy="8290689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3949700">
              <a:defRPr sz="5200">
                <a:solidFill>
                  <a:srgbClr val="FF0000"/>
                </a:solidFill>
                <a:latin typeface="Arial" charset="0"/>
                <a:ea typeface="MS PGothic" pitchFamily="34" charset="-128"/>
              </a:defRPr>
            </a:lvl1pPr>
            <a:lvl2pPr defTabSz="3949700">
              <a:defRPr sz="5200">
                <a:solidFill>
                  <a:srgbClr val="FF0000"/>
                </a:solidFill>
                <a:latin typeface="Arial" charset="0"/>
                <a:ea typeface="MS PGothic" pitchFamily="34" charset="-128"/>
              </a:defRPr>
            </a:lvl2pPr>
            <a:lvl3pPr defTabSz="3949700">
              <a:defRPr sz="5200">
                <a:solidFill>
                  <a:srgbClr val="FF0000"/>
                </a:solidFill>
                <a:latin typeface="Arial" charset="0"/>
                <a:ea typeface="MS PGothic" pitchFamily="34" charset="-128"/>
              </a:defRPr>
            </a:lvl3pPr>
            <a:lvl4pPr defTabSz="3949700">
              <a:defRPr sz="5200">
                <a:solidFill>
                  <a:srgbClr val="FF0000"/>
                </a:solidFill>
                <a:latin typeface="Arial" charset="0"/>
                <a:ea typeface="MS PGothic" pitchFamily="34" charset="-128"/>
              </a:defRPr>
            </a:lvl4pPr>
            <a:lvl5pPr defTabSz="3949700">
              <a:defRPr sz="5200">
                <a:solidFill>
                  <a:srgbClr val="FF0000"/>
                </a:solidFill>
                <a:latin typeface="Arial" charset="0"/>
                <a:ea typeface="MS PGothic" pitchFamily="34" charset="-128"/>
              </a:defRPr>
            </a:lvl5pPr>
            <a:lvl6pPr marL="2219325" indent="66675" defTabSz="39497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rgbClr val="FF0000"/>
                </a:solidFill>
                <a:latin typeface="Arial" charset="0"/>
                <a:ea typeface="MS PGothic" pitchFamily="34" charset="-128"/>
              </a:defRPr>
            </a:lvl6pPr>
            <a:lvl7pPr marL="2676525" indent="66675" defTabSz="39497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rgbClr val="FF0000"/>
                </a:solidFill>
                <a:latin typeface="Arial" charset="0"/>
                <a:ea typeface="MS PGothic" pitchFamily="34" charset="-128"/>
              </a:defRPr>
            </a:lvl7pPr>
            <a:lvl8pPr marL="3133725" indent="66675" defTabSz="39497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rgbClr val="FF0000"/>
                </a:solidFill>
                <a:latin typeface="Arial" charset="0"/>
                <a:ea typeface="MS PGothic" pitchFamily="34" charset="-128"/>
              </a:defRPr>
            </a:lvl8pPr>
            <a:lvl9pPr marL="3590925" indent="66675" defTabSz="39497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rgbClr val="FF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7800" dirty="0">
              <a:solidFill>
                <a:schemeClr val="tx1"/>
              </a:solidFill>
            </a:endParaRPr>
          </a:p>
        </p:txBody>
      </p:sp>
      <p:sp>
        <p:nvSpPr>
          <p:cNvPr id="3077" name="Rectangle 10"/>
          <p:cNvSpPr>
            <a:spLocks noChangeArrowheads="1"/>
          </p:cNvSpPr>
          <p:nvPr/>
        </p:nvSpPr>
        <p:spPr bwMode="auto">
          <a:xfrm>
            <a:off x="0" y="0"/>
            <a:ext cx="30248225" cy="461803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8185" tIns="44092" rIns="88185" bIns="44092"/>
          <a:lstStyle>
            <a:lvl1pPr defTabSz="3808413">
              <a:spcBef>
                <a:spcPct val="20000"/>
              </a:spcBef>
              <a:buChar char="•"/>
              <a:defRPr sz="13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defTabSz="3808413">
              <a:spcBef>
                <a:spcPct val="20000"/>
              </a:spcBef>
              <a:buChar char="–"/>
              <a:defRPr sz="117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defTabSz="3808413">
              <a:spcBef>
                <a:spcPct val="20000"/>
              </a:spcBef>
              <a:buChar char="•"/>
              <a:defRPr sz="10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defTabSz="3808413">
              <a:spcBef>
                <a:spcPct val="20000"/>
              </a:spcBef>
              <a:buChar char="–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defTabSz="3808413">
              <a:spcBef>
                <a:spcPct val="20000"/>
              </a:spcBef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3808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3808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3808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3808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7500"/>
          </a:p>
        </p:txBody>
      </p:sp>
      <p:sp>
        <p:nvSpPr>
          <p:cNvPr id="3078" name="Rectangle 21"/>
          <p:cNvSpPr>
            <a:spLocks noChangeArrowheads="1"/>
          </p:cNvSpPr>
          <p:nvPr/>
        </p:nvSpPr>
        <p:spPr bwMode="auto">
          <a:xfrm>
            <a:off x="27471688" y="0"/>
            <a:ext cx="2776537" cy="227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185" tIns="44092" rIns="88185" bIns="44092" anchor="ctr"/>
          <a:lstStyle>
            <a:lvl1pPr>
              <a:spcBef>
                <a:spcPct val="20000"/>
              </a:spcBef>
              <a:buChar char="•"/>
              <a:defRPr sz="13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17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0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7500"/>
          </a:p>
        </p:txBody>
      </p:sp>
      <p:pic>
        <p:nvPicPr>
          <p:cNvPr id="3079" name="Picture 19" descr="Uo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7" t="13730" r="17497" b="11327"/>
          <a:stretch>
            <a:fillRect/>
          </a:stretch>
        </p:blipFill>
        <p:spPr bwMode="auto">
          <a:xfrm>
            <a:off x="227013" y="106363"/>
            <a:ext cx="3976687" cy="44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Rectangle 12"/>
          <p:cNvSpPr>
            <a:spLocks noChangeArrowheads="1"/>
          </p:cNvSpPr>
          <p:nvPr/>
        </p:nvSpPr>
        <p:spPr bwMode="auto">
          <a:xfrm>
            <a:off x="4619625" y="358775"/>
            <a:ext cx="21226469" cy="193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8185" tIns="44092" rIns="88185" bIns="44092">
            <a:spAutoFit/>
          </a:bodyPr>
          <a:lstStyle>
            <a:lvl1pPr>
              <a:spcBef>
                <a:spcPct val="20000"/>
              </a:spcBef>
              <a:buChar char="•"/>
              <a:defRPr sz="13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17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0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6000" b="1" dirty="0">
                <a:solidFill>
                  <a:schemeClr val="bg1"/>
                </a:solidFill>
              </a:rPr>
              <a:t>Using cognitive control to resolve information content predicts both global and local switch costs</a:t>
            </a:r>
          </a:p>
        </p:txBody>
      </p:sp>
      <p:sp>
        <p:nvSpPr>
          <p:cNvPr id="3081" name="Rectangle 3"/>
          <p:cNvSpPr>
            <a:spLocks noChangeArrowheads="1"/>
          </p:cNvSpPr>
          <p:nvPr/>
        </p:nvSpPr>
        <p:spPr bwMode="auto">
          <a:xfrm>
            <a:off x="4594225" y="2690813"/>
            <a:ext cx="25654000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85" tIns="44092" rIns="88185" bIns="44092" anchor="ctr">
            <a:spAutoFit/>
          </a:bodyPr>
          <a:lstStyle>
            <a:lvl1pPr>
              <a:spcBef>
                <a:spcPct val="20000"/>
              </a:spcBef>
              <a:buChar char="•"/>
              <a:defRPr sz="13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17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0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4800" b="1" dirty="0">
                <a:solidFill>
                  <a:schemeClr val="bg1"/>
                </a:solidFill>
                <a:cs typeface="Arial" charset="0"/>
              </a:rPr>
              <a:t>Paul Garrett</a:t>
            </a:r>
            <a:r>
              <a:rPr lang="en-AU" altLang="en-US" sz="4800" b="1" baseline="30000" dirty="0">
                <a:solidFill>
                  <a:schemeClr val="bg1"/>
                </a:solidFill>
                <a:cs typeface="Arial" charset="0"/>
              </a:rPr>
              <a:t>1</a:t>
            </a:r>
            <a:r>
              <a:rPr lang="en-AU" altLang="en-US" sz="4800" b="1" dirty="0">
                <a:solidFill>
                  <a:schemeClr val="bg1"/>
                </a:solidFill>
                <a:cs typeface="Arial" charset="0"/>
              </a:rPr>
              <a:t> Patrick S. Cooper</a:t>
            </a:r>
            <a:r>
              <a:rPr lang="en-AU" altLang="en-US" sz="4800" b="1" baseline="30000" dirty="0">
                <a:solidFill>
                  <a:schemeClr val="bg1"/>
                </a:solidFill>
                <a:cs typeface="Arial" charset="0"/>
              </a:rPr>
              <a:t>1,2</a:t>
            </a:r>
            <a:r>
              <a:rPr lang="en-AU" altLang="en-US" sz="4800" b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AU" altLang="en-US" sz="4800" b="1" dirty="0" smtClean="0">
                <a:solidFill>
                  <a:schemeClr val="bg1"/>
                </a:solidFill>
                <a:cs typeface="Arial" charset="0"/>
              </a:rPr>
              <a:t>&amp; </a:t>
            </a:r>
            <a:r>
              <a:rPr lang="en-AU" altLang="en-US" sz="4800" b="1" dirty="0" err="1">
                <a:solidFill>
                  <a:schemeClr val="bg1"/>
                </a:solidFill>
                <a:cs typeface="Arial" charset="0"/>
              </a:rPr>
              <a:t>Frini</a:t>
            </a:r>
            <a:r>
              <a:rPr lang="en-AU" altLang="en-US" sz="4800" b="1" dirty="0">
                <a:solidFill>
                  <a:schemeClr val="bg1"/>
                </a:solidFill>
                <a:cs typeface="Arial" charset="0"/>
              </a:rPr>
              <a:t> Karayanidis</a:t>
            </a:r>
            <a:r>
              <a:rPr lang="en-AU" altLang="en-US" sz="4800" b="1" baseline="30000" dirty="0">
                <a:solidFill>
                  <a:schemeClr val="bg1"/>
                </a:solidFill>
                <a:cs typeface="Arial" charset="0"/>
              </a:rPr>
              <a:t>1,2</a:t>
            </a:r>
            <a:endParaRPr lang="en-AU" altLang="en-US" sz="48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082" name="TextBox 102"/>
          <p:cNvSpPr txBox="1">
            <a:spLocks noChangeArrowheads="1"/>
          </p:cNvSpPr>
          <p:nvPr/>
        </p:nvSpPr>
        <p:spPr bwMode="auto">
          <a:xfrm>
            <a:off x="22469475" y="3591448"/>
            <a:ext cx="75104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3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17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0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AU" altLang="en-US" sz="3200" b="1" dirty="0" smtClean="0">
                <a:solidFill>
                  <a:schemeClr val="bg1"/>
                </a:solidFill>
                <a:cs typeface="Arial" charset="0"/>
              </a:rPr>
              <a:t>Paul.Garrett@newcastle.edu.au</a:t>
            </a:r>
            <a:endParaRPr lang="en-AU" altLang="en-US" sz="32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083" name="TextBox 1"/>
          <p:cNvSpPr txBox="1">
            <a:spLocks noChangeArrowheads="1"/>
          </p:cNvSpPr>
          <p:nvPr/>
        </p:nvSpPr>
        <p:spPr bwMode="auto">
          <a:xfrm>
            <a:off x="4683125" y="4103688"/>
            <a:ext cx="255651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3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17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0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baseline="30000" dirty="0">
                <a:solidFill>
                  <a:schemeClr val="bg1"/>
                </a:solidFill>
                <a:cs typeface="Arial" charset="0"/>
              </a:rPr>
              <a:t>1</a:t>
            </a:r>
            <a:r>
              <a:rPr lang="en-AU" altLang="en-US" sz="2400" dirty="0">
                <a:solidFill>
                  <a:schemeClr val="bg1"/>
                </a:solidFill>
                <a:cs typeface="Arial" charset="0"/>
              </a:rPr>
              <a:t> Functional Neuroimaging Laboratory, School of Psychology  </a:t>
            </a:r>
            <a:r>
              <a:rPr lang="en-AU" altLang="en-US" sz="2400" baseline="30000" dirty="0">
                <a:solidFill>
                  <a:schemeClr val="bg1"/>
                </a:solidFill>
                <a:cs typeface="Arial" charset="0"/>
              </a:rPr>
              <a:t>2</a:t>
            </a:r>
            <a:r>
              <a:rPr lang="en-AU" altLang="en-US" sz="2400" dirty="0">
                <a:solidFill>
                  <a:schemeClr val="bg1"/>
                </a:solidFill>
                <a:cs typeface="Arial" charset="0"/>
              </a:rPr>
              <a:t>Centre for Translational Neuroscience and Mental </a:t>
            </a:r>
            <a:r>
              <a:rPr lang="en-AU" altLang="en-US" sz="2400" dirty="0" smtClean="0">
                <a:solidFill>
                  <a:schemeClr val="bg1"/>
                </a:solidFill>
                <a:cs typeface="Arial" charset="0"/>
              </a:rPr>
              <a:t>Health</a:t>
            </a:r>
            <a:endParaRPr lang="en-AU" altLang="en-US" sz="2400" dirty="0">
              <a:solidFill>
                <a:schemeClr val="bg1"/>
              </a:solidFill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2020236" y="17010011"/>
            <a:ext cx="265329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500" dirty="0" smtClean="0">
                <a:solidFill>
                  <a:srgbClr val="0000FF"/>
                </a:solidFill>
              </a:rPr>
              <a:t>Distractor</a:t>
            </a:r>
            <a:endParaRPr lang="en-AU" sz="4500" dirty="0">
              <a:solidFill>
                <a:srgbClr val="0000FF"/>
              </a:solidFill>
            </a:endParaRPr>
          </a:p>
        </p:txBody>
      </p:sp>
      <p:sp>
        <p:nvSpPr>
          <p:cNvPr id="99" name="Rounded Rectangle 21"/>
          <p:cNvSpPr>
            <a:spLocks noChangeArrowheads="1"/>
          </p:cNvSpPr>
          <p:nvPr/>
        </p:nvSpPr>
        <p:spPr bwMode="auto">
          <a:xfrm>
            <a:off x="666100" y="22522911"/>
            <a:ext cx="29032923" cy="829068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3949700">
              <a:defRPr sz="5200">
                <a:solidFill>
                  <a:srgbClr val="FF0000"/>
                </a:solidFill>
                <a:latin typeface="Arial" charset="0"/>
                <a:ea typeface="MS PGothic" pitchFamily="34" charset="-128"/>
              </a:defRPr>
            </a:lvl1pPr>
            <a:lvl2pPr defTabSz="3949700">
              <a:defRPr sz="5200">
                <a:solidFill>
                  <a:srgbClr val="FF0000"/>
                </a:solidFill>
                <a:latin typeface="Arial" charset="0"/>
                <a:ea typeface="MS PGothic" pitchFamily="34" charset="-128"/>
              </a:defRPr>
            </a:lvl2pPr>
            <a:lvl3pPr defTabSz="3949700">
              <a:defRPr sz="5200">
                <a:solidFill>
                  <a:srgbClr val="FF0000"/>
                </a:solidFill>
                <a:latin typeface="Arial" charset="0"/>
                <a:ea typeface="MS PGothic" pitchFamily="34" charset="-128"/>
              </a:defRPr>
            </a:lvl3pPr>
            <a:lvl4pPr defTabSz="3949700">
              <a:defRPr sz="5200">
                <a:solidFill>
                  <a:srgbClr val="FF0000"/>
                </a:solidFill>
                <a:latin typeface="Arial" charset="0"/>
                <a:ea typeface="MS PGothic" pitchFamily="34" charset="-128"/>
              </a:defRPr>
            </a:lvl4pPr>
            <a:lvl5pPr defTabSz="3949700">
              <a:defRPr sz="5200">
                <a:solidFill>
                  <a:srgbClr val="FF0000"/>
                </a:solidFill>
                <a:latin typeface="Arial" charset="0"/>
                <a:ea typeface="MS PGothic" pitchFamily="34" charset="-128"/>
              </a:defRPr>
            </a:lvl5pPr>
            <a:lvl6pPr marL="2219325" indent="66675" defTabSz="39497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rgbClr val="FF0000"/>
                </a:solidFill>
                <a:latin typeface="Arial" charset="0"/>
                <a:ea typeface="MS PGothic" pitchFamily="34" charset="-128"/>
              </a:defRPr>
            </a:lvl6pPr>
            <a:lvl7pPr marL="2676525" indent="66675" defTabSz="39497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rgbClr val="FF0000"/>
                </a:solidFill>
                <a:latin typeface="Arial" charset="0"/>
                <a:ea typeface="MS PGothic" pitchFamily="34" charset="-128"/>
              </a:defRPr>
            </a:lvl7pPr>
            <a:lvl8pPr marL="3133725" indent="66675" defTabSz="39497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rgbClr val="FF0000"/>
                </a:solidFill>
                <a:latin typeface="Arial" charset="0"/>
                <a:ea typeface="MS PGothic" pitchFamily="34" charset="-128"/>
              </a:defRPr>
            </a:lvl8pPr>
            <a:lvl9pPr marL="3590925" indent="66675" defTabSz="39497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rgbClr val="FF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7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789205" y="6696391"/>
            <a:ext cx="635015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dirty="0" smtClean="0">
                <a:solidFill>
                  <a:schemeClr val="tx1"/>
                </a:solidFill>
              </a:rPr>
              <a:t>Here we attempt to explain the range of control processes in a </a:t>
            </a:r>
            <a:r>
              <a:rPr lang="en-US" sz="3800" dirty="0" smtClean="0">
                <a:solidFill>
                  <a:schemeClr val="accent2"/>
                </a:solidFill>
              </a:rPr>
              <a:t>cued-trials task-switching paradigm </a:t>
            </a:r>
            <a:r>
              <a:rPr lang="en-US" sz="3800" dirty="0" smtClean="0">
                <a:solidFill>
                  <a:schemeClr val="tx1"/>
                </a:solidFill>
              </a:rPr>
              <a:t>as a function of environmental </a:t>
            </a:r>
            <a:r>
              <a:rPr lang="en-US" sz="3800" i="1" dirty="0" smtClean="0"/>
              <a:t>uncertainty</a:t>
            </a:r>
            <a:r>
              <a:rPr lang="en-US" sz="3800" dirty="0" smtClean="0">
                <a:solidFill>
                  <a:schemeClr val="tx1"/>
                </a:solidFill>
              </a:rPr>
              <a:t>. </a:t>
            </a:r>
            <a:endParaRPr lang="en-AU" sz="380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315411" y="6696391"/>
            <a:ext cx="668641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800" dirty="0" smtClean="0">
                <a:solidFill>
                  <a:schemeClr val="tx1"/>
                </a:solidFill>
              </a:rPr>
              <a:t>In Information Theory </a:t>
            </a:r>
            <a:r>
              <a:rPr lang="en-AU" sz="3800" i="1" dirty="0" smtClean="0"/>
              <a:t>uncertainty</a:t>
            </a:r>
            <a:r>
              <a:rPr lang="en-AU" sz="3800" dirty="0" smtClean="0"/>
              <a:t> </a:t>
            </a:r>
            <a:r>
              <a:rPr lang="en-AU" sz="3800" dirty="0" smtClean="0">
                <a:solidFill>
                  <a:schemeClr val="tx1"/>
                </a:solidFill>
              </a:rPr>
              <a:t>is a measure of the information content that a given signal contains characterised by Shannon Entropy (bits).</a:t>
            </a:r>
          </a:p>
          <a:p>
            <a:endParaRPr lang="en-AU" sz="3800" dirty="0">
              <a:solidFill>
                <a:schemeClr val="tx1"/>
              </a:solidFill>
            </a:endParaRPr>
          </a:p>
        </p:txBody>
      </p:sp>
      <p:sp>
        <p:nvSpPr>
          <p:cNvPr id="3150" name="Rectangle 3149"/>
          <p:cNvSpPr/>
          <p:nvPr/>
        </p:nvSpPr>
        <p:spPr>
          <a:xfrm>
            <a:off x="883464" y="5850462"/>
            <a:ext cx="28138192" cy="860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5000" dirty="0" smtClean="0">
                <a:solidFill>
                  <a:srgbClr val="0C0CEE"/>
                </a:solidFill>
              </a:rPr>
              <a:t>1.a Cognitive Control        1.b Information Theory      1.c Uncertainty                  1.d Measures </a:t>
            </a:r>
            <a:endParaRPr lang="en-AU" sz="5000" dirty="0">
              <a:solidFill>
                <a:srgbClr val="0C0CEE"/>
              </a:solidFill>
            </a:endParaRPr>
          </a:p>
        </p:txBody>
      </p:sp>
      <p:sp>
        <p:nvSpPr>
          <p:cNvPr id="3160" name="Rectangle 3159"/>
          <p:cNvSpPr/>
          <p:nvPr/>
        </p:nvSpPr>
        <p:spPr>
          <a:xfrm>
            <a:off x="23103473" y="6641313"/>
            <a:ext cx="5806797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dirty="0" smtClean="0">
                <a:solidFill>
                  <a:schemeClr val="tx1"/>
                </a:solidFill>
              </a:rPr>
              <a:t>We investigate </a:t>
            </a:r>
            <a:r>
              <a:rPr lang="en-US" sz="3800" dirty="0">
                <a:solidFill>
                  <a:srgbClr val="00B050"/>
                </a:solidFill>
              </a:rPr>
              <a:t>proactive</a:t>
            </a:r>
            <a:r>
              <a:rPr lang="en-US" sz="3800" dirty="0">
                <a:solidFill>
                  <a:schemeClr val="tx1"/>
                </a:solidFill>
              </a:rPr>
              <a:t> and </a:t>
            </a:r>
            <a:r>
              <a:rPr lang="en-US" sz="3800" dirty="0">
                <a:solidFill>
                  <a:srgbClr val="00B050"/>
                </a:solidFill>
              </a:rPr>
              <a:t>reactive </a:t>
            </a:r>
            <a:r>
              <a:rPr lang="en-US" sz="3800" dirty="0" smtClean="0">
                <a:solidFill>
                  <a:srgbClr val="00B050"/>
                </a:solidFill>
              </a:rPr>
              <a:t>control</a:t>
            </a:r>
            <a:r>
              <a:rPr lang="en-US" sz="3800" dirty="0" smtClean="0">
                <a:solidFill>
                  <a:schemeClr val="tx1"/>
                </a:solidFill>
              </a:rPr>
              <a:t>,</a:t>
            </a:r>
            <a:r>
              <a:rPr lang="en-US" sz="3800" dirty="0" smtClean="0">
                <a:solidFill>
                  <a:srgbClr val="00B050"/>
                </a:solidFill>
              </a:rPr>
              <a:t> </a:t>
            </a:r>
            <a:r>
              <a:rPr lang="en-US" sz="3800" dirty="0" smtClean="0">
                <a:solidFill>
                  <a:schemeClr val="tx1"/>
                </a:solidFill>
              </a:rPr>
              <a:t>in addition to specific </a:t>
            </a:r>
            <a:r>
              <a:rPr lang="en-US" sz="3800" dirty="0">
                <a:solidFill>
                  <a:schemeClr val="tx1"/>
                </a:solidFill>
              </a:rPr>
              <a:t>indices of control, the </a:t>
            </a:r>
            <a:r>
              <a:rPr lang="en-US" sz="3800" dirty="0">
                <a:solidFill>
                  <a:srgbClr val="00B0F0"/>
                </a:solidFill>
              </a:rPr>
              <a:t>L</a:t>
            </a:r>
            <a:r>
              <a:rPr lang="en-US" sz="3800" dirty="0" smtClean="0">
                <a:solidFill>
                  <a:srgbClr val="00B0F0"/>
                </a:solidFill>
              </a:rPr>
              <a:t>ocal</a:t>
            </a:r>
            <a:r>
              <a:rPr lang="en-US" sz="3800" dirty="0" smtClean="0">
                <a:solidFill>
                  <a:schemeClr val="tx1"/>
                </a:solidFill>
              </a:rPr>
              <a:t> </a:t>
            </a:r>
            <a:r>
              <a:rPr lang="en-US" sz="3800" dirty="0">
                <a:solidFill>
                  <a:schemeClr val="tx1"/>
                </a:solidFill>
              </a:rPr>
              <a:t>and </a:t>
            </a:r>
            <a:r>
              <a:rPr lang="en-US" sz="3800" dirty="0" smtClean="0">
                <a:solidFill>
                  <a:srgbClr val="00B0F0"/>
                </a:solidFill>
              </a:rPr>
              <a:t>Global </a:t>
            </a:r>
            <a:r>
              <a:rPr lang="en-US" sz="3800" dirty="0">
                <a:solidFill>
                  <a:srgbClr val="00B0F0"/>
                </a:solidFill>
              </a:rPr>
              <a:t>S</a:t>
            </a:r>
            <a:r>
              <a:rPr lang="en-US" sz="3800" dirty="0" smtClean="0">
                <a:solidFill>
                  <a:srgbClr val="00B0F0"/>
                </a:solidFill>
              </a:rPr>
              <a:t>witch Cost </a:t>
            </a:r>
            <a:r>
              <a:rPr lang="en-US" sz="3800" dirty="0" smtClean="0">
                <a:solidFill>
                  <a:schemeClr val="tx1"/>
                </a:solidFill>
              </a:rPr>
              <a:t>in a </a:t>
            </a:r>
            <a:r>
              <a:rPr lang="en-US" sz="3800" dirty="0" smtClean="0">
                <a:solidFill>
                  <a:schemeClr val="tx1"/>
                </a:solidFill>
              </a:rPr>
              <a:t>standard (n=94) </a:t>
            </a:r>
            <a:r>
              <a:rPr lang="en-US" sz="3800" dirty="0" smtClean="0">
                <a:solidFill>
                  <a:schemeClr val="tx1"/>
                </a:solidFill>
              </a:rPr>
              <a:t>and distractor </a:t>
            </a:r>
            <a:r>
              <a:rPr lang="en-US" sz="3800" dirty="0" smtClean="0">
                <a:solidFill>
                  <a:schemeClr val="tx1"/>
                </a:solidFill>
              </a:rPr>
              <a:t>paradigm (n=19)</a:t>
            </a:r>
            <a:r>
              <a:rPr lang="en-US" sz="4400" dirty="0" smtClean="0">
                <a:solidFill>
                  <a:schemeClr val="tx1"/>
                </a:solidFill>
              </a:rPr>
              <a:t>.</a:t>
            </a:r>
            <a:endParaRPr lang="en-AU" sz="4400" dirty="0">
              <a:solidFill>
                <a:schemeClr val="tx1"/>
              </a:solidFill>
            </a:endParaRPr>
          </a:p>
        </p:txBody>
      </p:sp>
      <p:sp>
        <p:nvSpPr>
          <p:cNvPr id="3147" name="Rectangle 3146"/>
          <p:cNvSpPr/>
          <p:nvPr/>
        </p:nvSpPr>
        <p:spPr>
          <a:xfrm>
            <a:off x="1083842" y="6697007"/>
            <a:ext cx="652121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800" dirty="0" smtClean="0">
                <a:solidFill>
                  <a:schemeClr val="tx1"/>
                </a:solidFill>
              </a:rPr>
              <a:t>Cognitive Control may occur when there is a need to prioritise information processing, such as in the presence of </a:t>
            </a:r>
            <a:r>
              <a:rPr lang="en-AU" sz="3800" i="1" dirty="0" smtClean="0"/>
              <a:t>uncertainty</a:t>
            </a:r>
            <a:r>
              <a:rPr lang="en-AU" sz="3800" dirty="0" smtClean="0"/>
              <a:t> </a:t>
            </a:r>
            <a:r>
              <a:rPr lang="en-AU" sz="3800" dirty="0" smtClean="0">
                <a:solidFill>
                  <a:schemeClr val="tx1"/>
                </a:solidFill>
              </a:rPr>
              <a:t>(Mackie et al., 2013).</a:t>
            </a:r>
          </a:p>
          <a:p>
            <a:endParaRPr lang="en-AU" sz="4400" dirty="0">
              <a:solidFill>
                <a:schemeClr val="tx1"/>
              </a:solidFill>
            </a:endParaRPr>
          </a:p>
        </p:txBody>
      </p:sp>
      <p:grpSp>
        <p:nvGrpSpPr>
          <p:cNvPr id="3144" name="Group 3143"/>
          <p:cNvGrpSpPr/>
          <p:nvPr/>
        </p:nvGrpSpPr>
        <p:grpSpPr>
          <a:xfrm>
            <a:off x="467680" y="12548683"/>
            <a:ext cx="29231343" cy="9631150"/>
            <a:chOff x="480760" y="13486446"/>
            <a:chExt cx="29231343" cy="9631150"/>
          </a:xfrm>
        </p:grpSpPr>
        <p:sp>
          <p:nvSpPr>
            <p:cNvPr id="194" name="Rounded Rectangle 21"/>
            <p:cNvSpPr>
              <a:spLocks noChangeArrowheads="1"/>
            </p:cNvSpPr>
            <p:nvPr/>
          </p:nvSpPr>
          <p:spPr bwMode="auto">
            <a:xfrm>
              <a:off x="480760" y="13486446"/>
              <a:ext cx="28911787" cy="9539619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1pPr>
              <a:lvl2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2pPr>
              <a:lvl3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3pPr>
              <a:lvl4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4pPr>
              <a:lvl5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5pPr>
              <a:lvl6pPr marL="22193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6pPr>
              <a:lvl7pPr marL="26765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7pPr>
              <a:lvl8pPr marL="31337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8pPr>
              <a:lvl9pPr marL="35909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7800" dirty="0">
                <a:solidFill>
                  <a:schemeClr val="tx1"/>
                </a:solidFill>
              </a:endParaRPr>
            </a:p>
          </p:txBody>
        </p:sp>
        <p:sp>
          <p:nvSpPr>
            <p:cNvPr id="90" name="Rounded Rectangle 21"/>
            <p:cNvSpPr>
              <a:spLocks noChangeArrowheads="1"/>
            </p:cNvSpPr>
            <p:nvPr/>
          </p:nvSpPr>
          <p:spPr bwMode="auto">
            <a:xfrm>
              <a:off x="679181" y="13577977"/>
              <a:ext cx="29032922" cy="953961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1pPr>
              <a:lvl2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2pPr>
              <a:lvl3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3pPr>
              <a:lvl4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4pPr>
              <a:lvl5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5pPr>
              <a:lvl6pPr marL="22193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6pPr>
              <a:lvl7pPr marL="26765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7pPr>
              <a:lvl8pPr marL="31337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8pPr>
              <a:lvl9pPr marL="35909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7800" dirty="0">
                <a:solidFill>
                  <a:schemeClr val="tx1"/>
                </a:solidFill>
              </a:endParaRPr>
            </a:p>
          </p:txBody>
        </p:sp>
        <p:pic>
          <p:nvPicPr>
            <p:cNvPr id="3153" name="Picture 315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49047" y="14686080"/>
              <a:ext cx="5976665" cy="8395548"/>
            </a:xfrm>
            <a:prstGeom prst="rect">
              <a:avLst/>
            </a:prstGeom>
          </p:spPr>
        </p:pic>
        <p:sp>
          <p:nvSpPr>
            <p:cNvPr id="3154" name="TextBox 3153"/>
            <p:cNvSpPr txBox="1"/>
            <p:nvPr/>
          </p:nvSpPr>
          <p:spPr>
            <a:xfrm>
              <a:off x="11198792" y="13881499"/>
              <a:ext cx="5153975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4500" dirty="0" smtClean="0">
                  <a:solidFill>
                    <a:srgbClr val="0000FF"/>
                  </a:solidFill>
                </a:rPr>
                <a:t>Standard Paradigm</a:t>
              </a:r>
              <a:endParaRPr lang="en-AU" sz="4500" dirty="0">
                <a:solidFill>
                  <a:srgbClr val="0000FF"/>
                </a:solidFill>
              </a:endParaRPr>
            </a:p>
          </p:txBody>
        </p:sp>
        <p:sp>
          <p:nvSpPr>
            <p:cNvPr id="96" name="Right Arrow 95"/>
            <p:cNvSpPr/>
            <p:nvPr/>
          </p:nvSpPr>
          <p:spPr bwMode="auto">
            <a:xfrm>
              <a:off x="9755867" y="17909187"/>
              <a:ext cx="1166014" cy="820316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9497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7800" b="0" i="0" u="none" strike="noStrike" cap="none" normalizeH="0" baseline="0" smtClean="0">
                <a:ln>
                  <a:noFill/>
                </a:ln>
                <a:solidFill>
                  <a:srgbClr val="55E2F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8" name="Right Arrow 97"/>
            <p:cNvSpPr/>
            <p:nvPr/>
          </p:nvSpPr>
          <p:spPr bwMode="auto">
            <a:xfrm>
              <a:off x="17402905" y="15070056"/>
              <a:ext cx="1166014" cy="820316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9497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7800" b="0" i="0" u="none" strike="noStrike" cap="none" normalizeH="0" baseline="0" smtClean="0">
                <a:ln>
                  <a:noFill/>
                </a:ln>
                <a:solidFill>
                  <a:srgbClr val="55E2F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3156" name="Picture 315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87340" y="14544247"/>
              <a:ext cx="3766335" cy="8350142"/>
            </a:xfrm>
            <a:prstGeom prst="rect">
              <a:avLst/>
            </a:prstGeom>
          </p:spPr>
        </p:pic>
        <p:pic>
          <p:nvPicPr>
            <p:cNvPr id="3157" name="Picture 315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4555" y="15907286"/>
              <a:ext cx="8458592" cy="5518253"/>
            </a:xfrm>
            <a:prstGeom prst="rect">
              <a:avLst/>
            </a:prstGeom>
          </p:spPr>
        </p:pic>
        <p:sp>
          <p:nvSpPr>
            <p:cNvPr id="3158" name="TextBox 3157"/>
            <p:cNvSpPr txBox="1"/>
            <p:nvPr/>
          </p:nvSpPr>
          <p:spPr>
            <a:xfrm>
              <a:off x="23372096" y="14724135"/>
              <a:ext cx="5840689" cy="1448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4400" dirty="0" smtClean="0">
                  <a:solidFill>
                    <a:schemeClr val="tx1"/>
                  </a:solidFill>
                </a:rPr>
                <a:t>100% Informative Cue</a:t>
              </a:r>
            </a:p>
            <a:p>
              <a:r>
                <a:rPr lang="en-AU" sz="4400" dirty="0" smtClean="0">
                  <a:solidFill>
                    <a:schemeClr val="tx1"/>
                  </a:solidFill>
                </a:rPr>
                <a:t>100% Repeat</a:t>
              </a:r>
              <a:endParaRPr lang="en-AU" sz="4400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3372096" y="16718311"/>
              <a:ext cx="5840689" cy="1448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4400" dirty="0" smtClean="0">
                  <a:solidFill>
                    <a:schemeClr val="tx1"/>
                  </a:solidFill>
                </a:rPr>
                <a:t>100% Informative Cue</a:t>
              </a:r>
            </a:p>
            <a:p>
              <a:r>
                <a:rPr lang="en-AU" sz="4400" dirty="0" smtClean="0">
                  <a:solidFill>
                    <a:schemeClr val="tx1"/>
                  </a:solidFill>
                </a:rPr>
                <a:t>100% Switch</a:t>
              </a:r>
              <a:endParaRPr lang="en-AU" sz="4400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3372096" y="18837047"/>
              <a:ext cx="5522713" cy="1448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4400" dirty="0" smtClean="0">
                  <a:solidFill>
                    <a:schemeClr val="tx1"/>
                  </a:solidFill>
                </a:rPr>
                <a:t>50% Informative Cue</a:t>
              </a:r>
            </a:p>
            <a:p>
              <a:r>
                <a:rPr lang="en-AU" sz="4400" dirty="0" smtClean="0">
                  <a:solidFill>
                    <a:schemeClr val="tx1"/>
                  </a:solidFill>
                </a:rPr>
                <a:t>100% Switch</a:t>
              </a:r>
              <a:endParaRPr lang="en-AU" sz="4400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3372096" y="21096548"/>
              <a:ext cx="5522713" cy="1448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4400" dirty="0" smtClean="0">
                  <a:solidFill>
                    <a:schemeClr val="tx1"/>
                  </a:solidFill>
                </a:rPr>
                <a:t>50% Informative Cue</a:t>
              </a:r>
            </a:p>
            <a:p>
              <a:r>
                <a:rPr lang="en-AU" sz="4400" dirty="0" smtClean="0">
                  <a:solidFill>
                    <a:schemeClr val="tx1"/>
                  </a:solidFill>
                </a:rPr>
                <a:t>50% Repeat/Switch</a:t>
              </a:r>
              <a:endParaRPr lang="en-AU" sz="4400" dirty="0">
                <a:solidFill>
                  <a:schemeClr val="tx1"/>
                </a:solidFill>
              </a:endParaRPr>
            </a:p>
          </p:txBody>
        </p:sp>
        <p:sp>
          <p:nvSpPr>
            <p:cNvPr id="106" name="Right Arrow 105"/>
            <p:cNvSpPr/>
            <p:nvPr/>
          </p:nvSpPr>
          <p:spPr bwMode="auto">
            <a:xfrm>
              <a:off x="17402905" y="17064450"/>
              <a:ext cx="1166014" cy="820316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9497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7800" b="0" i="0" u="none" strike="noStrike" cap="none" normalizeH="0" baseline="0" smtClean="0">
                <a:ln>
                  <a:noFill/>
                </a:ln>
                <a:solidFill>
                  <a:srgbClr val="55E2F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7" name="Right Arrow 106"/>
            <p:cNvSpPr/>
            <p:nvPr/>
          </p:nvSpPr>
          <p:spPr bwMode="auto">
            <a:xfrm>
              <a:off x="17402905" y="19233300"/>
              <a:ext cx="1166014" cy="820316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9497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7800" b="0" i="0" u="none" strike="noStrike" cap="none" normalizeH="0" baseline="0" smtClean="0">
                <a:ln>
                  <a:noFill/>
                </a:ln>
                <a:solidFill>
                  <a:srgbClr val="55E2F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8" name="Right Arrow 107"/>
            <p:cNvSpPr/>
            <p:nvPr/>
          </p:nvSpPr>
          <p:spPr bwMode="auto">
            <a:xfrm>
              <a:off x="17402905" y="21402150"/>
              <a:ext cx="1166014" cy="820316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9497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7800" b="0" i="0" u="none" strike="noStrike" cap="none" normalizeH="0" baseline="0" smtClean="0">
                <a:ln>
                  <a:noFill/>
                </a:ln>
                <a:solidFill>
                  <a:srgbClr val="55E2F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085552" y="13856400"/>
              <a:ext cx="326243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5400" dirty="0" smtClean="0">
                  <a:solidFill>
                    <a:srgbClr val="0C0CEE"/>
                  </a:solidFill>
                </a:rPr>
                <a:t>2. Method</a:t>
              </a:r>
              <a:endParaRPr lang="en-AU" sz="5400" dirty="0">
                <a:solidFill>
                  <a:srgbClr val="0C0CEE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359283" y="13764659"/>
              <a:ext cx="1387541" cy="785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4500" dirty="0" smtClean="0">
                  <a:solidFill>
                    <a:srgbClr val="0000FF"/>
                  </a:solidFill>
                </a:rPr>
                <a:t>Task</a:t>
              </a:r>
              <a:endParaRPr lang="en-AU" sz="4500" dirty="0">
                <a:solidFill>
                  <a:srgbClr val="0000FF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1198792" y="18893237"/>
              <a:ext cx="5282216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4500" dirty="0" smtClean="0">
                  <a:solidFill>
                    <a:srgbClr val="0000FF"/>
                  </a:solidFill>
                </a:rPr>
                <a:t>Distractor Paradigm</a:t>
              </a:r>
              <a:endParaRPr lang="en-AU" sz="4500" dirty="0">
                <a:solidFill>
                  <a:srgbClr val="0000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942663" y="10315825"/>
                <a:ext cx="9060275" cy="1772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4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  <m:d>
                        <m:dPr>
                          <m:ctrlPr>
                            <a:rPr lang="en-AU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AU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AU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AU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AU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AU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AU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AU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AU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AU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663" y="10315825"/>
                <a:ext cx="9060275" cy="177260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6" name="TextBox 3165"/>
              <p:cNvSpPr txBox="1"/>
              <p:nvPr/>
            </p:nvSpPr>
            <p:spPr>
              <a:xfrm>
                <a:off x="310955" y="23415189"/>
                <a:ext cx="11773783" cy="6463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 smtClean="0">
                    <a:solidFill>
                      <a:schemeClr val="tx1"/>
                    </a:solidFill>
                  </a:rPr>
                  <a:t>	We presumed cued-trials task-switching is a 	serial process:</a:t>
                </a:r>
              </a:p>
              <a:p>
                <a:endParaRPr lang="en-AU" sz="5400" dirty="0" smtClean="0">
                  <a:solidFill>
                    <a:schemeClr val="tx1"/>
                  </a:solidFill>
                </a:endParaRPr>
              </a:p>
              <a:p>
                <a:r>
                  <a:rPr lang="en-AU" sz="4000" dirty="0" smtClean="0">
                    <a:solidFill>
                      <a:schemeClr val="tx1"/>
                    </a:solidFill>
                  </a:rPr>
                  <a:t>	With each level reducing </a:t>
                </a:r>
                <a:r>
                  <a:rPr lang="en-AU" sz="4000" dirty="0"/>
                  <a:t>u</a:t>
                </a:r>
                <a:r>
                  <a:rPr lang="en-AU" sz="4000" dirty="0" smtClean="0"/>
                  <a:t>ncertainty</a:t>
                </a:r>
                <a:r>
                  <a:rPr lang="en-AU" sz="4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sz="4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AU" sz="4000" dirty="0" smtClean="0">
                    <a:solidFill>
                      <a:schemeClr val="tx1"/>
                    </a:solidFill>
                  </a:rPr>
                  <a:t> as per 	Information Theory:</a:t>
                </a:r>
              </a:p>
              <a:p>
                <a:endParaRPr lang="en-AU" sz="8000" dirty="0">
                  <a:solidFill>
                    <a:schemeClr val="tx1"/>
                  </a:solidFill>
                </a:endParaRPr>
              </a:p>
              <a:p>
                <a:r>
                  <a:rPr lang="en-AU" sz="4000" dirty="0" smtClean="0">
                    <a:solidFill>
                      <a:schemeClr val="tx1"/>
                    </a:solidFill>
                  </a:rPr>
                  <a:t>	We assumed Global and Local switch costs 	increase uncertainty and do so in an additive 	manner, which we represented as </a:t>
                </a:r>
                <a14:m>
                  <m:oMath xmlns:m="http://schemas.openxmlformats.org/officeDocument/2006/math">
                    <m:r>
                      <a:rPr lang="en-AU" sz="4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AU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66" name="TextBox 3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55" y="23415189"/>
                <a:ext cx="11773783" cy="6463308"/>
              </a:xfrm>
              <a:prstGeom prst="rect">
                <a:avLst/>
              </a:prstGeom>
              <a:blipFill rotWithShape="0">
                <a:blip r:embed="rId8"/>
                <a:stretch>
                  <a:fillRect t="-1698" b="-31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4170177" y="22606132"/>
            <a:ext cx="4219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 smtClean="0">
                <a:solidFill>
                  <a:srgbClr val="0C0CEE"/>
                </a:solidFill>
              </a:rPr>
              <a:t>3. Equation</a:t>
            </a:r>
            <a:endParaRPr lang="en-AU" sz="5400" dirty="0">
              <a:solidFill>
                <a:srgbClr val="0C0CE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2721856" y="26851015"/>
                <a:ext cx="7373109" cy="800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4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AU" sz="4600" baseline="-25000" dirty="0" smtClean="0">
                    <a:solidFill>
                      <a:schemeClr val="tx1"/>
                    </a:solidFill>
                  </a:rPr>
                  <a:t>s</a:t>
                </a:r>
                <a:r>
                  <a:rPr lang="en-AU" sz="4600" dirty="0" smtClean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AU" sz="4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AU" sz="4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4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4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AU" sz="4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AU" sz="4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nary>
                    <m:r>
                      <a:rPr lang="en-AU" sz="4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sz="4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AU" sz="46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sz="4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AU" sz="4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sz="4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AU" sz="46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sz="4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4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4600" dirty="0" smtClean="0">
                    <a:solidFill>
                      <a:schemeClr val="tx1"/>
                    </a:solidFill>
                  </a:rPr>
                  <a:t> </a:t>
                </a:r>
                <a:endParaRPr lang="en-AU" sz="4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6" y="26851015"/>
                <a:ext cx="7373109" cy="800219"/>
              </a:xfrm>
              <a:prstGeom prst="rect">
                <a:avLst/>
              </a:prstGeom>
              <a:blipFill rotWithShape="0">
                <a:blip r:embed="rId9"/>
                <a:stretch>
                  <a:fillRect t="-17557" b="-366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Rectangle 146"/>
          <p:cNvSpPr/>
          <p:nvPr/>
        </p:nvSpPr>
        <p:spPr>
          <a:xfrm>
            <a:off x="2043106" y="24716087"/>
            <a:ext cx="104546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000" i="1" dirty="0" smtClean="0">
                <a:solidFill>
                  <a:schemeClr val="tx1"/>
                </a:solidFill>
              </a:rPr>
              <a:t>Cue</a:t>
            </a:r>
            <a:r>
              <a:rPr lang="en-AU" sz="4000" dirty="0" smtClean="0">
                <a:solidFill>
                  <a:schemeClr val="tx1"/>
                </a:solidFill>
              </a:rPr>
              <a:t> (</a:t>
            </a:r>
            <a:r>
              <a:rPr lang="el-GR" sz="4000" dirty="0">
                <a:solidFill>
                  <a:srgbClr val="0070C0"/>
                </a:solidFill>
              </a:rPr>
              <a:t>α</a:t>
            </a:r>
            <a:r>
              <a:rPr lang="en-AU" sz="4000" dirty="0" smtClean="0">
                <a:solidFill>
                  <a:schemeClr val="tx1"/>
                </a:solidFill>
              </a:rPr>
              <a:t>)            </a:t>
            </a:r>
            <a:r>
              <a:rPr lang="en-AU" sz="4000" i="1" dirty="0" smtClean="0">
                <a:solidFill>
                  <a:schemeClr val="tx1"/>
                </a:solidFill>
              </a:rPr>
              <a:t>Target</a:t>
            </a:r>
            <a:r>
              <a:rPr lang="en-AU" sz="4000" dirty="0" smtClean="0">
                <a:solidFill>
                  <a:schemeClr val="tx1"/>
                </a:solidFill>
              </a:rPr>
              <a:t> (</a:t>
            </a:r>
            <a:r>
              <a:rPr lang="en-AU" sz="4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𝛽</a:t>
            </a:r>
            <a:r>
              <a:rPr lang="en-AU" sz="4000" dirty="0" smtClean="0">
                <a:solidFill>
                  <a:schemeClr val="tx1"/>
                </a:solidFill>
              </a:rPr>
              <a:t>)           </a:t>
            </a:r>
            <a:r>
              <a:rPr lang="en-AU" sz="4000" i="1" dirty="0" smtClean="0">
                <a:solidFill>
                  <a:schemeClr val="tx1"/>
                </a:solidFill>
              </a:rPr>
              <a:t>Response</a:t>
            </a:r>
            <a:r>
              <a:rPr lang="en-AU" sz="4000" dirty="0" smtClean="0">
                <a:solidFill>
                  <a:schemeClr val="tx1"/>
                </a:solidFill>
              </a:rPr>
              <a:t> (</a:t>
            </a:r>
            <a:r>
              <a:rPr lang="en-AU" sz="4000" i="1" dirty="0">
                <a:solidFill>
                  <a:srgbClr val="0070C0"/>
                </a:solidFill>
              </a:rPr>
              <a:t>y</a:t>
            </a:r>
            <a:r>
              <a:rPr lang="en-AU" sz="4000" dirty="0" smtClean="0">
                <a:solidFill>
                  <a:schemeClr val="tx1"/>
                </a:solidFill>
              </a:rPr>
              <a:t>)</a:t>
            </a:r>
            <a:endParaRPr lang="en-AU" sz="4000" dirty="0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 bwMode="auto">
          <a:xfrm>
            <a:off x="4222400" y="24721468"/>
            <a:ext cx="883795" cy="580064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949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7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2" name="Right Arrow 151"/>
          <p:cNvSpPr/>
          <p:nvPr/>
        </p:nvSpPr>
        <p:spPr bwMode="auto">
          <a:xfrm>
            <a:off x="8033551" y="24721468"/>
            <a:ext cx="883795" cy="580064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949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7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3588453" y="29730203"/>
                <a:ext cx="5127109" cy="892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AU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AU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A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453" y="29730203"/>
                <a:ext cx="5127109" cy="89255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0878564"/>
                  </p:ext>
                </p:extLst>
              </p:nvPr>
            </p:nvGraphicFramePr>
            <p:xfrm>
              <a:off x="12797869" y="22857355"/>
              <a:ext cx="6936734" cy="69056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3649"/>
                    <a:gridCol w="892979"/>
                    <a:gridCol w="898416"/>
                    <a:gridCol w="854057"/>
                    <a:gridCol w="960895"/>
                    <a:gridCol w="1466738"/>
                  </a:tblGrid>
                  <a:tr h="1189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Log</a:t>
                          </a:r>
                          <a:r>
                            <a:rPr lang="en-AU" sz="3500" baseline="-25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AU" sz="35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5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AU" sz="52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5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AU" sz="52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5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AU" sz="52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5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en-AU" sz="5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Bits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9361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SBR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baseline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8184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3500" baseline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AU" sz="35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8184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3500" baseline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AU" sz="35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8184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3500" baseline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AU" sz="35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8F8F8"/>
                        </a:solidFill>
                      </a:tcPr>
                    </a:tc>
                  </a:tr>
                  <a:tr h="9116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MR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9116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ST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1.58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9116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SA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2.58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9116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NR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9116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NS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2.58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0878564"/>
                  </p:ext>
                </p:extLst>
              </p:nvPr>
            </p:nvGraphicFramePr>
            <p:xfrm>
              <a:off x="12797869" y="22857355"/>
              <a:ext cx="6936734" cy="69056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3649"/>
                    <a:gridCol w="892979"/>
                    <a:gridCol w="898416"/>
                    <a:gridCol w="854057"/>
                    <a:gridCol w="960895"/>
                    <a:gridCol w="1466738"/>
                  </a:tblGrid>
                  <a:tr h="1189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Log</a:t>
                          </a:r>
                          <a:r>
                            <a:rPr lang="en-AU" sz="3500" baseline="-25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AU" sz="35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208844" t="-513" r="-467347" b="-48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308844" t="-513" r="-367347" b="-48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429286" t="-513" r="-285714" b="-48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468987" t="-513" r="-153165" b="-48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Bits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58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SBR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baseline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8184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3500" baseline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AU" sz="35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8184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3500" baseline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AU" sz="35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8184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3500" baseline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AU" sz="35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8F8F8"/>
                        </a:solidFill>
                      </a:tcPr>
                    </a:tc>
                  </a:tr>
                  <a:tr h="9116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MR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9116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ST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1.58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9116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SA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2.58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9116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NR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9116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NS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500" dirty="0" smtClean="0">
                              <a:solidFill>
                                <a:schemeClr val="tx1"/>
                              </a:solidFill>
                            </a:rPr>
                            <a:t>2.58</a:t>
                          </a:r>
                          <a:endParaRPr lang="en-AU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6" name="TextBox 15"/>
          <p:cNvSpPr txBox="1"/>
          <p:nvPr/>
        </p:nvSpPr>
        <p:spPr>
          <a:xfrm>
            <a:off x="10653916" y="29831237"/>
            <a:ext cx="1059766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dirty="0" smtClean="0">
                <a:solidFill>
                  <a:schemeClr val="tx1"/>
                </a:solidFill>
              </a:rPr>
              <a:t>SBR: Single Block Repeat, MR: Mixed Repeat, ST: Switch-To, SA: Switch-Away, NR: Noninformative-Repeat, NS: Noninformative-Switch</a:t>
            </a:r>
            <a:endParaRPr lang="en-AU" sz="26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8133" y="40157506"/>
            <a:ext cx="89037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600" dirty="0" smtClean="0">
                <a:solidFill>
                  <a:schemeClr val="tx1"/>
                </a:solidFill>
              </a:rPr>
              <a:t>Distractor Tasks (D) equated one additional bit at the target</a:t>
            </a:r>
            <a:endParaRPr lang="en-AU" sz="2600" dirty="0">
              <a:solidFill>
                <a:schemeClr val="tx1"/>
              </a:solidFill>
            </a:endParaRPr>
          </a:p>
        </p:txBody>
      </p:sp>
      <p:sp>
        <p:nvSpPr>
          <p:cNvPr id="196" name="Rounded Rectangle 21"/>
          <p:cNvSpPr>
            <a:spLocks noChangeArrowheads="1"/>
          </p:cNvSpPr>
          <p:nvPr/>
        </p:nvSpPr>
        <p:spPr bwMode="auto">
          <a:xfrm>
            <a:off x="571621" y="31216062"/>
            <a:ext cx="11909204" cy="10691778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3949700">
              <a:defRPr sz="5200">
                <a:solidFill>
                  <a:srgbClr val="FF0000"/>
                </a:solidFill>
                <a:latin typeface="Arial" charset="0"/>
                <a:ea typeface="MS PGothic" pitchFamily="34" charset="-128"/>
              </a:defRPr>
            </a:lvl1pPr>
            <a:lvl2pPr defTabSz="3949700">
              <a:defRPr sz="5200">
                <a:solidFill>
                  <a:srgbClr val="FF0000"/>
                </a:solidFill>
                <a:latin typeface="Arial" charset="0"/>
                <a:ea typeface="MS PGothic" pitchFamily="34" charset="-128"/>
              </a:defRPr>
            </a:lvl2pPr>
            <a:lvl3pPr defTabSz="3949700">
              <a:defRPr sz="5200">
                <a:solidFill>
                  <a:srgbClr val="FF0000"/>
                </a:solidFill>
                <a:latin typeface="Arial" charset="0"/>
                <a:ea typeface="MS PGothic" pitchFamily="34" charset="-128"/>
              </a:defRPr>
            </a:lvl3pPr>
            <a:lvl4pPr defTabSz="3949700">
              <a:defRPr sz="5200">
                <a:solidFill>
                  <a:srgbClr val="FF0000"/>
                </a:solidFill>
                <a:latin typeface="Arial" charset="0"/>
                <a:ea typeface="MS PGothic" pitchFamily="34" charset="-128"/>
              </a:defRPr>
            </a:lvl4pPr>
            <a:lvl5pPr defTabSz="3949700">
              <a:defRPr sz="5200">
                <a:solidFill>
                  <a:srgbClr val="FF0000"/>
                </a:solidFill>
                <a:latin typeface="Arial" charset="0"/>
                <a:ea typeface="MS PGothic" pitchFamily="34" charset="-128"/>
              </a:defRPr>
            </a:lvl5pPr>
            <a:lvl6pPr marL="2219325" indent="66675" defTabSz="39497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rgbClr val="FF0000"/>
                </a:solidFill>
                <a:latin typeface="Arial" charset="0"/>
                <a:ea typeface="MS PGothic" pitchFamily="34" charset="-128"/>
              </a:defRPr>
            </a:lvl6pPr>
            <a:lvl7pPr marL="2676525" indent="66675" defTabSz="39497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rgbClr val="FF0000"/>
                </a:solidFill>
                <a:latin typeface="Arial" charset="0"/>
                <a:ea typeface="MS PGothic" pitchFamily="34" charset="-128"/>
              </a:defRPr>
            </a:lvl7pPr>
            <a:lvl8pPr marL="3133725" indent="66675" defTabSz="39497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rgbClr val="FF0000"/>
                </a:solidFill>
                <a:latin typeface="Arial" charset="0"/>
                <a:ea typeface="MS PGothic" pitchFamily="34" charset="-128"/>
              </a:defRPr>
            </a:lvl8pPr>
            <a:lvl9pPr marL="3590925" indent="66675" defTabSz="39497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rgbClr val="FF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7800" dirty="0">
              <a:solidFill>
                <a:schemeClr val="tx1"/>
              </a:solidFill>
            </a:endParaRPr>
          </a:p>
        </p:txBody>
      </p:sp>
      <p:sp>
        <p:nvSpPr>
          <p:cNvPr id="100" name="Rounded Rectangle 21"/>
          <p:cNvSpPr>
            <a:spLocks noChangeArrowheads="1"/>
          </p:cNvSpPr>
          <p:nvPr/>
        </p:nvSpPr>
        <p:spPr bwMode="auto">
          <a:xfrm>
            <a:off x="748705" y="31287172"/>
            <a:ext cx="11882939" cy="1069177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3949700">
              <a:defRPr sz="5200">
                <a:solidFill>
                  <a:srgbClr val="FF0000"/>
                </a:solidFill>
                <a:latin typeface="Arial" charset="0"/>
                <a:ea typeface="MS PGothic" pitchFamily="34" charset="-128"/>
              </a:defRPr>
            </a:lvl1pPr>
            <a:lvl2pPr defTabSz="3949700">
              <a:defRPr sz="5200">
                <a:solidFill>
                  <a:srgbClr val="FF0000"/>
                </a:solidFill>
                <a:latin typeface="Arial" charset="0"/>
                <a:ea typeface="MS PGothic" pitchFamily="34" charset="-128"/>
              </a:defRPr>
            </a:lvl2pPr>
            <a:lvl3pPr defTabSz="3949700">
              <a:defRPr sz="5200">
                <a:solidFill>
                  <a:srgbClr val="FF0000"/>
                </a:solidFill>
                <a:latin typeface="Arial" charset="0"/>
                <a:ea typeface="MS PGothic" pitchFamily="34" charset="-128"/>
              </a:defRPr>
            </a:lvl3pPr>
            <a:lvl4pPr defTabSz="3949700">
              <a:defRPr sz="5200">
                <a:solidFill>
                  <a:srgbClr val="FF0000"/>
                </a:solidFill>
                <a:latin typeface="Arial" charset="0"/>
                <a:ea typeface="MS PGothic" pitchFamily="34" charset="-128"/>
              </a:defRPr>
            </a:lvl4pPr>
            <a:lvl5pPr defTabSz="3949700">
              <a:defRPr sz="5200">
                <a:solidFill>
                  <a:srgbClr val="FF0000"/>
                </a:solidFill>
                <a:latin typeface="Arial" charset="0"/>
                <a:ea typeface="MS PGothic" pitchFamily="34" charset="-128"/>
              </a:defRPr>
            </a:lvl5pPr>
            <a:lvl6pPr marL="2219325" indent="66675" defTabSz="39497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rgbClr val="FF0000"/>
                </a:solidFill>
                <a:latin typeface="Arial" charset="0"/>
                <a:ea typeface="MS PGothic" pitchFamily="34" charset="-128"/>
              </a:defRPr>
            </a:lvl6pPr>
            <a:lvl7pPr marL="2676525" indent="66675" defTabSz="39497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rgbClr val="FF0000"/>
                </a:solidFill>
                <a:latin typeface="Arial" charset="0"/>
                <a:ea typeface="MS PGothic" pitchFamily="34" charset="-128"/>
              </a:defRPr>
            </a:lvl7pPr>
            <a:lvl8pPr marL="3133725" indent="66675" defTabSz="39497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rgbClr val="FF0000"/>
                </a:solidFill>
                <a:latin typeface="Arial" charset="0"/>
                <a:ea typeface="MS PGothic" pitchFamily="34" charset="-128"/>
              </a:defRPr>
            </a:lvl8pPr>
            <a:lvl9pPr marL="3590925" indent="66675" defTabSz="39497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rgbClr val="FF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78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928525" y="29812789"/>
            <a:ext cx="8081907" cy="956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‘D’ denotes distractor paradigm where </a:t>
            </a:r>
            <a:r>
              <a:rPr lang="en-AU" sz="2800" dirty="0">
                <a:solidFill>
                  <a:schemeClr val="tx1"/>
                </a:solidFill>
              </a:rPr>
              <a:t>o</a:t>
            </a:r>
            <a:r>
              <a:rPr lang="en-AU" sz="2800" dirty="0" smtClean="0">
                <a:solidFill>
                  <a:schemeClr val="tx1"/>
                </a:solidFill>
              </a:rPr>
              <a:t>ne additional bit was added at the target</a:t>
            </a:r>
            <a:endParaRPr lang="en-AU" sz="2800" dirty="0">
              <a:solidFill>
                <a:schemeClr val="tx1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884018"/>
              </p:ext>
            </p:extLst>
          </p:nvPr>
        </p:nvGraphicFramePr>
        <p:xfrm>
          <a:off x="2267409" y="32244952"/>
          <a:ext cx="9097292" cy="9096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4540"/>
                <a:gridCol w="2855222"/>
                <a:gridCol w="1797530"/>
              </a:tblGrid>
              <a:tr h="572994">
                <a:tc>
                  <a:txBody>
                    <a:bodyPr/>
                    <a:lstStyle/>
                    <a:p>
                      <a:r>
                        <a:rPr lang="en-AU" sz="29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en-AU" sz="2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900" dirty="0" smtClean="0">
                          <a:solidFill>
                            <a:schemeClr val="tx1"/>
                          </a:solidFill>
                        </a:rPr>
                        <a:t>Experiment</a:t>
                      </a:r>
                      <a:endParaRPr lang="en-AU" sz="2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9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AU" sz="29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AU" sz="2900" baseline="0" dirty="0" smtClean="0">
                          <a:solidFill>
                            <a:schemeClr val="tx1"/>
                          </a:solidFill>
                        </a:rPr>
                        <a:t>adj</a:t>
                      </a:r>
                      <a:endParaRPr lang="en-AU" sz="2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2994">
                <a:tc rowSpan="3">
                  <a:txBody>
                    <a:bodyPr/>
                    <a:lstStyle/>
                    <a:p>
                      <a:r>
                        <a:rPr lang="en-AU" sz="2900" dirty="0" smtClean="0">
                          <a:solidFill>
                            <a:schemeClr val="tx1"/>
                          </a:solidFill>
                        </a:rPr>
                        <a:t>Braverman et al. (2010)</a:t>
                      </a:r>
                      <a:endParaRPr lang="en-AU" sz="2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900" dirty="0" smtClean="0">
                          <a:solidFill>
                            <a:schemeClr val="tx1"/>
                          </a:solidFill>
                        </a:rPr>
                        <a:t>One</a:t>
                      </a:r>
                      <a:endParaRPr lang="en-AU" sz="2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900" dirty="0" smtClean="0">
                          <a:solidFill>
                            <a:schemeClr val="tx1"/>
                          </a:solidFill>
                        </a:rPr>
                        <a:t>.803</a:t>
                      </a:r>
                      <a:endParaRPr lang="en-AU" sz="2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2994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900" dirty="0" smtClean="0">
                          <a:solidFill>
                            <a:schemeClr val="tx1"/>
                          </a:solidFill>
                        </a:rPr>
                        <a:t>Two</a:t>
                      </a:r>
                      <a:endParaRPr lang="en-AU" sz="2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900" dirty="0" smtClean="0">
                          <a:solidFill>
                            <a:schemeClr val="tx1"/>
                          </a:solidFill>
                        </a:rPr>
                        <a:t>.716</a:t>
                      </a:r>
                      <a:endParaRPr lang="en-AU" sz="2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2994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900" dirty="0" smtClean="0">
                          <a:solidFill>
                            <a:schemeClr val="tx1"/>
                          </a:solidFill>
                        </a:rPr>
                        <a:t>Three</a:t>
                      </a:r>
                      <a:endParaRPr lang="en-AU" sz="2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900" dirty="0" smtClean="0">
                          <a:solidFill>
                            <a:schemeClr val="tx1"/>
                          </a:solidFill>
                        </a:rPr>
                        <a:t>.652</a:t>
                      </a:r>
                      <a:endParaRPr lang="en-AU" sz="2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2994">
                <a:tc>
                  <a:txBody>
                    <a:bodyPr/>
                    <a:lstStyle/>
                    <a:p>
                      <a:r>
                        <a:rPr lang="en-AU" sz="2900" dirty="0" smtClean="0">
                          <a:solidFill>
                            <a:schemeClr val="tx1"/>
                          </a:solidFill>
                        </a:rPr>
                        <a:t>Goffaux et al.</a:t>
                      </a:r>
                      <a:r>
                        <a:rPr lang="en-AU" sz="2900" baseline="0" dirty="0" smtClean="0">
                          <a:solidFill>
                            <a:schemeClr val="tx1"/>
                          </a:solidFill>
                        </a:rPr>
                        <a:t> (2010)</a:t>
                      </a:r>
                      <a:endParaRPr lang="en-AU" sz="2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AU" sz="2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900" dirty="0" smtClean="0">
                          <a:solidFill>
                            <a:schemeClr val="tx1"/>
                          </a:solidFill>
                        </a:rPr>
                        <a:t>.992</a:t>
                      </a:r>
                      <a:endParaRPr lang="en-AU" sz="2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9546">
                <a:tc>
                  <a:txBody>
                    <a:bodyPr/>
                    <a:lstStyle/>
                    <a:p>
                      <a:r>
                        <a:rPr lang="en-AU" sz="2900" dirty="0" smtClean="0">
                          <a:solidFill>
                            <a:schemeClr val="tx1"/>
                          </a:solidFill>
                        </a:rPr>
                        <a:t>Grange et al. (2010)</a:t>
                      </a:r>
                      <a:endParaRPr lang="en-AU" sz="2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AU" sz="2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900" dirty="0" smtClean="0">
                          <a:solidFill>
                            <a:schemeClr val="tx1"/>
                          </a:solidFill>
                        </a:rPr>
                        <a:t>.855</a:t>
                      </a:r>
                      <a:endParaRPr lang="en-AU" sz="2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47761">
                <a:tc>
                  <a:txBody>
                    <a:bodyPr/>
                    <a:lstStyle/>
                    <a:p>
                      <a:r>
                        <a:rPr lang="en-AU" sz="2900" dirty="0" smtClean="0">
                          <a:solidFill>
                            <a:schemeClr val="tx1"/>
                          </a:solidFill>
                        </a:rPr>
                        <a:t>Jost et al. (2008)</a:t>
                      </a:r>
                      <a:endParaRPr lang="en-AU" sz="2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AU" sz="2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88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900" dirty="0" smtClean="0">
                          <a:solidFill>
                            <a:schemeClr val="tx1"/>
                          </a:solidFill>
                        </a:rPr>
                        <a:t>.915</a:t>
                      </a:r>
                    </a:p>
                    <a:p>
                      <a:endParaRPr lang="en-AU" sz="2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2994">
                <a:tc rowSpan="2">
                  <a:txBody>
                    <a:bodyPr/>
                    <a:lstStyle/>
                    <a:p>
                      <a:r>
                        <a:rPr lang="en-AU" sz="2900" dirty="0" smtClean="0">
                          <a:solidFill>
                            <a:schemeClr val="tx1"/>
                          </a:solidFill>
                        </a:rPr>
                        <a:t>Kray (2006)</a:t>
                      </a:r>
                      <a:endParaRPr lang="en-AU" sz="2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900" dirty="0" smtClean="0">
                          <a:solidFill>
                            <a:schemeClr val="tx1"/>
                          </a:solidFill>
                        </a:rPr>
                        <a:t>Young</a:t>
                      </a:r>
                      <a:endParaRPr lang="en-AU" sz="2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900" dirty="0" smtClean="0">
                          <a:solidFill>
                            <a:schemeClr val="tx1"/>
                          </a:solidFill>
                        </a:rPr>
                        <a:t>.884</a:t>
                      </a:r>
                      <a:endParaRPr lang="en-AU" sz="2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2994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900" dirty="0" smtClean="0">
                          <a:solidFill>
                            <a:schemeClr val="tx1"/>
                          </a:solidFill>
                        </a:rPr>
                        <a:t>Old</a:t>
                      </a:r>
                      <a:endParaRPr lang="en-AU" sz="2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900" dirty="0" smtClean="0">
                          <a:solidFill>
                            <a:schemeClr val="tx1"/>
                          </a:solidFill>
                        </a:rPr>
                        <a:t>.820</a:t>
                      </a:r>
                      <a:endParaRPr lang="en-AU" sz="2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2994">
                <a:tc rowSpan="2">
                  <a:txBody>
                    <a:bodyPr/>
                    <a:lstStyle/>
                    <a:p>
                      <a:r>
                        <a:rPr lang="en-AU" sz="2900" dirty="0" smtClean="0">
                          <a:solidFill>
                            <a:schemeClr val="tx1"/>
                          </a:solidFill>
                        </a:rPr>
                        <a:t>Meiran et al. (2000)</a:t>
                      </a:r>
                      <a:endParaRPr lang="en-AU" sz="2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900" dirty="0" smtClean="0">
                          <a:solidFill>
                            <a:schemeClr val="tx1"/>
                          </a:solidFill>
                        </a:rPr>
                        <a:t>Congruent</a:t>
                      </a:r>
                      <a:endParaRPr lang="en-AU" sz="2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900" dirty="0" smtClean="0">
                          <a:solidFill>
                            <a:schemeClr val="tx1"/>
                          </a:solidFill>
                        </a:rPr>
                        <a:t>.804</a:t>
                      </a:r>
                      <a:endParaRPr lang="en-AU" sz="2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2994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900" dirty="0" smtClean="0">
                          <a:solidFill>
                            <a:schemeClr val="tx1"/>
                          </a:solidFill>
                        </a:rPr>
                        <a:t>Incongruent</a:t>
                      </a:r>
                      <a:endParaRPr lang="en-AU" sz="2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900" dirty="0" smtClean="0">
                          <a:solidFill>
                            <a:schemeClr val="tx1"/>
                          </a:solidFill>
                        </a:rPr>
                        <a:t>.678</a:t>
                      </a:r>
                      <a:endParaRPr lang="en-AU" sz="2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2994">
                <a:tc rowSpan="2">
                  <a:txBody>
                    <a:bodyPr/>
                    <a:lstStyle/>
                    <a:p>
                      <a:r>
                        <a:rPr lang="en-AU" sz="2900" dirty="0" smtClean="0">
                          <a:solidFill>
                            <a:schemeClr val="tx1"/>
                          </a:solidFill>
                        </a:rPr>
                        <a:t>Meiran et al. (2005)</a:t>
                      </a:r>
                      <a:endParaRPr lang="en-AU" sz="2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900" dirty="0" err="1" smtClean="0">
                          <a:solidFill>
                            <a:schemeClr val="tx1"/>
                          </a:solidFill>
                        </a:rPr>
                        <a:t>Unspeeded</a:t>
                      </a:r>
                      <a:endParaRPr lang="en-AU" sz="2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900" dirty="0" smtClean="0">
                          <a:solidFill>
                            <a:schemeClr val="tx1"/>
                          </a:solidFill>
                        </a:rPr>
                        <a:t>.733</a:t>
                      </a:r>
                      <a:endParaRPr lang="en-AU" sz="2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2994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900" dirty="0" smtClean="0">
                          <a:solidFill>
                            <a:schemeClr val="tx1"/>
                          </a:solidFill>
                        </a:rPr>
                        <a:t>Speeded</a:t>
                      </a:r>
                      <a:endParaRPr lang="en-AU" sz="2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900" dirty="0" smtClean="0">
                          <a:solidFill>
                            <a:schemeClr val="tx1"/>
                          </a:solidFill>
                        </a:rPr>
                        <a:t>.776</a:t>
                      </a:r>
                      <a:endParaRPr lang="en-AU" sz="2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2994">
                <a:tc>
                  <a:txBody>
                    <a:bodyPr/>
                    <a:lstStyle/>
                    <a:p>
                      <a:r>
                        <a:rPr lang="en-AU" sz="2900" dirty="0" smtClean="0">
                          <a:solidFill>
                            <a:schemeClr val="tx1"/>
                          </a:solidFill>
                        </a:rPr>
                        <a:t>Braver et al. (2003)</a:t>
                      </a:r>
                      <a:endParaRPr lang="en-AU" sz="2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AU" sz="2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900" dirty="0" smtClean="0">
                          <a:solidFill>
                            <a:schemeClr val="tx1"/>
                          </a:solidFill>
                        </a:rPr>
                        <a:t>.970</a:t>
                      </a:r>
                      <a:endParaRPr lang="en-AU" sz="2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2994">
                <a:tc>
                  <a:txBody>
                    <a:bodyPr/>
                    <a:lstStyle/>
                    <a:p>
                      <a:r>
                        <a:rPr lang="en-AU" sz="2900" dirty="0" err="1" smtClean="0">
                          <a:solidFill>
                            <a:schemeClr val="tx1"/>
                          </a:solidFill>
                        </a:rPr>
                        <a:t>Ruge</a:t>
                      </a:r>
                      <a:r>
                        <a:rPr lang="en-AU" sz="2900" dirty="0" smtClean="0">
                          <a:solidFill>
                            <a:schemeClr val="tx1"/>
                          </a:solidFill>
                        </a:rPr>
                        <a:t> et</a:t>
                      </a:r>
                      <a:r>
                        <a:rPr lang="en-AU" sz="2900" baseline="0" dirty="0" smtClean="0">
                          <a:solidFill>
                            <a:schemeClr val="tx1"/>
                          </a:solidFill>
                        </a:rPr>
                        <a:t> al. (2005)</a:t>
                      </a:r>
                      <a:endParaRPr lang="en-AU" sz="2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AU" sz="2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900" dirty="0" smtClean="0">
                          <a:solidFill>
                            <a:schemeClr val="tx1"/>
                          </a:solidFill>
                        </a:rPr>
                        <a:t>.874</a:t>
                      </a:r>
                      <a:endParaRPr lang="en-AU" sz="2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14116815" y="31436913"/>
            <a:ext cx="47243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5400" dirty="0">
                <a:solidFill>
                  <a:srgbClr val="0C0CEE"/>
                </a:solidFill>
              </a:rPr>
              <a:t>6</a:t>
            </a:r>
            <a:r>
              <a:rPr lang="en-US" altLang="en-US" sz="5400" dirty="0" smtClean="0">
                <a:solidFill>
                  <a:srgbClr val="0C0CEE"/>
                </a:solidFill>
              </a:rPr>
              <a:t>. Conclusions</a:t>
            </a:r>
            <a:endParaRPr lang="en-AU" dirty="0">
              <a:solidFill>
                <a:srgbClr val="0C0CE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10800000" flipV="1">
            <a:off x="14049514" y="32369234"/>
            <a:ext cx="1492282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000" dirty="0" smtClean="0">
                <a:solidFill>
                  <a:schemeClr val="tx1"/>
                </a:solidFill>
              </a:rPr>
              <a:t>Increases in information </a:t>
            </a:r>
            <a:r>
              <a:rPr lang="en-AU" sz="3000" dirty="0" smtClean="0"/>
              <a:t>uncertainty</a:t>
            </a:r>
            <a:r>
              <a:rPr lang="en-AU" sz="3000" dirty="0" smtClean="0">
                <a:solidFill>
                  <a:schemeClr val="tx1"/>
                </a:solidFill>
              </a:rPr>
              <a:t> require increased information prioritisation.</a:t>
            </a:r>
          </a:p>
          <a:p>
            <a:endParaRPr lang="en-AU" sz="1400" dirty="0" smtClean="0">
              <a:solidFill>
                <a:schemeClr val="tx1"/>
              </a:solidFill>
            </a:endParaRPr>
          </a:p>
          <a:p>
            <a:r>
              <a:rPr lang="en-AU" sz="3000" dirty="0" smtClean="0">
                <a:solidFill>
                  <a:schemeClr val="tx1"/>
                </a:solidFill>
              </a:rPr>
              <a:t>Information prioritisation may occur both in a </a:t>
            </a:r>
            <a:r>
              <a:rPr lang="en-AU" sz="3000" dirty="0" smtClean="0">
                <a:solidFill>
                  <a:srgbClr val="00B050"/>
                </a:solidFill>
              </a:rPr>
              <a:t>proactive</a:t>
            </a:r>
            <a:r>
              <a:rPr lang="en-AU" sz="3000" dirty="0" smtClean="0">
                <a:solidFill>
                  <a:schemeClr val="tx1"/>
                </a:solidFill>
              </a:rPr>
              <a:t> (informative tasks at cue) and </a:t>
            </a:r>
            <a:r>
              <a:rPr lang="en-AU" sz="3000" dirty="0" smtClean="0">
                <a:solidFill>
                  <a:srgbClr val="00B050"/>
                </a:solidFill>
              </a:rPr>
              <a:t>reactive</a:t>
            </a:r>
            <a:r>
              <a:rPr lang="en-AU" sz="3000" dirty="0" smtClean="0">
                <a:solidFill>
                  <a:schemeClr val="tx1"/>
                </a:solidFill>
              </a:rPr>
              <a:t> (non-informative tasks at target) fashion.</a:t>
            </a:r>
          </a:p>
          <a:p>
            <a:endParaRPr lang="en-AU" sz="1400" dirty="0" smtClean="0">
              <a:solidFill>
                <a:schemeClr val="tx1"/>
              </a:solidFill>
            </a:endParaRPr>
          </a:p>
          <a:p>
            <a:r>
              <a:rPr lang="en-AU" sz="3000" dirty="0" smtClean="0">
                <a:solidFill>
                  <a:schemeClr val="tx1"/>
                </a:solidFill>
              </a:rPr>
              <a:t>Specific indices, the </a:t>
            </a:r>
            <a:r>
              <a:rPr lang="en-AU" sz="3000" dirty="0" smtClean="0">
                <a:solidFill>
                  <a:srgbClr val="00B0F0"/>
                </a:solidFill>
              </a:rPr>
              <a:t>Local</a:t>
            </a:r>
            <a:r>
              <a:rPr lang="en-AU" sz="3000" dirty="0" smtClean="0">
                <a:solidFill>
                  <a:schemeClr val="tx1"/>
                </a:solidFill>
              </a:rPr>
              <a:t> and </a:t>
            </a:r>
            <a:r>
              <a:rPr lang="en-AU" sz="3000" dirty="0" smtClean="0">
                <a:solidFill>
                  <a:srgbClr val="00B0F0"/>
                </a:solidFill>
              </a:rPr>
              <a:t>Global</a:t>
            </a:r>
            <a:r>
              <a:rPr lang="en-AU" sz="3000" dirty="0" smtClean="0">
                <a:solidFill>
                  <a:schemeClr val="tx1"/>
                </a:solidFill>
              </a:rPr>
              <a:t> </a:t>
            </a:r>
            <a:r>
              <a:rPr lang="en-AU" sz="3000" dirty="0" smtClean="0">
                <a:solidFill>
                  <a:srgbClr val="00B0F0"/>
                </a:solidFill>
              </a:rPr>
              <a:t>Switch</a:t>
            </a:r>
            <a:r>
              <a:rPr lang="en-AU" sz="3000" dirty="0" smtClean="0">
                <a:solidFill>
                  <a:schemeClr val="tx1"/>
                </a:solidFill>
              </a:rPr>
              <a:t> </a:t>
            </a:r>
            <a:r>
              <a:rPr lang="en-AU" sz="3000" dirty="0" smtClean="0">
                <a:solidFill>
                  <a:srgbClr val="00B0F0"/>
                </a:solidFill>
              </a:rPr>
              <a:t>Costs</a:t>
            </a:r>
            <a:r>
              <a:rPr lang="en-AU" sz="3000" dirty="0" smtClean="0">
                <a:solidFill>
                  <a:schemeClr val="tx1"/>
                </a:solidFill>
              </a:rPr>
              <a:t> require increased information prioritisation to reduce task uncertainty.</a:t>
            </a:r>
          </a:p>
          <a:p>
            <a:endParaRPr lang="en-AU" sz="1400" dirty="0" smtClean="0">
              <a:solidFill>
                <a:schemeClr val="tx1"/>
              </a:solidFill>
            </a:endParaRPr>
          </a:p>
          <a:p>
            <a:r>
              <a:rPr lang="en-AU" sz="3000" dirty="0" smtClean="0">
                <a:solidFill>
                  <a:schemeClr val="tx1"/>
                </a:solidFill>
              </a:rPr>
              <a:t>External validity of the switch-penalty model was established amongst other cued-trials task-switching paradigms.</a:t>
            </a:r>
            <a:endParaRPr lang="en-AU" sz="3000" dirty="0">
              <a:solidFill>
                <a:schemeClr val="tx1"/>
              </a:solidFill>
            </a:endParaRPr>
          </a:p>
        </p:txBody>
      </p:sp>
      <p:grpSp>
        <p:nvGrpSpPr>
          <p:cNvPr id="3145" name="Group 3144"/>
          <p:cNvGrpSpPr/>
          <p:nvPr/>
        </p:nvGrpSpPr>
        <p:grpSpPr>
          <a:xfrm>
            <a:off x="20446762" y="23101120"/>
            <a:ext cx="8752943" cy="6615237"/>
            <a:chOff x="20438384" y="23624851"/>
            <a:chExt cx="8954163" cy="6785897"/>
          </a:xfrm>
        </p:grpSpPr>
        <p:grpSp>
          <p:nvGrpSpPr>
            <p:cNvPr id="161" name="Group 160"/>
            <p:cNvGrpSpPr/>
            <p:nvPr/>
          </p:nvGrpSpPr>
          <p:grpSpPr>
            <a:xfrm>
              <a:off x="20438384" y="23624851"/>
              <a:ext cx="8954163" cy="6785897"/>
              <a:chOff x="623887" y="25405650"/>
              <a:chExt cx="10306050" cy="7912936"/>
            </a:xfrm>
          </p:grpSpPr>
          <p:sp>
            <p:nvSpPr>
              <p:cNvPr id="174" name="TextBox 17"/>
              <p:cNvSpPr txBox="1">
                <a:spLocks noChangeArrowheads="1"/>
              </p:cNvSpPr>
              <p:nvPr/>
            </p:nvSpPr>
            <p:spPr bwMode="auto">
              <a:xfrm>
                <a:off x="3167022" y="26139590"/>
                <a:ext cx="1431908" cy="600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3300" dirty="0">
                    <a:solidFill>
                      <a:schemeClr val="tx1"/>
                    </a:solidFill>
                  </a:rPr>
                  <a:t>Switch</a:t>
                </a:r>
              </a:p>
            </p:txBody>
          </p:sp>
          <p:sp>
            <p:nvSpPr>
              <p:cNvPr id="175" name="TextBox 19"/>
              <p:cNvSpPr txBox="1">
                <a:spLocks noChangeArrowheads="1"/>
              </p:cNvSpPr>
              <p:nvPr/>
            </p:nvSpPr>
            <p:spPr bwMode="auto">
              <a:xfrm>
                <a:off x="2485235" y="28577926"/>
                <a:ext cx="683251" cy="5457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800" dirty="0">
                    <a:solidFill>
                      <a:schemeClr val="tx1"/>
                    </a:solidFill>
                  </a:rPr>
                  <a:t>AR</a:t>
                </a:r>
              </a:p>
            </p:txBody>
          </p:sp>
          <p:sp>
            <p:nvSpPr>
              <p:cNvPr id="176" name="TextBox 85"/>
              <p:cNvSpPr txBox="1">
                <a:spLocks noChangeArrowheads="1"/>
              </p:cNvSpPr>
              <p:nvPr/>
            </p:nvSpPr>
            <p:spPr bwMode="auto">
              <a:xfrm>
                <a:off x="4230156" y="29175691"/>
                <a:ext cx="1063191" cy="5457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800" dirty="0">
                    <a:solidFill>
                      <a:schemeClr val="tx1"/>
                    </a:solidFill>
                  </a:rPr>
                  <a:t>AR-D</a:t>
                </a:r>
              </a:p>
            </p:txBody>
          </p:sp>
          <p:sp>
            <p:nvSpPr>
              <p:cNvPr id="177" name="TextBox 86"/>
              <p:cNvSpPr txBox="1">
                <a:spLocks noChangeArrowheads="1"/>
              </p:cNvSpPr>
              <p:nvPr/>
            </p:nvSpPr>
            <p:spPr bwMode="auto">
              <a:xfrm>
                <a:off x="4144945" y="27993316"/>
                <a:ext cx="744169" cy="5457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800" dirty="0">
                    <a:solidFill>
                      <a:schemeClr val="tx1"/>
                    </a:solidFill>
                  </a:rPr>
                  <a:t>MR</a:t>
                </a:r>
              </a:p>
            </p:txBody>
          </p:sp>
          <p:sp>
            <p:nvSpPr>
              <p:cNvPr id="178" name="TextBox 87"/>
              <p:cNvSpPr txBox="1">
                <a:spLocks noChangeArrowheads="1"/>
              </p:cNvSpPr>
              <p:nvPr/>
            </p:nvSpPr>
            <p:spPr bwMode="auto">
              <a:xfrm>
                <a:off x="5455326" y="27404552"/>
                <a:ext cx="643173" cy="5457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800" dirty="0">
                    <a:solidFill>
                      <a:schemeClr val="tx1"/>
                    </a:solidFill>
                  </a:rPr>
                  <a:t>ST</a:t>
                </a:r>
              </a:p>
            </p:txBody>
          </p:sp>
          <p:sp>
            <p:nvSpPr>
              <p:cNvPr id="179" name="TextBox 88"/>
              <p:cNvSpPr txBox="1">
                <a:spLocks noChangeArrowheads="1"/>
              </p:cNvSpPr>
              <p:nvPr/>
            </p:nvSpPr>
            <p:spPr bwMode="auto">
              <a:xfrm>
                <a:off x="6132592" y="28719912"/>
                <a:ext cx="1124109" cy="5457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800">
                    <a:solidFill>
                      <a:schemeClr val="tx1"/>
                    </a:solidFill>
                  </a:rPr>
                  <a:t>MR-D</a:t>
                </a:r>
              </a:p>
            </p:txBody>
          </p:sp>
          <p:sp>
            <p:nvSpPr>
              <p:cNvPr id="180" name="TextBox 89"/>
              <p:cNvSpPr txBox="1">
                <a:spLocks noChangeArrowheads="1"/>
              </p:cNvSpPr>
              <p:nvPr/>
            </p:nvSpPr>
            <p:spPr bwMode="auto">
              <a:xfrm>
                <a:off x="5978635" y="27720433"/>
                <a:ext cx="704091" cy="5457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800" dirty="0">
                    <a:solidFill>
                      <a:schemeClr val="tx1"/>
                    </a:solidFill>
                  </a:rPr>
                  <a:t>NR</a:t>
                </a:r>
              </a:p>
            </p:txBody>
          </p:sp>
          <p:sp>
            <p:nvSpPr>
              <p:cNvPr id="181" name="TextBox 90"/>
              <p:cNvSpPr txBox="1">
                <a:spLocks noChangeArrowheads="1"/>
              </p:cNvSpPr>
              <p:nvPr/>
            </p:nvSpPr>
            <p:spPr bwMode="auto">
              <a:xfrm>
                <a:off x="7217765" y="27277088"/>
                <a:ext cx="683251" cy="5457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800">
                    <a:solidFill>
                      <a:schemeClr val="tx1"/>
                    </a:solidFill>
                  </a:rPr>
                  <a:t>NS</a:t>
                </a:r>
              </a:p>
            </p:txBody>
          </p:sp>
          <p:sp>
            <p:nvSpPr>
              <p:cNvPr id="182" name="TextBox 91"/>
              <p:cNvSpPr txBox="1">
                <a:spLocks noChangeArrowheads="1"/>
              </p:cNvSpPr>
              <p:nvPr/>
            </p:nvSpPr>
            <p:spPr bwMode="auto">
              <a:xfrm>
                <a:off x="8852142" y="26547760"/>
                <a:ext cx="662410" cy="5457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800">
                    <a:solidFill>
                      <a:schemeClr val="tx1"/>
                    </a:solidFill>
                  </a:rPr>
                  <a:t>SA</a:t>
                </a:r>
              </a:p>
            </p:txBody>
          </p:sp>
          <p:sp>
            <p:nvSpPr>
              <p:cNvPr id="183" name="TextBox 92"/>
              <p:cNvSpPr txBox="1">
                <a:spLocks noChangeArrowheads="1"/>
              </p:cNvSpPr>
              <p:nvPr/>
            </p:nvSpPr>
            <p:spPr bwMode="auto">
              <a:xfrm>
                <a:off x="7297378" y="28147602"/>
                <a:ext cx="1061202" cy="5778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3000">
                    <a:solidFill>
                      <a:schemeClr val="tx1"/>
                    </a:solidFill>
                  </a:rPr>
                  <a:t>ST-D</a:t>
                </a:r>
              </a:p>
            </p:txBody>
          </p:sp>
          <p:pic>
            <p:nvPicPr>
              <p:cNvPr id="184" name="Picture 9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19436" y="26743921"/>
                <a:ext cx="611567" cy="5819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" name="Picture 10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49262" y="26116526"/>
                <a:ext cx="681741" cy="627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TextBox 18"/>
              <p:cNvSpPr txBox="1">
                <a:spLocks noChangeArrowheads="1"/>
              </p:cNvSpPr>
              <p:nvPr/>
            </p:nvSpPr>
            <p:spPr bwMode="auto">
              <a:xfrm>
                <a:off x="3151510" y="26705837"/>
                <a:ext cx="1550539" cy="600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3300" dirty="0">
                    <a:solidFill>
                      <a:schemeClr val="tx1"/>
                    </a:solidFill>
                  </a:rPr>
                  <a:t>Repeat</a:t>
                </a:r>
              </a:p>
            </p:txBody>
          </p:sp>
          <p:pic>
            <p:nvPicPr>
              <p:cNvPr id="187" name="Picture 186"/>
              <p:cNvPicPr preferRelativeResize="0">
                <a:picLocks/>
              </p:cNvPicPr>
              <p:nvPr/>
            </p:nvPicPr>
            <p:blipFill>
              <a:blip r:embed="rId14"/>
              <a:stretch>
                <a:fillRect/>
              </a:stretch>
            </p:blipFill>
            <p:spPr bwMode="auto">
              <a:xfrm>
                <a:off x="623887" y="25405650"/>
                <a:ext cx="10306050" cy="7912936"/>
              </a:xfrm>
              <a:prstGeom prst="roundRect">
                <a:avLst/>
              </a:prstGeom>
            </p:spPr>
          </p:pic>
        </p:grpSp>
        <p:sp>
          <p:nvSpPr>
            <p:cNvPr id="162" name="TextBox 161"/>
            <p:cNvSpPr txBox="1"/>
            <p:nvPr/>
          </p:nvSpPr>
          <p:spPr>
            <a:xfrm>
              <a:off x="21906604" y="26217017"/>
              <a:ext cx="102049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000" dirty="0" smtClean="0">
                  <a:solidFill>
                    <a:schemeClr val="tx1"/>
                  </a:solidFill>
                </a:rPr>
                <a:t>SBR</a:t>
              </a:r>
              <a:endParaRPr lang="en-AU" sz="3000" dirty="0">
                <a:solidFill>
                  <a:schemeClr val="tx1"/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3121245" y="25722098"/>
              <a:ext cx="696399" cy="448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000" dirty="0">
                  <a:solidFill>
                    <a:schemeClr val="tx1"/>
                  </a:solidFill>
                </a:rPr>
                <a:t>M</a:t>
              </a:r>
              <a:r>
                <a:rPr lang="en-AU" sz="3000" dirty="0" smtClean="0">
                  <a:solidFill>
                    <a:schemeClr val="tx1"/>
                  </a:solidFill>
                </a:rPr>
                <a:t>R</a:t>
              </a:r>
              <a:endParaRPr lang="en-AU" sz="3000" dirty="0">
                <a:solidFill>
                  <a:schemeClr val="tx1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4255003" y="25265662"/>
              <a:ext cx="602252" cy="448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000" dirty="0" smtClean="0">
                  <a:solidFill>
                    <a:schemeClr val="tx1"/>
                  </a:solidFill>
                </a:rPr>
                <a:t>ST</a:t>
              </a:r>
              <a:endParaRPr lang="en-AU" sz="3000" dirty="0">
                <a:solidFill>
                  <a:schemeClr val="tx1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4978361" y="25265662"/>
              <a:ext cx="657884" cy="448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000" dirty="0">
                  <a:solidFill>
                    <a:schemeClr val="tx1"/>
                  </a:solidFill>
                </a:rPr>
                <a:t>N</a:t>
              </a:r>
              <a:r>
                <a:rPr lang="en-AU" sz="3000" dirty="0" smtClean="0">
                  <a:solidFill>
                    <a:schemeClr val="tx1"/>
                  </a:solidFill>
                </a:rPr>
                <a:t>R</a:t>
              </a:r>
              <a:endParaRPr lang="en-AU" sz="3000" dirty="0">
                <a:solidFill>
                  <a:schemeClr val="tx1"/>
                </a:solidFill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6431985" y="24951350"/>
              <a:ext cx="639339" cy="88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000" dirty="0" smtClean="0">
                  <a:solidFill>
                    <a:schemeClr val="tx1"/>
                  </a:solidFill>
                </a:rPr>
                <a:t>NS</a:t>
              </a:r>
            </a:p>
            <a:p>
              <a:endParaRPr lang="en-AU" sz="3500" dirty="0">
                <a:solidFill>
                  <a:schemeClr val="tx1"/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3252741" y="26966286"/>
              <a:ext cx="14450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000" dirty="0" smtClean="0">
                  <a:solidFill>
                    <a:schemeClr val="tx1"/>
                  </a:solidFill>
                </a:rPr>
                <a:t>SBR-D</a:t>
              </a:r>
              <a:endParaRPr lang="en-AU" sz="3000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4951010" y="26589079"/>
              <a:ext cx="1057293" cy="448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000" dirty="0" smtClean="0">
                  <a:solidFill>
                    <a:schemeClr val="tx1"/>
                  </a:solidFill>
                </a:rPr>
                <a:t>MR-D</a:t>
              </a:r>
              <a:endParaRPr lang="en-AU" sz="3000" dirty="0">
                <a:solidFill>
                  <a:schemeClr val="tx1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5961840" y="26009457"/>
              <a:ext cx="944260" cy="448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000" dirty="0" smtClean="0">
                  <a:solidFill>
                    <a:schemeClr val="tx1"/>
                  </a:solidFill>
                </a:rPr>
                <a:t>ST-D</a:t>
              </a:r>
              <a:endParaRPr lang="en-AU" sz="3000" dirty="0">
                <a:solidFill>
                  <a:schemeClr val="tx1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7004352" y="25737653"/>
              <a:ext cx="1018779" cy="448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000" dirty="0" smtClean="0">
                  <a:solidFill>
                    <a:schemeClr val="tx1"/>
                  </a:solidFill>
                </a:rPr>
                <a:t>NR-D</a:t>
              </a:r>
              <a:endParaRPr lang="en-AU" sz="3000" dirty="0">
                <a:solidFill>
                  <a:schemeClr val="tx1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5910360" y="24555585"/>
              <a:ext cx="620796" cy="448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000" dirty="0" smtClean="0">
                  <a:solidFill>
                    <a:schemeClr val="tx1"/>
                  </a:solidFill>
                </a:rPr>
                <a:t>SA</a:t>
              </a:r>
              <a:endParaRPr lang="en-AU" sz="3000" dirty="0">
                <a:solidFill>
                  <a:schemeClr val="tx1"/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27513741" y="24244638"/>
              <a:ext cx="981691" cy="448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000" dirty="0" smtClean="0">
                  <a:solidFill>
                    <a:schemeClr val="tx1"/>
                  </a:solidFill>
                </a:rPr>
                <a:t>SA-D</a:t>
              </a:r>
              <a:endParaRPr lang="en-AU" sz="3000" dirty="0">
                <a:solidFill>
                  <a:schemeClr val="tx1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7906259" y="25247376"/>
              <a:ext cx="1000234" cy="448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000" dirty="0" smtClean="0">
                  <a:solidFill>
                    <a:schemeClr val="tx1"/>
                  </a:solidFill>
                </a:rPr>
                <a:t>NS-D</a:t>
              </a:r>
              <a:endParaRPr lang="en-AU" sz="3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5741098" y="27480023"/>
            <a:ext cx="3195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tx1"/>
                </a:solidFill>
              </a:rPr>
              <a:t>R</a:t>
            </a:r>
            <a:r>
              <a:rPr lang="en-AU" sz="3600" baseline="30000" dirty="0" smtClean="0">
                <a:solidFill>
                  <a:schemeClr val="tx1"/>
                </a:solidFill>
              </a:rPr>
              <a:t>2</a:t>
            </a:r>
            <a:r>
              <a:rPr lang="en-AU" sz="3600" dirty="0" smtClean="0">
                <a:solidFill>
                  <a:schemeClr val="tx1"/>
                </a:solidFill>
              </a:rPr>
              <a:t>adj = 0.89</a:t>
            </a:r>
            <a:endParaRPr lang="en-AU" sz="3600" dirty="0">
              <a:solidFill>
                <a:schemeClr val="tx1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3582467" y="31380120"/>
            <a:ext cx="6193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rgbClr val="0C0CEE"/>
                </a:solidFill>
              </a:rPr>
              <a:t>5</a:t>
            </a:r>
            <a:r>
              <a:rPr lang="en-AU" sz="5400" dirty="0" smtClean="0">
                <a:solidFill>
                  <a:srgbClr val="0C0CEE"/>
                </a:solidFill>
              </a:rPr>
              <a:t>. External Validity</a:t>
            </a:r>
            <a:endParaRPr lang="en-AU" sz="5400" dirty="0">
              <a:solidFill>
                <a:srgbClr val="0C0CEE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23292627" y="22770892"/>
            <a:ext cx="3262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5400" dirty="0" smtClean="0">
                <a:solidFill>
                  <a:srgbClr val="0000FF"/>
                </a:solidFill>
              </a:rPr>
              <a:t>4. Results</a:t>
            </a:r>
            <a:endParaRPr lang="en-AU" sz="5400" dirty="0">
              <a:solidFill>
                <a:srgbClr val="0000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101013" y="37031277"/>
            <a:ext cx="16673749" cy="4876564"/>
            <a:chOff x="13101013" y="38787372"/>
            <a:chExt cx="16673749" cy="2694128"/>
          </a:xfrm>
        </p:grpSpPr>
        <p:sp>
          <p:nvSpPr>
            <p:cNvPr id="218" name="Rounded Rectangle 217"/>
            <p:cNvSpPr/>
            <p:nvPr/>
          </p:nvSpPr>
          <p:spPr bwMode="auto">
            <a:xfrm>
              <a:off x="13101013" y="38787372"/>
              <a:ext cx="16497653" cy="2648650"/>
            </a:xfrm>
            <a:prstGeom prst="roundRect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9497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7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7" name="Rounded Rectangle 216"/>
            <p:cNvSpPr/>
            <p:nvPr/>
          </p:nvSpPr>
          <p:spPr bwMode="auto">
            <a:xfrm>
              <a:off x="13277109" y="38832850"/>
              <a:ext cx="16497653" cy="264865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9497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7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672073" y="39462953"/>
            <a:ext cx="157700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500" u="sng" dirty="0" smtClean="0">
                <a:solidFill>
                  <a:schemeClr val="accent2"/>
                </a:solidFill>
              </a:rPr>
              <a:t>References</a:t>
            </a:r>
          </a:p>
          <a:p>
            <a:r>
              <a:rPr lang="en-AU" sz="2300" dirty="0">
                <a:solidFill>
                  <a:schemeClr val="accent2"/>
                </a:solidFill>
              </a:rPr>
              <a:t>Braver et al. (2003)., Neuron</a:t>
            </a:r>
            <a:r>
              <a:rPr lang="en-AU" sz="2300" dirty="0" smtClean="0">
                <a:solidFill>
                  <a:schemeClr val="accent2"/>
                </a:solidFill>
              </a:rPr>
              <a:t>.			</a:t>
            </a:r>
            <a:r>
              <a:rPr lang="en-AU" sz="2300" dirty="0" err="1" smtClean="0">
                <a:solidFill>
                  <a:schemeClr val="accent2"/>
                </a:solidFill>
              </a:rPr>
              <a:t>Braverman</a:t>
            </a:r>
            <a:r>
              <a:rPr lang="en-AU" sz="2300" dirty="0" smtClean="0">
                <a:solidFill>
                  <a:schemeClr val="accent2"/>
                </a:solidFill>
              </a:rPr>
              <a:t> </a:t>
            </a:r>
            <a:r>
              <a:rPr lang="en-AU" sz="2300" dirty="0">
                <a:solidFill>
                  <a:schemeClr val="accent2"/>
                </a:solidFill>
              </a:rPr>
              <a:t>et al. (2010). </a:t>
            </a:r>
            <a:r>
              <a:rPr lang="en-AU" sz="2300" i="1" dirty="0" smtClean="0">
                <a:solidFill>
                  <a:schemeClr val="accent2"/>
                </a:solidFill>
              </a:rPr>
              <a:t>Psychological </a:t>
            </a:r>
            <a:r>
              <a:rPr lang="en-AU" sz="2300" i="1" dirty="0">
                <a:solidFill>
                  <a:schemeClr val="accent2"/>
                </a:solidFill>
              </a:rPr>
              <a:t>Research</a:t>
            </a:r>
            <a:r>
              <a:rPr lang="en-AU" sz="2300" dirty="0">
                <a:solidFill>
                  <a:schemeClr val="accent2"/>
                </a:solidFill>
              </a:rPr>
              <a:t>.</a:t>
            </a:r>
          </a:p>
          <a:p>
            <a:r>
              <a:rPr lang="en-AU" sz="2300" dirty="0" err="1">
                <a:solidFill>
                  <a:schemeClr val="accent2"/>
                </a:solidFill>
              </a:rPr>
              <a:t>Goffaux</a:t>
            </a:r>
            <a:r>
              <a:rPr lang="en-AU" sz="2300" dirty="0">
                <a:solidFill>
                  <a:schemeClr val="accent2"/>
                </a:solidFill>
              </a:rPr>
              <a:t> et al. (2010). </a:t>
            </a:r>
            <a:r>
              <a:rPr lang="en-AU" sz="2300" i="1" dirty="0">
                <a:solidFill>
                  <a:schemeClr val="accent2"/>
                </a:solidFill>
              </a:rPr>
              <a:t>Biological </a:t>
            </a:r>
            <a:r>
              <a:rPr lang="en-AU" sz="2300" i="1" dirty="0" smtClean="0">
                <a:solidFill>
                  <a:schemeClr val="accent2"/>
                </a:solidFill>
              </a:rPr>
              <a:t>Psychology</a:t>
            </a:r>
            <a:r>
              <a:rPr lang="en-AU" sz="2300" dirty="0" smtClean="0">
                <a:solidFill>
                  <a:schemeClr val="accent2"/>
                </a:solidFill>
              </a:rPr>
              <a:t>.	</a:t>
            </a:r>
            <a:r>
              <a:rPr lang="en-AU" sz="2300" dirty="0">
                <a:solidFill>
                  <a:schemeClr val="accent2"/>
                </a:solidFill>
              </a:rPr>
              <a:t>Grange et al. (2010). </a:t>
            </a:r>
            <a:r>
              <a:rPr lang="en-AU" sz="2300" i="1" dirty="0" smtClean="0">
                <a:solidFill>
                  <a:schemeClr val="accent2"/>
                </a:solidFill>
              </a:rPr>
              <a:t>Psychological </a:t>
            </a:r>
            <a:r>
              <a:rPr lang="en-AU" sz="2300" i="1" dirty="0">
                <a:solidFill>
                  <a:schemeClr val="accent2"/>
                </a:solidFill>
              </a:rPr>
              <a:t>Research.</a:t>
            </a:r>
            <a:r>
              <a:rPr lang="en-AU" sz="2300" dirty="0">
                <a:solidFill>
                  <a:schemeClr val="accent2"/>
                </a:solidFill>
              </a:rPr>
              <a:t> </a:t>
            </a:r>
          </a:p>
          <a:p>
            <a:r>
              <a:rPr lang="en-AU" sz="2300" dirty="0" err="1">
                <a:solidFill>
                  <a:schemeClr val="accent2"/>
                </a:solidFill>
              </a:rPr>
              <a:t>Jost</a:t>
            </a:r>
            <a:r>
              <a:rPr lang="en-AU" sz="2300" dirty="0">
                <a:solidFill>
                  <a:schemeClr val="accent2"/>
                </a:solidFill>
              </a:rPr>
              <a:t> et al. (2008). </a:t>
            </a:r>
            <a:r>
              <a:rPr lang="en-AU" sz="2300" i="1" dirty="0" err="1">
                <a:solidFill>
                  <a:schemeClr val="accent2"/>
                </a:solidFill>
              </a:rPr>
              <a:t>Psychonomic</a:t>
            </a:r>
            <a:r>
              <a:rPr lang="en-AU" sz="2300" i="1" dirty="0">
                <a:solidFill>
                  <a:schemeClr val="accent2"/>
                </a:solidFill>
              </a:rPr>
              <a:t> </a:t>
            </a:r>
            <a:r>
              <a:rPr lang="en-AU" sz="2300" i="1" dirty="0" smtClean="0">
                <a:solidFill>
                  <a:schemeClr val="accent2"/>
                </a:solidFill>
              </a:rPr>
              <a:t>Society.		</a:t>
            </a:r>
            <a:r>
              <a:rPr lang="en-AU" sz="2300" dirty="0" err="1" smtClean="0">
                <a:solidFill>
                  <a:schemeClr val="accent2"/>
                </a:solidFill>
              </a:rPr>
              <a:t>Kray</a:t>
            </a:r>
            <a:r>
              <a:rPr lang="en-AU" sz="2300" dirty="0" smtClean="0">
                <a:solidFill>
                  <a:schemeClr val="accent2"/>
                </a:solidFill>
              </a:rPr>
              <a:t> </a:t>
            </a:r>
            <a:r>
              <a:rPr lang="en-AU" sz="2300" dirty="0">
                <a:solidFill>
                  <a:schemeClr val="accent2"/>
                </a:solidFill>
              </a:rPr>
              <a:t>(2006). </a:t>
            </a:r>
            <a:r>
              <a:rPr lang="en-AU" sz="2300" i="1" dirty="0">
                <a:solidFill>
                  <a:schemeClr val="accent2"/>
                </a:solidFill>
              </a:rPr>
              <a:t>Brain Research</a:t>
            </a:r>
            <a:r>
              <a:rPr lang="en-AU" sz="2300" i="1" dirty="0" smtClean="0">
                <a:solidFill>
                  <a:schemeClr val="accent2"/>
                </a:solidFill>
              </a:rPr>
              <a:t>.</a:t>
            </a:r>
            <a:endParaRPr lang="en-AU" sz="2300" i="1" dirty="0">
              <a:solidFill>
                <a:schemeClr val="accent2"/>
              </a:solidFill>
            </a:endParaRPr>
          </a:p>
          <a:p>
            <a:r>
              <a:rPr lang="en-AU" sz="2300" dirty="0">
                <a:solidFill>
                  <a:schemeClr val="accent2"/>
                </a:solidFill>
              </a:rPr>
              <a:t>Mackie et al. (2013). </a:t>
            </a:r>
            <a:r>
              <a:rPr lang="en-AU" sz="2300" i="1" dirty="0">
                <a:solidFill>
                  <a:schemeClr val="accent2"/>
                </a:solidFill>
              </a:rPr>
              <a:t>Brain </a:t>
            </a:r>
            <a:r>
              <a:rPr lang="en-AU" sz="2300" i="1" dirty="0" smtClean="0">
                <a:solidFill>
                  <a:schemeClr val="accent2"/>
                </a:solidFill>
              </a:rPr>
              <a:t>Cognition</a:t>
            </a:r>
            <a:r>
              <a:rPr lang="en-AU" sz="2300" dirty="0" smtClean="0">
                <a:solidFill>
                  <a:schemeClr val="accent2"/>
                </a:solidFill>
              </a:rPr>
              <a:t>.		</a:t>
            </a:r>
            <a:r>
              <a:rPr lang="en-AU" sz="2300" dirty="0" err="1" smtClean="0">
                <a:solidFill>
                  <a:schemeClr val="accent2"/>
                </a:solidFill>
              </a:rPr>
              <a:t>Meiran</a:t>
            </a:r>
            <a:r>
              <a:rPr lang="en-AU" sz="2300" dirty="0" smtClean="0">
                <a:solidFill>
                  <a:schemeClr val="accent2"/>
                </a:solidFill>
              </a:rPr>
              <a:t> </a:t>
            </a:r>
            <a:r>
              <a:rPr lang="en-AU" sz="2300" dirty="0">
                <a:solidFill>
                  <a:schemeClr val="accent2"/>
                </a:solidFill>
              </a:rPr>
              <a:t>et al. (2005). </a:t>
            </a:r>
            <a:r>
              <a:rPr lang="en-AU" sz="2300" i="1" dirty="0">
                <a:solidFill>
                  <a:schemeClr val="accent2"/>
                </a:solidFill>
              </a:rPr>
              <a:t>Memory and </a:t>
            </a:r>
            <a:r>
              <a:rPr lang="en-AU" sz="2300" i="1" dirty="0" smtClean="0">
                <a:solidFill>
                  <a:schemeClr val="accent2"/>
                </a:solidFill>
              </a:rPr>
              <a:t>Cognition.</a:t>
            </a:r>
            <a:endParaRPr lang="en-AU" sz="2300" dirty="0">
              <a:solidFill>
                <a:schemeClr val="accent2"/>
              </a:solidFill>
            </a:endParaRPr>
          </a:p>
          <a:p>
            <a:r>
              <a:rPr lang="en-AU" sz="2300" dirty="0" err="1">
                <a:solidFill>
                  <a:schemeClr val="accent2"/>
                </a:solidFill>
              </a:rPr>
              <a:t>Meiran</a:t>
            </a:r>
            <a:r>
              <a:rPr lang="en-AU" sz="2300" dirty="0">
                <a:solidFill>
                  <a:schemeClr val="accent2"/>
                </a:solidFill>
              </a:rPr>
              <a:t> et al. (2000). Cognitive </a:t>
            </a:r>
            <a:r>
              <a:rPr lang="en-AU" sz="2300" dirty="0" smtClean="0">
                <a:solidFill>
                  <a:schemeClr val="accent2"/>
                </a:solidFill>
              </a:rPr>
              <a:t>Psychology	.	</a:t>
            </a:r>
            <a:r>
              <a:rPr lang="en-AU" sz="2300" dirty="0" err="1">
                <a:solidFill>
                  <a:schemeClr val="accent2"/>
                </a:solidFill>
              </a:rPr>
              <a:t>Ruge</a:t>
            </a:r>
            <a:r>
              <a:rPr lang="en-AU" sz="2300" dirty="0">
                <a:solidFill>
                  <a:schemeClr val="accent2"/>
                </a:solidFill>
              </a:rPr>
              <a:t> et al. (2005). </a:t>
            </a:r>
            <a:r>
              <a:rPr lang="en-AU" sz="2300" dirty="0" err="1">
                <a:solidFill>
                  <a:schemeClr val="accent2"/>
                </a:solidFill>
              </a:rPr>
              <a:t>Neuropsychologica</a:t>
            </a:r>
            <a:r>
              <a:rPr lang="en-AU" sz="2300" dirty="0" smtClean="0">
                <a:solidFill>
                  <a:schemeClr val="accent2"/>
                </a:solidFill>
              </a:rPr>
              <a:t>.</a:t>
            </a:r>
            <a:endParaRPr lang="en-AU" sz="2300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672072" y="37251511"/>
            <a:ext cx="968694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000" dirty="0" smtClean="0">
                <a:solidFill>
                  <a:schemeClr val="tx1"/>
                </a:solidFill>
              </a:rPr>
              <a:t>Acknowledgements</a:t>
            </a:r>
          </a:p>
          <a:p>
            <a:r>
              <a:rPr lang="en-AU" sz="2500" dirty="0" smtClean="0">
                <a:solidFill>
                  <a:schemeClr val="tx1"/>
                </a:solidFill>
              </a:rPr>
              <a:t>The current study was funded by an Australian Research Council Discovery Project (The Age-</a:t>
            </a:r>
            <a:r>
              <a:rPr lang="en-AU" sz="2500" dirty="0" err="1" smtClean="0">
                <a:solidFill>
                  <a:schemeClr val="tx1"/>
                </a:solidFill>
              </a:rPr>
              <a:t>ility</a:t>
            </a:r>
            <a:r>
              <a:rPr lang="en-AU" sz="2500" dirty="0" smtClean="0">
                <a:solidFill>
                  <a:schemeClr val="tx1"/>
                </a:solidFill>
              </a:rPr>
              <a:t> Project)</a:t>
            </a:r>
          </a:p>
          <a:p>
            <a:r>
              <a:rPr lang="en-AU" sz="2500" dirty="0" smtClean="0">
                <a:solidFill>
                  <a:schemeClr val="tx1"/>
                </a:solidFill>
              </a:rPr>
              <a:t>We thank Gavin Cooper for programming of the paradigm and Samantha Allen and Natalie </a:t>
            </a:r>
            <a:r>
              <a:rPr lang="en-AU" sz="2500" dirty="0" err="1" smtClean="0">
                <a:solidFill>
                  <a:schemeClr val="tx1"/>
                </a:solidFill>
              </a:rPr>
              <a:t>Lantry</a:t>
            </a:r>
            <a:r>
              <a:rPr lang="en-AU" sz="2500" dirty="0" smtClean="0">
                <a:solidFill>
                  <a:schemeClr val="tx1"/>
                </a:solidFill>
              </a:rPr>
              <a:t> for the collection of the data.</a:t>
            </a:r>
          </a:p>
        </p:txBody>
      </p:sp>
      <p:pic>
        <p:nvPicPr>
          <p:cNvPr id="109" name="Picture 105" descr="C:\Users\fk824\Dropbox\1. AGE-ILITY\RECRUITMENT\LOGO and images\Age-ility Logo for A4 size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2202" y="71192"/>
            <a:ext cx="5141582" cy="3443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108" descr="C:\Users\fk824\Dropbox\1. AGE-ILITY\RECRUITMENT\Website REVISE\Home Page\HMRI Logo_col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1416" y="39220332"/>
            <a:ext cx="2661387" cy="2071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109" descr="C:\Users\fk824\Dropbox\1. AGE-ILITY\RECRUITMENT\Website REVISE\Home Page\ARC_inline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1016" y="37326165"/>
            <a:ext cx="6250261" cy="162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9497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9497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16874</TotalTime>
  <Words>567</Words>
  <Application>Microsoft Office PowerPoint</Application>
  <PresentationFormat>Custom</PresentationFormat>
  <Paragraphs>161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ＭＳ Ｐゴシック</vt:lpstr>
      <vt:lpstr>Arial</vt:lpstr>
      <vt:lpstr>Calibri</vt:lpstr>
      <vt:lpstr>Cambria Math</vt:lpstr>
      <vt:lpstr>Default Design</vt:lpstr>
      <vt:lpstr>PowerPoint Presentation</vt:lpstr>
    </vt:vector>
  </TitlesOfParts>
  <Company>Newcastle Unversity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c3030601</dc:creator>
  <cp:lastModifiedBy>Paul Garrett</cp:lastModifiedBy>
  <cp:revision>782</cp:revision>
  <dcterms:created xsi:type="dcterms:W3CDTF">2007-11-06T23:25:04Z</dcterms:created>
  <dcterms:modified xsi:type="dcterms:W3CDTF">2014-07-17T23:11:51Z</dcterms:modified>
</cp:coreProperties>
</file>