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69" r:id="rId6"/>
    <p:sldId id="270" r:id="rId7"/>
    <p:sldId id="271" r:id="rId8"/>
    <p:sldId id="272" r:id="rId9"/>
    <p:sldId id="264" r:id="rId10"/>
    <p:sldId id="265" r:id="rId11"/>
    <p:sldId id="273" r:id="rId12"/>
    <p:sldId id="274" r:id="rId13"/>
    <p:sldId id="257" r:id="rId14"/>
    <p:sldId id="275" r:id="rId15"/>
    <p:sldId id="276" r:id="rId16"/>
    <p:sldId id="277" r:id="rId17"/>
    <p:sldId id="278" r:id="rId18"/>
    <p:sldId id="279" r:id="rId19"/>
    <p:sldId id="283" r:id="rId20"/>
    <p:sldId id="326" r:id="rId21"/>
    <p:sldId id="287" r:id="rId22"/>
    <p:sldId id="288" r:id="rId23"/>
    <p:sldId id="289" r:id="rId24"/>
    <p:sldId id="286" r:id="rId25"/>
    <p:sldId id="290" r:id="rId26"/>
    <p:sldId id="284" r:id="rId27"/>
    <p:sldId id="307" r:id="rId28"/>
    <p:sldId id="285" r:id="rId29"/>
    <p:sldId id="294" r:id="rId30"/>
    <p:sldId id="304" r:id="rId31"/>
    <p:sldId id="305" r:id="rId32"/>
    <p:sldId id="306" r:id="rId33"/>
    <p:sldId id="291" r:id="rId34"/>
    <p:sldId id="292" r:id="rId35"/>
    <p:sldId id="293" r:id="rId36"/>
    <p:sldId id="308" r:id="rId37"/>
    <p:sldId id="309" r:id="rId38"/>
    <p:sldId id="280" r:id="rId39"/>
    <p:sldId id="317" r:id="rId40"/>
    <p:sldId id="318" r:id="rId41"/>
    <p:sldId id="319" r:id="rId42"/>
    <p:sldId id="320" r:id="rId43"/>
    <p:sldId id="321" r:id="rId44"/>
    <p:sldId id="323" r:id="rId45"/>
    <p:sldId id="324" r:id="rId46"/>
    <p:sldId id="325" r:id="rId47"/>
    <p:sldId id="282" r:id="rId48"/>
    <p:sldId id="310" r:id="rId49"/>
    <p:sldId id="312" r:id="rId50"/>
    <p:sldId id="311" r:id="rId51"/>
    <p:sldId id="313" r:id="rId52"/>
    <p:sldId id="314" r:id="rId53"/>
    <p:sldId id="315" r:id="rId54"/>
    <p:sldId id="316" r:id="rId55"/>
    <p:sldId id="32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3" autoAdjust="0"/>
    <p:restoredTop sz="94660"/>
  </p:normalViewPr>
  <p:slideViewPr>
    <p:cSldViewPr snapToGrid="0">
      <p:cViewPr varScale="1">
        <p:scale>
          <a:sx n="41" d="100"/>
          <a:sy n="41" d="100"/>
        </p:scale>
        <p:origin x="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6AEC4C-CA45-4B3A-80D5-55EC16C91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xmlns="" id="{1887A21F-9F0F-4B03-85F8-91EACB8EF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xmlns="" id="{4867FCB1-50D5-4D23-BE29-5104A7C65ABA}"/>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9C42F3ED-7BB2-4D89-BFF7-E80B65A97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056205A4-767C-4B3F-BD8F-738C73B65C4A}"/>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48077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0C7C0-575A-4A93-A449-163EE2D7DD0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AF6399A5-72CE-4E83-9A1E-DB59690FE8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81E27600-6B8C-4D93-AC5E-5E5E268EAC52}"/>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7B9A4149-8015-413D-AEBC-1529EA33D1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1A2D931A-1C96-41E9-9A27-98D2F7920CB0}"/>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378686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7C6041E-49A2-4EBD-89BF-B4128AE8A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AC2529A9-7F5A-460D-9B8C-3FBCDC6CEE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9138BAA3-1AD5-41AD-88CD-1309C2A3E6D6}"/>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3F164DCA-3E6A-4176-BBC4-613FB33D9A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1D716001-1C35-4628-B02C-E82C7D3A273D}"/>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328684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6724F-8ED9-48D4-8D7D-D4C3948211F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61B32B4F-BA1D-4831-9D22-BB7523E6E1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C62677EE-5D13-4083-B037-F75AFA97F012}"/>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BFD2B827-CBE7-4403-8894-781D77A523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BA415DAE-7B30-4138-8EB9-691347DCB479}"/>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272543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9FE24-5071-4085-87BF-883FF47C6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xmlns="" id="{7909C9B0-B767-46E8-BDCA-CE29BFDB8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FE3E0E0-A23C-4421-95AE-7D480CFA9E22}"/>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B5053A32-6A15-472D-B570-0C874576EE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291CD35A-28F4-4A8F-BE1C-8A9262EBDF3D}"/>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979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48B61-714F-4069-B0FF-9DB9F34BDB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9549374B-2FB4-4A03-A34A-1AC81F41C1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xmlns="" id="{021FCE80-8265-40B4-87E4-807787E74E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xmlns="" id="{2B0AE5E7-7897-48FE-818B-4C318041A36F}"/>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6" name="Footer Placeholder 5">
            <a:extLst>
              <a:ext uri="{FF2B5EF4-FFF2-40B4-BE49-F238E27FC236}">
                <a16:creationId xmlns:a16="http://schemas.microsoft.com/office/drawing/2014/main" xmlns="" id="{936DF14F-CCC4-4850-85E7-8470E539A4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7C2EA335-C698-43F3-9EE1-83312E32C5C9}"/>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212566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E5E63-8D7B-4DC6-BA94-3FFB6343733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AC97167B-1CAB-418C-BD52-82D943929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6B485C6-F2FA-4CB2-9822-56478DFC2F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xmlns="" id="{905055AD-BB25-4508-8F7F-F1A5A5E70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D7EE9B5-097F-4694-842E-63FA9E1CA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xmlns="" id="{E3420B89-D8CF-431F-9C2E-1157D3602387}"/>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8" name="Footer Placeholder 7">
            <a:extLst>
              <a:ext uri="{FF2B5EF4-FFF2-40B4-BE49-F238E27FC236}">
                <a16:creationId xmlns:a16="http://schemas.microsoft.com/office/drawing/2014/main" xmlns="" id="{C9F052A4-EB47-4A92-810B-E92BA37C546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xmlns="" id="{BD7B72C1-1663-4C7B-A9DA-FD7A0BF06A84}"/>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197501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EB905-2CE5-4650-80F4-D096646E5D7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xmlns="" id="{F76C0B67-E99B-40C8-9913-84E0AE3E7B94}"/>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4" name="Footer Placeholder 3">
            <a:extLst>
              <a:ext uri="{FF2B5EF4-FFF2-40B4-BE49-F238E27FC236}">
                <a16:creationId xmlns:a16="http://schemas.microsoft.com/office/drawing/2014/main" xmlns="" id="{DBBA002D-0DA0-4C7D-99A8-4BDD2CB92B8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xmlns="" id="{1353F169-F734-4CEB-9461-92BCBB471056}"/>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15548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9E515F-6F9D-4E99-A628-718F6BDA2ABC}"/>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3" name="Footer Placeholder 2">
            <a:extLst>
              <a:ext uri="{FF2B5EF4-FFF2-40B4-BE49-F238E27FC236}">
                <a16:creationId xmlns:a16="http://schemas.microsoft.com/office/drawing/2014/main" xmlns="" id="{514B52AA-33C1-4FEE-9DC2-413DFAB0CF1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xmlns="" id="{D570BDC9-1C85-49E2-979F-6244BE36191A}"/>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6787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352D2-2CAC-4F10-BA22-74AB0AD80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BA90C93C-F341-44A4-978B-7C5006F5F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xmlns="" id="{5670E03F-FC72-4F6B-A672-9FD34DCDA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2E1833D-31E1-4236-B8FC-812B47C3DCDE}"/>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6" name="Footer Placeholder 5">
            <a:extLst>
              <a:ext uri="{FF2B5EF4-FFF2-40B4-BE49-F238E27FC236}">
                <a16:creationId xmlns:a16="http://schemas.microsoft.com/office/drawing/2014/main" xmlns="" id="{B33FC033-5894-4E97-8C35-DF174255ACB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FDA11FB8-E102-422B-9E62-D6D6A1C2E5B5}"/>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4526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909E5-C146-4B08-9EAD-61190CB4B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xmlns="" id="{FBB716E8-2E66-425F-8909-DB5B967FC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xmlns="" id="{A9F7C5E7-6946-4868-BE03-168B8F4CF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6DA17B6-94D3-48C4-B8D1-9C6D1B3C2873}"/>
              </a:ext>
            </a:extLst>
          </p:cNvPr>
          <p:cNvSpPr>
            <a:spLocks noGrp="1"/>
          </p:cNvSpPr>
          <p:nvPr>
            <p:ph type="dt" sz="half" idx="10"/>
          </p:nvPr>
        </p:nvSpPr>
        <p:spPr/>
        <p:txBody>
          <a:bodyPr/>
          <a:lstStyle/>
          <a:p>
            <a:fld id="{DD232DE9-3527-4925-A30C-A819BF988BDD}" type="datetimeFigureOut">
              <a:rPr lang="en-AU" smtClean="0"/>
              <a:t>2/11/2019</a:t>
            </a:fld>
            <a:endParaRPr lang="en-AU"/>
          </a:p>
        </p:txBody>
      </p:sp>
      <p:sp>
        <p:nvSpPr>
          <p:cNvPr id="6" name="Footer Placeholder 5">
            <a:extLst>
              <a:ext uri="{FF2B5EF4-FFF2-40B4-BE49-F238E27FC236}">
                <a16:creationId xmlns:a16="http://schemas.microsoft.com/office/drawing/2014/main" xmlns="" id="{418E8CB8-1720-46B9-917E-8EBC3DAF877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E3792F40-C247-44ED-BC07-4D72697DCA95}"/>
              </a:ext>
            </a:extLst>
          </p:cNvPr>
          <p:cNvSpPr>
            <a:spLocks noGrp="1"/>
          </p:cNvSpPr>
          <p:nvPr>
            <p:ph type="sldNum" sz="quarter" idx="12"/>
          </p:nvPr>
        </p:nvSpPr>
        <p:spPr/>
        <p:txBody>
          <a:bodyPr/>
          <a:lstStyle/>
          <a:p>
            <a:fld id="{627034FF-A318-4A5A-A210-FDAA352718BC}" type="slidenum">
              <a:rPr lang="en-AU" smtClean="0"/>
              <a:t>‹#›</a:t>
            </a:fld>
            <a:endParaRPr lang="en-AU"/>
          </a:p>
        </p:txBody>
      </p:sp>
    </p:spTree>
    <p:extLst>
      <p:ext uri="{BB962C8B-B14F-4D97-AF65-F5344CB8AC3E}">
        <p14:creationId xmlns:p14="http://schemas.microsoft.com/office/powerpoint/2010/main" val="270854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E34C35F-3160-498B-B1B2-051F5F330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42E9FBE2-E1BC-45B7-B3F5-AE9BA846C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0AC74595-090A-47F0-B4AD-36D1A2843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2DE9-3527-4925-A30C-A819BF988BDD}" type="datetimeFigureOut">
              <a:rPr lang="en-AU" smtClean="0"/>
              <a:t>2/11/2019</a:t>
            </a:fld>
            <a:endParaRPr lang="en-AU"/>
          </a:p>
        </p:txBody>
      </p:sp>
      <p:sp>
        <p:nvSpPr>
          <p:cNvPr id="5" name="Footer Placeholder 4">
            <a:extLst>
              <a:ext uri="{FF2B5EF4-FFF2-40B4-BE49-F238E27FC236}">
                <a16:creationId xmlns:a16="http://schemas.microsoft.com/office/drawing/2014/main" xmlns="" id="{5070BE6F-A823-448E-B933-164573402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xmlns="" id="{A53C9A7C-73A3-459F-81F5-6015634B9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034FF-A318-4A5A-A210-FDAA352718BC}" type="slidenum">
              <a:rPr lang="en-AU" smtClean="0"/>
              <a:t>‹#›</a:t>
            </a:fld>
            <a:endParaRPr lang="en-AU"/>
          </a:p>
        </p:txBody>
      </p:sp>
    </p:spTree>
    <p:extLst>
      <p:ext uri="{BB962C8B-B14F-4D97-AF65-F5344CB8AC3E}">
        <p14:creationId xmlns:p14="http://schemas.microsoft.com/office/powerpoint/2010/main" val="196942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Report Writing</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Paul’s Take</a:t>
            </a:r>
          </a:p>
        </p:txBody>
      </p:sp>
    </p:spTree>
    <p:extLst>
      <p:ext uri="{BB962C8B-B14F-4D97-AF65-F5344CB8AC3E}">
        <p14:creationId xmlns:p14="http://schemas.microsoft.com/office/powerpoint/2010/main" val="270492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Theory</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Provide an account for how the phenomenon may operate using past literature</a:t>
            </a:r>
          </a:p>
          <a:p>
            <a:endParaRPr lang="en-AU" sz="2500" dirty="0"/>
          </a:p>
          <a:p>
            <a:r>
              <a:rPr lang="en-AU" sz="2500" dirty="0"/>
              <a:t>Consider starting with the original instance (seminal study) or most classical experiment relating to your phenomenon of study</a:t>
            </a:r>
          </a:p>
          <a:p>
            <a:pPr marL="0" indent="0">
              <a:buNone/>
            </a:pPr>
            <a:r>
              <a:rPr lang="en-AU" sz="2500" i="1" dirty="0">
                <a:solidFill>
                  <a:schemeClr val="accent1"/>
                </a:solidFill>
              </a:rPr>
              <a:t>In their 1968 study, Shiffrin and Atkinson proposed that rehearsal of a memory or event, progressed the event from short to long-term storage. Later, Craik and Lockhart (1972) suggested an alternative account, that the depth of processing or ‘encoding’ of a memory moved the memory from short to long-term storage. </a:t>
            </a:r>
          </a:p>
          <a:p>
            <a:r>
              <a:rPr lang="en-AU" sz="2500" dirty="0"/>
              <a:t>Before addressing how previous studies have tried to tackle this theory or problem</a:t>
            </a:r>
          </a:p>
          <a:p>
            <a:pPr marL="0" indent="0">
              <a:buNone/>
            </a:pPr>
            <a:r>
              <a:rPr lang="en-AU" sz="2500" i="1" dirty="0">
                <a:solidFill>
                  <a:schemeClr val="accent1"/>
                </a:solidFill>
              </a:rPr>
              <a:t>Craik and Tulving (1975) tested this theory using a word-recognition study. Here, participants classified words on their 1) case (upper/lower), 2) whether they rhymed, and 3) their semantic content. At test, semantic words were recognised better than rhymed words, which were recognized better than words classified by typeface. </a:t>
            </a:r>
          </a:p>
        </p:txBody>
      </p:sp>
    </p:spTree>
    <p:extLst>
      <p:ext uri="{BB962C8B-B14F-4D97-AF65-F5344CB8AC3E}">
        <p14:creationId xmlns:p14="http://schemas.microsoft.com/office/powerpoint/2010/main" val="230502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Propose Experiment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Based upon the previous theories, propose an experiment. At this stage, you must identify the Aim of the study (the aim is usually to test a theory)</a:t>
            </a:r>
          </a:p>
          <a:p>
            <a:endParaRPr lang="en-AU" sz="2500" dirty="0"/>
          </a:p>
          <a:p>
            <a:pPr marL="0" indent="0">
              <a:buNone/>
            </a:pPr>
            <a:r>
              <a:rPr lang="en-AU" sz="2500" i="1" dirty="0">
                <a:solidFill>
                  <a:schemeClr val="accent1"/>
                </a:solidFill>
              </a:rPr>
              <a:t>In the current study, we </a:t>
            </a:r>
            <a:r>
              <a:rPr lang="en-AU" sz="2500" b="1" i="1" dirty="0">
                <a:solidFill>
                  <a:schemeClr val="accent1"/>
                </a:solidFill>
              </a:rPr>
              <a:t>aim</a:t>
            </a:r>
            <a:r>
              <a:rPr lang="en-AU" sz="2500" i="1" dirty="0">
                <a:solidFill>
                  <a:schemeClr val="accent1"/>
                </a:solidFill>
              </a:rPr>
              <a:t> to test Craik and </a:t>
            </a:r>
            <a:r>
              <a:rPr lang="en-AU" sz="2500" i="1" dirty="0" err="1">
                <a:solidFill>
                  <a:schemeClr val="accent1"/>
                </a:solidFill>
              </a:rPr>
              <a:t>Lockharts</a:t>
            </a:r>
            <a:r>
              <a:rPr lang="en-AU" sz="2500" i="1" dirty="0">
                <a:solidFill>
                  <a:schemeClr val="accent1"/>
                </a:solidFill>
              </a:rPr>
              <a:t> (1972) levels of processing theory.</a:t>
            </a:r>
          </a:p>
          <a:p>
            <a:endParaRPr lang="en-AU" sz="2500" dirty="0"/>
          </a:p>
          <a:p>
            <a:r>
              <a:rPr lang="en-AU" sz="2500" dirty="0"/>
              <a:t>And then propose how you will test this. Note, this is very general and not a methods section.</a:t>
            </a:r>
          </a:p>
          <a:p>
            <a:pPr marL="0" indent="0">
              <a:buNone/>
            </a:pPr>
            <a:r>
              <a:rPr lang="en-AU" sz="2500" i="1" dirty="0">
                <a:solidFill>
                  <a:schemeClr val="accent1"/>
                </a:solidFill>
              </a:rPr>
              <a:t>The previous work by Craik and Tulving (1979) could not rule out word-rehearsal when propagating memory from short to long-term storage. To address this, we propose an experiment that will test three levels of processing, semantic, phonetic (rhyming) and typeface (case). Between trials, we will ask participants to complete a secondary task (basic arithmetic) to interrupt any rehearsal processes.</a:t>
            </a:r>
          </a:p>
        </p:txBody>
      </p:sp>
    </p:spTree>
    <p:extLst>
      <p:ext uri="{BB962C8B-B14F-4D97-AF65-F5344CB8AC3E}">
        <p14:creationId xmlns:p14="http://schemas.microsoft.com/office/powerpoint/2010/main" val="406066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Create Falsifiable Hypotheses derived from the Theory</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Hypothesis/hypotheses must be falsifiable (at least in null-hypothesis testing e.g., statistics that rely upon </a:t>
            </a:r>
            <a:r>
              <a:rPr lang="en-AU" sz="2500" i="1" dirty="0"/>
              <a:t>p</a:t>
            </a:r>
            <a:r>
              <a:rPr lang="en-AU" sz="2500" dirty="0"/>
              <a:t>-values) to rule out the null hypothesis that ‘nothing changed, there was no effect’</a:t>
            </a:r>
            <a:br>
              <a:rPr lang="en-AU" sz="2500" dirty="0"/>
            </a:br>
            <a:r>
              <a:rPr lang="en-AU" sz="2500" dirty="0"/>
              <a:t/>
            </a:r>
            <a:br>
              <a:rPr lang="en-AU" sz="2500" dirty="0"/>
            </a:br>
            <a:r>
              <a:rPr lang="en-AU" sz="2500" b="1" dirty="0"/>
              <a:t>Note.</a:t>
            </a:r>
            <a:r>
              <a:rPr lang="en-AU" sz="2500" dirty="0"/>
              <a:t> You do not need to state H</a:t>
            </a:r>
            <a:r>
              <a:rPr lang="en-AU" sz="2500" baseline="-25000" dirty="0"/>
              <a:t>0</a:t>
            </a:r>
            <a:r>
              <a:rPr lang="en-AU" sz="2500" dirty="0"/>
              <a:t> anyone can tell the opposite of ‘</a:t>
            </a:r>
            <a:r>
              <a:rPr lang="en-AU" sz="2500" i="1" dirty="0"/>
              <a:t>there will be an effect</a:t>
            </a:r>
            <a:r>
              <a:rPr lang="en-AU" sz="2500" dirty="0"/>
              <a:t>’ is ‘</a:t>
            </a:r>
            <a:r>
              <a:rPr lang="en-AU" sz="2500" i="1" dirty="0"/>
              <a:t>there will not be an effect</a:t>
            </a:r>
            <a:r>
              <a:rPr lang="en-AU" sz="2500" dirty="0"/>
              <a:t>’. Rather, state the </a:t>
            </a:r>
            <a:r>
              <a:rPr lang="en-AU" sz="2500" b="1" dirty="0">
                <a:solidFill>
                  <a:srgbClr val="FF0000"/>
                </a:solidFill>
              </a:rPr>
              <a:t>Independent Variables</a:t>
            </a:r>
            <a:r>
              <a:rPr lang="en-AU" sz="2500" b="1" dirty="0"/>
              <a:t>, </a:t>
            </a:r>
            <a:r>
              <a:rPr lang="en-AU" sz="2500" b="1" dirty="0">
                <a:solidFill>
                  <a:srgbClr val="00B050"/>
                </a:solidFill>
              </a:rPr>
              <a:t>The Way You Measure Them,</a:t>
            </a:r>
            <a:r>
              <a:rPr lang="en-AU" sz="2500" b="1" dirty="0"/>
              <a:t> </a:t>
            </a:r>
            <a:r>
              <a:rPr lang="en-AU" sz="2500" dirty="0"/>
              <a:t>and </a:t>
            </a:r>
            <a:r>
              <a:rPr lang="en-AU" sz="2500" b="1" dirty="0">
                <a:solidFill>
                  <a:srgbClr val="7030A0"/>
                </a:solidFill>
              </a:rPr>
              <a:t>The Order of Effects</a:t>
            </a:r>
            <a:r>
              <a:rPr lang="en-AU" sz="2500" dirty="0"/>
              <a:t>.</a:t>
            </a:r>
          </a:p>
          <a:p>
            <a:pPr marL="0" indent="0">
              <a:buNone/>
            </a:pPr>
            <a:endParaRPr lang="en-AU" sz="2500" dirty="0"/>
          </a:p>
          <a:p>
            <a:pPr marL="0" indent="0">
              <a:buNone/>
            </a:pPr>
            <a:r>
              <a:rPr lang="en-AU" sz="2500" dirty="0"/>
              <a:t>For example, we might start with a broad hypothesis, tying back to the theory (H</a:t>
            </a:r>
            <a:r>
              <a:rPr lang="en-AU" sz="2500" baseline="-25000" dirty="0"/>
              <a:t>A</a:t>
            </a:r>
            <a:r>
              <a:rPr lang="en-AU" sz="2500" dirty="0"/>
              <a:t>)</a:t>
            </a:r>
          </a:p>
          <a:p>
            <a:pPr marL="0" indent="0">
              <a:buNone/>
            </a:pPr>
            <a:r>
              <a:rPr lang="en-AU" sz="2500" i="1" dirty="0">
                <a:solidFill>
                  <a:schemeClr val="accent1"/>
                </a:solidFill>
              </a:rPr>
              <a:t>We hypothesise that deeper</a:t>
            </a:r>
            <a:r>
              <a:rPr lang="en-AU" sz="2500" b="1" i="1" dirty="0">
                <a:solidFill>
                  <a:schemeClr val="accent1"/>
                </a:solidFill>
              </a:rPr>
              <a:t> </a:t>
            </a:r>
            <a:r>
              <a:rPr lang="en-AU" sz="2500" b="1" i="1" dirty="0">
                <a:solidFill>
                  <a:srgbClr val="FF0000"/>
                </a:solidFill>
              </a:rPr>
              <a:t>levels of processing</a:t>
            </a:r>
            <a:r>
              <a:rPr lang="en-AU" sz="2500" i="1" dirty="0">
                <a:solidFill>
                  <a:schemeClr val="accent1"/>
                </a:solidFill>
              </a:rPr>
              <a:t> will be recognised </a:t>
            </a:r>
            <a:r>
              <a:rPr lang="en-AU" sz="2500" b="1" i="1" dirty="0">
                <a:solidFill>
                  <a:srgbClr val="7030A0"/>
                </a:solidFill>
              </a:rPr>
              <a:t>more</a:t>
            </a:r>
            <a:r>
              <a:rPr lang="en-AU" sz="2500" i="1" dirty="0">
                <a:solidFill>
                  <a:schemeClr val="accent1"/>
                </a:solidFill>
              </a:rPr>
              <a:t> </a:t>
            </a:r>
            <a:r>
              <a:rPr lang="en-AU" sz="2500" b="1" i="1" dirty="0">
                <a:solidFill>
                  <a:srgbClr val="00B050"/>
                </a:solidFill>
              </a:rPr>
              <a:t>accurately</a:t>
            </a:r>
            <a:r>
              <a:rPr lang="en-AU" sz="2500" i="1" dirty="0">
                <a:solidFill>
                  <a:schemeClr val="accent1"/>
                </a:solidFill>
              </a:rPr>
              <a:t> than shallower levels of processing. </a:t>
            </a:r>
          </a:p>
          <a:p>
            <a:pPr marL="0" indent="0">
              <a:buNone/>
            </a:pPr>
            <a:r>
              <a:rPr lang="en-AU" sz="2500" dirty="0"/>
              <a:t>This can then be made more specific (H</a:t>
            </a:r>
            <a:r>
              <a:rPr lang="en-AU" sz="2500" baseline="-25000" dirty="0"/>
              <a:t>1 </a:t>
            </a:r>
            <a:r>
              <a:rPr lang="en-AU" sz="2500" dirty="0"/>
              <a:t>and H</a:t>
            </a:r>
            <a:r>
              <a:rPr lang="en-AU" sz="2500" baseline="-25000" dirty="0"/>
              <a:t>2</a:t>
            </a:r>
            <a:r>
              <a:rPr lang="en-AU" sz="2500" dirty="0"/>
              <a:t>)</a:t>
            </a:r>
          </a:p>
          <a:p>
            <a:pPr marL="0" indent="0">
              <a:buNone/>
            </a:pPr>
            <a:r>
              <a:rPr lang="en-AU" sz="2500" i="1" dirty="0">
                <a:solidFill>
                  <a:schemeClr val="accent1"/>
                </a:solidFill>
              </a:rPr>
              <a:t>As such, we expect </a:t>
            </a:r>
            <a:r>
              <a:rPr lang="en-AU" sz="2500" b="1" i="1" dirty="0">
                <a:solidFill>
                  <a:srgbClr val="FF0000"/>
                </a:solidFill>
              </a:rPr>
              <a:t>semantic </a:t>
            </a:r>
            <a:r>
              <a:rPr lang="en-AU" sz="2500" i="1" dirty="0">
                <a:solidFill>
                  <a:srgbClr val="00B050"/>
                </a:solidFill>
              </a:rPr>
              <a:t>accuracy</a:t>
            </a:r>
            <a:r>
              <a:rPr lang="en-AU" sz="2500" i="1" dirty="0">
                <a:solidFill>
                  <a:schemeClr val="accent1"/>
                </a:solidFill>
              </a:rPr>
              <a:t> to be </a:t>
            </a:r>
            <a:r>
              <a:rPr lang="en-AU" sz="2500" b="1" i="1" dirty="0">
                <a:solidFill>
                  <a:srgbClr val="7030A0"/>
                </a:solidFill>
              </a:rPr>
              <a:t>higher than </a:t>
            </a:r>
            <a:r>
              <a:rPr lang="en-AU" sz="2500" b="1" i="1" dirty="0">
                <a:solidFill>
                  <a:srgbClr val="FF0000"/>
                </a:solidFill>
              </a:rPr>
              <a:t>phonetic</a:t>
            </a:r>
            <a:r>
              <a:rPr lang="en-AU" sz="2500" i="1" dirty="0">
                <a:solidFill>
                  <a:schemeClr val="accent1"/>
                </a:solidFill>
              </a:rPr>
              <a:t> </a:t>
            </a:r>
            <a:r>
              <a:rPr lang="en-AU" sz="2500" i="1" dirty="0">
                <a:solidFill>
                  <a:srgbClr val="00B050"/>
                </a:solidFill>
              </a:rPr>
              <a:t>accuracy</a:t>
            </a:r>
            <a:r>
              <a:rPr lang="en-AU" sz="2500" i="1" dirty="0">
                <a:solidFill>
                  <a:schemeClr val="accent1"/>
                </a:solidFill>
              </a:rPr>
              <a:t>, and </a:t>
            </a:r>
            <a:r>
              <a:rPr lang="en-AU" sz="2500" b="1" i="1" dirty="0">
                <a:solidFill>
                  <a:srgbClr val="FF0000"/>
                </a:solidFill>
              </a:rPr>
              <a:t>phonetic</a:t>
            </a:r>
            <a:r>
              <a:rPr lang="en-AU" sz="2500" i="1" dirty="0">
                <a:solidFill>
                  <a:schemeClr val="accent1"/>
                </a:solidFill>
              </a:rPr>
              <a:t> </a:t>
            </a:r>
            <a:r>
              <a:rPr lang="en-AU" sz="2500" i="1" dirty="0">
                <a:solidFill>
                  <a:srgbClr val="00B050"/>
                </a:solidFill>
              </a:rPr>
              <a:t>accuracy </a:t>
            </a:r>
            <a:r>
              <a:rPr lang="en-AU" sz="2500" i="1" dirty="0">
                <a:solidFill>
                  <a:schemeClr val="accent1"/>
                </a:solidFill>
              </a:rPr>
              <a:t>to be </a:t>
            </a:r>
            <a:r>
              <a:rPr lang="en-AU" sz="2500" b="1" i="1" dirty="0">
                <a:solidFill>
                  <a:srgbClr val="7030A0"/>
                </a:solidFill>
              </a:rPr>
              <a:t>higher than </a:t>
            </a:r>
            <a:r>
              <a:rPr lang="en-AU" sz="2500" b="1" i="1" dirty="0">
                <a:solidFill>
                  <a:srgbClr val="FF0000"/>
                </a:solidFill>
              </a:rPr>
              <a:t>typeface</a:t>
            </a:r>
            <a:r>
              <a:rPr lang="en-AU" sz="2500" i="1" dirty="0">
                <a:solidFill>
                  <a:schemeClr val="accent1"/>
                </a:solidFill>
              </a:rPr>
              <a:t> </a:t>
            </a:r>
            <a:r>
              <a:rPr lang="en-AU" sz="2500" i="1" dirty="0">
                <a:solidFill>
                  <a:srgbClr val="00B050"/>
                </a:solidFill>
              </a:rPr>
              <a:t>accuracy</a:t>
            </a:r>
            <a:r>
              <a:rPr lang="en-AU" sz="2500" i="1" dirty="0">
                <a:solidFill>
                  <a:schemeClr val="accent1"/>
                </a:solidFill>
              </a:rPr>
              <a:t>.</a:t>
            </a:r>
          </a:p>
          <a:p>
            <a:endParaRPr lang="en-AU" sz="2500" dirty="0"/>
          </a:p>
        </p:txBody>
      </p:sp>
    </p:spTree>
    <p:extLst>
      <p:ext uri="{BB962C8B-B14F-4D97-AF65-F5344CB8AC3E}">
        <p14:creationId xmlns:p14="http://schemas.microsoft.com/office/powerpoint/2010/main" val="281812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3D969-0B51-46E7-9902-4314C4AC07B5}"/>
              </a:ext>
            </a:extLst>
          </p:cNvPr>
          <p:cNvSpPr>
            <a:spLocks noGrp="1"/>
          </p:cNvSpPr>
          <p:nvPr>
            <p:ph type="title"/>
          </p:nvPr>
        </p:nvSpPr>
        <p:spPr/>
        <p:txBody>
          <a:bodyPr/>
          <a:lstStyle/>
          <a:p>
            <a:r>
              <a:rPr lang="en-AU" dirty="0"/>
              <a:t>Quick Recap - Variables</a:t>
            </a:r>
          </a:p>
        </p:txBody>
      </p:sp>
      <p:sp>
        <p:nvSpPr>
          <p:cNvPr id="3" name="Content Placeholder 2">
            <a:extLst>
              <a:ext uri="{FF2B5EF4-FFF2-40B4-BE49-F238E27FC236}">
                <a16:creationId xmlns:a16="http://schemas.microsoft.com/office/drawing/2014/main" xmlns="" id="{D81A469D-DFA9-4830-9F27-45BA6CA375BB}"/>
              </a:ext>
            </a:extLst>
          </p:cNvPr>
          <p:cNvSpPr>
            <a:spLocks noGrp="1"/>
          </p:cNvSpPr>
          <p:nvPr>
            <p:ph idx="1"/>
          </p:nvPr>
        </p:nvSpPr>
        <p:spPr/>
        <p:txBody>
          <a:bodyPr/>
          <a:lstStyle/>
          <a:p>
            <a:r>
              <a:rPr lang="en-AU" dirty="0"/>
              <a:t>Independent – </a:t>
            </a:r>
            <a:r>
              <a:rPr lang="en-AU" i="1" dirty="0"/>
              <a:t>what you manipulate </a:t>
            </a:r>
            <a:br>
              <a:rPr lang="en-AU" i="1" dirty="0"/>
            </a:br>
            <a:r>
              <a:rPr lang="en-AU" dirty="0">
                <a:solidFill>
                  <a:schemeClr val="accent1"/>
                </a:solidFill>
              </a:rPr>
              <a:t>e.g., the number of items, the size of display, the amount of medication…</a:t>
            </a:r>
          </a:p>
          <a:p>
            <a:endParaRPr lang="en-AU" dirty="0"/>
          </a:p>
          <a:p>
            <a:r>
              <a:rPr lang="en-AU" dirty="0"/>
              <a:t>Dependent – </a:t>
            </a:r>
            <a:r>
              <a:rPr lang="en-AU" i="1" dirty="0"/>
              <a:t>what you measure </a:t>
            </a:r>
            <a:br>
              <a:rPr lang="en-AU" i="1" dirty="0"/>
            </a:br>
            <a:r>
              <a:rPr lang="en-AU" dirty="0">
                <a:solidFill>
                  <a:schemeClr val="accent1"/>
                </a:solidFill>
              </a:rPr>
              <a:t>i.e., response-time, accuracy, treatment outcomes…</a:t>
            </a:r>
          </a:p>
          <a:p>
            <a:endParaRPr lang="en-AU" dirty="0"/>
          </a:p>
          <a:p>
            <a:endParaRPr lang="en-AU" dirty="0"/>
          </a:p>
        </p:txBody>
      </p:sp>
    </p:spTree>
    <p:extLst>
      <p:ext uri="{BB962C8B-B14F-4D97-AF65-F5344CB8AC3E}">
        <p14:creationId xmlns:p14="http://schemas.microsoft.com/office/powerpoint/2010/main" val="409062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Methods</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Step by step</a:t>
            </a:r>
          </a:p>
        </p:txBody>
      </p:sp>
    </p:spTree>
    <p:extLst>
      <p:ext uri="{BB962C8B-B14F-4D97-AF65-F5344CB8AC3E}">
        <p14:creationId xmlns:p14="http://schemas.microsoft.com/office/powerpoint/2010/main" val="237674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Participants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Describe the number and demographics of your participants. Be brief and to the point i.e., do not add unimportant details such as ‘from the PSYC2300 class…’</a:t>
            </a:r>
          </a:p>
          <a:p>
            <a:r>
              <a:rPr lang="en-AU" sz="2500" dirty="0"/>
              <a:t>Tense: Past-tense; you have already done the study at this point.</a:t>
            </a:r>
          </a:p>
          <a:p>
            <a:r>
              <a:rPr lang="en-AU" sz="2500" dirty="0"/>
              <a:t>Note: Second level APA heading for Participants, first level APA heading for Method.</a:t>
            </a:r>
          </a:p>
          <a:p>
            <a:pPr marL="0" indent="0" algn="ctr">
              <a:buNone/>
            </a:pPr>
            <a:r>
              <a:rPr lang="en-AU" sz="2500" dirty="0"/>
              <a:t/>
            </a:r>
            <a:br>
              <a:rPr lang="en-AU" sz="2500" dirty="0"/>
            </a:br>
            <a:r>
              <a:rPr lang="en-AU" sz="2500" b="1" i="1" dirty="0">
                <a:solidFill>
                  <a:schemeClr val="accent1"/>
                </a:solidFill>
              </a:rPr>
              <a:t>Methods </a:t>
            </a:r>
            <a:r>
              <a:rPr lang="en-AU" sz="2500" i="1" dirty="0">
                <a:solidFill>
                  <a:schemeClr val="accent1"/>
                </a:solidFill>
              </a:rPr>
              <a:t>(APA – 1</a:t>
            </a:r>
            <a:r>
              <a:rPr lang="en-AU" sz="2500" i="1" baseline="30000" dirty="0">
                <a:solidFill>
                  <a:schemeClr val="accent1"/>
                </a:solidFill>
              </a:rPr>
              <a:t>st</a:t>
            </a:r>
            <a:r>
              <a:rPr lang="en-AU" sz="2500" i="1" dirty="0">
                <a:solidFill>
                  <a:schemeClr val="accent1"/>
                </a:solidFill>
              </a:rPr>
              <a:t> Level)</a:t>
            </a:r>
            <a:endParaRPr lang="en-AU" sz="2500" dirty="0"/>
          </a:p>
          <a:p>
            <a:pPr marL="0" indent="0">
              <a:buNone/>
            </a:pPr>
            <a:r>
              <a:rPr lang="en-AU" sz="2500" b="1" i="1" dirty="0">
                <a:solidFill>
                  <a:schemeClr val="accent1"/>
                </a:solidFill>
              </a:rPr>
              <a:t>Participants</a:t>
            </a:r>
            <a:r>
              <a:rPr lang="en-AU" sz="2500" i="1" dirty="0">
                <a:solidFill>
                  <a:schemeClr val="accent1"/>
                </a:solidFill>
              </a:rPr>
              <a:t>. (APA – 2</a:t>
            </a:r>
            <a:r>
              <a:rPr lang="en-AU" sz="2500" i="1" baseline="30000" dirty="0">
                <a:solidFill>
                  <a:schemeClr val="accent1"/>
                </a:solidFill>
              </a:rPr>
              <a:t>rd</a:t>
            </a:r>
            <a:r>
              <a:rPr lang="en-AU" sz="2500" i="1" dirty="0">
                <a:solidFill>
                  <a:schemeClr val="accent1"/>
                </a:solidFill>
              </a:rPr>
              <a:t> Level)</a:t>
            </a:r>
            <a:br>
              <a:rPr lang="en-AU" sz="2500" i="1" dirty="0">
                <a:solidFill>
                  <a:schemeClr val="accent1"/>
                </a:solidFill>
              </a:rPr>
            </a:br>
            <a:r>
              <a:rPr lang="en-AU" sz="2500" i="1" dirty="0">
                <a:solidFill>
                  <a:schemeClr val="accent1"/>
                </a:solidFill>
              </a:rPr>
              <a:t>Twenty-two (male = 5) psychology undergraduate students from the University of Newcastle completed one 60min experimental session for two course-credits. The mean age was 25 (SD = 22.7) years. All participants reported normal or corrected to normal vision.</a:t>
            </a:r>
          </a:p>
          <a:p>
            <a:pPr marL="0" indent="0">
              <a:buNone/>
            </a:pPr>
            <a:endParaRPr lang="en-AU" sz="2500" dirty="0"/>
          </a:p>
        </p:txBody>
      </p:sp>
    </p:spTree>
    <p:extLst>
      <p:ext uri="{BB962C8B-B14F-4D97-AF65-F5344CB8AC3E}">
        <p14:creationId xmlns:p14="http://schemas.microsoft.com/office/powerpoint/2010/main" val="271856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Stimuli and Apparatus (and Design)</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Describe the stimuli that are presented on the screen (if cognitive) or the survey etc used. Chronological order.</a:t>
            </a:r>
          </a:p>
          <a:p>
            <a:r>
              <a:rPr lang="en-AU" sz="2500" dirty="0"/>
              <a:t>Describe the tools you use to measure the responses e.g., PC and keyboard, </a:t>
            </a:r>
          </a:p>
          <a:p>
            <a:r>
              <a:rPr lang="en-AU" sz="2500" dirty="0"/>
              <a:t>Describe the design of the study and levels of the conditions you measure e.g., Randomised-control study? Between-subjects design? Within-subjects design?</a:t>
            </a:r>
            <a:br>
              <a:rPr lang="en-AU" sz="2500" dirty="0"/>
            </a:br>
            <a:endParaRPr lang="en-AU" sz="2500" dirty="0"/>
          </a:p>
          <a:p>
            <a:pPr marL="0" indent="0">
              <a:buNone/>
            </a:pPr>
            <a:r>
              <a:rPr lang="en-AU" sz="2000" b="1" i="1" dirty="0">
                <a:solidFill>
                  <a:schemeClr val="accent1"/>
                </a:solidFill>
              </a:rPr>
              <a:t>Stimuli and Apparatus</a:t>
            </a:r>
            <a:r>
              <a:rPr lang="en-AU" sz="2000" i="1" dirty="0">
                <a:solidFill>
                  <a:schemeClr val="accent1"/>
                </a:solidFill>
              </a:rPr>
              <a:t>. (APA – 2</a:t>
            </a:r>
            <a:r>
              <a:rPr lang="en-AU" sz="2000" i="1" baseline="30000" dirty="0">
                <a:solidFill>
                  <a:schemeClr val="accent1"/>
                </a:solidFill>
              </a:rPr>
              <a:t>rd</a:t>
            </a:r>
            <a:r>
              <a:rPr lang="en-AU" sz="2000" i="1" dirty="0">
                <a:solidFill>
                  <a:schemeClr val="accent1"/>
                </a:solidFill>
              </a:rPr>
              <a:t> Level)</a:t>
            </a:r>
            <a:br>
              <a:rPr lang="en-AU" sz="2000" i="1" dirty="0">
                <a:solidFill>
                  <a:schemeClr val="accent1"/>
                </a:solidFill>
              </a:rPr>
            </a:br>
            <a:r>
              <a:rPr lang="en-AU" sz="2000" i="1" dirty="0">
                <a:solidFill>
                  <a:schemeClr val="accent1"/>
                </a:solidFill>
              </a:rPr>
              <a:t>Memory stimuli were two-words presented centrally upon a vertical axes on a computer screen in 16pt font. Participants were asked to respond ‘yes’ or ‘no’ as to whether 1) the red words were related e.g., cat &amp; milk; 2) the green words rhymed e.g., cat &amp; mat; and 3) the words were the same typeface e.g., CAT &amp; DOG. Between memory-stimuli, participants completed a basic arithmetic task and were asked to respond ‘yes’ or ‘no’ as to whether an arithmetic expression was correct e.g., 50 + 20 &lt; 40.  </a:t>
            </a:r>
          </a:p>
          <a:p>
            <a:pPr marL="0" indent="0">
              <a:buNone/>
            </a:pPr>
            <a:r>
              <a:rPr lang="en-AU" sz="2000" i="1" dirty="0">
                <a:solidFill>
                  <a:schemeClr val="accent1"/>
                </a:solidFill>
              </a:rPr>
              <a:t>During a surprise test phase, participants were presented with a set of words and were asked to respond whether they recognized the word being ‘old’ ---from the previous phase--- or ‘new’ ---not seen previously.</a:t>
            </a:r>
          </a:p>
          <a:p>
            <a:pPr marL="0" indent="0">
              <a:buNone/>
            </a:pPr>
            <a:r>
              <a:rPr lang="en-AU" sz="2000" i="1" dirty="0">
                <a:solidFill>
                  <a:schemeClr val="accent1"/>
                </a:solidFill>
              </a:rPr>
              <a:t>The study was a 3 (level of processing: semantic, phonetic &amp; typeface) x 2 (memory-phase response: yes, no) x 2 (recognition-phase: old, new) within-subjects design. </a:t>
            </a:r>
          </a:p>
        </p:txBody>
      </p:sp>
    </p:spTree>
    <p:extLst>
      <p:ext uri="{BB962C8B-B14F-4D97-AF65-F5344CB8AC3E}">
        <p14:creationId xmlns:p14="http://schemas.microsoft.com/office/powerpoint/2010/main" val="116513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Procedure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Describe in chronological order what a subject actually saw on a trial, how they responded, how often they performed each condition, how many trials in a block of trials, how many conditions in a block of trials and how many trials across the whole experiment.</a:t>
            </a:r>
            <a:br>
              <a:rPr lang="en-AU" sz="2500" dirty="0"/>
            </a:br>
            <a:endParaRPr lang="en-AU" sz="2500" dirty="0"/>
          </a:p>
          <a:p>
            <a:pPr marL="0" indent="0">
              <a:buNone/>
            </a:pPr>
            <a:r>
              <a:rPr lang="en-AU" sz="2000" b="1" i="1" dirty="0">
                <a:solidFill>
                  <a:schemeClr val="accent1"/>
                </a:solidFill>
              </a:rPr>
              <a:t>Procedure</a:t>
            </a:r>
            <a:r>
              <a:rPr lang="en-AU" sz="2000" i="1" dirty="0">
                <a:solidFill>
                  <a:schemeClr val="accent1"/>
                </a:solidFill>
              </a:rPr>
              <a:t>. (APA – 2</a:t>
            </a:r>
            <a:r>
              <a:rPr lang="en-AU" sz="2000" i="1" baseline="30000" dirty="0">
                <a:solidFill>
                  <a:schemeClr val="accent1"/>
                </a:solidFill>
              </a:rPr>
              <a:t>rd</a:t>
            </a:r>
            <a:r>
              <a:rPr lang="en-AU" sz="2000" i="1" dirty="0">
                <a:solidFill>
                  <a:schemeClr val="accent1"/>
                </a:solidFill>
              </a:rPr>
              <a:t> Level)</a:t>
            </a:r>
            <a:br>
              <a:rPr lang="en-AU" sz="2000" i="1" dirty="0">
                <a:solidFill>
                  <a:schemeClr val="accent1"/>
                </a:solidFill>
              </a:rPr>
            </a:br>
            <a:r>
              <a:rPr lang="en-AU" sz="2000" i="1" dirty="0">
                <a:solidFill>
                  <a:schemeClr val="accent1"/>
                </a:solidFill>
              </a:rPr>
              <a:t>Participants were seated 60cm from a computer monitor. During the memory phase, participants viewed two words, vertically aligned and presented in the centre of the screen. Participants were asked to decide whether the red-words were semantically related, whether the blue-words rhymed, and whether the green-words were the same typeface. Responses were made on a standard ‘qwerty’ keyboard, ‘yes’ responses with the ‘z’ key and ‘no’ responses with the ‘/’ key. Each trial was followed by a simple arithmetic question. Participants completed 20 randomised trials per block, across three blocks; each level of processing was presented an equal number of times within a block. Yes and No response were matched within each level of processing.</a:t>
            </a:r>
          </a:p>
          <a:p>
            <a:pPr marL="0" indent="0">
              <a:buNone/>
            </a:pPr>
            <a:r>
              <a:rPr lang="en-AU" sz="2000" i="1" dirty="0">
                <a:solidFill>
                  <a:schemeClr val="accent1"/>
                </a:solidFill>
              </a:rPr>
              <a:t>During the test phase, participants were presented a single word and asked whether the word was ‘new’ or ‘old’ and responded with the ‘z’ and ‘/’ keys, respectively. Participants viewed 60 new words, and 60 old words. In total, participants completed 60 trials during the memory phase and 120 trials during the test phase.</a:t>
            </a:r>
            <a:endParaRPr lang="en-AU" sz="2500" i="1" dirty="0">
              <a:solidFill>
                <a:schemeClr val="accent1"/>
              </a:solidFill>
            </a:endParaRPr>
          </a:p>
          <a:p>
            <a:pPr marL="0" indent="0">
              <a:buNone/>
            </a:pPr>
            <a:endParaRPr lang="en-AU" sz="2000" i="1" dirty="0">
              <a:solidFill>
                <a:schemeClr val="accent1"/>
              </a:solidFill>
            </a:endParaRPr>
          </a:p>
        </p:txBody>
      </p:sp>
    </p:spTree>
    <p:extLst>
      <p:ext uri="{BB962C8B-B14F-4D97-AF65-F5344CB8AC3E}">
        <p14:creationId xmlns:p14="http://schemas.microsoft.com/office/powerpoint/2010/main" val="301786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Results</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Step by step</a:t>
            </a:r>
          </a:p>
        </p:txBody>
      </p:sp>
    </p:spTree>
    <p:extLst>
      <p:ext uri="{BB962C8B-B14F-4D97-AF65-F5344CB8AC3E}">
        <p14:creationId xmlns:p14="http://schemas.microsoft.com/office/powerpoint/2010/main" val="338102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Exclusion Criteria</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Start your results with what you excluded. Participants, trials, etc. What data did you remove before you ran you statistics? </a:t>
            </a:r>
          </a:p>
          <a:p>
            <a:endParaRPr lang="en-AU" sz="2500" i="1" dirty="0">
              <a:solidFill>
                <a:schemeClr val="accent1"/>
              </a:solidFill>
            </a:endParaRPr>
          </a:p>
          <a:p>
            <a:r>
              <a:rPr lang="en-AU" sz="2500" i="1" dirty="0">
                <a:solidFill>
                  <a:schemeClr val="accent1"/>
                </a:solidFill>
              </a:rPr>
              <a:t>This always goes first.</a:t>
            </a:r>
          </a:p>
        </p:txBody>
      </p:sp>
    </p:spTree>
    <p:extLst>
      <p:ext uri="{BB962C8B-B14F-4D97-AF65-F5344CB8AC3E}">
        <p14:creationId xmlns:p14="http://schemas.microsoft.com/office/powerpoint/2010/main" val="342217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How To Science…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139688"/>
            <a:ext cx="11713028" cy="5522370"/>
          </a:xfrm>
        </p:spPr>
        <p:txBody>
          <a:bodyPr>
            <a:noAutofit/>
          </a:bodyPr>
          <a:lstStyle/>
          <a:p>
            <a:r>
              <a:rPr lang="en-AU" sz="1700" b="1" dirty="0">
                <a:solidFill>
                  <a:srgbClr val="FF0000"/>
                </a:solidFill>
              </a:rPr>
              <a:t>Science is about explaining (and predicting) phenomena </a:t>
            </a:r>
            <a:r>
              <a:rPr lang="en-AU" sz="1700" b="1" dirty="0"/>
              <a:t/>
            </a:r>
            <a:br>
              <a:rPr lang="en-AU" sz="1700" b="1" dirty="0"/>
            </a:br>
            <a:r>
              <a:rPr lang="en-AU" sz="1700" i="1" dirty="0"/>
              <a:t>e.g., Shark attacks are more frequent when ice-cream sales are high.</a:t>
            </a:r>
          </a:p>
          <a:p>
            <a:r>
              <a:rPr lang="en-AU" sz="1700" b="1" dirty="0">
                <a:solidFill>
                  <a:schemeClr val="accent2"/>
                </a:solidFill>
              </a:rPr>
              <a:t>To do this, a scientist develops a theory about the phenomena </a:t>
            </a:r>
            <a:r>
              <a:rPr lang="en-AU" sz="1700" b="1" dirty="0"/>
              <a:t/>
            </a:r>
            <a:br>
              <a:rPr lang="en-AU" sz="1700" b="1" dirty="0"/>
            </a:br>
            <a:r>
              <a:rPr lang="en-AU" sz="1700" i="1" dirty="0"/>
              <a:t>e.g.,</a:t>
            </a:r>
            <a:r>
              <a:rPr lang="en-AU" sz="1700" dirty="0"/>
              <a:t> Sharks like to eat people more when they have consumed ice-cream</a:t>
            </a:r>
          </a:p>
          <a:p>
            <a:r>
              <a:rPr lang="en-AU" sz="1700" b="1" dirty="0">
                <a:solidFill>
                  <a:srgbClr val="00B050"/>
                </a:solidFill>
              </a:rPr>
              <a:t>And a testable (null) hypothesis</a:t>
            </a:r>
            <a:r>
              <a:rPr lang="en-AU" sz="1700" b="1" dirty="0"/>
              <a:t/>
            </a:r>
            <a:br>
              <a:rPr lang="en-AU" sz="1700" b="1" dirty="0"/>
            </a:br>
            <a:r>
              <a:rPr lang="en-AU" sz="1700" i="1" dirty="0"/>
              <a:t>e.g</a:t>
            </a:r>
            <a:r>
              <a:rPr lang="en-AU" sz="1700" dirty="0"/>
              <a:t>., (Alternate) In two groups, a control and an ice-cream group, the ice-cream group will be attacked by sharks more frequently.</a:t>
            </a:r>
            <a:br>
              <a:rPr lang="en-AU" sz="1700" dirty="0"/>
            </a:br>
            <a:r>
              <a:rPr lang="en-AU" sz="1700" dirty="0"/>
              <a:t>(Null) If sharks do not have a preference, shark-attacks will be equivalent between groups.</a:t>
            </a:r>
          </a:p>
          <a:p>
            <a:r>
              <a:rPr lang="en-AU" sz="1700" b="1" dirty="0">
                <a:solidFill>
                  <a:srgbClr val="0070C0"/>
                </a:solidFill>
              </a:rPr>
              <a:t>We test the hypothesis with an experiment</a:t>
            </a:r>
            <a:r>
              <a:rPr lang="en-AU" sz="1700" i="1" dirty="0"/>
              <a:t/>
            </a:r>
            <a:br>
              <a:rPr lang="en-AU" sz="1700" i="1" dirty="0"/>
            </a:br>
            <a:r>
              <a:rPr lang="en-AU" sz="1700" i="1" dirty="0"/>
              <a:t>e.g</a:t>
            </a:r>
            <a:r>
              <a:rPr lang="en-AU" sz="1700" dirty="0"/>
              <a:t>., I will make a randomised control study. Two groups; ice-cream and non ice-cream eaters. They will both be sent into the water and shark-incidence observed</a:t>
            </a:r>
          </a:p>
          <a:p>
            <a:r>
              <a:rPr lang="en-AU" sz="1700" b="1" dirty="0">
                <a:solidFill>
                  <a:srgbClr val="0070C0"/>
                </a:solidFill>
              </a:rPr>
              <a:t>An ETHICAL experiment</a:t>
            </a:r>
            <a:r>
              <a:rPr lang="en-AU" sz="1700" dirty="0"/>
              <a:t/>
            </a:r>
            <a:br>
              <a:rPr lang="en-AU" sz="1700" dirty="0"/>
            </a:br>
            <a:r>
              <a:rPr lang="en-AU" sz="1700" i="1" dirty="0"/>
              <a:t>e.g.,</a:t>
            </a:r>
            <a:r>
              <a:rPr lang="en-AU" sz="1700" dirty="0"/>
              <a:t> I will have two groups, ice-cream and non-ice-cream. Subjects will float in a cage near sharks and proximity of sharks to subjects will be recorded.</a:t>
            </a:r>
          </a:p>
          <a:p>
            <a:r>
              <a:rPr lang="en-AU" sz="1700" b="1" dirty="0">
                <a:solidFill>
                  <a:srgbClr val="7030A0"/>
                </a:solidFill>
              </a:rPr>
              <a:t>We record the results</a:t>
            </a:r>
            <a:r>
              <a:rPr lang="en-AU" sz="1700" dirty="0"/>
              <a:t/>
            </a:r>
            <a:br>
              <a:rPr lang="en-AU" sz="1700" dirty="0"/>
            </a:br>
            <a:r>
              <a:rPr lang="en-AU" sz="1700" i="1" dirty="0"/>
              <a:t>e.g.</a:t>
            </a:r>
            <a:r>
              <a:rPr lang="en-AU" sz="1700" dirty="0"/>
              <a:t>, Mean shark proximity was measured for each group. Mean proximity did not vary between groups </a:t>
            </a:r>
            <a:r>
              <a:rPr lang="en-AU" sz="1700" i="1" dirty="0"/>
              <a:t>t</a:t>
            </a:r>
            <a:r>
              <a:rPr lang="en-AU" sz="1700" dirty="0"/>
              <a:t>(36) = .01 (</a:t>
            </a:r>
            <a:r>
              <a:rPr lang="en-AU" sz="1700" i="1" dirty="0"/>
              <a:t>p</a:t>
            </a:r>
            <a:r>
              <a:rPr lang="en-AU" sz="1700" dirty="0"/>
              <a:t> = 0.2).</a:t>
            </a:r>
          </a:p>
          <a:p>
            <a:r>
              <a:rPr lang="en-AU" sz="1700" b="1" dirty="0">
                <a:solidFill>
                  <a:srgbClr val="002060"/>
                </a:solidFill>
              </a:rPr>
              <a:t>And discuss the findings</a:t>
            </a:r>
            <a:r>
              <a:rPr lang="en-AU" sz="1700" dirty="0"/>
              <a:t/>
            </a:r>
            <a:br>
              <a:rPr lang="en-AU" sz="1700" dirty="0"/>
            </a:br>
            <a:r>
              <a:rPr lang="en-AU" sz="1700" i="1" dirty="0" err="1"/>
              <a:t>e,g</a:t>
            </a:r>
            <a:r>
              <a:rPr lang="en-AU" sz="1700" dirty="0"/>
              <a:t>., Proximity was the same for both groups. It appears sharks do not like ice-cream eaters more than non-ice-cream eaters, supporting the null hypothesis and contradicting our theory. Instead, the correlation between ice-cream and shark-attacks might be better explained by the co-occurrence of ice-cream sales and people in the water on hot summer days.</a:t>
            </a:r>
          </a:p>
        </p:txBody>
      </p:sp>
    </p:spTree>
    <p:extLst>
      <p:ext uri="{BB962C8B-B14F-4D97-AF65-F5344CB8AC3E}">
        <p14:creationId xmlns:p14="http://schemas.microsoft.com/office/powerpoint/2010/main" val="224826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Mean and Standard Deviation</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Describe the trend, direction and shape of your data. Means and SDs describe the shape of a sample (assuming central limit theorem), but you need to describe the ordering and trend of ALL of your samples i.e., </a:t>
            </a:r>
            <a:r>
              <a:rPr lang="en-AU" sz="2500" i="1" dirty="0"/>
              <a:t>conditions</a:t>
            </a:r>
          </a:p>
          <a:p>
            <a:pPr marL="0" indent="0">
              <a:buNone/>
            </a:pPr>
            <a:r>
              <a:rPr lang="en-AU" sz="2200" b="1" dirty="0"/>
              <a:t>Note</a:t>
            </a:r>
            <a:r>
              <a:rPr lang="en-AU" sz="2200" b="1" baseline="30000" dirty="0"/>
              <a:t>1</a:t>
            </a:r>
            <a:r>
              <a:rPr lang="en-AU" sz="2200" b="1" dirty="0"/>
              <a:t>.</a:t>
            </a:r>
            <a:r>
              <a:rPr lang="en-AU" sz="2200" dirty="0"/>
              <a:t> Always include the unit by which you measure your data e.g., 10</a:t>
            </a:r>
            <a:r>
              <a:rPr lang="en-AU" sz="2200" b="1" dirty="0"/>
              <a:t>g</a:t>
            </a:r>
            <a:r>
              <a:rPr lang="en-AU" sz="2200" dirty="0"/>
              <a:t>, 200</a:t>
            </a:r>
            <a:r>
              <a:rPr lang="en-AU" sz="2200" b="1" dirty="0"/>
              <a:t>ms</a:t>
            </a:r>
            <a:r>
              <a:rPr lang="en-AU" sz="2200" dirty="0"/>
              <a:t>, 5</a:t>
            </a:r>
            <a:r>
              <a:rPr lang="en-AU" sz="2200" b="1" dirty="0"/>
              <a:t>inch</a:t>
            </a:r>
            <a:br>
              <a:rPr lang="en-AU" sz="2200" b="1" dirty="0"/>
            </a:br>
            <a:r>
              <a:rPr lang="en-AU" sz="2200" b="1" dirty="0"/>
              <a:t>Note</a:t>
            </a:r>
            <a:r>
              <a:rPr lang="en-AU" sz="2200" b="1" baseline="30000" dirty="0"/>
              <a:t>2</a:t>
            </a:r>
            <a:r>
              <a:rPr lang="en-AU" sz="2200" b="1" dirty="0"/>
              <a:t>.</a:t>
            </a:r>
            <a:r>
              <a:rPr lang="en-AU" sz="2200" dirty="0"/>
              <a:t> If you use a figure or table, you </a:t>
            </a:r>
            <a:r>
              <a:rPr lang="en-AU" sz="2200" u="sng" dirty="0"/>
              <a:t>must</a:t>
            </a:r>
            <a:r>
              <a:rPr lang="en-AU" sz="2200" dirty="0"/>
              <a:t> refer to it in text (otherwise it does not exist) and you </a:t>
            </a:r>
            <a:r>
              <a:rPr lang="en-AU" sz="2200" u="sng" dirty="0"/>
              <a:t>must</a:t>
            </a:r>
            <a:r>
              <a:rPr lang="en-AU" sz="2200" dirty="0"/>
              <a:t> refer to it in text before it is displayed (APA). </a:t>
            </a:r>
            <a:br>
              <a:rPr lang="en-AU" sz="2200" dirty="0"/>
            </a:br>
            <a:r>
              <a:rPr lang="en-AU" sz="2200" b="1" dirty="0"/>
              <a:t>Note</a:t>
            </a:r>
            <a:r>
              <a:rPr lang="en-AU" sz="2200" b="1" baseline="30000" dirty="0"/>
              <a:t>3</a:t>
            </a:r>
            <a:r>
              <a:rPr lang="en-AU" sz="2200" b="1" dirty="0"/>
              <a:t>.</a:t>
            </a:r>
            <a:r>
              <a:rPr lang="en-AU" sz="2200" dirty="0"/>
              <a:t> Always describe the trend and direction, along with your means!</a:t>
            </a:r>
            <a:br>
              <a:rPr lang="en-AU" sz="2200" dirty="0"/>
            </a:br>
            <a:r>
              <a:rPr lang="en-AU" sz="2200" b="1" dirty="0"/>
              <a:t>Note</a:t>
            </a:r>
            <a:r>
              <a:rPr lang="en-AU" sz="2200" b="1" baseline="30000" dirty="0"/>
              <a:t>4</a:t>
            </a:r>
            <a:r>
              <a:rPr lang="en-AU" sz="2200" b="1" dirty="0"/>
              <a:t>. </a:t>
            </a:r>
            <a:r>
              <a:rPr lang="en-AU" sz="2200" dirty="0"/>
              <a:t>If you include a Figure; do not include a Table of the same results. Waste of Space.</a:t>
            </a:r>
            <a:endParaRPr lang="en-AU" sz="2200" b="1" i="1" dirty="0">
              <a:solidFill>
                <a:schemeClr val="accent1"/>
              </a:solidFill>
            </a:endParaRPr>
          </a:p>
          <a:p>
            <a:pPr marL="0" indent="0" algn="ctr">
              <a:buNone/>
            </a:pPr>
            <a:r>
              <a:rPr lang="en-AU" sz="2500" b="1" i="1" dirty="0">
                <a:solidFill>
                  <a:schemeClr val="accent1"/>
                </a:solidFill>
              </a:rPr>
              <a:t>Results</a:t>
            </a:r>
            <a:r>
              <a:rPr lang="en-AU" sz="2500" i="1" dirty="0">
                <a:solidFill>
                  <a:schemeClr val="accent1"/>
                </a:solidFill>
              </a:rPr>
              <a:t>. (APA – 1</a:t>
            </a:r>
            <a:r>
              <a:rPr lang="en-AU" sz="2500" i="1" baseline="30000" dirty="0">
                <a:solidFill>
                  <a:schemeClr val="accent1"/>
                </a:solidFill>
              </a:rPr>
              <a:t>st</a:t>
            </a:r>
            <a:r>
              <a:rPr lang="en-AU" sz="2500" i="1" dirty="0">
                <a:solidFill>
                  <a:schemeClr val="accent1"/>
                </a:solidFill>
              </a:rPr>
              <a:t> Level)</a:t>
            </a:r>
          </a:p>
          <a:p>
            <a:pPr marL="0" indent="0">
              <a:buNone/>
            </a:pPr>
            <a:r>
              <a:rPr lang="en-AU" sz="2500" i="1" dirty="0">
                <a:solidFill>
                  <a:schemeClr val="accent1"/>
                </a:solidFill>
              </a:rPr>
              <a:t>Mean accuracy increased across the levels of processing, being lowest in the type-face condition (M = 0.34, SD = .07), higher in the phonetic condition (M = 0.5, SD = 0.1) and highest in the semantic condition (M = 0.7, SD = 0.11). This increasing trend is illustrated across the levels of processing in Figure 1. On average, yes responses (M =  0.6, SD = 0.1) were more accurate than no responses (M = 0.4, SD = 0.09). This trend is illustrated by the difference between the higher ‘yes’ and lower ‘no’ trends in Figure 1. </a:t>
            </a:r>
          </a:p>
        </p:txBody>
      </p:sp>
    </p:spTree>
    <p:extLst>
      <p:ext uri="{BB962C8B-B14F-4D97-AF65-F5344CB8AC3E}">
        <p14:creationId xmlns:p14="http://schemas.microsoft.com/office/powerpoint/2010/main" val="299338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an APA Figure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APA figures are designed to be clear, clean and easy to interpret. </a:t>
            </a:r>
          </a:p>
          <a:p>
            <a:pPr marL="0" indent="0">
              <a:buNone/>
            </a:pPr>
            <a:r>
              <a:rPr lang="en-AU" sz="2500" i="1" dirty="0">
                <a:solidFill>
                  <a:schemeClr val="accent1"/>
                </a:solidFill>
              </a:rPr>
              <a:t/>
            </a:r>
            <a:br>
              <a:rPr lang="en-AU" sz="2500" i="1" dirty="0">
                <a:solidFill>
                  <a:schemeClr val="accent1"/>
                </a:solidFill>
              </a:rPr>
            </a:br>
            <a:r>
              <a:rPr lang="en-AU" sz="2500" i="1" dirty="0"/>
              <a:t>For example, this is not APA. This is a hot mess.</a:t>
            </a:r>
          </a:p>
          <a:p>
            <a:pPr marL="0" indent="0">
              <a:buNone/>
            </a:pPr>
            <a:endParaRPr lang="en-AU" sz="2500" dirty="0"/>
          </a:p>
        </p:txBody>
      </p:sp>
      <p:pic>
        <p:nvPicPr>
          <p:cNvPr id="4" name="Picture 3">
            <a:extLst>
              <a:ext uri="{FF2B5EF4-FFF2-40B4-BE49-F238E27FC236}">
                <a16:creationId xmlns:a16="http://schemas.microsoft.com/office/drawing/2014/main" xmlns="" id="{5AF96C89-9678-4725-8108-156065D95A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4534" y="2654274"/>
            <a:ext cx="5662930" cy="3826092"/>
          </a:xfrm>
          <a:prstGeom prst="rect">
            <a:avLst/>
          </a:prstGeom>
          <a:noFill/>
        </p:spPr>
      </p:pic>
    </p:spTree>
    <p:extLst>
      <p:ext uri="{BB962C8B-B14F-4D97-AF65-F5344CB8AC3E}">
        <p14:creationId xmlns:p14="http://schemas.microsoft.com/office/powerpoint/2010/main" val="22891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an APA Figure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APA figures are designed to be clear, clean and easy to interpret. </a:t>
            </a:r>
            <a:endParaRPr lang="en-AU" sz="2500" i="1" dirty="0">
              <a:solidFill>
                <a:schemeClr val="accent1"/>
              </a:solidFill>
            </a:endParaRPr>
          </a:p>
          <a:p>
            <a:pPr marL="0" indent="0">
              <a:buNone/>
            </a:pPr>
            <a:r>
              <a:rPr lang="en-AU" sz="2500" i="1" dirty="0"/>
              <a:t>For example, this is APA. It is stylistically boring, but scientifically very clear. </a:t>
            </a:r>
          </a:p>
          <a:p>
            <a:pPr marL="0" indent="0">
              <a:buNone/>
            </a:pPr>
            <a:r>
              <a:rPr lang="en-AU" sz="2500" i="1" dirty="0"/>
              <a:t>For a figure, the caption goes below the figure, and the figure is placed after the paragraph it was first referred to in..</a:t>
            </a:r>
          </a:p>
          <a:p>
            <a:pPr marL="0" indent="0">
              <a:buNone/>
            </a:pPr>
            <a:endParaRPr lang="en-AU" sz="2500" dirty="0"/>
          </a:p>
        </p:txBody>
      </p:sp>
      <p:pic>
        <p:nvPicPr>
          <p:cNvPr id="6" name="Picture 5">
            <a:extLst>
              <a:ext uri="{FF2B5EF4-FFF2-40B4-BE49-F238E27FC236}">
                <a16:creationId xmlns:a16="http://schemas.microsoft.com/office/drawing/2014/main" xmlns="" id="{2F59F2FA-B7CC-4841-A986-62B6EF81BFF8}"/>
              </a:ext>
            </a:extLst>
          </p:cNvPr>
          <p:cNvPicPr>
            <a:picLocks noChangeAspect="1"/>
          </p:cNvPicPr>
          <p:nvPr/>
        </p:nvPicPr>
        <p:blipFill>
          <a:blip r:embed="rId2"/>
          <a:stretch>
            <a:fillRect/>
          </a:stretch>
        </p:blipFill>
        <p:spPr>
          <a:xfrm>
            <a:off x="2724620" y="2926173"/>
            <a:ext cx="6742760" cy="3633531"/>
          </a:xfrm>
          <a:prstGeom prst="rect">
            <a:avLst/>
          </a:prstGeom>
        </p:spPr>
      </p:pic>
    </p:spTree>
    <p:extLst>
      <p:ext uri="{BB962C8B-B14F-4D97-AF65-F5344CB8AC3E}">
        <p14:creationId xmlns:p14="http://schemas.microsoft.com/office/powerpoint/2010/main" val="1625960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7AB10FE-9183-4D05-8BE9-50B81B815173}"/>
              </a:ext>
            </a:extLst>
          </p:cNvPr>
          <p:cNvSpPr/>
          <p:nvPr/>
        </p:nvSpPr>
        <p:spPr>
          <a:xfrm>
            <a:off x="357807" y="79512"/>
            <a:ext cx="11476383" cy="1882567"/>
          </a:xfrm>
          <a:prstGeom prst="rect">
            <a:avLst/>
          </a:prstGeom>
        </p:spPr>
        <p:txBody>
          <a:bodyPr wrap="square">
            <a:spAutoFit/>
          </a:bodyPr>
          <a:lstStyle/>
          <a:p>
            <a:pPr lvl="0" algn="ctr">
              <a:lnSpc>
                <a:spcPct val="90000"/>
              </a:lnSpc>
              <a:spcBef>
                <a:spcPts val="1000"/>
              </a:spcBef>
            </a:pPr>
            <a:r>
              <a:rPr lang="en-AU" sz="2000" b="1" i="1" dirty="0">
                <a:solidFill>
                  <a:srgbClr val="4472C4"/>
                </a:solidFill>
              </a:rPr>
              <a:t>Results</a:t>
            </a:r>
            <a:r>
              <a:rPr lang="en-AU" sz="2000" i="1" dirty="0">
                <a:solidFill>
                  <a:srgbClr val="4472C4"/>
                </a:solidFill>
              </a:rPr>
              <a:t>. </a:t>
            </a:r>
          </a:p>
          <a:p>
            <a:pPr lvl="0">
              <a:lnSpc>
                <a:spcPct val="90000"/>
              </a:lnSpc>
              <a:spcBef>
                <a:spcPts val="1000"/>
              </a:spcBef>
            </a:pPr>
            <a:r>
              <a:rPr lang="en-AU" sz="2000" i="1" dirty="0">
                <a:solidFill>
                  <a:srgbClr val="4472C4"/>
                </a:solidFill>
              </a:rPr>
              <a:t>Mean accuracy increased across the levels of processing, being lowest in the type-face condition (M = 0.34, SD = .07), higher in the phonetic condition (M = 0.5, SD = 0.1) and highest in the semantic condition (M = 0.7, SD = 0.11). This increasing trend is illustrated across the levels of processing (question type) in Figure 1. On average, yes responses (M =  0.6, SD = 0.1) were more accurate than no responses (M = 0.4, SD = 0.09). This trend is illustrated by the difference between the higher ‘yes’ trend in Figure 1. </a:t>
            </a:r>
          </a:p>
        </p:txBody>
      </p:sp>
      <p:sp>
        <p:nvSpPr>
          <p:cNvPr id="9" name="TextBox 8">
            <a:extLst>
              <a:ext uri="{FF2B5EF4-FFF2-40B4-BE49-F238E27FC236}">
                <a16:creationId xmlns:a16="http://schemas.microsoft.com/office/drawing/2014/main" xmlns="" id="{BDFF3E0E-52B0-4F26-81D0-7037B6F9C95A}"/>
              </a:ext>
            </a:extLst>
          </p:cNvPr>
          <p:cNvSpPr txBox="1"/>
          <p:nvPr/>
        </p:nvSpPr>
        <p:spPr>
          <a:xfrm>
            <a:off x="463826" y="5963477"/>
            <a:ext cx="11211339" cy="646331"/>
          </a:xfrm>
          <a:prstGeom prst="rect">
            <a:avLst/>
          </a:prstGeom>
          <a:noFill/>
        </p:spPr>
        <p:txBody>
          <a:bodyPr wrap="square" rtlCol="0">
            <a:spAutoFit/>
          </a:bodyPr>
          <a:lstStyle/>
          <a:p>
            <a:r>
              <a:rPr lang="en-AU" i="1" dirty="0"/>
              <a:t>Figure 1</a:t>
            </a:r>
            <a:r>
              <a:rPr lang="en-AU" dirty="0"/>
              <a:t>. Illustration of mean hit-rate (accuracy) across question type (levels of processing). Hit-rate increased with deeper levels of processing, and was higher for ‘yes’ responses than for ‘no’ responses across all levels of processing.</a:t>
            </a:r>
          </a:p>
        </p:txBody>
      </p:sp>
      <p:pic>
        <p:nvPicPr>
          <p:cNvPr id="12" name="Picture 11">
            <a:extLst>
              <a:ext uri="{FF2B5EF4-FFF2-40B4-BE49-F238E27FC236}">
                <a16:creationId xmlns:a16="http://schemas.microsoft.com/office/drawing/2014/main" xmlns="" id="{09C503A7-CEA2-4161-A28E-75BF7D1C2F4D}"/>
              </a:ext>
            </a:extLst>
          </p:cNvPr>
          <p:cNvPicPr>
            <a:picLocks noChangeAspect="1"/>
          </p:cNvPicPr>
          <p:nvPr/>
        </p:nvPicPr>
        <p:blipFill>
          <a:blip r:embed="rId2"/>
          <a:stretch>
            <a:fillRect/>
          </a:stretch>
        </p:blipFill>
        <p:spPr>
          <a:xfrm>
            <a:off x="2698115" y="2104538"/>
            <a:ext cx="6742760" cy="3633531"/>
          </a:xfrm>
          <a:prstGeom prst="rect">
            <a:avLst/>
          </a:prstGeom>
        </p:spPr>
      </p:pic>
      <p:sp>
        <p:nvSpPr>
          <p:cNvPr id="13" name="Rectangle 12">
            <a:extLst>
              <a:ext uri="{FF2B5EF4-FFF2-40B4-BE49-F238E27FC236}">
                <a16:creationId xmlns:a16="http://schemas.microsoft.com/office/drawing/2014/main" xmlns="" id="{9D7AD87B-6709-4746-836F-4A7C7A6BDA8E}"/>
              </a:ext>
            </a:extLst>
          </p:cNvPr>
          <p:cNvSpPr/>
          <p:nvPr/>
        </p:nvSpPr>
        <p:spPr>
          <a:xfrm rot="19616997">
            <a:off x="-159908" y="105407"/>
            <a:ext cx="1088439" cy="400110"/>
          </a:xfrm>
          <a:prstGeom prst="rect">
            <a:avLst/>
          </a:prstGeom>
        </p:spPr>
        <p:txBody>
          <a:bodyPr wrap="none">
            <a:spAutoFit/>
          </a:bodyPr>
          <a:lstStyle/>
          <a:p>
            <a:r>
              <a:rPr lang="en-AU" sz="2000" b="1" i="1" dirty="0">
                <a:solidFill>
                  <a:srgbClr val="FF0000"/>
                </a:solidFill>
              </a:rPr>
              <a:t>Example</a:t>
            </a:r>
            <a:endParaRPr lang="en-AU" dirty="0">
              <a:solidFill>
                <a:srgbClr val="FF0000"/>
              </a:solidFill>
            </a:endParaRPr>
          </a:p>
        </p:txBody>
      </p:sp>
    </p:spTree>
    <p:extLst>
      <p:ext uri="{BB962C8B-B14F-4D97-AF65-F5344CB8AC3E}">
        <p14:creationId xmlns:p14="http://schemas.microsoft.com/office/powerpoint/2010/main" val="385683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an APA Table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Tables work the same as Figures, except a Table caption goes </a:t>
            </a:r>
            <a:r>
              <a:rPr lang="en-AU" sz="2500" u="sng" dirty="0"/>
              <a:t>above </a:t>
            </a:r>
            <a:r>
              <a:rPr lang="en-AU" sz="2500" dirty="0"/>
              <a:t>the Table. However, Tables require formatting to adhere to APA format.</a:t>
            </a:r>
          </a:p>
          <a:p>
            <a:endParaRPr lang="en-AU" sz="2500" dirty="0"/>
          </a:p>
          <a:p>
            <a:pPr marL="0" indent="0">
              <a:buNone/>
            </a:pPr>
            <a:r>
              <a:rPr lang="en-AU" sz="2500" dirty="0"/>
              <a:t>Here is a very bad, no </a:t>
            </a:r>
            <a:r>
              <a:rPr lang="en-AU" sz="2500" dirty="0" err="1"/>
              <a:t>no</a:t>
            </a:r>
            <a:r>
              <a:rPr lang="en-AU" sz="2500" dirty="0"/>
              <a:t>, don’t do it Table</a:t>
            </a:r>
          </a:p>
        </p:txBody>
      </p:sp>
      <p:graphicFrame>
        <p:nvGraphicFramePr>
          <p:cNvPr id="5" name="Table 4">
            <a:extLst>
              <a:ext uri="{FF2B5EF4-FFF2-40B4-BE49-F238E27FC236}">
                <a16:creationId xmlns:a16="http://schemas.microsoft.com/office/drawing/2014/main" xmlns="" id="{24AB4A4F-0101-44D8-AB57-A6556CBA0C70}"/>
              </a:ext>
            </a:extLst>
          </p:cNvPr>
          <p:cNvGraphicFramePr>
            <a:graphicFrameLocks noGrp="1"/>
          </p:cNvGraphicFramePr>
          <p:nvPr>
            <p:extLst>
              <p:ext uri="{D42A27DB-BD31-4B8C-83A1-F6EECF244321}">
                <p14:modId xmlns:p14="http://schemas.microsoft.com/office/powerpoint/2010/main" val="1867944950"/>
              </p:ext>
            </p:extLst>
          </p:nvPr>
        </p:nvGraphicFramePr>
        <p:xfrm>
          <a:off x="1700695" y="3437550"/>
          <a:ext cx="8463724" cy="1757301"/>
        </p:xfrm>
        <a:graphic>
          <a:graphicData uri="http://schemas.openxmlformats.org/drawingml/2006/table">
            <a:tbl>
              <a:tblPr firstRow="1" bandRow="1">
                <a:tableStyleId>{5C22544A-7EE6-4342-B048-85BDC9FD1C3A}</a:tableStyleId>
              </a:tblPr>
              <a:tblGrid>
                <a:gridCol w="2115931">
                  <a:extLst>
                    <a:ext uri="{9D8B030D-6E8A-4147-A177-3AD203B41FA5}">
                      <a16:colId xmlns:a16="http://schemas.microsoft.com/office/drawing/2014/main" xmlns="" val="4128732961"/>
                    </a:ext>
                  </a:extLst>
                </a:gridCol>
                <a:gridCol w="2115931">
                  <a:extLst>
                    <a:ext uri="{9D8B030D-6E8A-4147-A177-3AD203B41FA5}">
                      <a16:colId xmlns:a16="http://schemas.microsoft.com/office/drawing/2014/main" xmlns="" val="824588465"/>
                    </a:ext>
                  </a:extLst>
                </a:gridCol>
                <a:gridCol w="2115931">
                  <a:extLst>
                    <a:ext uri="{9D8B030D-6E8A-4147-A177-3AD203B41FA5}">
                      <a16:colId xmlns:a16="http://schemas.microsoft.com/office/drawing/2014/main" xmlns="" val="3846697083"/>
                    </a:ext>
                  </a:extLst>
                </a:gridCol>
                <a:gridCol w="2115931">
                  <a:extLst>
                    <a:ext uri="{9D8B030D-6E8A-4147-A177-3AD203B41FA5}">
                      <a16:colId xmlns:a16="http://schemas.microsoft.com/office/drawing/2014/main" xmlns="" val="884446283"/>
                    </a:ext>
                  </a:extLst>
                </a:gridCol>
              </a:tblGrid>
              <a:tr h="585767">
                <a:tc>
                  <a:txBody>
                    <a:bodyPr/>
                    <a:lstStyle/>
                    <a:p>
                      <a:pPr algn="ctr"/>
                      <a:r>
                        <a:rPr lang="en-AU" i="1" dirty="0"/>
                        <a:t>Mean (SD)</a:t>
                      </a:r>
                    </a:p>
                  </a:txBody>
                  <a:tcPr/>
                </a:tc>
                <a:tc>
                  <a:txBody>
                    <a:bodyPr/>
                    <a:lstStyle/>
                    <a:p>
                      <a:pPr algn="ctr"/>
                      <a:r>
                        <a:rPr lang="en-AU" dirty="0"/>
                        <a:t>Typeface</a:t>
                      </a:r>
                    </a:p>
                  </a:txBody>
                  <a:tcPr/>
                </a:tc>
                <a:tc>
                  <a:txBody>
                    <a:bodyPr/>
                    <a:lstStyle/>
                    <a:p>
                      <a:pPr algn="ctr"/>
                      <a:r>
                        <a:rPr lang="en-AU" dirty="0"/>
                        <a:t>Phonetic</a:t>
                      </a:r>
                    </a:p>
                  </a:txBody>
                  <a:tcPr/>
                </a:tc>
                <a:tc>
                  <a:txBody>
                    <a:bodyPr/>
                    <a:lstStyle/>
                    <a:p>
                      <a:pPr algn="ctr"/>
                      <a:r>
                        <a:rPr lang="en-AU" dirty="0"/>
                        <a:t>Semantic</a:t>
                      </a:r>
                    </a:p>
                  </a:txBody>
                  <a:tcPr/>
                </a:tc>
                <a:extLst>
                  <a:ext uri="{0D108BD9-81ED-4DB2-BD59-A6C34878D82A}">
                    <a16:rowId xmlns:a16="http://schemas.microsoft.com/office/drawing/2014/main" xmlns="" val="3530030184"/>
                  </a:ext>
                </a:extLst>
              </a:tr>
              <a:tr h="585767">
                <a:tc>
                  <a:txBody>
                    <a:bodyPr/>
                    <a:lstStyle/>
                    <a:p>
                      <a:pPr algn="ctr"/>
                      <a:r>
                        <a:rPr lang="en-AU" dirty="0"/>
                        <a:t>Yes</a:t>
                      </a:r>
                    </a:p>
                  </a:txBody>
                  <a:tcPr/>
                </a:tc>
                <a:tc>
                  <a:txBody>
                    <a:bodyPr/>
                    <a:lstStyle/>
                    <a:p>
                      <a:pPr algn="ctr"/>
                      <a:r>
                        <a:rPr lang="en-AU" dirty="0"/>
                        <a:t>0.38 (0.1)</a:t>
                      </a:r>
                    </a:p>
                  </a:txBody>
                  <a:tcPr/>
                </a:tc>
                <a:tc>
                  <a:txBody>
                    <a:bodyPr/>
                    <a:lstStyle/>
                    <a:p>
                      <a:pPr algn="ctr"/>
                      <a:r>
                        <a:rPr lang="en-AU" dirty="0"/>
                        <a:t>0.7 (0.1)</a:t>
                      </a:r>
                    </a:p>
                  </a:txBody>
                  <a:tcPr/>
                </a:tc>
                <a:tc>
                  <a:txBody>
                    <a:bodyPr/>
                    <a:lstStyle/>
                    <a:p>
                      <a:pPr algn="ctr"/>
                      <a:r>
                        <a:rPr lang="en-AU" dirty="0"/>
                        <a:t>0.8 (0.1)</a:t>
                      </a:r>
                    </a:p>
                  </a:txBody>
                  <a:tcPr/>
                </a:tc>
                <a:extLst>
                  <a:ext uri="{0D108BD9-81ED-4DB2-BD59-A6C34878D82A}">
                    <a16:rowId xmlns:a16="http://schemas.microsoft.com/office/drawing/2014/main" xmlns="" val="2986657993"/>
                  </a:ext>
                </a:extLst>
              </a:tr>
              <a:tr h="585767">
                <a:tc>
                  <a:txBody>
                    <a:bodyPr/>
                    <a:lstStyle/>
                    <a:p>
                      <a:pPr algn="ctr"/>
                      <a:r>
                        <a:rPr lang="en-AU" dirty="0"/>
                        <a:t>No</a:t>
                      </a:r>
                    </a:p>
                  </a:txBody>
                  <a:tcPr/>
                </a:tc>
                <a:tc>
                  <a:txBody>
                    <a:bodyPr/>
                    <a:lstStyle/>
                    <a:p>
                      <a:pPr algn="ctr"/>
                      <a:r>
                        <a:rPr lang="en-AU" dirty="0"/>
                        <a:t>0.35 (0.1)</a:t>
                      </a:r>
                    </a:p>
                  </a:txBody>
                  <a:tcPr/>
                </a:tc>
                <a:tc>
                  <a:txBody>
                    <a:bodyPr/>
                    <a:lstStyle/>
                    <a:p>
                      <a:pPr algn="ctr"/>
                      <a:r>
                        <a:rPr lang="en-AU" dirty="0"/>
                        <a:t>0.5 (0.1)</a:t>
                      </a:r>
                    </a:p>
                  </a:txBody>
                  <a:tcPr/>
                </a:tc>
                <a:tc>
                  <a:txBody>
                    <a:bodyPr/>
                    <a:lstStyle/>
                    <a:p>
                      <a:pPr algn="ctr"/>
                      <a:r>
                        <a:rPr lang="en-AU" dirty="0"/>
                        <a:t>0.6 (0.1)</a:t>
                      </a:r>
                    </a:p>
                  </a:txBody>
                  <a:tcPr/>
                </a:tc>
                <a:extLst>
                  <a:ext uri="{0D108BD9-81ED-4DB2-BD59-A6C34878D82A}">
                    <a16:rowId xmlns:a16="http://schemas.microsoft.com/office/drawing/2014/main" xmlns="" val="2737698880"/>
                  </a:ext>
                </a:extLst>
              </a:tr>
            </a:tbl>
          </a:graphicData>
        </a:graphic>
      </p:graphicFrame>
    </p:spTree>
    <p:extLst>
      <p:ext uri="{BB962C8B-B14F-4D97-AF65-F5344CB8AC3E}">
        <p14:creationId xmlns:p14="http://schemas.microsoft.com/office/powerpoint/2010/main" val="204474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an APA Table</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Tables work the same as Figures, except a Table caption goes </a:t>
            </a:r>
            <a:r>
              <a:rPr lang="en-AU" sz="2500" u="sng" dirty="0"/>
              <a:t>above </a:t>
            </a:r>
            <a:r>
              <a:rPr lang="en-AU" sz="2500" dirty="0"/>
              <a:t>the Table. However, Tables require formatting to adhere to APA format.</a:t>
            </a:r>
          </a:p>
          <a:p>
            <a:endParaRPr lang="en-AU" sz="2500" dirty="0"/>
          </a:p>
          <a:p>
            <a:pPr marL="0" indent="0">
              <a:buNone/>
            </a:pPr>
            <a:r>
              <a:rPr lang="en-AU" sz="2500" dirty="0"/>
              <a:t>And here it is in APA</a:t>
            </a:r>
          </a:p>
        </p:txBody>
      </p:sp>
      <p:graphicFrame>
        <p:nvGraphicFramePr>
          <p:cNvPr id="5" name="Table 4">
            <a:extLst>
              <a:ext uri="{FF2B5EF4-FFF2-40B4-BE49-F238E27FC236}">
                <a16:creationId xmlns:a16="http://schemas.microsoft.com/office/drawing/2014/main" xmlns="" id="{24AB4A4F-0101-44D8-AB57-A6556CBA0C70}"/>
              </a:ext>
            </a:extLst>
          </p:cNvPr>
          <p:cNvGraphicFramePr>
            <a:graphicFrameLocks noGrp="1"/>
          </p:cNvGraphicFramePr>
          <p:nvPr>
            <p:extLst>
              <p:ext uri="{D42A27DB-BD31-4B8C-83A1-F6EECF244321}">
                <p14:modId xmlns:p14="http://schemas.microsoft.com/office/powerpoint/2010/main" val="816836278"/>
              </p:ext>
            </p:extLst>
          </p:nvPr>
        </p:nvGraphicFramePr>
        <p:xfrm>
          <a:off x="1253986" y="4253071"/>
          <a:ext cx="9684028" cy="1633143"/>
        </p:xfrm>
        <a:graphic>
          <a:graphicData uri="http://schemas.openxmlformats.org/drawingml/2006/table">
            <a:tbl>
              <a:tblPr firstRow="1" bandRow="1">
                <a:tableStyleId>{5C22544A-7EE6-4342-B048-85BDC9FD1C3A}</a:tableStyleId>
              </a:tblPr>
              <a:tblGrid>
                <a:gridCol w="2421007">
                  <a:extLst>
                    <a:ext uri="{9D8B030D-6E8A-4147-A177-3AD203B41FA5}">
                      <a16:colId xmlns:a16="http://schemas.microsoft.com/office/drawing/2014/main" xmlns="" val="4128732961"/>
                    </a:ext>
                  </a:extLst>
                </a:gridCol>
                <a:gridCol w="2421007">
                  <a:extLst>
                    <a:ext uri="{9D8B030D-6E8A-4147-A177-3AD203B41FA5}">
                      <a16:colId xmlns:a16="http://schemas.microsoft.com/office/drawing/2014/main" xmlns="" val="824588465"/>
                    </a:ext>
                  </a:extLst>
                </a:gridCol>
                <a:gridCol w="2421007">
                  <a:extLst>
                    <a:ext uri="{9D8B030D-6E8A-4147-A177-3AD203B41FA5}">
                      <a16:colId xmlns:a16="http://schemas.microsoft.com/office/drawing/2014/main" xmlns="" val="3846697083"/>
                    </a:ext>
                  </a:extLst>
                </a:gridCol>
                <a:gridCol w="2421007">
                  <a:extLst>
                    <a:ext uri="{9D8B030D-6E8A-4147-A177-3AD203B41FA5}">
                      <a16:colId xmlns:a16="http://schemas.microsoft.com/office/drawing/2014/main" xmlns="" val="884446283"/>
                    </a:ext>
                  </a:extLst>
                </a:gridCol>
              </a:tblGrid>
              <a:tr h="544381">
                <a:tc>
                  <a:txBody>
                    <a:bodyPr/>
                    <a:lstStyle/>
                    <a:p>
                      <a:pPr algn="l"/>
                      <a:endParaRPr lang="en-AU" i="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b="1" dirty="0">
                          <a:solidFill>
                            <a:schemeClr val="tx1"/>
                          </a:solidFill>
                        </a:rPr>
                        <a:t>Typeface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b="1" dirty="0">
                          <a:solidFill>
                            <a:schemeClr val="tx1"/>
                          </a:solidFill>
                        </a:rPr>
                        <a:t>Phonetic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b="1" dirty="0">
                          <a:solidFill>
                            <a:schemeClr val="tx1"/>
                          </a:solidFill>
                        </a:rPr>
                        <a:t>Semantic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30030184"/>
                  </a:ext>
                </a:extLst>
              </a:tr>
              <a:tr h="544381">
                <a:tc>
                  <a:txBody>
                    <a:bodyPr/>
                    <a:lstStyle/>
                    <a:p>
                      <a:pPr algn="l"/>
                      <a:r>
                        <a:rPr lang="en-AU" b="1" dirty="0">
                          <a:solidFill>
                            <a:schemeClr val="tx1"/>
                          </a:solidFill>
                        </a:rPr>
                        <a:t>Yes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AU" dirty="0">
                          <a:solidFill>
                            <a:schemeClr val="tx1"/>
                          </a:solidFill>
                        </a:rPr>
                        <a:t>0.38 (0.1)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AU" dirty="0">
                          <a:solidFill>
                            <a:schemeClr val="tx1"/>
                          </a:solidFill>
                        </a:rPr>
                        <a:t>0.7 (0.1)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AU" dirty="0">
                          <a:solidFill>
                            <a:schemeClr val="tx1"/>
                          </a:solidFill>
                        </a:rPr>
                        <a:t>0.8 (0.1)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86657993"/>
                  </a:ext>
                </a:extLst>
              </a:tr>
              <a:tr h="544381">
                <a:tc>
                  <a:txBody>
                    <a:bodyPr/>
                    <a:lstStyle/>
                    <a:p>
                      <a:pPr algn="l"/>
                      <a:r>
                        <a:rPr lang="en-AU" b="1" dirty="0">
                          <a:solidFill>
                            <a:schemeClr val="tx1"/>
                          </a:solidFill>
                        </a:rPr>
                        <a:t>No</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dirty="0">
                          <a:solidFill>
                            <a:schemeClr val="tx1"/>
                          </a:solidFill>
                        </a:rPr>
                        <a:t>0.35 (0.1)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dirty="0">
                          <a:solidFill>
                            <a:schemeClr val="tx1"/>
                          </a:solidFill>
                        </a:rPr>
                        <a:t>0.5 (0.1)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AU" dirty="0">
                          <a:solidFill>
                            <a:schemeClr val="tx1"/>
                          </a:solidFill>
                        </a:rPr>
                        <a:t>0.6 (0.1)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37698880"/>
                  </a:ext>
                </a:extLst>
              </a:tr>
            </a:tbl>
          </a:graphicData>
        </a:graphic>
      </p:graphicFrame>
      <p:sp>
        <p:nvSpPr>
          <p:cNvPr id="6" name="TextBox 5">
            <a:extLst>
              <a:ext uri="{FF2B5EF4-FFF2-40B4-BE49-F238E27FC236}">
                <a16:creationId xmlns:a16="http://schemas.microsoft.com/office/drawing/2014/main" xmlns="" id="{400390D7-1F34-457A-A904-7E7AC72D4116}"/>
              </a:ext>
            </a:extLst>
          </p:cNvPr>
          <p:cNvSpPr txBox="1"/>
          <p:nvPr/>
        </p:nvSpPr>
        <p:spPr>
          <a:xfrm>
            <a:off x="516835" y="3289421"/>
            <a:ext cx="11264348" cy="646331"/>
          </a:xfrm>
          <a:prstGeom prst="rect">
            <a:avLst/>
          </a:prstGeom>
          <a:noFill/>
        </p:spPr>
        <p:txBody>
          <a:bodyPr wrap="square" rtlCol="0">
            <a:spAutoFit/>
          </a:bodyPr>
          <a:lstStyle/>
          <a:p>
            <a:r>
              <a:rPr lang="en-AU" i="1" dirty="0"/>
              <a:t>Table 1.</a:t>
            </a:r>
            <a:r>
              <a:rPr lang="en-AU" dirty="0"/>
              <a:t> Hit-rate (accuracy) for the recognition of old words (words presented during the memory phase) for ‘yes’ and ‘no’ responses across the levels of processing (question type). </a:t>
            </a:r>
          </a:p>
        </p:txBody>
      </p:sp>
    </p:spTree>
    <p:extLst>
      <p:ext uri="{BB962C8B-B14F-4D97-AF65-F5344CB8AC3E}">
        <p14:creationId xmlns:p14="http://schemas.microsoft.com/office/powerpoint/2010/main" val="2907336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t-tests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Tell the reader which conditions/manipulations produced significant (non-zero) effects.  Your stats should relate directly to your hypotheses. If the hypotheses are not covered by the stats, you might want to re-evaluate your results section...</a:t>
            </a:r>
            <a:br>
              <a:rPr lang="en-AU" sz="2500" dirty="0"/>
            </a:br>
            <a:r>
              <a:rPr lang="en-AU" sz="2500" dirty="0"/>
              <a:t>You can often report the means and mean-statistics (i.e., t-tests) at the same time. </a:t>
            </a:r>
          </a:p>
          <a:p>
            <a:endParaRPr lang="en-AU" sz="2500" b="1" i="1" dirty="0">
              <a:solidFill>
                <a:schemeClr val="accent1"/>
              </a:solidFill>
            </a:endParaRPr>
          </a:p>
          <a:p>
            <a:pPr marL="0" indent="0">
              <a:buNone/>
            </a:pPr>
            <a:r>
              <a:rPr lang="en-AU" sz="2500" dirty="0">
                <a:solidFill>
                  <a:schemeClr val="accent1"/>
                </a:solidFill>
              </a:rPr>
              <a:t>There was a significant difference in hit-rate between the phonological (M = 500ms, SD = 80ms) and semantic conditional response-times (M = 700ms, SD = 90ms; </a:t>
            </a:r>
            <a:r>
              <a:rPr lang="en-AU" sz="2500" i="1" dirty="0">
                <a:solidFill>
                  <a:schemeClr val="accent1"/>
                </a:solidFill>
              </a:rPr>
              <a:t>t</a:t>
            </a:r>
            <a:r>
              <a:rPr lang="en-AU" sz="2500" dirty="0">
                <a:solidFill>
                  <a:schemeClr val="accent1"/>
                </a:solidFill>
              </a:rPr>
              <a:t>(20) = 4.7, </a:t>
            </a:r>
            <a:r>
              <a:rPr lang="en-AU" sz="2500" i="1" dirty="0">
                <a:solidFill>
                  <a:schemeClr val="accent1"/>
                </a:solidFill>
              </a:rPr>
              <a:t>p</a:t>
            </a:r>
            <a:r>
              <a:rPr lang="en-AU" sz="2500" dirty="0">
                <a:solidFill>
                  <a:schemeClr val="accent1"/>
                </a:solidFill>
              </a:rPr>
              <a:t> &lt; 0.05), but not between the typeface (M = 450ms, SD = 80ms) and phonological conditional RT, </a:t>
            </a:r>
            <a:r>
              <a:rPr lang="en-AU" sz="2500" i="1" dirty="0">
                <a:solidFill>
                  <a:schemeClr val="accent1"/>
                </a:solidFill>
              </a:rPr>
              <a:t>t</a:t>
            </a:r>
            <a:r>
              <a:rPr lang="en-AU" sz="2500" dirty="0">
                <a:solidFill>
                  <a:schemeClr val="accent1"/>
                </a:solidFill>
              </a:rPr>
              <a:t>(20) = 1.1 (</a:t>
            </a:r>
            <a:r>
              <a:rPr lang="en-AU" sz="2500" i="1" dirty="0">
                <a:solidFill>
                  <a:schemeClr val="accent1"/>
                </a:solidFill>
              </a:rPr>
              <a:t>p</a:t>
            </a:r>
            <a:r>
              <a:rPr lang="en-AU" sz="2500" dirty="0">
                <a:solidFill>
                  <a:schemeClr val="accent1"/>
                </a:solidFill>
              </a:rPr>
              <a:t> = 0.15). </a:t>
            </a:r>
            <a:r>
              <a:rPr lang="en-AU" sz="2500" i="1" dirty="0">
                <a:solidFill>
                  <a:schemeClr val="accent1"/>
                </a:solidFill>
              </a:rPr>
              <a:t/>
            </a:r>
            <a:br>
              <a:rPr lang="en-AU" sz="2500" i="1" dirty="0">
                <a:solidFill>
                  <a:schemeClr val="accent1"/>
                </a:solidFill>
              </a:rPr>
            </a:br>
            <a:endParaRPr lang="en-AU" sz="2500" i="1" dirty="0">
              <a:solidFill>
                <a:schemeClr val="accent1"/>
              </a:solidFill>
            </a:endParaRPr>
          </a:p>
          <a:p>
            <a:pPr marL="0" indent="0">
              <a:buNone/>
            </a:pPr>
            <a:r>
              <a:rPr lang="en-AU" sz="2500" dirty="0"/>
              <a:t>Note: </a:t>
            </a:r>
            <a:r>
              <a:rPr lang="en-AU" sz="2500" i="1" dirty="0"/>
              <a:t>p</a:t>
            </a:r>
            <a:r>
              <a:rPr lang="en-AU" sz="2500" dirty="0"/>
              <a:t> and </a:t>
            </a:r>
            <a:r>
              <a:rPr lang="en-AU" sz="2500" i="1" dirty="0"/>
              <a:t>t</a:t>
            </a:r>
            <a:r>
              <a:rPr lang="en-AU" sz="2500" dirty="0"/>
              <a:t> are in italics. Format: </a:t>
            </a:r>
            <a:r>
              <a:rPr lang="en-AU" sz="2500" i="1" dirty="0"/>
              <a:t>t</a:t>
            </a:r>
            <a:r>
              <a:rPr lang="en-AU" sz="2500" dirty="0"/>
              <a:t>(</a:t>
            </a:r>
            <a:r>
              <a:rPr lang="en-AU" sz="2500" dirty="0" err="1"/>
              <a:t>df</a:t>
            </a:r>
            <a:r>
              <a:rPr lang="en-AU" sz="2500" dirty="0"/>
              <a:t>) = </a:t>
            </a:r>
            <a:r>
              <a:rPr lang="en-AU" sz="2500" dirty="0" err="1"/>
              <a:t>tValue</a:t>
            </a:r>
            <a:r>
              <a:rPr lang="en-AU" sz="2500" dirty="0"/>
              <a:t>, </a:t>
            </a:r>
            <a:r>
              <a:rPr lang="en-AU" sz="2500" i="1" dirty="0"/>
              <a:t>p</a:t>
            </a:r>
            <a:r>
              <a:rPr lang="en-AU" sz="2500" dirty="0"/>
              <a:t> &lt; alpha</a:t>
            </a:r>
            <a:br>
              <a:rPr lang="en-AU" sz="2500" dirty="0"/>
            </a:br>
            <a:r>
              <a:rPr lang="en-AU" sz="2500" dirty="0"/>
              <a:t>where </a:t>
            </a:r>
            <a:r>
              <a:rPr lang="en-AU" sz="2500" dirty="0" err="1"/>
              <a:t>df</a:t>
            </a:r>
            <a:r>
              <a:rPr lang="en-AU" sz="2500" dirty="0"/>
              <a:t> are the degrees of freedom, </a:t>
            </a:r>
            <a:r>
              <a:rPr lang="en-AU" sz="2500" dirty="0" err="1"/>
              <a:t>tValue</a:t>
            </a:r>
            <a:r>
              <a:rPr lang="en-AU" sz="2500" dirty="0"/>
              <a:t> is the t-test value (score), and alpha is the critical value.</a:t>
            </a:r>
          </a:p>
        </p:txBody>
      </p:sp>
    </p:spTree>
    <p:extLst>
      <p:ext uri="{BB962C8B-B14F-4D97-AF65-F5344CB8AC3E}">
        <p14:creationId xmlns:p14="http://schemas.microsoft.com/office/powerpoint/2010/main" val="3796147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ANOVA</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ANOVA (Analysis of Variance) allow us to test whether there is an effect between multiple conditions </a:t>
            </a:r>
            <a:r>
              <a:rPr lang="en-AU" sz="2500" i="1" dirty="0"/>
              <a:t>e.g.,</a:t>
            </a:r>
            <a:r>
              <a:rPr lang="en-AU" sz="2500" dirty="0"/>
              <a:t> </a:t>
            </a:r>
            <a:r>
              <a:rPr lang="en-AU" sz="2500" i="1" dirty="0"/>
              <a:t>conditions</a:t>
            </a:r>
            <a:r>
              <a:rPr lang="en-AU" sz="2500" dirty="0"/>
              <a:t> </a:t>
            </a:r>
            <a:r>
              <a:rPr lang="en-AU" sz="2500" i="1" dirty="0"/>
              <a:t>X, Y and Z</a:t>
            </a:r>
            <a:r>
              <a:rPr lang="en-AU" sz="2500" dirty="0"/>
              <a:t>. An ANVOA does not diagnose ‘where’ the effect occurred </a:t>
            </a:r>
            <a:r>
              <a:rPr lang="en-AU" sz="2500" i="1" dirty="0"/>
              <a:t>e.g.,</a:t>
            </a:r>
            <a:r>
              <a:rPr lang="en-AU" sz="2500" dirty="0"/>
              <a:t> </a:t>
            </a:r>
            <a:r>
              <a:rPr lang="en-AU" sz="2500" i="1" dirty="0"/>
              <a:t>between X—Y, X—Z, or Z—Y.</a:t>
            </a:r>
            <a:r>
              <a:rPr lang="en-AU" sz="2500" dirty="0"/>
              <a:t> This is why we often perform post-hoc tests to see ‘where’ the effect occurred.</a:t>
            </a:r>
          </a:p>
          <a:p>
            <a:endParaRPr lang="en-AU" sz="2500" dirty="0"/>
          </a:p>
          <a:p>
            <a:r>
              <a:rPr lang="en-AU" sz="2500" dirty="0"/>
              <a:t>Typically, if you are comparing between groups, you will use an </a:t>
            </a:r>
            <a:r>
              <a:rPr lang="en-AU" sz="2500" b="1" dirty="0"/>
              <a:t>Between-Subjects ANOVA</a:t>
            </a:r>
            <a:r>
              <a:rPr lang="en-AU" sz="2500" dirty="0"/>
              <a:t> </a:t>
            </a:r>
            <a:r>
              <a:rPr lang="en-AU" sz="2500" i="1" dirty="0"/>
              <a:t>e.g.,</a:t>
            </a:r>
            <a:r>
              <a:rPr lang="en-AU" sz="2500" dirty="0"/>
              <a:t> One-Way Between-Subjects ANOVA or Two-Way Between-Subjects ANOVA. </a:t>
            </a:r>
          </a:p>
          <a:p>
            <a:endParaRPr lang="en-AU" sz="2500" dirty="0"/>
          </a:p>
          <a:p>
            <a:r>
              <a:rPr lang="en-AU" sz="2500" dirty="0"/>
              <a:t>If you are comparing within-groups e.g., mean results from the same subjects over multiple conditions, you will use a Within-Subjects or </a:t>
            </a:r>
            <a:r>
              <a:rPr lang="en-AU" sz="2500" b="1" dirty="0"/>
              <a:t>Repeated-Measures ANOVA </a:t>
            </a:r>
            <a:r>
              <a:rPr lang="en-AU" sz="2500" dirty="0"/>
              <a:t>e.g., One-Way Repeated-Measures ANOVA, or Two-Way Repeated-Measures ANOVA.</a:t>
            </a:r>
          </a:p>
          <a:p>
            <a:endParaRPr lang="en-AU" sz="2500" dirty="0"/>
          </a:p>
        </p:txBody>
      </p:sp>
    </p:spTree>
    <p:extLst>
      <p:ext uri="{BB962C8B-B14F-4D97-AF65-F5344CB8AC3E}">
        <p14:creationId xmlns:p14="http://schemas.microsoft.com/office/powerpoint/2010/main" val="322479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ANOVA with Interaction Effect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lgn="ctr">
              <a:buNone/>
            </a:pPr>
            <a:r>
              <a:rPr lang="en-AU" sz="2500" b="1" dirty="0"/>
              <a:t>Main, Interaction and Simple Effects</a:t>
            </a:r>
          </a:p>
          <a:p>
            <a:r>
              <a:rPr lang="en-AU" sz="2200" dirty="0"/>
              <a:t>When we use an ANOVA to assess for differences across multiple conditional-levels e.g., across levels of processing; we call this a </a:t>
            </a:r>
            <a:r>
              <a:rPr lang="en-AU" sz="2200" b="1" i="1" dirty="0"/>
              <a:t>Main Effect</a:t>
            </a:r>
            <a:r>
              <a:rPr lang="en-AU" sz="2200" i="1" dirty="0"/>
              <a:t>. </a:t>
            </a:r>
            <a:r>
              <a:rPr lang="en-AU" sz="2200" dirty="0"/>
              <a:t>If we are only interested in one Main Effect, we use a One-Way ANOVA e.g., One-Way Between-Subjects ANOVA.</a:t>
            </a:r>
          </a:p>
          <a:p>
            <a:endParaRPr lang="en-AU" sz="2200" i="1" dirty="0"/>
          </a:p>
          <a:p>
            <a:r>
              <a:rPr lang="en-AU" sz="2200" dirty="0"/>
              <a:t>When we assess two or more Main Effects, </a:t>
            </a:r>
            <a:br>
              <a:rPr lang="en-AU" sz="2200" dirty="0"/>
            </a:br>
            <a:r>
              <a:rPr lang="en-AU" sz="2200" dirty="0"/>
              <a:t>e.g., Levels of Processing (semantic, phonemic, typeface) against Response-Type (yes, no); we might observe an </a:t>
            </a:r>
            <a:r>
              <a:rPr lang="en-AU" sz="2200" b="1" i="1" dirty="0"/>
              <a:t>Interaction Effect</a:t>
            </a:r>
            <a:r>
              <a:rPr lang="en-AU" sz="2200" dirty="0"/>
              <a:t>. For this, we use a Two-Way (or Three-Way, Four-Way, etc) ANOVA.</a:t>
            </a:r>
          </a:p>
          <a:p>
            <a:endParaRPr lang="en-AU" sz="2200" i="1" dirty="0"/>
          </a:p>
          <a:p>
            <a:r>
              <a:rPr lang="en-AU" sz="2200" dirty="0"/>
              <a:t>When we compare differences within conditional-levels e.g., semantic vs phonemic; we call this a </a:t>
            </a:r>
            <a:r>
              <a:rPr lang="en-AU" sz="2200" b="1" i="1" dirty="0"/>
              <a:t>Simple Effect</a:t>
            </a:r>
            <a:r>
              <a:rPr lang="en-AU" sz="2200" dirty="0"/>
              <a:t>. </a:t>
            </a:r>
          </a:p>
          <a:p>
            <a:pPr marL="0" indent="0">
              <a:buNone/>
            </a:pPr>
            <a:r>
              <a:rPr lang="en-AU" sz="2500" i="1" dirty="0">
                <a:solidFill>
                  <a:schemeClr val="accent1"/>
                </a:solidFill>
              </a:rPr>
              <a:t/>
            </a:r>
            <a:br>
              <a:rPr lang="en-AU" sz="2500" i="1" dirty="0">
                <a:solidFill>
                  <a:schemeClr val="accent1"/>
                </a:solidFill>
              </a:rPr>
            </a:br>
            <a:endParaRPr lang="en-AU" sz="2500" dirty="0"/>
          </a:p>
        </p:txBody>
      </p:sp>
    </p:spTree>
    <p:extLst>
      <p:ext uri="{BB962C8B-B14F-4D97-AF65-F5344CB8AC3E}">
        <p14:creationId xmlns:p14="http://schemas.microsoft.com/office/powerpoint/2010/main" val="1595735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Test phase. Two-Way ANOVA</a:t>
            </a:r>
          </a:p>
        </p:txBody>
      </p:sp>
      <p:sp>
        <p:nvSpPr>
          <p:cNvPr id="3" name="Content Placeholder 2"/>
          <p:cNvSpPr>
            <a:spLocks noGrp="1"/>
          </p:cNvSpPr>
          <p:nvPr>
            <p:ph idx="1"/>
          </p:nvPr>
        </p:nvSpPr>
        <p:spPr>
          <a:xfrm>
            <a:off x="838200" y="1535340"/>
            <a:ext cx="10515600" cy="5433305"/>
          </a:xfrm>
        </p:spPr>
        <p:txBody>
          <a:bodyPr>
            <a:normAutofit/>
          </a:bodyPr>
          <a:lstStyle/>
          <a:p>
            <a:pPr marL="114300" indent="0">
              <a:buNone/>
            </a:pPr>
            <a:r>
              <a:rPr lang="en-AU" sz="2500" b="1" dirty="0"/>
              <a:t>Main effect of </a:t>
            </a:r>
            <a:r>
              <a:rPr lang="en-AU" sz="2500" b="1" dirty="0">
                <a:solidFill>
                  <a:schemeClr val="accent1"/>
                </a:solidFill>
              </a:rPr>
              <a:t>Process Level on Hit Rate</a:t>
            </a:r>
          </a:p>
          <a:p>
            <a:r>
              <a:rPr lang="en-AU" sz="2500" dirty="0"/>
              <a:t>Dependent Variable: </a:t>
            </a:r>
            <a:r>
              <a:rPr lang="en-AU" sz="2500" b="1" dirty="0"/>
              <a:t>Hit rate</a:t>
            </a:r>
          </a:p>
          <a:p>
            <a:r>
              <a:rPr lang="en-AU" sz="2500" dirty="0"/>
              <a:t>Independent variable: </a:t>
            </a:r>
            <a:r>
              <a:rPr lang="en-AU" sz="2500" b="1" dirty="0"/>
              <a:t>Level of processing</a:t>
            </a:r>
          </a:p>
          <a:p>
            <a:r>
              <a:rPr lang="en-AU" sz="2500" dirty="0"/>
              <a:t>Hit rates (</a:t>
            </a:r>
            <a:r>
              <a:rPr lang="en-AU" sz="2500" dirty="0" err="1"/>
              <a:t>Std</a:t>
            </a:r>
            <a:r>
              <a:rPr lang="en-AU" sz="2500" dirty="0"/>
              <a:t> Err)</a:t>
            </a:r>
          </a:p>
          <a:p>
            <a:endParaRPr lang="en-AU" dirty="0"/>
          </a:p>
          <a:p>
            <a:endParaRPr lang="en-AU" dirty="0"/>
          </a:p>
          <a:p>
            <a:endParaRPr lang="en-AU" dirty="0"/>
          </a:p>
          <a:p>
            <a:endParaRPr lang="en-AU" dirty="0"/>
          </a:p>
          <a:p>
            <a:r>
              <a:rPr lang="en-AU" sz="2500" dirty="0"/>
              <a:t>Are these </a:t>
            </a:r>
            <a:r>
              <a:rPr lang="en-AU" sz="2500" u="sng" dirty="0"/>
              <a:t>Marginal</a:t>
            </a:r>
            <a:r>
              <a:rPr lang="en-AU" sz="2500" dirty="0"/>
              <a:t> differences meaningful?</a:t>
            </a:r>
          </a:p>
          <a:p>
            <a:pPr marL="0" indent="0">
              <a:buNone/>
            </a:pPr>
            <a:r>
              <a:rPr lang="en-AU" sz="2500" dirty="0"/>
              <a:t>We performed a Two-Way Repeated Measures ANOVA. There was a significant effect of levels of processing on hit rate </a:t>
            </a:r>
            <a:r>
              <a:rPr lang="en-AU" sz="2500" i="1" dirty="0"/>
              <a:t>F</a:t>
            </a:r>
            <a:r>
              <a:rPr lang="en-AU" sz="2500" dirty="0"/>
              <a:t>(2, 294) = 326.94, </a:t>
            </a:r>
            <a:r>
              <a:rPr lang="en-AU" sz="2500" i="1" dirty="0"/>
              <a:t>p</a:t>
            </a:r>
            <a:r>
              <a:rPr lang="en-AU" sz="2500" dirty="0"/>
              <a:t> &lt; 0.05.</a:t>
            </a:r>
          </a:p>
          <a:p>
            <a:endParaRPr lang="en-AU" dirty="0"/>
          </a:p>
        </p:txBody>
      </p:sp>
      <p:graphicFrame>
        <p:nvGraphicFramePr>
          <p:cNvPr id="6" name="Table 5">
            <a:extLst>
              <a:ext uri="{FF2B5EF4-FFF2-40B4-BE49-F238E27FC236}">
                <a16:creationId xmlns:a16="http://schemas.microsoft.com/office/drawing/2014/main" xmlns="" id="{10A0BAA5-6755-455A-AAF2-3DCC6EA91D7E}"/>
              </a:ext>
            </a:extLst>
          </p:cNvPr>
          <p:cNvGraphicFramePr>
            <a:graphicFrameLocks noGrp="1"/>
          </p:cNvGraphicFramePr>
          <p:nvPr>
            <p:extLst>
              <p:ext uri="{D42A27DB-BD31-4B8C-83A1-F6EECF244321}">
                <p14:modId xmlns:p14="http://schemas.microsoft.com/office/powerpoint/2010/main" val="2133302669"/>
              </p:ext>
            </p:extLst>
          </p:nvPr>
        </p:nvGraphicFramePr>
        <p:xfrm>
          <a:off x="1301297" y="3654868"/>
          <a:ext cx="9589406" cy="1657612"/>
        </p:xfrm>
        <a:graphic>
          <a:graphicData uri="http://schemas.openxmlformats.org/drawingml/2006/table">
            <a:tbl>
              <a:tblPr/>
              <a:tblGrid>
                <a:gridCol w="2561669">
                  <a:extLst>
                    <a:ext uri="{9D8B030D-6E8A-4147-A177-3AD203B41FA5}">
                      <a16:colId xmlns:a16="http://schemas.microsoft.com/office/drawing/2014/main" xmlns="" val="2411406764"/>
                    </a:ext>
                  </a:extLst>
                </a:gridCol>
                <a:gridCol w="1466218">
                  <a:extLst>
                    <a:ext uri="{9D8B030D-6E8A-4147-A177-3AD203B41FA5}">
                      <a16:colId xmlns:a16="http://schemas.microsoft.com/office/drawing/2014/main" xmlns="" val="739996685"/>
                    </a:ext>
                  </a:extLst>
                </a:gridCol>
                <a:gridCol w="1533632">
                  <a:extLst>
                    <a:ext uri="{9D8B030D-6E8A-4147-A177-3AD203B41FA5}">
                      <a16:colId xmlns:a16="http://schemas.microsoft.com/office/drawing/2014/main" xmlns="" val="1026501978"/>
                    </a:ext>
                  </a:extLst>
                </a:gridCol>
                <a:gridCol w="1466218">
                  <a:extLst>
                    <a:ext uri="{9D8B030D-6E8A-4147-A177-3AD203B41FA5}">
                      <a16:colId xmlns:a16="http://schemas.microsoft.com/office/drawing/2014/main" xmlns="" val="3498173124"/>
                    </a:ext>
                  </a:extLst>
                </a:gridCol>
                <a:gridCol w="2561669">
                  <a:extLst>
                    <a:ext uri="{9D8B030D-6E8A-4147-A177-3AD203B41FA5}">
                      <a16:colId xmlns:a16="http://schemas.microsoft.com/office/drawing/2014/main" xmlns="" val="1901894051"/>
                    </a:ext>
                  </a:extLst>
                </a:gridCol>
              </a:tblGrid>
              <a:tr h="359881">
                <a:tc>
                  <a:txBody>
                    <a:bodyPr/>
                    <a:lstStyle/>
                    <a:p>
                      <a:pPr algn="ctr" fontAlgn="t"/>
                      <a:r>
                        <a:rPr lang="en-AU" sz="2000" b="0" i="0" u="none" strike="noStrike" dirty="0">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lgn="ctr" fontAlgn="ctr"/>
                      <a:r>
                        <a:rPr lang="en-AU" sz="2000" b="1" i="0" u="none" strike="noStrike" dirty="0">
                          <a:solidFill>
                            <a:srgbClr val="000000"/>
                          </a:solidFill>
                          <a:effectLst/>
                          <a:latin typeface="Calibri" panose="020F0502020204030204" pitchFamily="34" charset="0"/>
                        </a:rPr>
                        <a:t>MEAN (SE)</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a:txBody>
                    <a:bodyPr/>
                    <a:lstStyle/>
                    <a:p>
                      <a:pPr algn="ctr" fontAlgn="t"/>
                      <a:r>
                        <a:rPr lang="en-AU" sz="2000" b="0" i="0" u="none" strike="noStrike">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09397818"/>
                  </a:ext>
                </a:extLst>
              </a:tr>
              <a:tr h="328587">
                <a:tc>
                  <a:txBody>
                    <a:bodyPr/>
                    <a:lstStyle/>
                    <a:p>
                      <a:pPr algn="l" fontAlgn="ctr"/>
                      <a:r>
                        <a:rPr lang="en-AU" sz="2000" b="1" i="0" u="none" strike="noStrike" dirty="0">
                          <a:solidFill>
                            <a:srgbClr val="000000"/>
                          </a:solidFill>
                          <a:effectLst/>
                          <a:latin typeface="Calibri" panose="020F0502020204030204" pitchFamily="34" charset="0"/>
                        </a:rPr>
                        <a:t>Response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Typeface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Phonemic</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Semantic</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495194551"/>
                  </a:ext>
                </a:extLst>
              </a:tr>
              <a:tr h="326232">
                <a:tc>
                  <a:txBody>
                    <a:bodyPr/>
                    <a:lstStyle/>
                    <a:p>
                      <a:pPr algn="l" fontAlgn="b"/>
                      <a:r>
                        <a:rPr lang="en-AU" sz="2000" b="1" i="0" u="none" strike="noStrike" dirty="0">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3.68 (0.18)</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6.91 (0.21)</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8.23 (0.2)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6.27 (0.2)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299138349"/>
                  </a:ext>
                </a:extLst>
              </a:tr>
              <a:tr h="250775">
                <a:tc>
                  <a:txBody>
                    <a:bodyPr/>
                    <a:lstStyle/>
                    <a:p>
                      <a:pPr algn="l" fontAlgn="b"/>
                      <a:r>
                        <a:rPr lang="en-AU" sz="2000" b="1"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a:solidFill>
                            <a:srgbClr val="000000"/>
                          </a:solidFill>
                          <a:effectLst/>
                          <a:latin typeface="Calibri" panose="020F0502020204030204" pitchFamily="34" charset="0"/>
                        </a:rPr>
                        <a:t>3.3 (0.19)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5.2 (0.21)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6.83 (0.19)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a:solidFill>
                            <a:srgbClr val="000000"/>
                          </a:solidFill>
                          <a:effectLst/>
                          <a:latin typeface="Calibri" panose="020F0502020204030204" pitchFamily="34" charset="0"/>
                        </a:rPr>
                        <a:t>5.11 (0.2)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95236555"/>
                  </a:ext>
                </a:extLst>
              </a:tr>
              <a:tr h="328587">
                <a:tc>
                  <a:txBody>
                    <a:bodyPr/>
                    <a:lstStyle/>
                    <a:p>
                      <a:pPr algn="l" fontAlgn="b"/>
                      <a:r>
                        <a:rPr lang="en-AU" sz="2000" b="1" i="0" u="sng" strike="noStrike" dirty="0">
                          <a:solidFill>
                            <a:srgbClr val="000000"/>
                          </a:solidFill>
                          <a:effectLst/>
                          <a:latin typeface="Calibri" panose="020F0502020204030204" pitchFamily="34" charset="0"/>
                        </a:rPr>
                        <a:t>Marginal</a:t>
                      </a:r>
                      <a:r>
                        <a:rPr lang="en-AU" sz="2000" b="1" i="0" u="none" strike="noStrike" dirty="0">
                          <a:solidFill>
                            <a:srgbClr val="000000"/>
                          </a:solidFill>
                          <a:effectLst/>
                          <a:latin typeface="Calibri" panose="020F0502020204030204" pitchFamily="34" charset="0"/>
                        </a:rPr>
                        <a:t> Average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3.49 (0.19)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6.06 (0.21)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7.53 (0.2)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5.69 (0.2)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329205203"/>
                  </a:ext>
                </a:extLst>
              </a:tr>
            </a:tbl>
          </a:graphicData>
        </a:graphic>
      </p:graphicFrame>
      <p:sp>
        <p:nvSpPr>
          <p:cNvPr id="4" name="TextBox 3">
            <a:extLst>
              <a:ext uri="{FF2B5EF4-FFF2-40B4-BE49-F238E27FC236}">
                <a16:creationId xmlns:a16="http://schemas.microsoft.com/office/drawing/2014/main" xmlns="" id="{03A2D805-2252-4CDC-8411-A06D20A12A9A}"/>
              </a:ext>
            </a:extLst>
          </p:cNvPr>
          <p:cNvSpPr txBox="1"/>
          <p:nvPr/>
        </p:nvSpPr>
        <p:spPr>
          <a:xfrm rot="19697977">
            <a:off x="10878545" y="353349"/>
            <a:ext cx="1295996" cy="369332"/>
          </a:xfrm>
          <a:prstGeom prst="rect">
            <a:avLst/>
          </a:prstGeom>
          <a:noFill/>
        </p:spPr>
        <p:txBody>
          <a:bodyPr wrap="none" rtlCol="0">
            <a:spAutoFit/>
          </a:bodyPr>
          <a:lstStyle/>
          <a:p>
            <a:r>
              <a:rPr lang="en-AU" b="1" dirty="0"/>
              <a:t>Actual Data</a:t>
            </a:r>
          </a:p>
        </p:txBody>
      </p:sp>
    </p:spTree>
    <p:extLst>
      <p:ext uri="{BB962C8B-B14F-4D97-AF65-F5344CB8AC3E}">
        <p14:creationId xmlns:p14="http://schemas.microsoft.com/office/powerpoint/2010/main" val="72555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C171998-DE8D-4780-ACE4-16164D1ED544}"/>
              </a:ext>
            </a:extLst>
          </p:cNvPr>
          <p:cNvSpPr txBox="1"/>
          <p:nvPr/>
        </p:nvSpPr>
        <p:spPr>
          <a:xfrm>
            <a:off x="828260" y="2895049"/>
            <a:ext cx="3312368" cy="369332"/>
          </a:xfrm>
          <a:prstGeom prst="rect">
            <a:avLst/>
          </a:prstGeom>
          <a:noFill/>
        </p:spPr>
        <p:txBody>
          <a:bodyPr wrap="square" rtlCol="0">
            <a:spAutoFit/>
          </a:bodyPr>
          <a:lstStyle/>
          <a:p>
            <a:r>
              <a:rPr lang="en-US" b="1" dirty="0"/>
              <a:t>Phenomenon</a:t>
            </a:r>
            <a:endParaRPr lang="en-AU" b="1" dirty="0"/>
          </a:p>
        </p:txBody>
      </p:sp>
      <p:sp>
        <p:nvSpPr>
          <p:cNvPr id="5" name="TextBox 4">
            <a:extLst>
              <a:ext uri="{FF2B5EF4-FFF2-40B4-BE49-F238E27FC236}">
                <a16:creationId xmlns:a16="http://schemas.microsoft.com/office/drawing/2014/main" xmlns="" id="{6F3B038C-BECA-4BB8-8301-C7AA47049D19}"/>
              </a:ext>
            </a:extLst>
          </p:cNvPr>
          <p:cNvSpPr txBox="1"/>
          <p:nvPr/>
        </p:nvSpPr>
        <p:spPr>
          <a:xfrm>
            <a:off x="838882" y="4328752"/>
            <a:ext cx="3312368" cy="369332"/>
          </a:xfrm>
          <a:prstGeom prst="rect">
            <a:avLst/>
          </a:prstGeom>
          <a:noFill/>
        </p:spPr>
        <p:txBody>
          <a:bodyPr wrap="square" rtlCol="0">
            <a:spAutoFit/>
          </a:bodyPr>
          <a:lstStyle/>
          <a:p>
            <a:r>
              <a:rPr lang="en-US" b="1" dirty="0"/>
              <a:t>Theory</a:t>
            </a:r>
            <a:endParaRPr lang="en-AU" b="1" dirty="0"/>
          </a:p>
        </p:txBody>
      </p:sp>
      <p:sp>
        <p:nvSpPr>
          <p:cNvPr id="6" name="TextBox 5">
            <a:extLst>
              <a:ext uri="{FF2B5EF4-FFF2-40B4-BE49-F238E27FC236}">
                <a16:creationId xmlns:a16="http://schemas.microsoft.com/office/drawing/2014/main" xmlns="" id="{6F81125E-DDCC-4254-B441-D85DA0F601BB}"/>
              </a:ext>
            </a:extLst>
          </p:cNvPr>
          <p:cNvSpPr txBox="1"/>
          <p:nvPr/>
        </p:nvSpPr>
        <p:spPr>
          <a:xfrm>
            <a:off x="828260" y="5020332"/>
            <a:ext cx="3312368" cy="369332"/>
          </a:xfrm>
          <a:prstGeom prst="rect">
            <a:avLst/>
          </a:prstGeom>
          <a:noFill/>
        </p:spPr>
        <p:txBody>
          <a:bodyPr wrap="square" rtlCol="0">
            <a:spAutoFit/>
          </a:bodyPr>
          <a:lstStyle/>
          <a:p>
            <a:r>
              <a:rPr lang="en-US" b="1" dirty="0"/>
              <a:t>Propose experiment</a:t>
            </a:r>
            <a:endParaRPr lang="en-AU" b="1" dirty="0"/>
          </a:p>
        </p:txBody>
      </p:sp>
      <p:sp>
        <p:nvSpPr>
          <p:cNvPr id="7" name="TextBox 6">
            <a:extLst>
              <a:ext uri="{FF2B5EF4-FFF2-40B4-BE49-F238E27FC236}">
                <a16:creationId xmlns:a16="http://schemas.microsoft.com/office/drawing/2014/main" xmlns="" id="{BC83FFA3-1E4F-4602-B0CA-C4A97D769EB8}"/>
              </a:ext>
            </a:extLst>
          </p:cNvPr>
          <p:cNvSpPr txBox="1"/>
          <p:nvPr/>
        </p:nvSpPr>
        <p:spPr>
          <a:xfrm>
            <a:off x="828260" y="5711912"/>
            <a:ext cx="3312368" cy="369332"/>
          </a:xfrm>
          <a:prstGeom prst="rect">
            <a:avLst/>
          </a:prstGeom>
          <a:noFill/>
        </p:spPr>
        <p:txBody>
          <a:bodyPr wrap="square" rtlCol="0">
            <a:spAutoFit/>
          </a:bodyPr>
          <a:lstStyle/>
          <a:p>
            <a:r>
              <a:rPr lang="en-US" b="1" dirty="0"/>
              <a:t>Hypotheses</a:t>
            </a:r>
            <a:endParaRPr lang="en-AU" b="1" dirty="0"/>
          </a:p>
        </p:txBody>
      </p:sp>
      <p:cxnSp>
        <p:nvCxnSpPr>
          <p:cNvPr id="8" name="Straight Arrow Connector 7">
            <a:extLst>
              <a:ext uri="{FF2B5EF4-FFF2-40B4-BE49-F238E27FC236}">
                <a16:creationId xmlns:a16="http://schemas.microsoft.com/office/drawing/2014/main" xmlns="" id="{6717C29F-FD22-4EC0-A663-F69CA024D6EC}"/>
              </a:ext>
            </a:extLst>
          </p:cNvPr>
          <p:cNvCxnSpPr>
            <a:cxnSpLocks/>
          </p:cNvCxnSpPr>
          <p:nvPr/>
        </p:nvCxnSpPr>
        <p:spPr>
          <a:xfrm flipV="1">
            <a:off x="3060508" y="3071823"/>
            <a:ext cx="15841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49B6E3B6-3440-4759-8196-A998746FFDA8}"/>
              </a:ext>
            </a:extLst>
          </p:cNvPr>
          <p:cNvCxnSpPr>
            <a:cxnSpLocks/>
          </p:cNvCxnSpPr>
          <p:nvPr/>
        </p:nvCxnSpPr>
        <p:spPr>
          <a:xfrm flipV="1">
            <a:off x="3063122" y="4464280"/>
            <a:ext cx="1584176"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E0BD7A33-F5D2-4203-91DE-CA30BC67322C}"/>
              </a:ext>
            </a:extLst>
          </p:cNvPr>
          <p:cNvCxnSpPr>
            <a:cxnSpLocks/>
          </p:cNvCxnSpPr>
          <p:nvPr/>
        </p:nvCxnSpPr>
        <p:spPr>
          <a:xfrm flipV="1">
            <a:off x="3060508" y="5180186"/>
            <a:ext cx="1584176" cy="0"/>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29695728-9ADA-44C3-ABDC-A322498110FC}"/>
              </a:ext>
            </a:extLst>
          </p:cNvPr>
          <p:cNvCxnSpPr>
            <a:cxnSpLocks/>
          </p:cNvCxnSpPr>
          <p:nvPr/>
        </p:nvCxnSpPr>
        <p:spPr>
          <a:xfrm flipV="1">
            <a:off x="3060508" y="5876939"/>
            <a:ext cx="1584176" cy="0"/>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75059354-56D5-4F00-BF21-7C33BDD27A12}"/>
              </a:ext>
            </a:extLst>
          </p:cNvPr>
          <p:cNvSpPr txBox="1"/>
          <p:nvPr/>
        </p:nvSpPr>
        <p:spPr>
          <a:xfrm>
            <a:off x="4860707" y="2571883"/>
            <a:ext cx="3240359" cy="646331"/>
          </a:xfrm>
          <a:prstGeom prst="rect">
            <a:avLst/>
          </a:prstGeom>
          <a:noFill/>
        </p:spPr>
        <p:txBody>
          <a:bodyPr wrap="square" rtlCol="0">
            <a:spAutoFit/>
          </a:bodyPr>
          <a:lstStyle/>
          <a:p>
            <a:r>
              <a:rPr lang="en-AU" b="1" dirty="0">
                <a:solidFill>
                  <a:srgbClr val="FF0000"/>
                </a:solidFill>
              </a:rPr>
              <a:t>The general research area of interest (i.e., the broad stuff)</a:t>
            </a:r>
          </a:p>
        </p:txBody>
      </p:sp>
      <p:sp>
        <p:nvSpPr>
          <p:cNvPr id="13" name="TextBox 12">
            <a:extLst>
              <a:ext uri="{FF2B5EF4-FFF2-40B4-BE49-F238E27FC236}">
                <a16:creationId xmlns:a16="http://schemas.microsoft.com/office/drawing/2014/main" xmlns="" id="{F63A9A33-EE5A-46F2-B098-286E9098ABBF}"/>
              </a:ext>
            </a:extLst>
          </p:cNvPr>
          <p:cNvSpPr txBox="1"/>
          <p:nvPr/>
        </p:nvSpPr>
        <p:spPr>
          <a:xfrm>
            <a:off x="4860708" y="4068875"/>
            <a:ext cx="2880320" cy="923330"/>
          </a:xfrm>
          <a:prstGeom prst="rect">
            <a:avLst/>
          </a:prstGeom>
          <a:noFill/>
        </p:spPr>
        <p:txBody>
          <a:bodyPr wrap="square" rtlCol="0">
            <a:spAutoFit/>
          </a:bodyPr>
          <a:lstStyle/>
          <a:p>
            <a:r>
              <a:rPr lang="en-AU" b="1" dirty="0">
                <a:solidFill>
                  <a:srgbClr val="00B050"/>
                </a:solidFill>
              </a:rPr>
              <a:t>The specific explanations derived for how and why the phenomenon occurs</a:t>
            </a:r>
          </a:p>
        </p:txBody>
      </p:sp>
      <p:sp>
        <p:nvSpPr>
          <p:cNvPr id="14" name="TextBox 13">
            <a:extLst>
              <a:ext uri="{FF2B5EF4-FFF2-40B4-BE49-F238E27FC236}">
                <a16:creationId xmlns:a16="http://schemas.microsoft.com/office/drawing/2014/main" xmlns="" id="{45878CFF-3B30-4A5C-AD16-4FF5C573E4FF}"/>
              </a:ext>
            </a:extLst>
          </p:cNvPr>
          <p:cNvSpPr txBox="1"/>
          <p:nvPr/>
        </p:nvSpPr>
        <p:spPr>
          <a:xfrm>
            <a:off x="4860707" y="4949392"/>
            <a:ext cx="3157725" cy="646331"/>
          </a:xfrm>
          <a:prstGeom prst="rect">
            <a:avLst/>
          </a:prstGeom>
          <a:noFill/>
        </p:spPr>
        <p:txBody>
          <a:bodyPr wrap="square" rtlCol="0">
            <a:spAutoFit/>
          </a:bodyPr>
          <a:lstStyle/>
          <a:p>
            <a:r>
              <a:rPr lang="en-AU" b="1" dirty="0">
                <a:solidFill>
                  <a:srgbClr val="0070C0"/>
                </a:solidFill>
              </a:rPr>
              <a:t>How the theory will be tested. You must state your Aim here.</a:t>
            </a:r>
          </a:p>
        </p:txBody>
      </p:sp>
      <p:sp>
        <p:nvSpPr>
          <p:cNvPr id="15" name="TextBox 14">
            <a:extLst>
              <a:ext uri="{FF2B5EF4-FFF2-40B4-BE49-F238E27FC236}">
                <a16:creationId xmlns:a16="http://schemas.microsoft.com/office/drawing/2014/main" xmlns="" id="{6762761C-557D-433C-8B95-AC46436EAA93}"/>
              </a:ext>
            </a:extLst>
          </p:cNvPr>
          <p:cNvSpPr txBox="1"/>
          <p:nvPr/>
        </p:nvSpPr>
        <p:spPr>
          <a:xfrm>
            <a:off x="4860708" y="5531879"/>
            <a:ext cx="2952328" cy="1200329"/>
          </a:xfrm>
          <a:prstGeom prst="rect">
            <a:avLst/>
          </a:prstGeom>
          <a:noFill/>
        </p:spPr>
        <p:txBody>
          <a:bodyPr wrap="square" rtlCol="0">
            <a:spAutoFit/>
          </a:bodyPr>
          <a:lstStyle/>
          <a:p>
            <a:r>
              <a:rPr lang="en-AU" b="1" dirty="0">
                <a:solidFill>
                  <a:srgbClr val="7030A0"/>
                </a:solidFill>
              </a:rPr>
              <a:t>The theory specific set of </a:t>
            </a:r>
            <a:r>
              <a:rPr lang="en-AU" b="1" u="sng" dirty="0">
                <a:solidFill>
                  <a:srgbClr val="7030A0"/>
                </a:solidFill>
              </a:rPr>
              <a:t>falsifiable</a:t>
            </a:r>
            <a:r>
              <a:rPr lang="en-AU" b="1" dirty="0">
                <a:solidFill>
                  <a:srgbClr val="7030A0"/>
                </a:solidFill>
              </a:rPr>
              <a:t> predictions that the theory generates for this specific experiment</a:t>
            </a:r>
          </a:p>
        </p:txBody>
      </p:sp>
      <p:cxnSp>
        <p:nvCxnSpPr>
          <p:cNvPr id="16" name="Straight Arrow Connector 15">
            <a:extLst>
              <a:ext uri="{FF2B5EF4-FFF2-40B4-BE49-F238E27FC236}">
                <a16:creationId xmlns:a16="http://schemas.microsoft.com/office/drawing/2014/main" xmlns="" id="{B1D7B1EC-79E6-4256-B1CA-1BF8C88AD59A}"/>
              </a:ext>
            </a:extLst>
          </p:cNvPr>
          <p:cNvCxnSpPr>
            <a:cxnSpLocks/>
          </p:cNvCxnSpPr>
          <p:nvPr/>
        </p:nvCxnSpPr>
        <p:spPr>
          <a:xfrm>
            <a:off x="1404324" y="3304137"/>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7E9F6C7E-3BFA-4789-81D2-E46603966269}"/>
              </a:ext>
            </a:extLst>
          </p:cNvPr>
          <p:cNvCxnSpPr>
            <a:cxnSpLocks/>
          </p:cNvCxnSpPr>
          <p:nvPr/>
        </p:nvCxnSpPr>
        <p:spPr>
          <a:xfrm>
            <a:off x="1404324" y="4784966"/>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24FD4E9A-3B8E-4B03-8BF2-215A7D71A1F1}"/>
              </a:ext>
            </a:extLst>
          </p:cNvPr>
          <p:cNvCxnSpPr>
            <a:cxnSpLocks/>
          </p:cNvCxnSpPr>
          <p:nvPr/>
        </p:nvCxnSpPr>
        <p:spPr>
          <a:xfrm>
            <a:off x="1404324" y="5414819"/>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1FD1252C-2050-433F-B065-E42F664AE6F2}"/>
              </a:ext>
            </a:extLst>
          </p:cNvPr>
          <p:cNvCxnSpPr>
            <a:cxnSpLocks/>
          </p:cNvCxnSpPr>
          <p:nvPr/>
        </p:nvCxnSpPr>
        <p:spPr>
          <a:xfrm>
            <a:off x="8419993" y="3088663"/>
            <a:ext cx="1656184" cy="6705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0977A84-BB86-4D81-93B3-9EB5066DE985}"/>
              </a:ext>
            </a:extLst>
          </p:cNvPr>
          <p:cNvCxnSpPr>
            <a:cxnSpLocks/>
          </p:cNvCxnSpPr>
          <p:nvPr/>
        </p:nvCxnSpPr>
        <p:spPr>
          <a:xfrm>
            <a:off x="8286599" y="3719148"/>
            <a:ext cx="1789578" cy="19401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D12C9FC-23DF-4DB4-ACE9-4317E26AE0B2}"/>
              </a:ext>
            </a:extLst>
          </p:cNvPr>
          <p:cNvCxnSpPr>
            <a:cxnSpLocks/>
          </p:cNvCxnSpPr>
          <p:nvPr/>
        </p:nvCxnSpPr>
        <p:spPr>
          <a:xfrm flipV="1">
            <a:off x="8347985" y="4043629"/>
            <a:ext cx="1728192" cy="23541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A474546-E166-4C2D-B7C6-57C2BEA0A53F}"/>
              </a:ext>
            </a:extLst>
          </p:cNvPr>
          <p:cNvCxnSpPr>
            <a:cxnSpLocks/>
          </p:cNvCxnSpPr>
          <p:nvPr/>
        </p:nvCxnSpPr>
        <p:spPr>
          <a:xfrm flipV="1">
            <a:off x="8419993" y="4166311"/>
            <a:ext cx="1656184" cy="73647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C450D687-DBDD-4FF8-AE36-5FAF32367C9C}"/>
              </a:ext>
            </a:extLst>
          </p:cNvPr>
          <p:cNvSpPr txBox="1"/>
          <p:nvPr/>
        </p:nvSpPr>
        <p:spPr>
          <a:xfrm>
            <a:off x="10167183" y="3796979"/>
            <a:ext cx="1608425" cy="1477328"/>
          </a:xfrm>
          <a:prstGeom prst="rect">
            <a:avLst/>
          </a:prstGeom>
          <a:noFill/>
        </p:spPr>
        <p:txBody>
          <a:bodyPr wrap="square" rtlCol="0">
            <a:spAutoFit/>
          </a:bodyPr>
          <a:lstStyle/>
          <a:p>
            <a:r>
              <a:rPr lang="en-US" b="1" dirty="0">
                <a:solidFill>
                  <a:schemeClr val="accent1"/>
                </a:solidFill>
              </a:rPr>
              <a:t>Introduction</a:t>
            </a:r>
          </a:p>
          <a:p>
            <a:r>
              <a:rPr lang="en-US" b="1" dirty="0">
                <a:solidFill>
                  <a:schemeClr val="accent1"/>
                </a:solidFill>
              </a:rPr>
              <a:t>(doesn’t need a heading; it’s the first thing you read)</a:t>
            </a:r>
            <a:endParaRPr lang="en-AU" b="1" dirty="0">
              <a:solidFill>
                <a:schemeClr val="accent1"/>
              </a:solidFill>
            </a:endParaRPr>
          </a:p>
        </p:txBody>
      </p:sp>
      <p:sp>
        <p:nvSpPr>
          <p:cNvPr id="24" name="TextBox 23">
            <a:extLst>
              <a:ext uri="{FF2B5EF4-FFF2-40B4-BE49-F238E27FC236}">
                <a16:creationId xmlns:a16="http://schemas.microsoft.com/office/drawing/2014/main" xmlns="" id="{BF7341C1-26BD-4A27-8B54-47BB9B10C3EE}"/>
              </a:ext>
            </a:extLst>
          </p:cNvPr>
          <p:cNvSpPr txBox="1"/>
          <p:nvPr/>
        </p:nvSpPr>
        <p:spPr>
          <a:xfrm>
            <a:off x="828260" y="939318"/>
            <a:ext cx="10754140" cy="369332"/>
          </a:xfrm>
          <a:prstGeom prst="rect">
            <a:avLst/>
          </a:prstGeom>
          <a:noFill/>
        </p:spPr>
        <p:txBody>
          <a:bodyPr wrap="square" rtlCol="0">
            <a:spAutoFit/>
          </a:bodyPr>
          <a:lstStyle/>
          <a:p>
            <a:r>
              <a:rPr lang="en-US" b="1" dirty="0">
                <a:solidFill>
                  <a:schemeClr val="accent1"/>
                </a:solidFill>
              </a:rPr>
              <a:t>Scientific Stages			      Aim of Each Scientific Stage	   	        Where we write it…</a:t>
            </a:r>
            <a:endParaRPr lang="en-AU" b="1" dirty="0">
              <a:solidFill>
                <a:schemeClr val="accent1"/>
              </a:solidFill>
            </a:endParaRPr>
          </a:p>
        </p:txBody>
      </p:sp>
      <p:sp>
        <p:nvSpPr>
          <p:cNvPr id="27" name="Title 1">
            <a:extLst>
              <a:ext uri="{FF2B5EF4-FFF2-40B4-BE49-F238E27FC236}">
                <a16:creationId xmlns:a16="http://schemas.microsoft.com/office/drawing/2014/main" xmlns="" id="{F20C8559-C02A-4540-ADA2-ACA8D8352A7E}"/>
              </a:ext>
            </a:extLst>
          </p:cNvPr>
          <p:cNvSpPr>
            <a:spLocks noGrp="1"/>
          </p:cNvSpPr>
          <p:nvPr>
            <p:ph type="title"/>
          </p:nvPr>
        </p:nvSpPr>
        <p:spPr>
          <a:xfrm>
            <a:off x="838200" y="0"/>
            <a:ext cx="10515600" cy="1325563"/>
          </a:xfrm>
        </p:spPr>
        <p:txBody>
          <a:bodyPr>
            <a:normAutofit/>
          </a:bodyPr>
          <a:lstStyle/>
          <a:p>
            <a:r>
              <a:rPr lang="en-AU" sz="3500" b="1" dirty="0"/>
              <a:t>How To Science…</a:t>
            </a:r>
          </a:p>
        </p:txBody>
      </p:sp>
      <p:cxnSp>
        <p:nvCxnSpPr>
          <p:cNvPr id="29" name="Straight Connector 28">
            <a:extLst>
              <a:ext uri="{FF2B5EF4-FFF2-40B4-BE49-F238E27FC236}">
                <a16:creationId xmlns:a16="http://schemas.microsoft.com/office/drawing/2014/main" xmlns="" id="{8C5CB777-998C-4D44-8E16-861625C14DE4}"/>
              </a:ext>
            </a:extLst>
          </p:cNvPr>
          <p:cNvCxnSpPr>
            <a:cxnSpLocks/>
          </p:cNvCxnSpPr>
          <p:nvPr/>
        </p:nvCxnSpPr>
        <p:spPr>
          <a:xfrm>
            <a:off x="702365" y="1507431"/>
            <a:ext cx="10880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2223DFD3-7136-42B1-9968-7684769913F2}"/>
              </a:ext>
            </a:extLst>
          </p:cNvPr>
          <p:cNvCxnSpPr>
            <a:cxnSpLocks/>
          </p:cNvCxnSpPr>
          <p:nvPr/>
        </p:nvCxnSpPr>
        <p:spPr>
          <a:xfrm>
            <a:off x="1404324" y="4046260"/>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26B96747-6624-4980-A148-1E8CE089F722}"/>
              </a:ext>
            </a:extLst>
          </p:cNvPr>
          <p:cNvSpPr txBox="1"/>
          <p:nvPr/>
        </p:nvSpPr>
        <p:spPr>
          <a:xfrm>
            <a:off x="838882" y="3577647"/>
            <a:ext cx="3312368" cy="369332"/>
          </a:xfrm>
          <a:prstGeom prst="rect">
            <a:avLst/>
          </a:prstGeom>
          <a:noFill/>
        </p:spPr>
        <p:txBody>
          <a:bodyPr wrap="square" rtlCol="0">
            <a:spAutoFit/>
          </a:bodyPr>
          <a:lstStyle/>
          <a:p>
            <a:r>
              <a:rPr lang="en-US" b="1" dirty="0"/>
              <a:t>General Example </a:t>
            </a:r>
            <a:endParaRPr lang="en-AU" b="1" dirty="0"/>
          </a:p>
        </p:txBody>
      </p:sp>
      <p:cxnSp>
        <p:nvCxnSpPr>
          <p:cNvPr id="28" name="Straight Arrow Connector 27">
            <a:extLst>
              <a:ext uri="{FF2B5EF4-FFF2-40B4-BE49-F238E27FC236}">
                <a16:creationId xmlns:a16="http://schemas.microsoft.com/office/drawing/2014/main" xmlns="" id="{28397AE6-CB48-4360-B24E-ED95566663CE}"/>
              </a:ext>
            </a:extLst>
          </p:cNvPr>
          <p:cNvCxnSpPr>
            <a:cxnSpLocks/>
          </p:cNvCxnSpPr>
          <p:nvPr/>
        </p:nvCxnSpPr>
        <p:spPr>
          <a:xfrm flipV="1">
            <a:off x="3060508" y="3772437"/>
            <a:ext cx="1584176"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xmlns="" id="{01071C65-1F65-4186-A58A-B017FF846E2B}"/>
              </a:ext>
            </a:extLst>
          </p:cNvPr>
          <p:cNvSpPr txBox="1"/>
          <p:nvPr/>
        </p:nvSpPr>
        <p:spPr>
          <a:xfrm>
            <a:off x="4831082" y="3350193"/>
            <a:ext cx="3517777" cy="646331"/>
          </a:xfrm>
          <a:prstGeom prst="rect">
            <a:avLst/>
          </a:prstGeom>
          <a:noFill/>
        </p:spPr>
        <p:txBody>
          <a:bodyPr wrap="square" rtlCol="0">
            <a:spAutoFit/>
          </a:bodyPr>
          <a:lstStyle/>
          <a:p>
            <a:r>
              <a:rPr lang="en-AU" b="1" dirty="0">
                <a:solidFill>
                  <a:schemeClr val="accent2"/>
                </a:solidFill>
              </a:rPr>
              <a:t>Examples make your phenomenon clear to a new reader</a:t>
            </a:r>
          </a:p>
        </p:txBody>
      </p:sp>
      <p:cxnSp>
        <p:nvCxnSpPr>
          <p:cNvPr id="31" name="Straight Arrow Connector 30">
            <a:extLst>
              <a:ext uri="{FF2B5EF4-FFF2-40B4-BE49-F238E27FC236}">
                <a16:creationId xmlns:a16="http://schemas.microsoft.com/office/drawing/2014/main" xmlns="" id="{4E666146-4210-40E3-AE3C-F9DA4E90BD3F}"/>
              </a:ext>
            </a:extLst>
          </p:cNvPr>
          <p:cNvCxnSpPr>
            <a:cxnSpLocks/>
          </p:cNvCxnSpPr>
          <p:nvPr/>
        </p:nvCxnSpPr>
        <p:spPr>
          <a:xfrm flipV="1">
            <a:off x="8419993" y="4338862"/>
            <a:ext cx="1656184" cy="13260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AAB63466-159D-419E-9251-0FD5D9ACCFC8}"/>
              </a:ext>
            </a:extLst>
          </p:cNvPr>
          <p:cNvCxnSpPr>
            <a:cxnSpLocks/>
          </p:cNvCxnSpPr>
          <p:nvPr/>
        </p:nvCxnSpPr>
        <p:spPr>
          <a:xfrm>
            <a:off x="1404324" y="6081244"/>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xmlns="" id="{21E6E61E-C787-4013-8E33-55BF1EFA7DFE}"/>
              </a:ext>
            </a:extLst>
          </p:cNvPr>
          <p:cNvSpPr txBox="1"/>
          <p:nvPr/>
        </p:nvSpPr>
        <p:spPr>
          <a:xfrm>
            <a:off x="828260" y="1993899"/>
            <a:ext cx="3312368" cy="369332"/>
          </a:xfrm>
          <a:prstGeom prst="rect">
            <a:avLst/>
          </a:prstGeom>
          <a:noFill/>
        </p:spPr>
        <p:txBody>
          <a:bodyPr wrap="square" rtlCol="0">
            <a:spAutoFit/>
          </a:bodyPr>
          <a:lstStyle/>
          <a:p>
            <a:r>
              <a:rPr lang="en-US" b="1" dirty="0"/>
              <a:t>Title</a:t>
            </a:r>
            <a:endParaRPr lang="en-AU" b="1" dirty="0"/>
          </a:p>
        </p:txBody>
      </p:sp>
      <p:cxnSp>
        <p:nvCxnSpPr>
          <p:cNvPr id="34" name="Straight Arrow Connector 33">
            <a:extLst>
              <a:ext uri="{FF2B5EF4-FFF2-40B4-BE49-F238E27FC236}">
                <a16:creationId xmlns:a16="http://schemas.microsoft.com/office/drawing/2014/main" xmlns="" id="{E6E58DEA-46CB-43B8-BA7D-2F8CBB64AB34}"/>
              </a:ext>
            </a:extLst>
          </p:cNvPr>
          <p:cNvCxnSpPr>
            <a:cxnSpLocks/>
          </p:cNvCxnSpPr>
          <p:nvPr/>
        </p:nvCxnSpPr>
        <p:spPr>
          <a:xfrm flipV="1">
            <a:off x="3060508" y="2170673"/>
            <a:ext cx="15841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xmlns="" id="{86E5CB9E-32E6-4E07-A4F4-771EE4FB0AA7}"/>
              </a:ext>
            </a:extLst>
          </p:cNvPr>
          <p:cNvSpPr txBox="1"/>
          <p:nvPr/>
        </p:nvSpPr>
        <p:spPr>
          <a:xfrm>
            <a:off x="4781194" y="1670733"/>
            <a:ext cx="3686945" cy="646331"/>
          </a:xfrm>
          <a:prstGeom prst="rect">
            <a:avLst/>
          </a:prstGeom>
          <a:noFill/>
        </p:spPr>
        <p:txBody>
          <a:bodyPr wrap="square" rtlCol="0">
            <a:spAutoFit/>
          </a:bodyPr>
          <a:lstStyle/>
          <a:p>
            <a:r>
              <a:rPr lang="en-AU" b="1" dirty="0">
                <a:solidFill>
                  <a:srgbClr val="FF0000"/>
                </a:solidFill>
              </a:rPr>
              <a:t>Engage the reader. Include IV, DV and something witty where possible</a:t>
            </a:r>
          </a:p>
        </p:txBody>
      </p:sp>
      <p:cxnSp>
        <p:nvCxnSpPr>
          <p:cNvPr id="36" name="Straight Arrow Connector 35">
            <a:extLst>
              <a:ext uri="{FF2B5EF4-FFF2-40B4-BE49-F238E27FC236}">
                <a16:creationId xmlns:a16="http://schemas.microsoft.com/office/drawing/2014/main" xmlns="" id="{A076E021-86B5-4F6A-9E2B-22940518125A}"/>
              </a:ext>
            </a:extLst>
          </p:cNvPr>
          <p:cNvCxnSpPr>
            <a:cxnSpLocks/>
          </p:cNvCxnSpPr>
          <p:nvPr/>
        </p:nvCxnSpPr>
        <p:spPr>
          <a:xfrm>
            <a:off x="8419993" y="2187513"/>
            <a:ext cx="142637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E1A2517D-670D-43D4-BF5D-E807C72D4769}"/>
              </a:ext>
            </a:extLst>
          </p:cNvPr>
          <p:cNvSpPr txBox="1"/>
          <p:nvPr/>
        </p:nvSpPr>
        <p:spPr>
          <a:xfrm>
            <a:off x="9918375" y="1831726"/>
            <a:ext cx="1688963" cy="646331"/>
          </a:xfrm>
          <a:prstGeom prst="rect">
            <a:avLst/>
          </a:prstGeom>
          <a:noFill/>
        </p:spPr>
        <p:txBody>
          <a:bodyPr wrap="square" rtlCol="0">
            <a:spAutoFit/>
          </a:bodyPr>
          <a:lstStyle/>
          <a:p>
            <a:r>
              <a:rPr lang="en-US" b="1" dirty="0">
                <a:solidFill>
                  <a:schemeClr val="accent1"/>
                </a:solidFill>
              </a:rPr>
              <a:t>Separate Page. </a:t>
            </a:r>
            <a:br>
              <a:rPr lang="en-US" b="1" dirty="0">
                <a:solidFill>
                  <a:schemeClr val="accent1"/>
                </a:solidFill>
              </a:rPr>
            </a:br>
            <a:r>
              <a:rPr lang="en-US" b="1" dirty="0">
                <a:solidFill>
                  <a:schemeClr val="accent1"/>
                </a:solidFill>
              </a:rPr>
              <a:t>Center Page.</a:t>
            </a:r>
            <a:endParaRPr lang="en-AU" b="1" dirty="0">
              <a:solidFill>
                <a:schemeClr val="accent1"/>
              </a:solidFill>
            </a:endParaRPr>
          </a:p>
        </p:txBody>
      </p:sp>
      <p:sp>
        <p:nvSpPr>
          <p:cNvPr id="38" name="TextBox 37">
            <a:extLst>
              <a:ext uri="{FF2B5EF4-FFF2-40B4-BE49-F238E27FC236}">
                <a16:creationId xmlns:a16="http://schemas.microsoft.com/office/drawing/2014/main" xmlns="" id="{590F621C-7678-4B27-B407-9C2133184D97}"/>
              </a:ext>
            </a:extLst>
          </p:cNvPr>
          <p:cNvSpPr txBox="1"/>
          <p:nvPr/>
        </p:nvSpPr>
        <p:spPr>
          <a:xfrm rot="20928488">
            <a:off x="10118631" y="5838463"/>
            <a:ext cx="1850715" cy="646331"/>
          </a:xfrm>
          <a:prstGeom prst="rect">
            <a:avLst/>
          </a:prstGeom>
          <a:noFill/>
        </p:spPr>
        <p:txBody>
          <a:bodyPr wrap="square" rtlCol="0">
            <a:spAutoFit/>
          </a:bodyPr>
          <a:lstStyle/>
          <a:p>
            <a:pPr algn="ctr"/>
            <a:r>
              <a:rPr lang="en-AU" dirty="0"/>
              <a:t>TENSE – FUTURE</a:t>
            </a:r>
          </a:p>
          <a:p>
            <a:pPr algn="ctr"/>
            <a:r>
              <a:rPr lang="en-AU" dirty="0"/>
              <a:t>3</a:t>
            </a:r>
            <a:r>
              <a:rPr lang="en-AU" baseline="30000" dirty="0"/>
              <a:t>rd</a:t>
            </a:r>
            <a:r>
              <a:rPr lang="en-AU" dirty="0"/>
              <a:t> PERSON</a:t>
            </a:r>
          </a:p>
        </p:txBody>
      </p:sp>
    </p:spTree>
    <p:extLst>
      <p:ext uri="{BB962C8B-B14F-4D97-AF65-F5344CB8AC3E}">
        <p14:creationId xmlns:p14="http://schemas.microsoft.com/office/powerpoint/2010/main" val="724482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Test phase. Two-Way ANOVA</a:t>
            </a:r>
          </a:p>
        </p:txBody>
      </p:sp>
      <p:sp>
        <p:nvSpPr>
          <p:cNvPr id="3" name="Content Placeholder 2"/>
          <p:cNvSpPr>
            <a:spLocks noGrp="1"/>
          </p:cNvSpPr>
          <p:nvPr>
            <p:ph idx="1"/>
          </p:nvPr>
        </p:nvSpPr>
        <p:spPr>
          <a:xfrm>
            <a:off x="838200" y="1535340"/>
            <a:ext cx="10515600" cy="5433305"/>
          </a:xfrm>
        </p:spPr>
        <p:txBody>
          <a:bodyPr>
            <a:normAutofit/>
          </a:bodyPr>
          <a:lstStyle/>
          <a:p>
            <a:pPr marL="114300" indent="0">
              <a:buNone/>
            </a:pPr>
            <a:r>
              <a:rPr lang="en-AU" sz="2500" b="1" dirty="0"/>
              <a:t>Main effect of </a:t>
            </a:r>
            <a:r>
              <a:rPr lang="en-AU" sz="2500" b="1" dirty="0">
                <a:solidFill>
                  <a:schemeClr val="accent4"/>
                </a:solidFill>
              </a:rPr>
              <a:t>Response Type on Hit Rate</a:t>
            </a:r>
          </a:p>
          <a:p>
            <a:r>
              <a:rPr lang="en-AU" sz="2500" dirty="0"/>
              <a:t>Dependent Variable: </a:t>
            </a:r>
            <a:r>
              <a:rPr lang="en-AU" sz="2500" b="1" dirty="0"/>
              <a:t>Hit rate</a:t>
            </a:r>
          </a:p>
          <a:p>
            <a:r>
              <a:rPr lang="en-AU" sz="2500" dirty="0"/>
              <a:t>Independent variable: </a:t>
            </a:r>
            <a:r>
              <a:rPr lang="en-AU" sz="2500" b="1" dirty="0"/>
              <a:t>Response Type</a:t>
            </a:r>
          </a:p>
          <a:p>
            <a:r>
              <a:rPr lang="en-AU" sz="2500" dirty="0"/>
              <a:t>Hit rates (</a:t>
            </a:r>
            <a:r>
              <a:rPr lang="en-AU" sz="2500" dirty="0" err="1"/>
              <a:t>Std</a:t>
            </a:r>
            <a:r>
              <a:rPr lang="en-AU" sz="2500" dirty="0"/>
              <a:t> Err)</a:t>
            </a:r>
          </a:p>
          <a:p>
            <a:endParaRPr lang="en-AU" dirty="0"/>
          </a:p>
          <a:p>
            <a:endParaRPr lang="en-AU" dirty="0"/>
          </a:p>
          <a:p>
            <a:endParaRPr lang="en-AU" dirty="0"/>
          </a:p>
          <a:p>
            <a:endParaRPr lang="en-AU" dirty="0"/>
          </a:p>
          <a:p>
            <a:pPr marL="0" indent="0">
              <a:buNone/>
            </a:pPr>
            <a:r>
              <a:rPr lang="en-AU" sz="2500" dirty="0"/>
              <a:t>This was measured as part of the previous Two-Way Repeated Measures ANOVA. There was a significant effect of response type on hit rate </a:t>
            </a:r>
            <a:r>
              <a:rPr lang="en-AU" sz="2500" i="1" dirty="0"/>
              <a:t>F</a:t>
            </a:r>
            <a:r>
              <a:rPr lang="en-AU" sz="2500" dirty="0"/>
              <a:t>(1, 147) = 118.72, </a:t>
            </a:r>
            <a:r>
              <a:rPr lang="en-AU" sz="2500" i="1" dirty="0"/>
              <a:t>p</a:t>
            </a:r>
            <a:r>
              <a:rPr lang="en-AU" sz="2500" dirty="0"/>
              <a:t> &lt; 0.05.</a:t>
            </a:r>
          </a:p>
          <a:p>
            <a:endParaRPr lang="en-AU" dirty="0"/>
          </a:p>
        </p:txBody>
      </p:sp>
      <p:graphicFrame>
        <p:nvGraphicFramePr>
          <p:cNvPr id="6" name="Table 5">
            <a:extLst>
              <a:ext uri="{FF2B5EF4-FFF2-40B4-BE49-F238E27FC236}">
                <a16:creationId xmlns:a16="http://schemas.microsoft.com/office/drawing/2014/main" xmlns="" id="{10A0BAA5-6755-455A-AAF2-3DCC6EA91D7E}"/>
              </a:ext>
            </a:extLst>
          </p:cNvPr>
          <p:cNvGraphicFramePr>
            <a:graphicFrameLocks noGrp="1"/>
          </p:cNvGraphicFramePr>
          <p:nvPr>
            <p:extLst/>
          </p:nvPr>
        </p:nvGraphicFramePr>
        <p:xfrm>
          <a:off x="1301297" y="3654868"/>
          <a:ext cx="9589406" cy="1657612"/>
        </p:xfrm>
        <a:graphic>
          <a:graphicData uri="http://schemas.openxmlformats.org/drawingml/2006/table">
            <a:tbl>
              <a:tblPr/>
              <a:tblGrid>
                <a:gridCol w="2561669">
                  <a:extLst>
                    <a:ext uri="{9D8B030D-6E8A-4147-A177-3AD203B41FA5}">
                      <a16:colId xmlns:a16="http://schemas.microsoft.com/office/drawing/2014/main" xmlns="" val="2411406764"/>
                    </a:ext>
                  </a:extLst>
                </a:gridCol>
                <a:gridCol w="1466218">
                  <a:extLst>
                    <a:ext uri="{9D8B030D-6E8A-4147-A177-3AD203B41FA5}">
                      <a16:colId xmlns:a16="http://schemas.microsoft.com/office/drawing/2014/main" xmlns="" val="739996685"/>
                    </a:ext>
                  </a:extLst>
                </a:gridCol>
                <a:gridCol w="1533632">
                  <a:extLst>
                    <a:ext uri="{9D8B030D-6E8A-4147-A177-3AD203B41FA5}">
                      <a16:colId xmlns:a16="http://schemas.microsoft.com/office/drawing/2014/main" xmlns="" val="1026501978"/>
                    </a:ext>
                  </a:extLst>
                </a:gridCol>
                <a:gridCol w="1466218">
                  <a:extLst>
                    <a:ext uri="{9D8B030D-6E8A-4147-A177-3AD203B41FA5}">
                      <a16:colId xmlns:a16="http://schemas.microsoft.com/office/drawing/2014/main" xmlns="" val="3498173124"/>
                    </a:ext>
                  </a:extLst>
                </a:gridCol>
                <a:gridCol w="2561669">
                  <a:extLst>
                    <a:ext uri="{9D8B030D-6E8A-4147-A177-3AD203B41FA5}">
                      <a16:colId xmlns:a16="http://schemas.microsoft.com/office/drawing/2014/main" xmlns="" val="1901894051"/>
                    </a:ext>
                  </a:extLst>
                </a:gridCol>
              </a:tblGrid>
              <a:tr h="359881">
                <a:tc>
                  <a:txBody>
                    <a:bodyPr/>
                    <a:lstStyle/>
                    <a:p>
                      <a:pPr algn="ctr" fontAlgn="t"/>
                      <a:r>
                        <a:rPr lang="en-AU" sz="2000" b="0" i="0" u="none" strike="noStrike" dirty="0">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lgn="ctr" fontAlgn="ctr"/>
                      <a:r>
                        <a:rPr lang="en-AU" sz="2000" b="1" i="0" u="none" strike="noStrike" dirty="0">
                          <a:solidFill>
                            <a:srgbClr val="000000"/>
                          </a:solidFill>
                          <a:effectLst/>
                          <a:latin typeface="Calibri" panose="020F0502020204030204" pitchFamily="34" charset="0"/>
                        </a:rPr>
                        <a:t>MEAN (SE)</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a:txBody>
                    <a:bodyPr/>
                    <a:lstStyle/>
                    <a:p>
                      <a:pPr algn="ctr" fontAlgn="t"/>
                      <a:r>
                        <a:rPr lang="en-AU" sz="2000" b="0" i="0" u="none" strike="noStrike">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09397818"/>
                  </a:ext>
                </a:extLst>
              </a:tr>
              <a:tr h="328587">
                <a:tc>
                  <a:txBody>
                    <a:bodyPr/>
                    <a:lstStyle/>
                    <a:p>
                      <a:pPr algn="l" fontAlgn="ctr"/>
                      <a:r>
                        <a:rPr lang="en-AU" sz="2000" b="1" i="0" u="none" strike="noStrike" dirty="0">
                          <a:solidFill>
                            <a:srgbClr val="000000"/>
                          </a:solidFill>
                          <a:effectLst/>
                          <a:latin typeface="Calibri" panose="020F0502020204030204" pitchFamily="34" charset="0"/>
                        </a:rPr>
                        <a:t>Response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Typeface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Phonemic</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Semantic</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495194551"/>
                  </a:ext>
                </a:extLst>
              </a:tr>
              <a:tr h="326232">
                <a:tc>
                  <a:txBody>
                    <a:bodyPr/>
                    <a:lstStyle/>
                    <a:p>
                      <a:pPr algn="l" fontAlgn="b"/>
                      <a:r>
                        <a:rPr lang="en-AU" sz="2000" b="1" i="0" u="none" strike="noStrike" dirty="0">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3.68 (0.18)</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6.91 (0.21)</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8.23 (0.2)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6.27 (0.2)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xmlns="" val="299138349"/>
                  </a:ext>
                </a:extLst>
              </a:tr>
              <a:tr h="250775">
                <a:tc>
                  <a:txBody>
                    <a:bodyPr/>
                    <a:lstStyle/>
                    <a:p>
                      <a:pPr algn="l" fontAlgn="b"/>
                      <a:r>
                        <a:rPr lang="en-AU" sz="2000" b="1"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a:solidFill>
                            <a:srgbClr val="000000"/>
                          </a:solidFill>
                          <a:effectLst/>
                          <a:latin typeface="Calibri" panose="020F0502020204030204" pitchFamily="34" charset="0"/>
                        </a:rPr>
                        <a:t>3.3 (0.19)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5.2 (0.21)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6.83 (0.19)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1" i="0" u="none" strike="noStrike" dirty="0">
                          <a:solidFill>
                            <a:srgbClr val="000000"/>
                          </a:solidFill>
                          <a:effectLst/>
                          <a:latin typeface="Calibri" panose="020F0502020204030204" pitchFamily="34" charset="0"/>
                        </a:rPr>
                        <a:t>5.11 (0.2)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695236555"/>
                  </a:ext>
                </a:extLst>
              </a:tr>
              <a:tr h="328587">
                <a:tc>
                  <a:txBody>
                    <a:bodyPr/>
                    <a:lstStyle/>
                    <a:p>
                      <a:pPr algn="l"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3.49 (0.19)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AU" sz="2000" b="0" i="0" u="none" strike="noStrike" dirty="0">
                          <a:solidFill>
                            <a:srgbClr val="000000"/>
                          </a:solidFill>
                          <a:effectLst/>
                          <a:latin typeface="Calibri" panose="020F0502020204030204" pitchFamily="34" charset="0"/>
                        </a:rPr>
                        <a:t>6.06 (0.21)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AU" sz="2000" b="0" i="0" u="none" strike="noStrike" dirty="0">
                          <a:solidFill>
                            <a:srgbClr val="000000"/>
                          </a:solidFill>
                          <a:effectLst/>
                          <a:latin typeface="Calibri" panose="020F0502020204030204" pitchFamily="34" charset="0"/>
                        </a:rPr>
                        <a:t>7.53 (0.2)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AU" sz="2000" b="0" i="0" u="none" strike="noStrike" dirty="0">
                          <a:solidFill>
                            <a:srgbClr val="000000"/>
                          </a:solidFill>
                          <a:effectLst/>
                          <a:latin typeface="Calibri" panose="020F0502020204030204" pitchFamily="34" charset="0"/>
                        </a:rPr>
                        <a:t>5.69 (0.2)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329205203"/>
                  </a:ext>
                </a:extLst>
              </a:tr>
            </a:tbl>
          </a:graphicData>
        </a:graphic>
      </p:graphicFrame>
      <p:sp>
        <p:nvSpPr>
          <p:cNvPr id="9" name="TextBox 8">
            <a:extLst>
              <a:ext uri="{FF2B5EF4-FFF2-40B4-BE49-F238E27FC236}">
                <a16:creationId xmlns:a16="http://schemas.microsoft.com/office/drawing/2014/main" xmlns="" id="{9C6BE1D4-4E52-4934-89C4-7A12E4143AB4}"/>
              </a:ext>
            </a:extLst>
          </p:cNvPr>
          <p:cNvSpPr txBox="1"/>
          <p:nvPr/>
        </p:nvSpPr>
        <p:spPr>
          <a:xfrm rot="19697977">
            <a:off x="10878545" y="353349"/>
            <a:ext cx="1295996" cy="369332"/>
          </a:xfrm>
          <a:prstGeom prst="rect">
            <a:avLst/>
          </a:prstGeom>
          <a:noFill/>
        </p:spPr>
        <p:txBody>
          <a:bodyPr wrap="none" rtlCol="0">
            <a:spAutoFit/>
          </a:bodyPr>
          <a:lstStyle/>
          <a:p>
            <a:r>
              <a:rPr lang="en-AU" b="1" dirty="0"/>
              <a:t>Actual Data</a:t>
            </a:r>
          </a:p>
        </p:txBody>
      </p:sp>
    </p:spTree>
    <p:extLst>
      <p:ext uri="{BB962C8B-B14F-4D97-AF65-F5344CB8AC3E}">
        <p14:creationId xmlns:p14="http://schemas.microsoft.com/office/powerpoint/2010/main" val="234544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Test phase. Two-Way ANOVA</a:t>
            </a:r>
          </a:p>
        </p:txBody>
      </p:sp>
      <p:sp>
        <p:nvSpPr>
          <p:cNvPr id="3" name="Content Placeholder 2"/>
          <p:cNvSpPr>
            <a:spLocks noGrp="1"/>
          </p:cNvSpPr>
          <p:nvPr>
            <p:ph idx="1"/>
          </p:nvPr>
        </p:nvSpPr>
        <p:spPr>
          <a:xfrm>
            <a:off x="838200" y="1535340"/>
            <a:ext cx="10515600" cy="5433305"/>
          </a:xfrm>
        </p:spPr>
        <p:txBody>
          <a:bodyPr>
            <a:normAutofit/>
          </a:bodyPr>
          <a:lstStyle/>
          <a:p>
            <a:pPr marL="114300" indent="0">
              <a:buNone/>
            </a:pPr>
            <a:r>
              <a:rPr lang="en-AU" sz="2500" b="1" dirty="0"/>
              <a:t>Interaction effect between </a:t>
            </a:r>
            <a:r>
              <a:rPr lang="en-AU" sz="2500" b="1" dirty="0">
                <a:solidFill>
                  <a:schemeClr val="accent1"/>
                </a:solidFill>
              </a:rPr>
              <a:t>Process Level</a:t>
            </a:r>
            <a:r>
              <a:rPr lang="en-AU" sz="2500" b="1" dirty="0"/>
              <a:t> and </a:t>
            </a:r>
            <a:r>
              <a:rPr lang="en-AU" sz="2500" b="1" dirty="0">
                <a:solidFill>
                  <a:schemeClr val="accent4"/>
                </a:solidFill>
              </a:rPr>
              <a:t>Response Type </a:t>
            </a:r>
            <a:r>
              <a:rPr lang="en-AU" sz="2500" b="1" dirty="0"/>
              <a:t>on</a:t>
            </a:r>
            <a:r>
              <a:rPr lang="en-AU" sz="2500" b="1" dirty="0">
                <a:solidFill>
                  <a:schemeClr val="accent4"/>
                </a:solidFill>
              </a:rPr>
              <a:t> </a:t>
            </a:r>
            <a:r>
              <a:rPr lang="en-AU" sz="2500" b="1" dirty="0"/>
              <a:t>Hit Rate</a:t>
            </a:r>
          </a:p>
          <a:p>
            <a:r>
              <a:rPr lang="en-AU" sz="2500" dirty="0"/>
              <a:t>Dependent Variable: </a:t>
            </a:r>
            <a:r>
              <a:rPr lang="en-AU" sz="2500" b="1" dirty="0"/>
              <a:t>Hit rate</a:t>
            </a:r>
          </a:p>
          <a:p>
            <a:r>
              <a:rPr lang="en-AU" sz="2500" dirty="0"/>
              <a:t>Independent variable: </a:t>
            </a:r>
            <a:r>
              <a:rPr lang="en-AU" sz="2500" b="1" dirty="0"/>
              <a:t>Response Type</a:t>
            </a:r>
          </a:p>
          <a:p>
            <a:r>
              <a:rPr lang="en-AU" sz="2500" dirty="0"/>
              <a:t>Hit rates (</a:t>
            </a:r>
            <a:r>
              <a:rPr lang="en-AU" sz="2500" dirty="0" err="1"/>
              <a:t>Std</a:t>
            </a:r>
            <a:r>
              <a:rPr lang="en-AU" sz="2500" dirty="0"/>
              <a:t> Err)</a:t>
            </a:r>
          </a:p>
          <a:p>
            <a:endParaRPr lang="en-AU" dirty="0"/>
          </a:p>
          <a:p>
            <a:endParaRPr lang="en-AU" dirty="0"/>
          </a:p>
          <a:p>
            <a:endParaRPr lang="en-AU" dirty="0"/>
          </a:p>
          <a:p>
            <a:endParaRPr lang="en-AU" dirty="0"/>
          </a:p>
          <a:p>
            <a:pPr marL="0" indent="0">
              <a:buNone/>
            </a:pPr>
            <a:r>
              <a:rPr lang="en-AU" sz="2300" dirty="0"/>
              <a:t>An interaction effect assesses whether a change in one variable, produces a differential change in the other. For example, the proportional effect of answering ‘Yes’ and ‘No’ might have MORE of an effect in Semantic conditions, than it does in ‘Typeface’</a:t>
            </a:r>
          </a:p>
          <a:p>
            <a:endParaRPr lang="en-AU" dirty="0"/>
          </a:p>
        </p:txBody>
      </p:sp>
      <p:graphicFrame>
        <p:nvGraphicFramePr>
          <p:cNvPr id="6" name="Table 5">
            <a:extLst>
              <a:ext uri="{FF2B5EF4-FFF2-40B4-BE49-F238E27FC236}">
                <a16:creationId xmlns:a16="http://schemas.microsoft.com/office/drawing/2014/main" xmlns="" id="{10A0BAA5-6755-455A-AAF2-3DCC6EA91D7E}"/>
              </a:ext>
            </a:extLst>
          </p:cNvPr>
          <p:cNvGraphicFramePr>
            <a:graphicFrameLocks noGrp="1"/>
          </p:cNvGraphicFramePr>
          <p:nvPr>
            <p:extLst/>
          </p:nvPr>
        </p:nvGraphicFramePr>
        <p:xfrm>
          <a:off x="1301297" y="3654868"/>
          <a:ext cx="9589406" cy="1657612"/>
        </p:xfrm>
        <a:graphic>
          <a:graphicData uri="http://schemas.openxmlformats.org/drawingml/2006/table">
            <a:tbl>
              <a:tblPr/>
              <a:tblGrid>
                <a:gridCol w="2561669">
                  <a:extLst>
                    <a:ext uri="{9D8B030D-6E8A-4147-A177-3AD203B41FA5}">
                      <a16:colId xmlns:a16="http://schemas.microsoft.com/office/drawing/2014/main" xmlns="" val="2411406764"/>
                    </a:ext>
                  </a:extLst>
                </a:gridCol>
                <a:gridCol w="1466218">
                  <a:extLst>
                    <a:ext uri="{9D8B030D-6E8A-4147-A177-3AD203B41FA5}">
                      <a16:colId xmlns:a16="http://schemas.microsoft.com/office/drawing/2014/main" xmlns="" val="739996685"/>
                    </a:ext>
                  </a:extLst>
                </a:gridCol>
                <a:gridCol w="1533632">
                  <a:extLst>
                    <a:ext uri="{9D8B030D-6E8A-4147-A177-3AD203B41FA5}">
                      <a16:colId xmlns:a16="http://schemas.microsoft.com/office/drawing/2014/main" xmlns="" val="1026501978"/>
                    </a:ext>
                  </a:extLst>
                </a:gridCol>
                <a:gridCol w="1466218">
                  <a:extLst>
                    <a:ext uri="{9D8B030D-6E8A-4147-A177-3AD203B41FA5}">
                      <a16:colId xmlns:a16="http://schemas.microsoft.com/office/drawing/2014/main" xmlns="" val="3498173124"/>
                    </a:ext>
                  </a:extLst>
                </a:gridCol>
                <a:gridCol w="2561669">
                  <a:extLst>
                    <a:ext uri="{9D8B030D-6E8A-4147-A177-3AD203B41FA5}">
                      <a16:colId xmlns:a16="http://schemas.microsoft.com/office/drawing/2014/main" xmlns="" val="1901894051"/>
                    </a:ext>
                  </a:extLst>
                </a:gridCol>
              </a:tblGrid>
              <a:tr h="359881">
                <a:tc>
                  <a:txBody>
                    <a:bodyPr/>
                    <a:lstStyle/>
                    <a:p>
                      <a:pPr algn="ctr" fontAlgn="t"/>
                      <a:r>
                        <a:rPr lang="en-AU" sz="2000" b="0" i="0" u="none" strike="noStrike" dirty="0">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lgn="ctr" fontAlgn="ctr"/>
                      <a:r>
                        <a:rPr lang="en-AU" sz="2000" b="1" i="0" u="none" strike="noStrike" dirty="0">
                          <a:solidFill>
                            <a:srgbClr val="000000"/>
                          </a:solidFill>
                          <a:effectLst/>
                          <a:latin typeface="Calibri" panose="020F0502020204030204" pitchFamily="34" charset="0"/>
                        </a:rPr>
                        <a:t>MEAN (SE)</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a:txBody>
                    <a:bodyPr/>
                    <a:lstStyle/>
                    <a:p>
                      <a:pPr algn="ctr" fontAlgn="t"/>
                      <a:r>
                        <a:rPr lang="en-AU" sz="2000" b="0" i="0" u="none" strike="noStrike">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09397818"/>
                  </a:ext>
                </a:extLst>
              </a:tr>
              <a:tr h="328587">
                <a:tc>
                  <a:txBody>
                    <a:bodyPr/>
                    <a:lstStyle/>
                    <a:p>
                      <a:pPr algn="l" fontAlgn="ctr"/>
                      <a:r>
                        <a:rPr lang="en-AU" sz="2000" b="1" i="0" u="none" strike="noStrike" dirty="0">
                          <a:solidFill>
                            <a:srgbClr val="000000"/>
                          </a:solidFill>
                          <a:effectLst/>
                          <a:latin typeface="Calibri" panose="020F0502020204030204" pitchFamily="34" charset="0"/>
                        </a:rPr>
                        <a:t>Response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Typeface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Phonemic</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Semantic</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495194551"/>
                  </a:ext>
                </a:extLst>
              </a:tr>
              <a:tr h="326232">
                <a:tc>
                  <a:txBody>
                    <a:bodyPr/>
                    <a:lstStyle/>
                    <a:p>
                      <a:pPr algn="l" fontAlgn="b"/>
                      <a:r>
                        <a:rPr lang="en-AU" sz="2000" b="1" i="0" u="none" strike="noStrike" dirty="0">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3.68 (0.18)</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6.91 (0.21)</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8.23 (0.2)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6.27 (0.2)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xmlns="" val="299138349"/>
                  </a:ext>
                </a:extLst>
              </a:tr>
              <a:tr h="250775">
                <a:tc>
                  <a:txBody>
                    <a:bodyPr/>
                    <a:lstStyle/>
                    <a:p>
                      <a:pPr algn="l" fontAlgn="b"/>
                      <a:r>
                        <a:rPr lang="en-AU" sz="2000" b="1"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a:solidFill>
                            <a:srgbClr val="000000"/>
                          </a:solidFill>
                          <a:effectLst/>
                          <a:latin typeface="Calibri" panose="020F0502020204030204" pitchFamily="34" charset="0"/>
                        </a:rPr>
                        <a:t>3.3 (0.19)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5.2 (0.21)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6.83 (0.19)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1" i="0" u="none" strike="noStrike" dirty="0">
                          <a:solidFill>
                            <a:srgbClr val="000000"/>
                          </a:solidFill>
                          <a:effectLst/>
                          <a:latin typeface="Calibri" panose="020F0502020204030204" pitchFamily="34" charset="0"/>
                        </a:rPr>
                        <a:t>5.11 (0.2)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695236555"/>
                  </a:ext>
                </a:extLst>
              </a:tr>
              <a:tr h="328587">
                <a:tc>
                  <a:txBody>
                    <a:bodyPr/>
                    <a:lstStyle/>
                    <a:p>
                      <a:pPr algn="l"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3.49 (0.19)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6.06 (0.21)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7.53 (0.2)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5.69 (0.2)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329205203"/>
                  </a:ext>
                </a:extLst>
              </a:tr>
            </a:tbl>
          </a:graphicData>
        </a:graphic>
      </p:graphicFrame>
      <p:sp>
        <p:nvSpPr>
          <p:cNvPr id="9" name="TextBox 8">
            <a:extLst>
              <a:ext uri="{FF2B5EF4-FFF2-40B4-BE49-F238E27FC236}">
                <a16:creationId xmlns:a16="http://schemas.microsoft.com/office/drawing/2014/main" xmlns="" id="{02FFD3C2-0C94-45D9-85F5-9AFE74814BAD}"/>
              </a:ext>
            </a:extLst>
          </p:cNvPr>
          <p:cNvSpPr txBox="1"/>
          <p:nvPr/>
        </p:nvSpPr>
        <p:spPr>
          <a:xfrm rot="19697977">
            <a:off x="10878545" y="353349"/>
            <a:ext cx="1295996" cy="369332"/>
          </a:xfrm>
          <a:prstGeom prst="rect">
            <a:avLst/>
          </a:prstGeom>
          <a:noFill/>
        </p:spPr>
        <p:txBody>
          <a:bodyPr wrap="none" rtlCol="0">
            <a:spAutoFit/>
          </a:bodyPr>
          <a:lstStyle/>
          <a:p>
            <a:r>
              <a:rPr lang="en-AU" b="1" dirty="0"/>
              <a:t>Actual Data</a:t>
            </a:r>
          </a:p>
        </p:txBody>
      </p:sp>
    </p:spTree>
    <p:extLst>
      <p:ext uri="{BB962C8B-B14F-4D97-AF65-F5344CB8AC3E}">
        <p14:creationId xmlns:p14="http://schemas.microsoft.com/office/powerpoint/2010/main" val="400654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 Test phase. Two-Way ANOVA</a:t>
            </a:r>
          </a:p>
        </p:txBody>
      </p:sp>
      <p:sp>
        <p:nvSpPr>
          <p:cNvPr id="3" name="Content Placeholder 2"/>
          <p:cNvSpPr>
            <a:spLocks noGrp="1"/>
          </p:cNvSpPr>
          <p:nvPr>
            <p:ph idx="1"/>
          </p:nvPr>
        </p:nvSpPr>
        <p:spPr>
          <a:xfrm>
            <a:off x="838200" y="1535340"/>
            <a:ext cx="10515600" cy="5433305"/>
          </a:xfrm>
        </p:spPr>
        <p:txBody>
          <a:bodyPr>
            <a:normAutofit/>
          </a:bodyPr>
          <a:lstStyle/>
          <a:p>
            <a:pPr marL="114300" indent="0">
              <a:buNone/>
            </a:pPr>
            <a:r>
              <a:rPr lang="en-AU" sz="2500" b="1" dirty="0"/>
              <a:t>Interaction effect between </a:t>
            </a:r>
            <a:r>
              <a:rPr lang="en-AU" sz="2500" b="1" dirty="0">
                <a:solidFill>
                  <a:schemeClr val="accent1"/>
                </a:solidFill>
              </a:rPr>
              <a:t>Process Level</a:t>
            </a:r>
            <a:r>
              <a:rPr lang="en-AU" sz="2500" b="1" dirty="0"/>
              <a:t> and </a:t>
            </a:r>
            <a:r>
              <a:rPr lang="en-AU" sz="2500" b="1" dirty="0">
                <a:solidFill>
                  <a:schemeClr val="accent4"/>
                </a:solidFill>
              </a:rPr>
              <a:t>Response Type </a:t>
            </a:r>
            <a:r>
              <a:rPr lang="en-AU" sz="2500" b="1" dirty="0"/>
              <a:t>on</a:t>
            </a:r>
            <a:r>
              <a:rPr lang="en-AU" sz="2500" b="1" dirty="0">
                <a:solidFill>
                  <a:schemeClr val="accent4"/>
                </a:solidFill>
              </a:rPr>
              <a:t> </a:t>
            </a:r>
            <a:r>
              <a:rPr lang="en-AU" sz="2500" b="1" dirty="0"/>
              <a:t>Hit Rate</a:t>
            </a:r>
          </a:p>
          <a:p>
            <a:r>
              <a:rPr lang="en-AU" sz="2500" dirty="0"/>
              <a:t>Dependent Variable: </a:t>
            </a:r>
            <a:r>
              <a:rPr lang="en-AU" sz="2500" b="1" dirty="0"/>
              <a:t>Hit rate</a:t>
            </a:r>
          </a:p>
          <a:p>
            <a:r>
              <a:rPr lang="en-AU" sz="2500" dirty="0"/>
              <a:t>Independent variable: </a:t>
            </a:r>
            <a:r>
              <a:rPr lang="en-AU" sz="2500" b="1" dirty="0"/>
              <a:t>Response Type</a:t>
            </a:r>
          </a:p>
          <a:p>
            <a:r>
              <a:rPr lang="en-AU" sz="2500" dirty="0"/>
              <a:t>Hit rates (</a:t>
            </a:r>
            <a:r>
              <a:rPr lang="en-AU" sz="2500" dirty="0" err="1"/>
              <a:t>Std</a:t>
            </a:r>
            <a:r>
              <a:rPr lang="en-AU" sz="2500" dirty="0"/>
              <a:t> Err)</a:t>
            </a:r>
          </a:p>
          <a:p>
            <a:endParaRPr lang="en-AU" dirty="0"/>
          </a:p>
          <a:p>
            <a:endParaRPr lang="en-AU" dirty="0"/>
          </a:p>
          <a:p>
            <a:endParaRPr lang="en-AU" dirty="0"/>
          </a:p>
          <a:p>
            <a:endParaRPr lang="en-AU" dirty="0"/>
          </a:p>
          <a:p>
            <a:pPr marL="0" indent="0">
              <a:buNone/>
            </a:pPr>
            <a:r>
              <a:rPr lang="en-AU" sz="2500" dirty="0"/>
              <a:t>Interactions area measured as part of the Two-Way Repeated Measures ANOVA. There was a significant effect between levels of processing and response type on hit rate, </a:t>
            </a:r>
            <a:r>
              <a:rPr lang="en-AU" sz="2500" i="1" dirty="0"/>
              <a:t>F</a:t>
            </a:r>
            <a:r>
              <a:rPr lang="en-AU" sz="2500" dirty="0"/>
              <a:t>(2,294) = 18.06, </a:t>
            </a:r>
            <a:r>
              <a:rPr lang="en-AU" sz="2500" i="1" dirty="0"/>
              <a:t>p </a:t>
            </a:r>
            <a:r>
              <a:rPr lang="en-AU" sz="2500" dirty="0"/>
              <a:t>&lt; 0.05.</a:t>
            </a:r>
          </a:p>
          <a:p>
            <a:endParaRPr lang="en-AU" dirty="0"/>
          </a:p>
        </p:txBody>
      </p:sp>
      <p:graphicFrame>
        <p:nvGraphicFramePr>
          <p:cNvPr id="6" name="Table 5">
            <a:extLst>
              <a:ext uri="{FF2B5EF4-FFF2-40B4-BE49-F238E27FC236}">
                <a16:creationId xmlns:a16="http://schemas.microsoft.com/office/drawing/2014/main" xmlns="" id="{10A0BAA5-6755-455A-AAF2-3DCC6EA91D7E}"/>
              </a:ext>
            </a:extLst>
          </p:cNvPr>
          <p:cNvGraphicFramePr>
            <a:graphicFrameLocks noGrp="1"/>
          </p:cNvGraphicFramePr>
          <p:nvPr>
            <p:extLst/>
          </p:nvPr>
        </p:nvGraphicFramePr>
        <p:xfrm>
          <a:off x="1301297" y="3654868"/>
          <a:ext cx="9589406" cy="1657612"/>
        </p:xfrm>
        <a:graphic>
          <a:graphicData uri="http://schemas.openxmlformats.org/drawingml/2006/table">
            <a:tbl>
              <a:tblPr/>
              <a:tblGrid>
                <a:gridCol w="2561669">
                  <a:extLst>
                    <a:ext uri="{9D8B030D-6E8A-4147-A177-3AD203B41FA5}">
                      <a16:colId xmlns:a16="http://schemas.microsoft.com/office/drawing/2014/main" xmlns="" val="2411406764"/>
                    </a:ext>
                  </a:extLst>
                </a:gridCol>
                <a:gridCol w="1466218">
                  <a:extLst>
                    <a:ext uri="{9D8B030D-6E8A-4147-A177-3AD203B41FA5}">
                      <a16:colId xmlns:a16="http://schemas.microsoft.com/office/drawing/2014/main" xmlns="" val="739996685"/>
                    </a:ext>
                  </a:extLst>
                </a:gridCol>
                <a:gridCol w="1533632">
                  <a:extLst>
                    <a:ext uri="{9D8B030D-6E8A-4147-A177-3AD203B41FA5}">
                      <a16:colId xmlns:a16="http://schemas.microsoft.com/office/drawing/2014/main" xmlns="" val="1026501978"/>
                    </a:ext>
                  </a:extLst>
                </a:gridCol>
                <a:gridCol w="1466218">
                  <a:extLst>
                    <a:ext uri="{9D8B030D-6E8A-4147-A177-3AD203B41FA5}">
                      <a16:colId xmlns:a16="http://schemas.microsoft.com/office/drawing/2014/main" xmlns="" val="3498173124"/>
                    </a:ext>
                  </a:extLst>
                </a:gridCol>
                <a:gridCol w="2561669">
                  <a:extLst>
                    <a:ext uri="{9D8B030D-6E8A-4147-A177-3AD203B41FA5}">
                      <a16:colId xmlns:a16="http://schemas.microsoft.com/office/drawing/2014/main" xmlns="" val="1901894051"/>
                    </a:ext>
                  </a:extLst>
                </a:gridCol>
              </a:tblGrid>
              <a:tr h="359881">
                <a:tc>
                  <a:txBody>
                    <a:bodyPr/>
                    <a:lstStyle/>
                    <a:p>
                      <a:pPr algn="ctr" fontAlgn="t"/>
                      <a:r>
                        <a:rPr lang="en-AU" sz="2000" b="0" i="0" u="none" strike="noStrike" dirty="0">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lgn="ctr" fontAlgn="ctr"/>
                      <a:r>
                        <a:rPr lang="en-AU" sz="2000" b="1" i="0" u="none" strike="noStrike" dirty="0">
                          <a:solidFill>
                            <a:srgbClr val="000000"/>
                          </a:solidFill>
                          <a:effectLst/>
                          <a:latin typeface="Calibri" panose="020F0502020204030204" pitchFamily="34" charset="0"/>
                        </a:rPr>
                        <a:t>MEAN (SE)</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a:txBody>
                    <a:bodyPr/>
                    <a:lstStyle/>
                    <a:p>
                      <a:pPr algn="ctr" fontAlgn="t"/>
                      <a:r>
                        <a:rPr lang="en-AU" sz="2000" b="0" i="0" u="none" strike="noStrike">
                          <a:solidFill>
                            <a:srgbClr val="000000"/>
                          </a:solidFill>
                          <a:effectLst/>
                          <a:latin typeface="Times New Roman" panose="02020603050405020304" pitchFamily="18"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09397818"/>
                  </a:ext>
                </a:extLst>
              </a:tr>
              <a:tr h="328587">
                <a:tc>
                  <a:txBody>
                    <a:bodyPr/>
                    <a:lstStyle/>
                    <a:p>
                      <a:pPr algn="l" fontAlgn="ctr"/>
                      <a:r>
                        <a:rPr lang="en-AU" sz="2000" b="1" i="0" u="none" strike="noStrike" dirty="0">
                          <a:solidFill>
                            <a:srgbClr val="000000"/>
                          </a:solidFill>
                          <a:effectLst/>
                          <a:latin typeface="Calibri" panose="020F0502020204030204" pitchFamily="34" charset="0"/>
                        </a:rPr>
                        <a:t>Response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Typeface</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Phonemic</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AU" sz="2000" b="1" i="0" u="none" strike="noStrike" dirty="0">
                          <a:solidFill>
                            <a:srgbClr val="000000"/>
                          </a:solidFill>
                          <a:effectLst/>
                          <a:latin typeface="Calibri" panose="020F0502020204030204" pitchFamily="34" charset="0"/>
                        </a:rPr>
                        <a:t>Semantic</a:t>
                      </a:r>
                    </a:p>
                  </a:txBody>
                  <a:tcPr marL="9525" marR="9525" marT="9525"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495194551"/>
                  </a:ext>
                </a:extLst>
              </a:tr>
              <a:tr h="326232">
                <a:tc>
                  <a:txBody>
                    <a:bodyPr/>
                    <a:lstStyle/>
                    <a:p>
                      <a:pPr algn="l" fontAlgn="b"/>
                      <a:r>
                        <a:rPr lang="en-AU" sz="2000" b="1" i="0" u="none" strike="noStrike" dirty="0">
                          <a:solidFill>
                            <a:srgbClr val="000000"/>
                          </a:solidFill>
                          <a:effectLst/>
                          <a:latin typeface="Calibri" panose="020F0502020204030204" pitchFamily="34" charset="0"/>
                        </a:rPr>
                        <a:t>YES</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3.68 (0.18)</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6.91 (0.21)</a:t>
                      </a:r>
                    </a:p>
                  </a:txBody>
                  <a:tcPr marL="9525" marR="9525" marT="9525" marB="0" anchor="b">
                    <a:lnL>
                      <a:noFill/>
                    </a:lnL>
                    <a:lnR>
                      <a:noFill/>
                    </a:lnR>
                    <a:lnT>
                      <a:noFill/>
                    </a:lnT>
                    <a:lnB>
                      <a:noFill/>
                    </a:lnB>
                  </a:tcPr>
                </a:tc>
                <a:tc>
                  <a:txBody>
                    <a:bodyPr/>
                    <a:lstStyle/>
                    <a:p>
                      <a:pPr algn="ctr" fontAlgn="b"/>
                      <a:r>
                        <a:rPr lang="en-AU" sz="2000" b="0" i="0" u="none" strike="noStrike" dirty="0">
                          <a:solidFill>
                            <a:srgbClr val="000000"/>
                          </a:solidFill>
                          <a:effectLst/>
                          <a:latin typeface="Calibri" panose="020F0502020204030204" pitchFamily="34" charset="0"/>
                        </a:rPr>
                        <a:t>8.23 (0.2)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6.27 (0.2)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accent4">
                        <a:lumMod val="60000"/>
                        <a:lumOff val="40000"/>
                      </a:schemeClr>
                    </a:solidFill>
                  </a:tcPr>
                </a:tc>
                <a:extLst>
                  <a:ext uri="{0D108BD9-81ED-4DB2-BD59-A6C34878D82A}">
                    <a16:rowId xmlns:a16="http://schemas.microsoft.com/office/drawing/2014/main" xmlns="" val="299138349"/>
                  </a:ext>
                </a:extLst>
              </a:tr>
              <a:tr h="250775">
                <a:tc>
                  <a:txBody>
                    <a:bodyPr/>
                    <a:lstStyle/>
                    <a:p>
                      <a:pPr algn="l" fontAlgn="b"/>
                      <a:r>
                        <a:rPr lang="en-AU" sz="2000" b="1" i="0" u="none" strike="noStrike" dirty="0">
                          <a:solidFill>
                            <a:srgbClr val="000000"/>
                          </a:solidFill>
                          <a:effectLst/>
                          <a:latin typeface="Calibri" panose="020F0502020204030204" pitchFamily="34" charset="0"/>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a:solidFill>
                            <a:srgbClr val="000000"/>
                          </a:solidFill>
                          <a:effectLst/>
                          <a:latin typeface="Calibri" panose="020F0502020204030204" pitchFamily="34" charset="0"/>
                        </a:rPr>
                        <a:t>3.3 (0.19)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5.2 (0.21)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0" i="0" u="none" strike="noStrike" dirty="0">
                          <a:solidFill>
                            <a:srgbClr val="000000"/>
                          </a:solidFill>
                          <a:effectLst/>
                          <a:latin typeface="Calibri" panose="020F0502020204030204" pitchFamily="34" charset="0"/>
                        </a:rPr>
                        <a:t>6.83 (0.19)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AU" sz="2000" b="1" i="0" u="none" strike="noStrike" dirty="0">
                          <a:solidFill>
                            <a:srgbClr val="000000"/>
                          </a:solidFill>
                          <a:effectLst/>
                          <a:latin typeface="Calibri" panose="020F0502020204030204" pitchFamily="34" charset="0"/>
                        </a:rPr>
                        <a:t>5.11 (0.2)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695236555"/>
                  </a:ext>
                </a:extLst>
              </a:tr>
              <a:tr h="328587">
                <a:tc>
                  <a:txBody>
                    <a:bodyPr/>
                    <a:lstStyle/>
                    <a:p>
                      <a:pPr algn="l" fontAlgn="b"/>
                      <a:r>
                        <a:rPr lang="en-AU" sz="2000" b="1" i="0" u="none" strike="noStrike" dirty="0">
                          <a:solidFill>
                            <a:srgbClr val="000000"/>
                          </a:solidFill>
                          <a:effectLst/>
                          <a:latin typeface="Calibri" panose="020F0502020204030204" pitchFamily="34" charset="0"/>
                        </a:rPr>
                        <a:t>Marginal Average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AU" sz="2000" b="1" i="0" u="none" strike="noStrike" dirty="0">
                          <a:solidFill>
                            <a:srgbClr val="000000"/>
                          </a:solidFill>
                          <a:effectLst/>
                          <a:latin typeface="Calibri" panose="020F0502020204030204" pitchFamily="34" charset="0"/>
                        </a:rPr>
                        <a:t>3.49 (0.19)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6.06 (0.21)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1" i="0" u="none" strike="noStrike" dirty="0">
                          <a:solidFill>
                            <a:srgbClr val="000000"/>
                          </a:solidFill>
                          <a:effectLst/>
                          <a:latin typeface="Calibri" panose="020F0502020204030204" pitchFamily="34" charset="0"/>
                        </a:rPr>
                        <a:t>7.53 (0.2)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ctr" fontAlgn="b"/>
                      <a:r>
                        <a:rPr lang="en-AU" sz="2000" b="0" i="0" u="none" strike="noStrike" dirty="0">
                          <a:solidFill>
                            <a:srgbClr val="000000"/>
                          </a:solidFill>
                          <a:effectLst/>
                          <a:latin typeface="Calibri" panose="020F0502020204030204" pitchFamily="34" charset="0"/>
                        </a:rPr>
                        <a:t>5.69 (0.2)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329205203"/>
                  </a:ext>
                </a:extLst>
              </a:tr>
            </a:tbl>
          </a:graphicData>
        </a:graphic>
      </p:graphicFrame>
      <p:sp>
        <p:nvSpPr>
          <p:cNvPr id="9" name="TextBox 8">
            <a:extLst>
              <a:ext uri="{FF2B5EF4-FFF2-40B4-BE49-F238E27FC236}">
                <a16:creationId xmlns:a16="http://schemas.microsoft.com/office/drawing/2014/main" xmlns="" id="{02FFD3C2-0C94-45D9-85F5-9AFE74814BAD}"/>
              </a:ext>
            </a:extLst>
          </p:cNvPr>
          <p:cNvSpPr txBox="1"/>
          <p:nvPr/>
        </p:nvSpPr>
        <p:spPr>
          <a:xfrm rot="19697977">
            <a:off x="10878545" y="353349"/>
            <a:ext cx="1295996" cy="369332"/>
          </a:xfrm>
          <a:prstGeom prst="rect">
            <a:avLst/>
          </a:prstGeom>
          <a:noFill/>
        </p:spPr>
        <p:txBody>
          <a:bodyPr wrap="none" rtlCol="0">
            <a:spAutoFit/>
          </a:bodyPr>
          <a:lstStyle/>
          <a:p>
            <a:r>
              <a:rPr lang="en-AU" b="1" dirty="0"/>
              <a:t>Actual Data</a:t>
            </a:r>
          </a:p>
        </p:txBody>
      </p:sp>
    </p:spTree>
    <p:extLst>
      <p:ext uri="{BB962C8B-B14F-4D97-AF65-F5344CB8AC3E}">
        <p14:creationId xmlns:p14="http://schemas.microsoft.com/office/powerpoint/2010/main" val="318042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One-Way ANOVA</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dirty="0"/>
              <a:t>To report a One-Way ANOVA, we need to include the following:</a:t>
            </a:r>
          </a:p>
          <a:p>
            <a:pPr lvl="1"/>
            <a:r>
              <a:rPr lang="en-AU" b="1" i="1" dirty="0">
                <a:solidFill>
                  <a:srgbClr val="FF0000"/>
                </a:solidFill>
              </a:rPr>
              <a:t>Independent Variable (IV)</a:t>
            </a:r>
          </a:p>
          <a:p>
            <a:pPr lvl="1"/>
            <a:r>
              <a:rPr lang="en-AU" b="1" i="1" dirty="0">
                <a:solidFill>
                  <a:schemeClr val="accent1"/>
                </a:solidFill>
              </a:rPr>
              <a:t>Dependent Variable (DV)</a:t>
            </a:r>
          </a:p>
          <a:p>
            <a:pPr lvl="1"/>
            <a:r>
              <a:rPr lang="en-AU" b="1" i="1" dirty="0">
                <a:solidFill>
                  <a:schemeClr val="accent2">
                    <a:lumMod val="75000"/>
                  </a:schemeClr>
                </a:solidFill>
              </a:rPr>
              <a:t>Design: Between or Within (Repeated-Measures)</a:t>
            </a:r>
          </a:p>
          <a:p>
            <a:pPr lvl="1"/>
            <a:r>
              <a:rPr lang="en-AU" b="1" i="1" dirty="0">
                <a:solidFill>
                  <a:srgbClr val="00B050"/>
                </a:solidFill>
              </a:rPr>
              <a:t>Explicit statement on significance (a significant/not a significant effect)</a:t>
            </a:r>
            <a:r>
              <a:rPr lang="en-AU" i="1" dirty="0"/>
              <a:t> </a:t>
            </a:r>
          </a:p>
          <a:p>
            <a:pPr lvl="1"/>
            <a:r>
              <a:rPr lang="en-AU" b="1" i="1" dirty="0">
                <a:solidFill>
                  <a:srgbClr val="00B0F0"/>
                </a:solidFill>
              </a:rPr>
              <a:t>ANOVA results, e.g., F(</a:t>
            </a:r>
            <a:r>
              <a:rPr lang="en-AU" b="1" i="1" dirty="0" err="1">
                <a:solidFill>
                  <a:srgbClr val="00B0F0"/>
                </a:solidFill>
              </a:rPr>
              <a:t>df</a:t>
            </a:r>
            <a:r>
              <a:rPr lang="en-AU" b="1" i="1" baseline="-25000" dirty="0" err="1">
                <a:solidFill>
                  <a:srgbClr val="00B0F0"/>
                </a:solidFill>
              </a:rPr>
              <a:t>measure</a:t>
            </a:r>
            <a:r>
              <a:rPr lang="en-AU" b="1" i="1" dirty="0">
                <a:solidFill>
                  <a:srgbClr val="00B0F0"/>
                </a:solidFill>
              </a:rPr>
              <a:t>, </a:t>
            </a:r>
            <a:r>
              <a:rPr lang="en-AU" b="1" i="1" dirty="0" err="1">
                <a:solidFill>
                  <a:srgbClr val="00B0F0"/>
                </a:solidFill>
              </a:rPr>
              <a:t>df</a:t>
            </a:r>
            <a:r>
              <a:rPr lang="en-AU" b="1" i="1" baseline="-25000" dirty="0" err="1">
                <a:solidFill>
                  <a:srgbClr val="00B0F0"/>
                </a:solidFill>
              </a:rPr>
              <a:t>error</a:t>
            </a:r>
            <a:r>
              <a:rPr lang="en-AU" b="1" i="1" dirty="0">
                <a:solidFill>
                  <a:srgbClr val="00B0F0"/>
                </a:solidFill>
              </a:rPr>
              <a:t>) = #, p</a:t>
            </a:r>
            <a:r>
              <a:rPr lang="en-AU" b="1" dirty="0">
                <a:solidFill>
                  <a:srgbClr val="00B0F0"/>
                </a:solidFill>
              </a:rPr>
              <a:t> &lt; 0.05</a:t>
            </a:r>
          </a:p>
          <a:p>
            <a:pPr lvl="1"/>
            <a:r>
              <a:rPr lang="en-AU" b="1" i="1" dirty="0">
                <a:solidFill>
                  <a:srgbClr val="7030A0"/>
                </a:solidFill>
              </a:rPr>
              <a:t>The Direction of the effect (increasing/decreasing)</a:t>
            </a:r>
            <a:endParaRPr lang="en-AU" sz="2100" dirty="0"/>
          </a:p>
          <a:p>
            <a:pPr marL="0" indent="0">
              <a:buNone/>
            </a:pPr>
            <a:endParaRPr lang="en-AU" sz="2500" i="1" dirty="0">
              <a:solidFill>
                <a:schemeClr val="accent1"/>
              </a:solidFill>
            </a:endParaRPr>
          </a:p>
          <a:p>
            <a:pPr marL="0" indent="0">
              <a:buNone/>
            </a:pPr>
            <a:r>
              <a:rPr lang="en-AU" sz="2500" i="1" dirty="0"/>
              <a:t>“To assess the effect of [</a:t>
            </a:r>
            <a:r>
              <a:rPr lang="en-AU" sz="2500" b="1" i="1" dirty="0">
                <a:solidFill>
                  <a:srgbClr val="FF0000"/>
                </a:solidFill>
              </a:rPr>
              <a:t>IV</a:t>
            </a:r>
            <a:r>
              <a:rPr lang="en-AU" sz="2500" i="1" dirty="0"/>
              <a:t>] on [</a:t>
            </a:r>
            <a:r>
              <a:rPr lang="en-AU" sz="2500" b="1" i="1" dirty="0">
                <a:solidFill>
                  <a:schemeClr val="accent1"/>
                </a:solidFill>
              </a:rPr>
              <a:t>DV</a:t>
            </a:r>
            <a:r>
              <a:rPr lang="en-AU" sz="2500" i="1" dirty="0"/>
              <a:t>], we performed a One-Way [</a:t>
            </a:r>
            <a:r>
              <a:rPr lang="en-AU" sz="2400" b="1" i="1" dirty="0">
                <a:solidFill>
                  <a:schemeClr val="accent2">
                    <a:lumMod val="75000"/>
                  </a:schemeClr>
                </a:solidFill>
              </a:rPr>
              <a:t>Design</a:t>
            </a:r>
            <a:r>
              <a:rPr lang="en-AU" sz="2400" i="1" dirty="0"/>
              <a:t>]</a:t>
            </a:r>
            <a:r>
              <a:rPr lang="en-AU" sz="2500" i="1" dirty="0"/>
              <a:t> ANOVA. There was [</a:t>
            </a:r>
            <a:r>
              <a:rPr lang="en-AU" sz="2500" b="1" i="1" dirty="0">
                <a:solidFill>
                  <a:srgbClr val="00B050"/>
                </a:solidFill>
              </a:rPr>
              <a:t>a significant</a:t>
            </a:r>
            <a:r>
              <a:rPr lang="en-AU" sz="2500" i="1" dirty="0"/>
              <a:t>] main-effect of [</a:t>
            </a:r>
            <a:r>
              <a:rPr lang="en-AU" sz="2500" b="1" i="1" dirty="0">
                <a:solidFill>
                  <a:srgbClr val="FF0000"/>
                </a:solidFill>
              </a:rPr>
              <a:t>IV</a:t>
            </a:r>
            <a:r>
              <a:rPr lang="en-AU" sz="2500" i="1" dirty="0"/>
              <a:t>] on [</a:t>
            </a:r>
            <a:r>
              <a:rPr lang="en-AU" sz="2500" b="1" i="1" dirty="0">
                <a:solidFill>
                  <a:schemeClr val="accent1"/>
                </a:solidFill>
              </a:rPr>
              <a:t>DV</a:t>
            </a:r>
            <a:r>
              <a:rPr lang="en-AU" sz="2500" i="1" dirty="0"/>
              <a:t>], </a:t>
            </a:r>
            <a:r>
              <a:rPr lang="en-AU" sz="2500" b="1" i="1" dirty="0">
                <a:solidFill>
                  <a:srgbClr val="00B0F0"/>
                </a:solidFill>
              </a:rPr>
              <a:t>F(</a:t>
            </a:r>
            <a:r>
              <a:rPr lang="en-AU" sz="2500" b="1" i="1" dirty="0" err="1">
                <a:solidFill>
                  <a:srgbClr val="00B0F0"/>
                </a:solidFill>
              </a:rPr>
              <a:t>df</a:t>
            </a:r>
            <a:r>
              <a:rPr lang="en-AU" sz="2500" b="1" i="1" baseline="-25000" dirty="0" err="1">
                <a:solidFill>
                  <a:srgbClr val="00B0F0"/>
                </a:solidFill>
              </a:rPr>
              <a:t>measure</a:t>
            </a:r>
            <a:r>
              <a:rPr lang="en-AU" sz="2500" b="1" i="1" baseline="-25000" dirty="0">
                <a:solidFill>
                  <a:srgbClr val="00B0F0"/>
                </a:solidFill>
              </a:rPr>
              <a:t> </a:t>
            </a:r>
            <a:r>
              <a:rPr lang="en-AU" sz="2500" b="1" i="1" dirty="0">
                <a:solidFill>
                  <a:srgbClr val="00B0F0"/>
                </a:solidFill>
              </a:rPr>
              <a:t>, </a:t>
            </a:r>
            <a:r>
              <a:rPr lang="en-AU" sz="2500" b="1" i="1" dirty="0" err="1">
                <a:solidFill>
                  <a:srgbClr val="00B0F0"/>
                </a:solidFill>
              </a:rPr>
              <a:t>df</a:t>
            </a:r>
            <a:r>
              <a:rPr lang="en-AU" sz="2500" b="1" i="1" baseline="-25000" dirty="0" err="1">
                <a:solidFill>
                  <a:srgbClr val="00B0F0"/>
                </a:solidFill>
              </a:rPr>
              <a:t>error</a:t>
            </a:r>
            <a:r>
              <a:rPr lang="en-AU" sz="2500" b="1" i="1" dirty="0">
                <a:solidFill>
                  <a:srgbClr val="00B0F0"/>
                </a:solidFill>
              </a:rPr>
              <a:t>) = #, p</a:t>
            </a:r>
            <a:r>
              <a:rPr lang="en-AU" sz="2500" b="1" dirty="0">
                <a:solidFill>
                  <a:srgbClr val="00B0F0"/>
                </a:solidFill>
              </a:rPr>
              <a:t> &lt; 0.05</a:t>
            </a:r>
            <a:r>
              <a:rPr lang="en-AU" sz="2500" dirty="0"/>
              <a:t>,</a:t>
            </a:r>
            <a:r>
              <a:rPr lang="en-AU" sz="2500" i="1" dirty="0"/>
              <a:t> with [</a:t>
            </a:r>
            <a:r>
              <a:rPr lang="en-AU" sz="2400" b="1" i="1" dirty="0">
                <a:solidFill>
                  <a:schemeClr val="accent1"/>
                </a:solidFill>
              </a:rPr>
              <a:t>DV</a:t>
            </a:r>
            <a:r>
              <a:rPr lang="en-AU" sz="2500" i="1" dirty="0"/>
              <a:t>] [</a:t>
            </a:r>
            <a:r>
              <a:rPr lang="en-AU" sz="2500" b="1" i="1" dirty="0">
                <a:solidFill>
                  <a:srgbClr val="7030A0"/>
                </a:solidFill>
              </a:rPr>
              <a:t>Direction of effect - increasing</a:t>
            </a:r>
            <a:r>
              <a:rPr lang="en-AU" sz="2500" i="1" dirty="0"/>
              <a:t>] across levels of [</a:t>
            </a:r>
            <a:r>
              <a:rPr lang="en-AU" sz="2500" b="1" i="1" dirty="0">
                <a:solidFill>
                  <a:srgbClr val="FF0000"/>
                </a:solidFill>
              </a:rPr>
              <a:t>IV</a:t>
            </a:r>
            <a:r>
              <a:rPr lang="en-AU" sz="2500" i="1" dirty="0"/>
              <a:t>]”.</a:t>
            </a:r>
          </a:p>
          <a:p>
            <a:pPr marL="0" indent="0">
              <a:buNone/>
            </a:pPr>
            <a:endParaRPr lang="en-AU" sz="2500" i="1" dirty="0">
              <a:solidFill>
                <a:schemeClr val="accent1"/>
              </a:solidFill>
            </a:endParaRPr>
          </a:p>
          <a:p>
            <a:pPr marL="0" indent="0">
              <a:buNone/>
            </a:pPr>
            <a:r>
              <a:rPr lang="en-AU" sz="2500" i="1" dirty="0">
                <a:solidFill>
                  <a:schemeClr val="accent1"/>
                </a:solidFill>
              </a:rPr>
              <a:t/>
            </a:r>
            <a:br>
              <a:rPr lang="en-AU" sz="2500" i="1" dirty="0">
                <a:solidFill>
                  <a:schemeClr val="accent1"/>
                </a:solidFill>
              </a:rPr>
            </a:br>
            <a:endParaRPr lang="en-AU" sz="2500" dirty="0"/>
          </a:p>
        </p:txBody>
      </p:sp>
    </p:spTree>
    <p:extLst>
      <p:ext uri="{BB962C8B-B14F-4D97-AF65-F5344CB8AC3E}">
        <p14:creationId xmlns:p14="http://schemas.microsoft.com/office/powerpoint/2010/main" val="178729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One-Way ANOVA</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i="1" dirty="0"/>
              <a:t>“To assess the effect of [</a:t>
            </a:r>
            <a:r>
              <a:rPr lang="en-AU" sz="2500" b="1" i="1" dirty="0">
                <a:solidFill>
                  <a:srgbClr val="FF0000"/>
                </a:solidFill>
              </a:rPr>
              <a:t>IV</a:t>
            </a:r>
            <a:r>
              <a:rPr lang="en-AU" sz="2500" i="1" dirty="0"/>
              <a:t>] on [</a:t>
            </a:r>
            <a:r>
              <a:rPr lang="en-AU" sz="2500" b="1" i="1" dirty="0">
                <a:solidFill>
                  <a:schemeClr val="accent1"/>
                </a:solidFill>
              </a:rPr>
              <a:t>DV</a:t>
            </a:r>
            <a:r>
              <a:rPr lang="en-AU" sz="2500" i="1" dirty="0"/>
              <a:t>], we performed a One-Way [</a:t>
            </a:r>
            <a:r>
              <a:rPr lang="en-AU" sz="2400" b="1" i="1" dirty="0">
                <a:solidFill>
                  <a:schemeClr val="accent2">
                    <a:lumMod val="75000"/>
                  </a:schemeClr>
                </a:solidFill>
              </a:rPr>
              <a:t>Design</a:t>
            </a:r>
            <a:r>
              <a:rPr lang="en-AU" sz="2400" i="1" dirty="0"/>
              <a:t>]</a:t>
            </a:r>
            <a:r>
              <a:rPr lang="en-AU" sz="2500" i="1" dirty="0"/>
              <a:t> ANOVA. There was [</a:t>
            </a:r>
            <a:r>
              <a:rPr lang="en-AU" sz="2500" b="1" i="1" dirty="0">
                <a:solidFill>
                  <a:srgbClr val="00B050"/>
                </a:solidFill>
              </a:rPr>
              <a:t>a significant</a:t>
            </a:r>
            <a:r>
              <a:rPr lang="en-AU" sz="2500" i="1" dirty="0"/>
              <a:t>] main-effect of [</a:t>
            </a:r>
            <a:r>
              <a:rPr lang="en-AU" sz="2500" b="1" i="1" dirty="0">
                <a:solidFill>
                  <a:srgbClr val="FF0000"/>
                </a:solidFill>
              </a:rPr>
              <a:t>IV</a:t>
            </a:r>
            <a:r>
              <a:rPr lang="en-AU" sz="2500" i="1" dirty="0"/>
              <a:t>] on [</a:t>
            </a:r>
            <a:r>
              <a:rPr lang="en-AU" sz="2500" b="1" i="1" dirty="0">
                <a:solidFill>
                  <a:schemeClr val="accent1"/>
                </a:solidFill>
              </a:rPr>
              <a:t>DV</a:t>
            </a:r>
            <a:r>
              <a:rPr lang="en-AU" sz="2500" i="1" dirty="0"/>
              <a:t>], </a:t>
            </a:r>
            <a:r>
              <a:rPr lang="en-AU" sz="2500" b="1" i="1" dirty="0">
                <a:solidFill>
                  <a:srgbClr val="00B0F0"/>
                </a:solidFill>
              </a:rPr>
              <a:t>F(</a:t>
            </a:r>
            <a:r>
              <a:rPr lang="en-AU" sz="2500" b="1" i="1" dirty="0" err="1">
                <a:solidFill>
                  <a:srgbClr val="00B0F0"/>
                </a:solidFill>
              </a:rPr>
              <a:t>df</a:t>
            </a:r>
            <a:r>
              <a:rPr lang="en-AU" sz="2500" b="1" i="1" baseline="-25000" dirty="0" err="1">
                <a:solidFill>
                  <a:srgbClr val="00B0F0"/>
                </a:solidFill>
              </a:rPr>
              <a:t>measure</a:t>
            </a:r>
            <a:r>
              <a:rPr lang="en-AU" sz="2500" b="1" i="1" baseline="-25000" dirty="0">
                <a:solidFill>
                  <a:srgbClr val="00B0F0"/>
                </a:solidFill>
              </a:rPr>
              <a:t> </a:t>
            </a:r>
            <a:r>
              <a:rPr lang="en-AU" sz="2500" b="1" i="1" dirty="0">
                <a:solidFill>
                  <a:srgbClr val="00B0F0"/>
                </a:solidFill>
              </a:rPr>
              <a:t>, </a:t>
            </a:r>
            <a:r>
              <a:rPr lang="en-AU" sz="2500" b="1" i="1" dirty="0" err="1">
                <a:solidFill>
                  <a:srgbClr val="00B0F0"/>
                </a:solidFill>
              </a:rPr>
              <a:t>df</a:t>
            </a:r>
            <a:r>
              <a:rPr lang="en-AU" sz="2500" b="1" i="1" baseline="-25000" dirty="0" err="1">
                <a:solidFill>
                  <a:srgbClr val="00B0F0"/>
                </a:solidFill>
              </a:rPr>
              <a:t>error</a:t>
            </a:r>
            <a:r>
              <a:rPr lang="en-AU" sz="2500" b="1" i="1" dirty="0">
                <a:solidFill>
                  <a:srgbClr val="00B0F0"/>
                </a:solidFill>
              </a:rPr>
              <a:t>) = #, p</a:t>
            </a:r>
            <a:r>
              <a:rPr lang="en-AU" sz="2500" b="1" dirty="0">
                <a:solidFill>
                  <a:srgbClr val="00B0F0"/>
                </a:solidFill>
              </a:rPr>
              <a:t> &lt; 0.05</a:t>
            </a:r>
            <a:r>
              <a:rPr lang="en-AU" sz="2500" dirty="0"/>
              <a:t>,</a:t>
            </a:r>
            <a:r>
              <a:rPr lang="en-AU" sz="2500" i="1" dirty="0"/>
              <a:t> with [</a:t>
            </a:r>
            <a:r>
              <a:rPr lang="en-AU" sz="2400" b="1" i="1" dirty="0">
                <a:solidFill>
                  <a:schemeClr val="accent1"/>
                </a:solidFill>
              </a:rPr>
              <a:t>DV</a:t>
            </a:r>
            <a:r>
              <a:rPr lang="en-AU" sz="2500" i="1" dirty="0"/>
              <a:t>] [</a:t>
            </a:r>
            <a:r>
              <a:rPr lang="en-AU" sz="2500" b="1" i="1" dirty="0">
                <a:solidFill>
                  <a:srgbClr val="7030A0"/>
                </a:solidFill>
              </a:rPr>
              <a:t>Direction of effect - increasing</a:t>
            </a:r>
            <a:r>
              <a:rPr lang="en-AU" sz="2500" i="1" dirty="0"/>
              <a:t>] across levels of [</a:t>
            </a:r>
            <a:r>
              <a:rPr lang="en-AU" sz="2500" b="1" i="1" dirty="0">
                <a:solidFill>
                  <a:srgbClr val="FF0000"/>
                </a:solidFill>
              </a:rPr>
              <a:t>IV</a:t>
            </a:r>
            <a:r>
              <a:rPr lang="en-AU" sz="2500" i="1" dirty="0"/>
              <a:t>]”.</a:t>
            </a:r>
          </a:p>
          <a:p>
            <a:pPr marL="0" indent="0">
              <a:buNone/>
            </a:pPr>
            <a:endParaRPr lang="en-AU" sz="2500" i="1" dirty="0">
              <a:solidFill>
                <a:schemeClr val="accent1"/>
              </a:solidFill>
            </a:endParaRPr>
          </a:p>
          <a:p>
            <a:pPr marL="0" indent="0">
              <a:buNone/>
            </a:pPr>
            <a:r>
              <a:rPr lang="en-AU" sz="2500" i="1" dirty="0"/>
              <a:t>A filled example:</a:t>
            </a:r>
          </a:p>
          <a:p>
            <a:pPr marL="0" indent="0">
              <a:buNone/>
            </a:pPr>
            <a:endParaRPr lang="en-AU" sz="2500" i="1" dirty="0">
              <a:solidFill>
                <a:schemeClr val="accent1"/>
              </a:solidFill>
            </a:endParaRPr>
          </a:p>
          <a:p>
            <a:pPr marL="0" indent="0">
              <a:buNone/>
            </a:pPr>
            <a:r>
              <a:rPr lang="en-AU" sz="2500" i="1" dirty="0">
                <a:solidFill>
                  <a:schemeClr val="accent1"/>
                </a:solidFill>
              </a:rPr>
              <a:t>“</a:t>
            </a:r>
            <a:r>
              <a:rPr lang="en-AU" sz="2500" i="1" dirty="0">
                <a:solidFill>
                  <a:schemeClr val="accent5">
                    <a:lumMod val="75000"/>
                  </a:schemeClr>
                </a:solidFill>
              </a:rPr>
              <a:t>To assess the effect of </a:t>
            </a:r>
            <a:r>
              <a:rPr lang="en-AU" sz="2500" i="1" dirty="0">
                <a:solidFill>
                  <a:srgbClr val="FF0000"/>
                </a:solidFill>
              </a:rPr>
              <a:t>l</a:t>
            </a:r>
            <a:r>
              <a:rPr lang="en-AU" sz="2500" b="1" i="1" dirty="0">
                <a:solidFill>
                  <a:srgbClr val="FF0000"/>
                </a:solidFill>
              </a:rPr>
              <a:t>evels of processing </a:t>
            </a:r>
            <a:r>
              <a:rPr lang="en-AU" sz="2500" i="1" dirty="0">
                <a:solidFill>
                  <a:schemeClr val="accent1"/>
                </a:solidFill>
              </a:rPr>
              <a:t>on </a:t>
            </a:r>
            <a:r>
              <a:rPr lang="en-AU" sz="2500" b="1" i="1" dirty="0">
                <a:solidFill>
                  <a:srgbClr val="4472C4"/>
                </a:solidFill>
              </a:rPr>
              <a:t>hit-rate</a:t>
            </a:r>
            <a:r>
              <a:rPr lang="en-AU" sz="2500" i="1" dirty="0">
                <a:solidFill>
                  <a:schemeClr val="accent1"/>
                </a:solidFill>
              </a:rPr>
              <a:t>, </a:t>
            </a:r>
            <a:r>
              <a:rPr lang="en-AU" sz="2500" i="1" dirty="0">
                <a:solidFill>
                  <a:schemeClr val="accent5">
                    <a:lumMod val="75000"/>
                  </a:schemeClr>
                </a:solidFill>
              </a:rPr>
              <a:t>we performed a one-way</a:t>
            </a:r>
            <a:r>
              <a:rPr lang="en-AU" sz="2500" i="1" dirty="0">
                <a:solidFill>
                  <a:schemeClr val="accent1"/>
                </a:solidFill>
              </a:rPr>
              <a:t> </a:t>
            </a:r>
            <a:r>
              <a:rPr lang="en-AU" sz="2500" b="1" i="1" dirty="0">
                <a:solidFill>
                  <a:srgbClr val="C55A11"/>
                </a:solidFill>
              </a:rPr>
              <a:t>repeated-measures</a:t>
            </a:r>
            <a:r>
              <a:rPr lang="en-AU" sz="2500" i="1" dirty="0">
                <a:solidFill>
                  <a:schemeClr val="accent1"/>
                </a:solidFill>
              </a:rPr>
              <a:t> </a:t>
            </a:r>
            <a:r>
              <a:rPr lang="en-AU" sz="2500" i="1" dirty="0">
                <a:solidFill>
                  <a:schemeClr val="accent5">
                    <a:lumMod val="75000"/>
                  </a:schemeClr>
                </a:solidFill>
              </a:rPr>
              <a:t>ANOVA. There was a </a:t>
            </a:r>
            <a:r>
              <a:rPr lang="en-AU" sz="2500" b="1" i="1" dirty="0">
                <a:solidFill>
                  <a:srgbClr val="00B050"/>
                </a:solidFill>
              </a:rPr>
              <a:t>significant</a:t>
            </a:r>
            <a:r>
              <a:rPr lang="en-AU" sz="2500" b="1" i="1" dirty="0">
                <a:solidFill>
                  <a:schemeClr val="accent1"/>
                </a:solidFill>
              </a:rPr>
              <a:t> </a:t>
            </a:r>
            <a:r>
              <a:rPr lang="en-AU" sz="2500" i="1" dirty="0">
                <a:solidFill>
                  <a:schemeClr val="accent5">
                    <a:lumMod val="75000"/>
                  </a:schemeClr>
                </a:solidFill>
              </a:rPr>
              <a:t>main-effect of </a:t>
            </a:r>
            <a:r>
              <a:rPr lang="en-AU" sz="2500" b="1" i="1" dirty="0">
                <a:solidFill>
                  <a:srgbClr val="FF0000"/>
                </a:solidFill>
              </a:rPr>
              <a:t>levels of processing </a:t>
            </a:r>
            <a:r>
              <a:rPr lang="en-AU" sz="2500" i="1" dirty="0">
                <a:solidFill>
                  <a:schemeClr val="accent5">
                    <a:lumMod val="75000"/>
                  </a:schemeClr>
                </a:solidFill>
              </a:rPr>
              <a:t>on </a:t>
            </a:r>
            <a:r>
              <a:rPr lang="en-AU" sz="2500" b="1" i="1" dirty="0">
                <a:solidFill>
                  <a:schemeClr val="accent5">
                    <a:lumMod val="75000"/>
                  </a:schemeClr>
                </a:solidFill>
              </a:rPr>
              <a:t>hit-rate</a:t>
            </a:r>
            <a:r>
              <a:rPr lang="en-AU" sz="2500" i="1" dirty="0">
                <a:solidFill>
                  <a:schemeClr val="accent5">
                    <a:lumMod val="75000"/>
                  </a:schemeClr>
                </a:solidFill>
              </a:rPr>
              <a:t>, </a:t>
            </a:r>
            <a:r>
              <a:rPr lang="en-AU" sz="2500" b="1" i="1" dirty="0">
                <a:solidFill>
                  <a:srgbClr val="00B0F0"/>
                </a:solidFill>
              </a:rPr>
              <a:t>F(2, 294) = 326.94, p &lt; 0.05</a:t>
            </a:r>
            <a:r>
              <a:rPr lang="en-AU" sz="2500" i="1" dirty="0">
                <a:solidFill>
                  <a:schemeClr val="accent1"/>
                </a:solidFill>
              </a:rPr>
              <a:t>, </a:t>
            </a:r>
            <a:r>
              <a:rPr lang="en-AU" sz="2500" i="1" dirty="0">
                <a:solidFill>
                  <a:schemeClr val="accent5">
                    <a:lumMod val="75000"/>
                  </a:schemeClr>
                </a:solidFill>
              </a:rPr>
              <a:t>with </a:t>
            </a:r>
            <a:r>
              <a:rPr lang="en-AU" sz="2500" b="1" i="1" dirty="0">
                <a:solidFill>
                  <a:schemeClr val="accent1"/>
                </a:solidFill>
              </a:rPr>
              <a:t>hit-rate</a:t>
            </a:r>
            <a:r>
              <a:rPr lang="en-AU" sz="2500" b="1" i="1" dirty="0">
                <a:solidFill>
                  <a:schemeClr val="accent5">
                    <a:lumMod val="75000"/>
                  </a:schemeClr>
                </a:solidFill>
              </a:rPr>
              <a:t> </a:t>
            </a:r>
            <a:r>
              <a:rPr lang="en-AU" sz="2500" b="1" i="1" dirty="0">
                <a:solidFill>
                  <a:srgbClr val="7030A0"/>
                </a:solidFill>
              </a:rPr>
              <a:t>increasing</a:t>
            </a:r>
            <a:r>
              <a:rPr lang="en-AU" sz="2500" b="1" i="1" dirty="0">
                <a:solidFill>
                  <a:schemeClr val="accent1"/>
                </a:solidFill>
              </a:rPr>
              <a:t> </a:t>
            </a:r>
            <a:r>
              <a:rPr lang="en-AU" sz="2500" b="1" i="1" dirty="0">
                <a:solidFill>
                  <a:srgbClr val="7030A0"/>
                </a:solidFill>
              </a:rPr>
              <a:t>across</a:t>
            </a:r>
            <a:r>
              <a:rPr lang="en-AU" sz="2500" b="1" i="1" dirty="0">
                <a:solidFill>
                  <a:schemeClr val="accent5">
                    <a:lumMod val="75000"/>
                  </a:schemeClr>
                </a:solidFill>
              </a:rPr>
              <a:t> </a:t>
            </a:r>
            <a:r>
              <a:rPr lang="en-AU" sz="2500" b="1" i="1" dirty="0">
                <a:solidFill>
                  <a:srgbClr val="FF0000"/>
                </a:solidFill>
              </a:rPr>
              <a:t>levels of processing</a:t>
            </a:r>
            <a:r>
              <a:rPr lang="en-AU" sz="2500" i="1" dirty="0">
                <a:solidFill>
                  <a:schemeClr val="accent5">
                    <a:lumMod val="75000"/>
                  </a:schemeClr>
                </a:solidFill>
              </a:rPr>
              <a:t>.</a:t>
            </a:r>
            <a:r>
              <a:rPr lang="en-AU" sz="2500" i="1" dirty="0">
                <a:solidFill>
                  <a:schemeClr val="accent1"/>
                </a:solidFill>
              </a:rPr>
              <a:t>”</a:t>
            </a:r>
            <a:br>
              <a:rPr lang="en-AU" sz="2500" i="1" dirty="0">
                <a:solidFill>
                  <a:schemeClr val="accent1"/>
                </a:solidFill>
              </a:rPr>
            </a:br>
            <a:endParaRPr lang="en-AU" sz="2500" i="1" dirty="0">
              <a:solidFill>
                <a:schemeClr val="accent1"/>
              </a:solidFill>
            </a:endParaRPr>
          </a:p>
        </p:txBody>
      </p:sp>
    </p:spTree>
    <p:extLst>
      <p:ext uri="{BB962C8B-B14F-4D97-AF65-F5344CB8AC3E}">
        <p14:creationId xmlns:p14="http://schemas.microsoft.com/office/powerpoint/2010/main" val="3708856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ANOVA with Interaction Effect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dirty="0"/>
              <a:t>A Two-Way ANOVA is reported the same way; however, we need to report both Main Effects AND their interaction.</a:t>
            </a:r>
          </a:p>
          <a:p>
            <a:pPr marL="0" indent="0">
              <a:buNone/>
            </a:pPr>
            <a:r>
              <a:rPr lang="en-AU" sz="2500" b="1" i="1" dirty="0"/>
              <a:t>Main Effect 1</a:t>
            </a:r>
          </a:p>
          <a:p>
            <a:pPr marL="0" indent="0">
              <a:buNone/>
            </a:pPr>
            <a:r>
              <a:rPr lang="en-AU" sz="2200" i="1" dirty="0">
                <a:solidFill>
                  <a:schemeClr val="accent1"/>
                </a:solidFill>
              </a:rPr>
              <a:t>“To assess the effect of levels of processing and response-type on hit-rate, we performed a two-way repeated-measures ANOVA. There was a significant main-effect of levels of processing on hit-rate, F(2, 294) = 326.94, p &lt; 0.05, with hit-rate increasing across levels of processing. </a:t>
            </a:r>
          </a:p>
          <a:p>
            <a:pPr marL="0" indent="0">
              <a:buNone/>
            </a:pPr>
            <a:r>
              <a:rPr lang="en-AU" sz="2400" b="1" i="1" dirty="0"/>
              <a:t>Main Effect 2</a:t>
            </a:r>
            <a:endParaRPr lang="en-AU" sz="2200" i="1" dirty="0">
              <a:solidFill>
                <a:schemeClr val="accent1"/>
              </a:solidFill>
            </a:endParaRPr>
          </a:p>
          <a:p>
            <a:pPr marL="0" indent="0">
              <a:buNone/>
            </a:pPr>
            <a:r>
              <a:rPr lang="en-AU" sz="2200" i="1" dirty="0">
                <a:solidFill>
                  <a:schemeClr val="accent1"/>
                </a:solidFill>
              </a:rPr>
              <a:t>We also report a significant main effect of response-type on hit-rate F(1, 147) = 118.72, p &lt; 0.05, with hit-rate being higher for ‘yes’ than for ‘no’ responses. </a:t>
            </a:r>
          </a:p>
          <a:p>
            <a:pPr marL="0" indent="0">
              <a:buNone/>
            </a:pPr>
            <a:r>
              <a:rPr lang="en-AU" sz="2400" b="1" i="1" dirty="0"/>
              <a:t>Interaction Effect</a:t>
            </a:r>
            <a:endParaRPr lang="en-AU" sz="2200" i="1" dirty="0">
              <a:solidFill>
                <a:schemeClr val="accent1"/>
              </a:solidFill>
            </a:endParaRPr>
          </a:p>
          <a:p>
            <a:pPr marL="0" indent="0">
              <a:buNone/>
            </a:pPr>
            <a:r>
              <a:rPr lang="en-AU" sz="2200" i="1" dirty="0">
                <a:solidFill>
                  <a:schemeClr val="accent1"/>
                </a:solidFill>
              </a:rPr>
              <a:t>There was a significant interaction effect between levels of processing and response-type on hit-rate, with the difference in hit-rate between ‘Yes’ and ‘No’ response-types being greater in the semantic and phonemic conditions, than in the typeface condition.”</a:t>
            </a:r>
          </a:p>
        </p:txBody>
      </p:sp>
    </p:spTree>
    <p:extLst>
      <p:ext uri="{BB962C8B-B14F-4D97-AF65-F5344CB8AC3E}">
        <p14:creationId xmlns:p14="http://schemas.microsoft.com/office/powerpoint/2010/main" val="2545689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ANOVA with Interaction Effect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400" b="1" i="1" dirty="0"/>
              <a:t>Interaction Effect</a:t>
            </a:r>
            <a:endParaRPr lang="en-AU" sz="2200" i="1" dirty="0">
              <a:solidFill>
                <a:schemeClr val="accent1"/>
              </a:solidFill>
            </a:endParaRPr>
          </a:p>
          <a:p>
            <a:pPr marL="0" indent="0">
              <a:buNone/>
            </a:pPr>
            <a:r>
              <a:rPr lang="en-AU" sz="2200" i="1" dirty="0">
                <a:solidFill>
                  <a:schemeClr val="accent1"/>
                </a:solidFill>
              </a:rPr>
              <a:t>There was a significant interaction effect between levels of processing and response-type on hit-rate, with the difference in hit-rate between ‘Yes’ and ‘No’ response-types being greater in the semantic and phonemic conditions, than in the typeface condition.</a:t>
            </a:r>
          </a:p>
          <a:p>
            <a:pPr marL="0" lvl="0" indent="0">
              <a:buNone/>
            </a:pPr>
            <a:r>
              <a:rPr lang="en-AU" sz="2200" i="1" dirty="0">
                <a:solidFill>
                  <a:schemeClr val="accent1"/>
                </a:solidFill>
              </a:rPr>
              <a:t/>
            </a:r>
            <a:br>
              <a:rPr lang="en-AU" sz="2200" i="1" dirty="0">
                <a:solidFill>
                  <a:schemeClr val="accent1"/>
                </a:solidFill>
              </a:rPr>
            </a:br>
            <a:r>
              <a:rPr lang="en-AU" sz="2400" b="1" i="1" dirty="0">
                <a:solidFill>
                  <a:prstClr val="black"/>
                </a:solidFill>
              </a:rPr>
              <a:t>Note. </a:t>
            </a:r>
            <a:r>
              <a:rPr lang="en-AU" sz="2400" i="1" dirty="0">
                <a:solidFill>
                  <a:prstClr val="black"/>
                </a:solidFill>
              </a:rPr>
              <a:t>When you report an interaction, it is important to say ‘why’ the interaction is occurring. Here, it occurs due to Semantic and Phonemic ‘Yes/No’ hit-rate differences being far greater than typeface ‘Yes/No’ hit-rate differences. If in doubt, check the figure.</a:t>
            </a:r>
            <a:endParaRPr lang="en-AU" sz="2200" dirty="0"/>
          </a:p>
        </p:txBody>
      </p:sp>
    </p:spTree>
    <p:extLst>
      <p:ext uri="{BB962C8B-B14F-4D97-AF65-F5344CB8AC3E}">
        <p14:creationId xmlns:p14="http://schemas.microsoft.com/office/powerpoint/2010/main" val="4266087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Reporting Statistics – ANOVA with Interaction Effect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400" b="1" i="1" dirty="0"/>
              <a:t>Interaction Effect</a:t>
            </a:r>
            <a:endParaRPr lang="en-AU" sz="2200" i="1" dirty="0">
              <a:solidFill>
                <a:schemeClr val="accent1"/>
              </a:solidFill>
            </a:endParaRPr>
          </a:p>
          <a:p>
            <a:pPr marL="0" indent="0">
              <a:buNone/>
            </a:pPr>
            <a:r>
              <a:rPr lang="en-AU" sz="2200" i="1" dirty="0">
                <a:solidFill>
                  <a:schemeClr val="accent1"/>
                </a:solidFill>
              </a:rPr>
              <a:t>There was a significant interaction effect between levels of processing and response-type on hit-rate, with the difference in hit-rate between ‘Yes’ and ‘No’ response-types being greater in the semantic and phonemic conditions, than in the typeface condition.</a:t>
            </a:r>
          </a:p>
          <a:p>
            <a:pPr marL="0" lvl="0" indent="0">
              <a:buNone/>
            </a:pPr>
            <a:r>
              <a:rPr lang="en-AU" sz="2200" i="1" dirty="0">
                <a:solidFill>
                  <a:schemeClr val="accent1"/>
                </a:solidFill>
              </a:rPr>
              <a:t/>
            </a:r>
            <a:br>
              <a:rPr lang="en-AU" sz="2200" i="1" dirty="0">
                <a:solidFill>
                  <a:schemeClr val="accent1"/>
                </a:solidFill>
              </a:rPr>
            </a:br>
            <a:endParaRPr lang="en-AU" sz="2200" dirty="0"/>
          </a:p>
        </p:txBody>
      </p:sp>
      <p:pic>
        <p:nvPicPr>
          <p:cNvPr id="4" name="Picture 3">
            <a:extLst>
              <a:ext uri="{FF2B5EF4-FFF2-40B4-BE49-F238E27FC236}">
                <a16:creationId xmlns:a16="http://schemas.microsoft.com/office/drawing/2014/main" xmlns="" id="{385161DC-853C-4DEA-88FD-A0079B89A1F6}"/>
              </a:ext>
            </a:extLst>
          </p:cNvPr>
          <p:cNvPicPr>
            <a:picLocks noChangeAspect="1"/>
          </p:cNvPicPr>
          <p:nvPr/>
        </p:nvPicPr>
        <p:blipFill>
          <a:blip r:embed="rId2"/>
          <a:stretch>
            <a:fillRect/>
          </a:stretch>
        </p:blipFill>
        <p:spPr>
          <a:xfrm>
            <a:off x="239486" y="2780399"/>
            <a:ext cx="6742760" cy="3633531"/>
          </a:xfrm>
          <a:prstGeom prst="rect">
            <a:avLst/>
          </a:prstGeom>
        </p:spPr>
      </p:pic>
      <p:sp>
        <p:nvSpPr>
          <p:cNvPr id="5" name="Rectangle 4">
            <a:extLst>
              <a:ext uri="{FF2B5EF4-FFF2-40B4-BE49-F238E27FC236}">
                <a16:creationId xmlns:a16="http://schemas.microsoft.com/office/drawing/2014/main" xmlns="" id="{504315BC-FD1C-4274-9075-40842DB008A7}"/>
              </a:ext>
            </a:extLst>
          </p:cNvPr>
          <p:cNvSpPr/>
          <p:nvPr/>
        </p:nvSpPr>
        <p:spPr>
          <a:xfrm>
            <a:off x="7207338" y="2651793"/>
            <a:ext cx="4520084" cy="3693319"/>
          </a:xfrm>
          <a:prstGeom prst="rect">
            <a:avLst/>
          </a:prstGeom>
        </p:spPr>
        <p:txBody>
          <a:bodyPr wrap="square">
            <a:spAutoFit/>
          </a:bodyPr>
          <a:lstStyle/>
          <a:p>
            <a:r>
              <a:rPr lang="en-AU" dirty="0">
                <a:solidFill>
                  <a:prstClr val="black"/>
                </a:solidFill>
              </a:rPr>
              <a:t>You can see how the Solid and Dotted lines are not parallel || to one another. This means at some point, they will interact.</a:t>
            </a:r>
          </a:p>
          <a:p>
            <a:endParaRPr lang="en-AU" dirty="0"/>
          </a:p>
          <a:p>
            <a:r>
              <a:rPr lang="en-AU" dirty="0"/>
              <a:t>The lines </a:t>
            </a:r>
            <a:r>
              <a:rPr lang="en-AU" u="sng" dirty="0"/>
              <a:t>do not</a:t>
            </a:r>
            <a:r>
              <a:rPr lang="en-AU" dirty="0"/>
              <a:t> need to cross each other for there to be an interaction. They just need to not be parallel.</a:t>
            </a:r>
          </a:p>
          <a:p>
            <a:endParaRPr lang="en-AU" u="sng" dirty="0"/>
          </a:p>
          <a:p>
            <a:r>
              <a:rPr lang="en-AU" dirty="0"/>
              <a:t>Whether the observed interaction is significant i.e., whether the rate of change in one Main Effect is significantly affected by the rate of change in the other, requires an ANOVA.</a:t>
            </a:r>
          </a:p>
        </p:txBody>
      </p:sp>
    </p:spTree>
    <p:extLst>
      <p:ext uri="{BB962C8B-B14F-4D97-AF65-F5344CB8AC3E}">
        <p14:creationId xmlns:p14="http://schemas.microsoft.com/office/powerpoint/2010/main" val="75634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Discussion</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Step by step</a:t>
            </a:r>
          </a:p>
        </p:txBody>
      </p:sp>
    </p:spTree>
    <p:extLst>
      <p:ext uri="{BB962C8B-B14F-4D97-AF65-F5344CB8AC3E}">
        <p14:creationId xmlns:p14="http://schemas.microsoft.com/office/powerpoint/2010/main" val="257413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Brief Starting Summary</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Quickly bring your reader up to speed on what You thought was important about your results. Often there are more results than a reader is willing to go through. Make sure your starting sentence directs them to the crucial finding and use theory-related terms.</a:t>
            </a:r>
          </a:p>
          <a:p>
            <a:endParaRPr lang="en-AU" sz="2500" dirty="0"/>
          </a:p>
          <a:p>
            <a:pPr marL="0" indent="0">
              <a:buNone/>
            </a:pPr>
            <a:r>
              <a:rPr lang="en-AU" sz="2500" dirty="0">
                <a:solidFill>
                  <a:schemeClr val="accent1"/>
                </a:solidFill>
              </a:rPr>
              <a:t>“We found that on average recognition accuracy increased for words presented during the memory-phase in accordance with deeper levels of processing. That is, semantically processed items were better recognised than phonologically processed items, and these were better recognised than words processed only on by their visual characteristics (typeface).”</a:t>
            </a:r>
          </a:p>
        </p:txBody>
      </p:sp>
    </p:spTree>
    <p:extLst>
      <p:ext uri="{BB962C8B-B14F-4D97-AF65-F5344CB8AC3E}">
        <p14:creationId xmlns:p14="http://schemas.microsoft.com/office/powerpoint/2010/main" val="49736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C171998-DE8D-4780-ACE4-16164D1ED544}"/>
              </a:ext>
            </a:extLst>
          </p:cNvPr>
          <p:cNvSpPr txBox="1"/>
          <p:nvPr/>
        </p:nvSpPr>
        <p:spPr>
          <a:xfrm>
            <a:off x="828260" y="1993899"/>
            <a:ext cx="3312368" cy="369332"/>
          </a:xfrm>
          <a:prstGeom prst="rect">
            <a:avLst/>
          </a:prstGeom>
          <a:noFill/>
        </p:spPr>
        <p:txBody>
          <a:bodyPr wrap="square" rtlCol="0">
            <a:spAutoFit/>
          </a:bodyPr>
          <a:lstStyle/>
          <a:p>
            <a:r>
              <a:rPr lang="en-US" b="1" dirty="0"/>
              <a:t>Run Experiment</a:t>
            </a:r>
            <a:endParaRPr lang="en-AU" b="1" dirty="0"/>
          </a:p>
        </p:txBody>
      </p:sp>
      <p:cxnSp>
        <p:nvCxnSpPr>
          <p:cNvPr id="8" name="Straight Arrow Connector 7">
            <a:extLst>
              <a:ext uri="{FF2B5EF4-FFF2-40B4-BE49-F238E27FC236}">
                <a16:creationId xmlns:a16="http://schemas.microsoft.com/office/drawing/2014/main" xmlns="" id="{6717C29F-FD22-4EC0-A663-F69CA024D6EC}"/>
              </a:ext>
            </a:extLst>
          </p:cNvPr>
          <p:cNvCxnSpPr>
            <a:cxnSpLocks/>
          </p:cNvCxnSpPr>
          <p:nvPr/>
        </p:nvCxnSpPr>
        <p:spPr>
          <a:xfrm flipV="1">
            <a:off x="3060508" y="2170673"/>
            <a:ext cx="15841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49B6E3B6-3440-4759-8196-A998746FFDA8}"/>
              </a:ext>
            </a:extLst>
          </p:cNvPr>
          <p:cNvCxnSpPr>
            <a:cxnSpLocks/>
          </p:cNvCxnSpPr>
          <p:nvPr/>
        </p:nvCxnSpPr>
        <p:spPr>
          <a:xfrm flipV="1">
            <a:off x="3063122" y="3867929"/>
            <a:ext cx="1584176"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E0BD7A33-F5D2-4203-91DE-CA30BC67322C}"/>
              </a:ext>
            </a:extLst>
          </p:cNvPr>
          <p:cNvCxnSpPr>
            <a:cxnSpLocks/>
          </p:cNvCxnSpPr>
          <p:nvPr/>
        </p:nvCxnSpPr>
        <p:spPr>
          <a:xfrm flipV="1">
            <a:off x="3060508" y="4954896"/>
            <a:ext cx="1584176" cy="0"/>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75059354-56D5-4F00-BF21-7C33BDD27A12}"/>
              </a:ext>
            </a:extLst>
          </p:cNvPr>
          <p:cNvSpPr txBox="1"/>
          <p:nvPr/>
        </p:nvSpPr>
        <p:spPr>
          <a:xfrm>
            <a:off x="4860706" y="1670733"/>
            <a:ext cx="3674543" cy="646331"/>
          </a:xfrm>
          <a:prstGeom prst="rect">
            <a:avLst/>
          </a:prstGeom>
          <a:noFill/>
        </p:spPr>
        <p:txBody>
          <a:bodyPr wrap="square" rtlCol="0">
            <a:spAutoFit/>
          </a:bodyPr>
          <a:lstStyle/>
          <a:p>
            <a:r>
              <a:rPr lang="en-AU" b="1" dirty="0">
                <a:solidFill>
                  <a:srgbClr val="FF0000"/>
                </a:solidFill>
              </a:rPr>
              <a:t>Note how many Participants and ages (+other relevant demographics)</a:t>
            </a:r>
          </a:p>
        </p:txBody>
      </p:sp>
      <p:sp>
        <p:nvSpPr>
          <p:cNvPr id="13" name="TextBox 12">
            <a:extLst>
              <a:ext uri="{FF2B5EF4-FFF2-40B4-BE49-F238E27FC236}">
                <a16:creationId xmlns:a16="http://schemas.microsoft.com/office/drawing/2014/main" xmlns="" id="{F63A9A33-EE5A-46F2-B098-286E9098ABBF}"/>
              </a:ext>
            </a:extLst>
          </p:cNvPr>
          <p:cNvSpPr txBox="1"/>
          <p:nvPr/>
        </p:nvSpPr>
        <p:spPr>
          <a:xfrm>
            <a:off x="4860708" y="3472524"/>
            <a:ext cx="2880320" cy="1200329"/>
          </a:xfrm>
          <a:prstGeom prst="rect">
            <a:avLst/>
          </a:prstGeom>
          <a:noFill/>
        </p:spPr>
        <p:txBody>
          <a:bodyPr wrap="square" rtlCol="0">
            <a:spAutoFit/>
          </a:bodyPr>
          <a:lstStyle/>
          <a:p>
            <a:r>
              <a:rPr lang="en-AU" b="1" dirty="0">
                <a:solidFill>
                  <a:srgbClr val="00B050"/>
                </a:solidFill>
              </a:rPr>
              <a:t>What was your design? Was it within subject or between? How many levels in each condition? </a:t>
            </a:r>
          </a:p>
        </p:txBody>
      </p:sp>
      <p:sp>
        <p:nvSpPr>
          <p:cNvPr id="14" name="TextBox 13">
            <a:extLst>
              <a:ext uri="{FF2B5EF4-FFF2-40B4-BE49-F238E27FC236}">
                <a16:creationId xmlns:a16="http://schemas.microsoft.com/office/drawing/2014/main" xmlns="" id="{45878CFF-3B30-4A5C-AD16-4FF5C573E4FF}"/>
              </a:ext>
            </a:extLst>
          </p:cNvPr>
          <p:cNvSpPr txBox="1"/>
          <p:nvPr/>
        </p:nvSpPr>
        <p:spPr>
          <a:xfrm>
            <a:off x="4860707" y="4787602"/>
            <a:ext cx="3157725" cy="1477328"/>
          </a:xfrm>
          <a:prstGeom prst="rect">
            <a:avLst/>
          </a:prstGeom>
          <a:noFill/>
        </p:spPr>
        <p:txBody>
          <a:bodyPr wrap="square" rtlCol="0">
            <a:spAutoFit/>
          </a:bodyPr>
          <a:lstStyle/>
          <a:p>
            <a:r>
              <a:rPr lang="en-AU" b="1" dirty="0">
                <a:solidFill>
                  <a:srgbClr val="0070C0"/>
                </a:solidFill>
              </a:rPr>
              <a:t>In chronological order, what did people do, how did they do it, what did they respond with (keys z and /), and how many trials/blocks/doses/sessions? </a:t>
            </a:r>
          </a:p>
        </p:txBody>
      </p:sp>
      <p:cxnSp>
        <p:nvCxnSpPr>
          <p:cNvPr id="16" name="Straight Arrow Connector 15">
            <a:extLst>
              <a:ext uri="{FF2B5EF4-FFF2-40B4-BE49-F238E27FC236}">
                <a16:creationId xmlns:a16="http://schemas.microsoft.com/office/drawing/2014/main" xmlns="" id="{B1D7B1EC-79E6-4256-B1CA-1BF8C88AD59A}"/>
              </a:ext>
            </a:extLst>
          </p:cNvPr>
          <p:cNvCxnSpPr>
            <a:cxnSpLocks/>
          </p:cNvCxnSpPr>
          <p:nvPr/>
        </p:nvCxnSpPr>
        <p:spPr>
          <a:xfrm>
            <a:off x="1404324" y="2402987"/>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1FD1252C-2050-433F-B065-E42F664AE6F2}"/>
              </a:ext>
            </a:extLst>
          </p:cNvPr>
          <p:cNvCxnSpPr>
            <a:cxnSpLocks/>
          </p:cNvCxnSpPr>
          <p:nvPr/>
        </p:nvCxnSpPr>
        <p:spPr>
          <a:xfrm>
            <a:off x="8535249" y="2187513"/>
            <a:ext cx="131111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0977A84-BB86-4D81-93B3-9EB5066DE985}"/>
              </a:ext>
            </a:extLst>
          </p:cNvPr>
          <p:cNvCxnSpPr>
            <a:cxnSpLocks/>
          </p:cNvCxnSpPr>
          <p:nvPr/>
        </p:nvCxnSpPr>
        <p:spPr>
          <a:xfrm>
            <a:off x="8286599" y="2817998"/>
            <a:ext cx="1559766" cy="58749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D12C9FC-23DF-4DB4-ACE9-4317E26AE0B2}"/>
              </a:ext>
            </a:extLst>
          </p:cNvPr>
          <p:cNvCxnSpPr>
            <a:cxnSpLocks/>
          </p:cNvCxnSpPr>
          <p:nvPr/>
        </p:nvCxnSpPr>
        <p:spPr>
          <a:xfrm flipV="1">
            <a:off x="8347985" y="3671530"/>
            <a:ext cx="1498380" cy="42013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C450D687-DBDD-4FF8-AE36-5FAF32367C9C}"/>
              </a:ext>
            </a:extLst>
          </p:cNvPr>
          <p:cNvSpPr txBox="1"/>
          <p:nvPr/>
        </p:nvSpPr>
        <p:spPr>
          <a:xfrm>
            <a:off x="9918375" y="1831726"/>
            <a:ext cx="1539535" cy="646331"/>
          </a:xfrm>
          <a:prstGeom prst="rect">
            <a:avLst/>
          </a:prstGeom>
          <a:noFill/>
        </p:spPr>
        <p:txBody>
          <a:bodyPr wrap="square" rtlCol="0">
            <a:spAutoFit/>
          </a:bodyPr>
          <a:lstStyle/>
          <a:p>
            <a:r>
              <a:rPr lang="en-US" b="1" dirty="0">
                <a:solidFill>
                  <a:schemeClr val="accent1"/>
                </a:solidFill>
              </a:rPr>
              <a:t>Methods</a:t>
            </a:r>
          </a:p>
          <a:p>
            <a:r>
              <a:rPr lang="en-US" b="1" dirty="0">
                <a:solidFill>
                  <a:schemeClr val="accent1"/>
                </a:solidFill>
              </a:rPr>
              <a:t>(Participants)</a:t>
            </a:r>
            <a:endParaRPr lang="en-AU" b="1" dirty="0">
              <a:solidFill>
                <a:schemeClr val="accent1"/>
              </a:solidFill>
            </a:endParaRPr>
          </a:p>
        </p:txBody>
      </p:sp>
      <p:sp>
        <p:nvSpPr>
          <p:cNvPr id="24" name="TextBox 23">
            <a:extLst>
              <a:ext uri="{FF2B5EF4-FFF2-40B4-BE49-F238E27FC236}">
                <a16:creationId xmlns:a16="http://schemas.microsoft.com/office/drawing/2014/main" xmlns="" id="{BF7341C1-26BD-4A27-8B54-47BB9B10C3EE}"/>
              </a:ext>
            </a:extLst>
          </p:cNvPr>
          <p:cNvSpPr txBox="1"/>
          <p:nvPr/>
        </p:nvSpPr>
        <p:spPr>
          <a:xfrm>
            <a:off x="828260" y="939318"/>
            <a:ext cx="10754140" cy="369332"/>
          </a:xfrm>
          <a:prstGeom prst="rect">
            <a:avLst/>
          </a:prstGeom>
          <a:noFill/>
        </p:spPr>
        <p:txBody>
          <a:bodyPr wrap="square" rtlCol="0">
            <a:spAutoFit/>
          </a:bodyPr>
          <a:lstStyle/>
          <a:p>
            <a:r>
              <a:rPr lang="en-US" b="1" dirty="0">
                <a:solidFill>
                  <a:schemeClr val="accent1"/>
                </a:solidFill>
              </a:rPr>
              <a:t>Scientific Stages			      Aim of Each Scientific Stage	   	        Where we write it…</a:t>
            </a:r>
            <a:endParaRPr lang="en-AU" b="1" dirty="0">
              <a:solidFill>
                <a:schemeClr val="accent1"/>
              </a:solidFill>
            </a:endParaRPr>
          </a:p>
        </p:txBody>
      </p:sp>
      <p:sp>
        <p:nvSpPr>
          <p:cNvPr id="27" name="Title 1">
            <a:extLst>
              <a:ext uri="{FF2B5EF4-FFF2-40B4-BE49-F238E27FC236}">
                <a16:creationId xmlns:a16="http://schemas.microsoft.com/office/drawing/2014/main" xmlns="" id="{F20C8559-C02A-4540-ADA2-ACA8D8352A7E}"/>
              </a:ext>
            </a:extLst>
          </p:cNvPr>
          <p:cNvSpPr>
            <a:spLocks noGrp="1"/>
          </p:cNvSpPr>
          <p:nvPr>
            <p:ph type="title"/>
          </p:nvPr>
        </p:nvSpPr>
        <p:spPr>
          <a:xfrm>
            <a:off x="838200" y="0"/>
            <a:ext cx="10515600" cy="1325563"/>
          </a:xfrm>
        </p:spPr>
        <p:txBody>
          <a:bodyPr>
            <a:normAutofit/>
          </a:bodyPr>
          <a:lstStyle/>
          <a:p>
            <a:r>
              <a:rPr lang="en-AU" sz="3500" b="1" dirty="0"/>
              <a:t>How To Science…</a:t>
            </a:r>
          </a:p>
        </p:txBody>
      </p:sp>
      <p:cxnSp>
        <p:nvCxnSpPr>
          <p:cNvPr id="29" name="Straight Connector 28">
            <a:extLst>
              <a:ext uri="{FF2B5EF4-FFF2-40B4-BE49-F238E27FC236}">
                <a16:creationId xmlns:a16="http://schemas.microsoft.com/office/drawing/2014/main" xmlns="" id="{8C5CB777-998C-4D44-8E16-861625C14DE4}"/>
              </a:ext>
            </a:extLst>
          </p:cNvPr>
          <p:cNvCxnSpPr>
            <a:cxnSpLocks/>
          </p:cNvCxnSpPr>
          <p:nvPr/>
        </p:nvCxnSpPr>
        <p:spPr>
          <a:xfrm>
            <a:off x="702365" y="1507431"/>
            <a:ext cx="10880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28397AE6-CB48-4360-B24E-ED95566663CE}"/>
              </a:ext>
            </a:extLst>
          </p:cNvPr>
          <p:cNvCxnSpPr>
            <a:cxnSpLocks/>
          </p:cNvCxnSpPr>
          <p:nvPr/>
        </p:nvCxnSpPr>
        <p:spPr>
          <a:xfrm flipV="1">
            <a:off x="3060508" y="2871287"/>
            <a:ext cx="1584176"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xmlns="" id="{01071C65-1F65-4186-A58A-B017FF846E2B}"/>
              </a:ext>
            </a:extLst>
          </p:cNvPr>
          <p:cNvSpPr txBox="1"/>
          <p:nvPr/>
        </p:nvSpPr>
        <p:spPr>
          <a:xfrm>
            <a:off x="4831082" y="2449043"/>
            <a:ext cx="3517777" cy="923330"/>
          </a:xfrm>
          <a:prstGeom prst="rect">
            <a:avLst/>
          </a:prstGeom>
          <a:noFill/>
        </p:spPr>
        <p:txBody>
          <a:bodyPr wrap="square" rtlCol="0">
            <a:spAutoFit/>
          </a:bodyPr>
          <a:lstStyle/>
          <a:p>
            <a:r>
              <a:rPr lang="en-AU" b="1" dirty="0">
                <a:solidFill>
                  <a:schemeClr val="accent2"/>
                </a:solidFill>
              </a:rPr>
              <a:t>Note your Stimuli. What did people respond to? What did they look like, how were they made?</a:t>
            </a:r>
          </a:p>
        </p:txBody>
      </p:sp>
      <p:cxnSp>
        <p:nvCxnSpPr>
          <p:cNvPr id="31" name="Straight Arrow Connector 30">
            <a:extLst>
              <a:ext uri="{FF2B5EF4-FFF2-40B4-BE49-F238E27FC236}">
                <a16:creationId xmlns:a16="http://schemas.microsoft.com/office/drawing/2014/main" xmlns="" id="{4E666146-4210-40E3-AE3C-F9DA4E90BD3F}"/>
              </a:ext>
            </a:extLst>
          </p:cNvPr>
          <p:cNvCxnSpPr>
            <a:cxnSpLocks/>
          </p:cNvCxnSpPr>
          <p:nvPr/>
        </p:nvCxnSpPr>
        <p:spPr>
          <a:xfrm flipV="1">
            <a:off x="8419993" y="5569590"/>
            <a:ext cx="1426372"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C50716C4-BBF5-40C1-A099-D8D5766A2F73}"/>
              </a:ext>
            </a:extLst>
          </p:cNvPr>
          <p:cNvCxnSpPr>
            <a:cxnSpLocks/>
          </p:cNvCxnSpPr>
          <p:nvPr/>
        </p:nvCxnSpPr>
        <p:spPr>
          <a:xfrm>
            <a:off x="1404324" y="1670733"/>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xmlns="" id="{2CCD974D-BB3B-4FB3-8A26-0E99D1F3746A}"/>
              </a:ext>
            </a:extLst>
          </p:cNvPr>
          <p:cNvSpPr txBox="1"/>
          <p:nvPr/>
        </p:nvSpPr>
        <p:spPr>
          <a:xfrm>
            <a:off x="9913366" y="3211682"/>
            <a:ext cx="1539535" cy="923330"/>
          </a:xfrm>
          <a:prstGeom prst="rect">
            <a:avLst/>
          </a:prstGeom>
          <a:noFill/>
        </p:spPr>
        <p:txBody>
          <a:bodyPr wrap="square" rtlCol="0">
            <a:spAutoFit/>
          </a:bodyPr>
          <a:lstStyle/>
          <a:p>
            <a:r>
              <a:rPr lang="en-US" b="1" dirty="0">
                <a:solidFill>
                  <a:schemeClr val="accent1"/>
                </a:solidFill>
              </a:rPr>
              <a:t>Methods</a:t>
            </a:r>
          </a:p>
          <a:p>
            <a:r>
              <a:rPr lang="en-US" b="1" dirty="0">
                <a:solidFill>
                  <a:schemeClr val="accent1"/>
                </a:solidFill>
              </a:rPr>
              <a:t>(Stimuli and Design)</a:t>
            </a:r>
            <a:endParaRPr lang="en-AU" b="1" dirty="0">
              <a:solidFill>
                <a:schemeClr val="accent1"/>
              </a:solidFill>
            </a:endParaRPr>
          </a:p>
        </p:txBody>
      </p:sp>
      <p:sp>
        <p:nvSpPr>
          <p:cNvPr id="38" name="TextBox 37">
            <a:extLst>
              <a:ext uri="{FF2B5EF4-FFF2-40B4-BE49-F238E27FC236}">
                <a16:creationId xmlns:a16="http://schemas.microsoft.com/office/drawing/2014/main" xmlns="" id="{EC998214-C68C-43AE-9672-431058C5D5F9}"/>
              </a:ext>
            </a:extLst>
          </p:cNvPr>
          <p:cNvSpPr txBox="1"/>
          <p:nvPr/>
        </p:nvSpPr>
        <p:spPr>
          <a:xfrm>
            <a:off x="9913366" y="5107925"/>
            <a:ext cx="1539535" cy="646331"/>
          </a:xfrm>
          <a:prstGeom prst="rect">
            <a:avLst/>
          </a:prstGeom>
          <a:noFill/>
        </p:spPr>
        <p:txBody>
          <a:bodyPr wrap="square" rtlCol="0">
            <a:spAutoFit/>
          </a:bodyPr>
          <a:lstStyle/>
          <a:p>
            <a:r>
              <a:rPr lang="en-US" b="1" dirty="0">
                <a:solidFill>
                  <a:schemeClr val="accent1"/>
                </a:solidFill>
              </a:rPr>
              <a:t>Methods</a:t>
            </a:r>
          </a:p>
          <a:p>
            <a:r>
              <a:rPr lang="en-US" b="1" dirty="0">
                <a:solidFill>
                  <a:schemeClr val="accent1"/>
                </a:solidFill>
              </a:rPr>
              <a:t>(Procedure)</a:t>
            </a:r>
            <a:endParaRPr lang="en-AU" b="1" dirty="0">
              <a:solidFill>
                <a:schemeClr val="accent1"/>
              </a:solidFill>
            </a:endParaRPr>
          </a:p>
        </p:txBody>
      </p:sp>
      <p:sp>
        <p:nvSpPr>
          <p:cNvPr id="25" name="TextBox 24">
            <a:extLst>
              <a:ext uri="{FF2B5EF4-FFF2-40B4-BE49-F238E27FC236}">
                <a16:creationId xmlns:a16="http://schemas.microsoft.com/office/drawing/2014/main" xmlns="" id="{DF43D5EF-79A5-4A82-8F55-C1B2C111E33F}"/>
              </a:ext>
            </a:extLst>
          </p:cNvPr>
          <p:cNvSpPr txBox="1"/>
          <p:nvPr/>
        </p:nvSpPr>
        <p:spPr>
          <a:xfrm rot="20928488">
            <a:off x="10120039" y="5852826"/>
            <a:ext cx="1702710" cy="646331"/>
          </a:xfrm>
          <a:prstGeom prst="rect">
            <a:avLst/>
          </a:prstGeom>
          <a:noFill/>
        </p:spPr>
        <p:txBody>
          <a:bodyPr wrap="square" rtlCol="0">
            <a:spAutoFit/>
          </a:bodyPr>
          <a:lstStyle/>
          <a:p>
            <a:pPr algn="ctr"/>
            <a:r>
              <a:rPr lang="en-AU" dirty="0"/>
              <a:t>TENSE – PAST</a:t>
            </a:r>
          </a:p>
          <a:p>
            <a:pPr algn="ctr"/>
            <a:r>
              <a:rPr lang="en-AU" dirty="0"/>
              <a:t>3</a:t>
            </a:r>
            <a:r>
              <a:rPr lang="en-AU" baseline="30000" dirty="0"/>
              <a:t>rd</a:t>
            </a:r>
            <a:r>
              <a:rPr lang="en-AU" dirty="0"/>
              <a:t> PERSON</a:t>
            </a:r>
          </a:p>
        </p:txBody>
      </p:sp>
    </p:spTree>
    <p:extLst>
      <p:ext uri="{BB962C8B-B14F-4D97-AF65-F5344CB8AC3E}">
        <p14:creationId xmlns:p14="http://schemas.microsoft.com/office/powerpoint/2010/main" val="263752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Relate this to the Hypothesis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This links your Results to your Hypothesis directly. This is the whole point of why you did this specific experiment so do not forget to write it!</a:t>
            </a:r>
          </a:p>
          <a:p>
            <a:endParaRPr lang="en-AU" sz="2500" dirty="0"/>
          </a:p>
          <a:p>
            <a:pPr marL="0" indent="0">
              <a:buNone/>
            </a:pPr>
            <a:r>
              <a:rPr lang="en-AU" sz="2500" dirty="0">
                <a:solidFill>
                  <a:srgbClr val="002060"/>
                </a:solidFill>
              </a:rPr>
              <a:t>“We found that on average recognition accuracy increased for words presented during the memory-phase in accordance with deeper levels of processing. That is, semantically processed items were better recognised than phonologically processed items, and these were better recognised than words processed only on by their visual characteristics (typeface).</a:t>
            </a:r>
          </a:p>
          <a:p>
            <a:pPr marL="0" indent="0">
              <a:buNone/>
            </a:pPr>
            <a:r>
              <a:rPr lang="en-AU" sz="2500" dirty="0">
                <a:solidFill>
                  <a:schemeClr val="accent1"/>
                </a:solidFill>
              </a:rPr>
              <a:t>This supports our hypothesis, that recognition memory would improve with levels of processing, and than semantic accuracy would be higher than phonemic accuracy, and phonemic accuracy higher than typeface.”</a:t>
            </a:r>
          </a:p>
        </p:txBody>
      </p:sp>
    </p:spTree>
    <p:extLst>
      <p:ext uri="{BB962C8B-B14F-4D97-AF65-F5344CB8AC3E}">
        <p14:creationId xmlns:p14="http://schemas.microsoft.com/office/powerpoint/2010/main" val="1240920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Relate this to the Theory</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The Aim of your study is always to test your Theory. A hypothesis is only one way of doing this. Always interpret your findings in terms of the theory. </a:t>
            </a:r>
          </a:p>
          <a:p>
            <a:endParaRPr lang="en-AU" sz="2500" dirty="0"/>
          </a:p>
          <a:p>
            <a:pPr marL="0" indent="0">
              <a:buNone/>
            </a:pPr>
            <a:r>
              <a:rPr lang="en-AU" sz="2500" dirty="0">
                <a:solidFill>
                  <a:srgbClr val="002060"/>
                </a:solidFill>
              </a:rPr>
              <a:t>“We found that on average recognition accuracy increased for words presented during the memory-phase in accordance with deeper levels of processing. That is, semantically processed items were better recognised than phonologically processed items, and these were better recognised than words processed only by their visual characteristics (typeface).</a:t>
            </a:r>
          </a:p>
          <a:p>
            <a:pPr marL="0" indent="0">
              <a:buNone/>
            </a:pPr>
            <a:r>
              <a:rPr lang="en-AU" sz="2500" dirty="0">
                <a:solidFill>
                  <a:srgbClr val="002060"/>
                </a:solidFill>
              </a:rPr>
              <a:t>This supports our hypothesis, that recognition memory would improve with levels of processing, and than semantic accuracy would be higher than phonemic accuracy, and phonemic accuracy higher than typeface.</a:t>
            </a:r>
          </a:p>
          <a:p>
            <a:pPr marL="0" indent="0">
              <a:buNone/>
            </a:pPr>
            <a:r>
              <a:rPr lang="en-AU" sz="2500" dirty="0">
                <a:solidFill>
                  <a:schemeClr val="accent1"/>
                </a:solidFill>
              </a:rPr>
              <a:t>Our findings provide supportive evidence in favour of </a:t>
            </a:r>
            <a:r>
              <a:rPr lang="en-AU" sz="2500" dirty="0" err="1">
                <a:solidFill>
                  <a:schemeClr val="accent1"/>
                </a:solidFill>
              </a:rPr>
              <a:t>Craick</a:t>
            </a:r>
            <a:r>
              <a:rPr lang="en-AU" sz="2500" dirty="0">
                <a:solidFill>
                  <a:schemeClr val="accent1"/>
                </a:solidFill>
              </a:rPr>
              <a:t> and </a:t>
            </a:r>
            <a:r>
              <a:rPr lang="en-AU" sz="2500" dirty="0" err="1">
                <a:solidFill>
                  <a:schemeClr val="accent1"/>
                </a:solidFill>
              </a:rPr>
              <a:t>Lockharts</a:t>
            </a:r>
            <a:r>
              <a:rPr lang="en-AU" sz="2500" dirty="0">
                <a:solidFill>
                  <a:schemeClr val="accent1"/>
                </a:solidFill>
              </a:rPr>
              <a:t> (1972) levels of processing theory.”</a:t>
            </a:r>
          </a:p>
        </p:txBody>
      </p:sp>
    </p:spTree>
    <p:extLst>
      <p:ext uri="{BB962C8B-B14F-4D97-AF65-F5344CB8AC3E}">
        <p14:creationId xmlns:p14="http://schemas.microsoft.com/office/powerpoint/2010/main" val="337297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Other Interesting Findings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Show that you understand your data. Point out all of the other interesting points your results have shown. Remember, if it’s not in the results section you cannot discuss it.</a:t>
            </a:r>
          </a:p>
          <a:p>
            <a:pPr marL="0" indent="0">
              <a:buNone/>
            </a:pPr>
            <a:endParaRPr lang="en-AU" sz="2500" dirty="0"/>
          </a:p>
          <a:p>
            <a:pPr marL="0" indent="0">
              <a:buNone/>
            </a:pPr>
            <a:r>
              <a:rPr lang="en-AU" sz="2100" dirty="0">
                <a:solidFill>
                  <a:srgbClr val="002060"/>
                </a:solidFill>
              </a:rPr>
              <a:t>“We found that on average recognition accuracy increased for words presented during the memory-phase in accordance with deeper levels of processing. That is, semantically processed items were better recognised than phonologically processed items, and these were better recognised than words processed only on by their visual characteristics (typeface).</a:t>
            </a:r>
          </a:p>
          <a:p>
            <a:pPr marL="0" indent="0">
              <a:buNone/>
            </a:pPr>
            <a:r>
              <a:rPr lang="en-AU" sz="2100" dirty="0">
                <a:solidFill>
                  <a:srgbClr val="002060"/>
                </a:solidFill>
              </a:rPr>
              <a:t>This supports our hypothesis, that recognition memory would improve with levels of processing, and than semantic accuracy would be higher than phonemic accuracy, and phonemic accuracy higher than typeface.</a:t>
            </a:r>
          </a:p>
          <a:p>
            <a:pPr marL="0" indent="0">
              <a:buNone/>
            </a:pPr>
            <a:r>
              <a:rPr lang="en-AU" sz="2100" dirty="0">
                <a:solidFill>
                  <a:srgbClr val="002060"/>
                </a:solidFill>
              </a:rPr>
              <a:t>Our findings provide supportive evidence in favour of </a:t>
            </a:r>
            <a:r>
              <a:rPr lang="en-AU" sz="2100" dirty="0" err="1">
                <a:solidFill>
                  <a:srgbClr val="002060"/>
                </a:solidFill>
              </a:rPr>
              <a:t>Craick</a:t>
            </a:r>
            <a:r>
              <a:rPr lang="en-AU" sz="2100" dirty="0">
                <a:solidFill>
                  <a:srgbClr val="002060"/>
                </a:solidFill>
              </a:rPr>
              <a:t> and </a:t>
            </a:r>
            <a:r>
              <a:rPr lang="en-AU" sz="2100" dirty="0" err="1">
                <a:solidFill>
                  <a:srgbClr val="002060"/>
                </a:solidFill>
              </a:rPr>
              <a:t>Lockharts</a:t>
            </a:r>
            <a:r>
              <a:rPr lang="en-AU" sz="2100" dirty="0">
                <a:solidFill>
                  <a:srgbClr val="002060"/>
                </a:solidFill>
              </a:rPr>
              <a:t> (1972) levels of processing theory.</a:t>
            </a:r>
          </a:p>
          <a:p>
            <a:pPr marL="0" indent="0">
              <a:buNone/>
            </a:pPr>
            <a:r>
              <a:rPr lang="en-AU" sz="2100" dirty="0">
                <a:solidFill>
                  <a:schemeClr val="accent1"/>
                </a:solidFill>
              </a:rPr>
              <a:t>Moreover, as subjects had to perform a secondary math-task, they could not rehearse the words into memory. This suggests that rehearsal alone cannot cause memories to progress from short-term to long-term storage, as initially suggested by </a:t>
            </a:r>
            <a:r>
              <a:rPr lang="en-AU" sz="2100" dirty="0" err="1">
                <a:solidFill>
                  <a:schemeClr val="accent1"/>
                </a:solidFill>
              </a:rPr>
              <a:t>Attkinson</a:t>
            </a:r>
            <a:r>
              <a:rPr lang="en-AU" sz="2100" dirty="0">
                <a:solidFill>
                  <a:schemeClr val="accent1"/>
                </a:solidFill>
              </a:rPr>
              <a:t> and Shiffrin’s (1968) rehearsal theory. ”</a:t>
            </a:r>
          </a:p>
        </p:txBody>
      </p:sp>
    </p:spTree>
    <p:extLst>
      <p:ext uri="{BB962C8B-B14F-4D97-AF65-F5344CB8AC3E}">
        <p14:creationId xmlns:p14="http://schemas.microsoft.com/office/powerpoint/2010/main" val="1846057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Issues with your Experiment</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Don’t kid yourself. Every experiment has its flaws, this is why we replicate, validate and triangulate (provide converging evidence with other methods) our studies. Be open about the limitations of your study, and do not use the catch all ‘small sample size’. This makes it look uninformed about your own study. There is always something more you could do to make it better.</a:t>
            </a:r>
          </a:p>
          <a:p>
            <a:endParaRPr lang="en-AU" sz="2500" dirty="0"/>
          </a:p>
          <a:p>
            <a:pPr marL="0" indent="0">
              <a:buNone/>
            </a:pPr>
            <a:r>
              <a:rPr lang="en-AU" sz="2200" dirty="0">
                <a:solidFill>
                  <a:srgbClr val="002060"/>
                </a:solidFill>
              </a:rPr>
              <a:t>“…Our findings provide supportive evidence in favour of </a:t>
            </a:r>
            <a:r>
              <a:rPr lang="en-AU" sz="2200" dirty="0" err="1">
                <a:solidFill>
                  <a:srgbClr val="002060"/>
                </a:solidFill>
              </a:rPr>
              <a:t>Craick</a:t>
            </a:r>
            <a:r>
              <a:rPr lang="en-AU" sz="2200" dirty="0">
                <a:solidFill>
                  <a:srgbClr val="002060"/>
                </a:solidFill>
              </a:rPr>
              <a:t> and </a:t>
            </a:r>
            <a:r>
              <a:rPr lang="en-AU" sz="2200" dirty="0" err="1">
                <a:solidFill>
                  <a:srgbClr val="002060"/>
                </a:solidFill>
              </a:rPr>
              <a:t>Lockharts</a:t>
            </a:r>
            <a:r>
              <a:rPr lang="en-AU" sz="2200" dirty="0">
                <a:solidFill>
                  <a:srgbClr val="002060"/>
                </a:solidFill>
              </a:rPr>
              <a:t> (1972) levels of processing theory.</a:t>
            </a:r>
          </a:p>
          <a:p>
            <a:pPr marL="0" indent="0">
              <a:buNone/>
            </a:pPr>
            <a:r>
              <a:rPr lang="en-AU" sz="2200" dirty="0">
                <a:solidFill>
                  <a:srgbClr val="002060"/>
                </a:solidFill>
              </a:rPr>
              <a:t>Moreover, as subjects had to perform a secondary math-task, they could not rehearse the words into memory. This suggests that rehearsal alone cannot cause memories to progress from short-term to long-term storage, as initially suggested by </a:t>
            </a:r>
            <a:r>
              <a:rPr lang="en-AU" sz="2200" dirty="0" err="1">
                <a:solidFill>
                  <a:srgbClr val="002060"/>
                </a:solidFill>
              </a:rPr>
              <a:t>Attkinson</a:t>
            </a:r>
            <a:r>
              <a:rPr lang="en-AU" sz="2200" dirty="0">
                <a:solidFill>
                  <a:srgbClr val="002060"/>
                </a:solidFill>
              </a:rPr>
              <a:t> and Shiffrin’s (1968) rehearsal theory. ” </a:t>
            </a:r>
          </a:p>
          <a:p>
            <a:pPr marL="0" indent="0">
              <a:buNone/>
            </a:pPr>
            <a:r>
              <a:rPr lang="en-AU" sz="2200" dirty="0">
                <a:solidFill>
                  <a:schemeClr val="accent1"/>
                </a:solidFill>
              </a:rPr>
              <a:t>One limitation to our study that was that subjects did not have a fixed time in which they could view each word. As such, it is possible that subjects rehearsed the words on the screen before making a response. Subsequently, we cannot rule out rehearsal as a potential memory strategy. This being said, it remains unlikely as the only means of memory, as the test-phase was a surprise.”</a:t>
            </a:r>
          </a:p>
        </p:txBody>
      </p:sp>
    </p:spTree>
    <p:extLst>
      <p:ext uri="{BB962C8B-B14F-4D97-AF65-F5344CB8AC3E}">
        <p14:creationId xmlns:p14="http://schemas.microsoft.com/office/powerpoint/2010/main" val="3105037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Alternate Explanations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Given your data, provide other alternative explanations (theories) that might equally explain your phenomenon or explain other observations made during your experiment.</a:t>
            </a:r>
          </a:p>
          <a:p>
            <a:endParaRPr lang="en-AU" sz="2500" dirty="0"/>
          </a:p>
          <a:p>
            <a:pPr marL="0" indent="0">
              <a:buNone/>
            </a:pPr>
            <a:r>
              <a:rPr lang="en-AU" sz="2200" dirty="0">
                <a:solidFill>
                  <a:schemeClr val="accent1"/>
                </a:solidFill>
              </a:rPr>
              <a:t>“</a:t>
            </a:r>
            <a:r>
              <a:rPr lang="en-AU" sz="2000" dirty="0">
                <a:solidFill>
                  <a:schemeClr val="accent1"/>
                </a:solidFill>
              </a:rPr>
              <a:t>…One limitation to our study that was that subjects did not have a fixed time in which they could view each word. As such, it is possible that subjects rehearsed the words on the screen before making a response. Subsequently, we cannot rule out rehearsal as a potential memory strategy. This being said, it remains unlikely as the only means of memory, as the test-phase was a surprise.</a:t>
            </a:r>
          </a:p>
          <a:p>
            <a:pPr marL="0" indent="0">
              <a:buNone/>
            </a:pPr>
            <a:endParaRPr lang="en-AU" sz="2000" dirty="0">
              <a:solidFill>
                <a:schemeClr val="accent1"/>
              </a:solidFill>
            </a:endParaRPr>
          </a:p>
          <a:p>
            <a:pPr marL="0" indent="0">
              <a:buNone/>
            </a:pPr>
            <a:r>
              <a:rPr lang="en-AU" sz="2000" dirty="0">
                <a:solidFill>
                  <a:schemeClr val="accent1"/>
                </a:solidFill>
              </a:rPr>
              <a:t>An alternative explanation for the current findings comes from Baddeley and Hitch’s (1974) working memory model. By this account, basic features of the environment are identified early in the visuo-spatial sketchpad e.g., colour, shape, tactile features, while linguistic features are identified by a separate phonological loop e.g., speech, music, lip-reading. These feed into an episodic buffer which moves information from short to long-term memory. The more an item engages the visuo-spatial sketch-pad and phonological-loop, the more likely it will move into the episodic buffer and be passed to long-term memory. This account fits well with the levels of processing theory, and cannot be ruled out as an alternative explanation for the current results.</a:t>
            </a:r>
            <a:r>
              <a:rPr lang="en-AU" sz="2200" dirty="0">
                <a:solidFill>
                  <a:schemeClr val="accent1"/>
                </a:solidFill>
              </a:rPr>
              <a:t>”</a:t>
            </a:r>
          </a:p>
        </p:txBody>
      </p:sp>
    </p:spTree>
    <p:extLst>
      <p:ext uri="{BB962C8B-B14F-4D97-AF65-F5344CB8AC3E}">
        <p14:creationId xmlns:p14="http://schemas.microsoft.com/office/powerpoint/2010/main" val="3056458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Future Directions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Always provide a way for your work to move forward. This can relate to your limitations, your alternative explanation, or be something new entirely.</a:t>
            </a:r>
          </a:p>
          <a:p>
            <a:endParaRPr lang="en-AU" sz="2500" dirty="0"/>
          </a:p>
          <a:p>
            <a:pPr marL="0" indent="0">
              <a:buNone/>
            </a:pPr>
            <a:r>
              <a:rPr lang="en-AU" sz="3200" dirty="0">
                <a:solidFill>
                  <a:schemeClr val="accent1"/>
                </a:solidFill>
              </a:rPr>
              <a:t>“</a:t>
            </a:r>
            <a:r>
              <a:rPr lang="en-AU" dirty="0">
                <a:solidFill>
                  <a:schemeClr val="accent1"/>
                </a:solidFill>
              </a:rPr>
              <a:t>…In a future study, we recommend improving upon the current design by controlling for the time each word is presented for during the memory phase. A second concurrent study may ask subjects to repeat the words aloud five times each before answering a question regarding the semantic, typeface or phonological properties. Such a design may be able to 1) assess memory in the absence of uncertain rehearsal times during the memory phase and 2) assess whether rehearsal can have an ‘additive’ effect to memory across the three levels of processing.”</a:t>
            </a:r>
            <a:endParaRPr lang="en-AU" sz="2500" dirty="0"/>
          </a:p>
          <a:p>
            <a:endParaRPr lang="en-AU" sz="2500" dirty="0"/>
          </a:p>
        </p:txBody>
      </p:sp>
    </p:spTree>
    <p:extLst>
      <p:ext uri="{BB962C8B-B14F-4D97-AF65-F5344CB8AC3E}">
        <p14:creationId xmlns:p14="http://schemas.microsoft.com/office/powerpoint/2010/main" val="3340063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Conclusion</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Summarise your primary findings and leave with a broad implication for the reader. Why should someone care about your work? </a:t>
            </a:r>
          </a:p>
          <a:p>
            <a:endParaRPr lang="en-AU" sz="2500" dirty="0"/>
          </a:p>
          <a:p>
            <a:pPr marL="0" indent="0">
              <a:buNone/>
            </a:pPr>
            <a:r>
              <a:rPr lang="en-AU" dirty="0">
                <a:solidFill>
                  <a:schemeClr val="accent1"/>
                </a:solidFill>
              </a:rPr>
              <a:t>“</a:t>
            </a:r>
            <a:r>
              <a:rPr lang="en-AU" sz="2400" dirty="0">
                <a:solidFill>
                  <a:schemeClr val="accent1"/>
                </a:solidFill>
              </a:rPr>
              <a:t>The current study has shown that long-term memory improves with the level of encoding the item initially undergoes. That is, the more you process or think about an item, the more likely you are to remember it. This means that when you place your keys down at home, you should also consider the key-environment, the surrounding objects, sounds, tastes and smells. This deeper encoding will help you remember where they were placed when you inevitably go looking for them.”</a:t>
            </a:r>
          </a:p>
          <a:p>
            <a:pPr marL="0" indent="0">
              <a:buNone/>
            </a:pPr>
            <a:endParaRPr lang="en-AU" sz="2400" dirty="0">
              <a:solidFill>
                <a:schemeClr val="accent1"/>
              </a:solidFill>
            </a:endParaRPr>
          </a:p>
          <a:p>
            <a:endParaRPr lang="en-AU" sz="2500" dirty="0"/>
          </a:p>
        </p:txBody>
      </p:sp>
    </p:spTree>
    <p:extLst>
      <p:ext uri="{BB962C8B-B14F-4D97-AF65-F5344CB8AC3E}">
        <p14:creationId xmlns:p14="http://schemas.microsoft.com/office/powerpoint/2010/main" val="1650870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How to write…better</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Step by step</a:t>
            </a:r>
          </a:p>
        </p:txBody>
      </p:sp>
    </p:spTree>
    <p:extLst>
      <p:ext uri="{BB962C8B-B14F-4D97-AF65-F5344CB8AC3E}">
        <p14:creationId xmlns:p14="http://schemas.microsoft.com/office/powerpoint/2010/main" val="163848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Rules of Thumb</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How long should a sentence, paragraph and page be?</a:t>
            </a:r>
          </a:p>
          <a:p>
            <a:pPr marL="0" indent="0">
              <a:buNone/>
            </a:pPr>
            <a:endParaRPr lang="en-AU" sz="2500" dirty="0"/>
          </a:p>
          <a:p>
            <a:pPr marL="0" indent="0">
              <a:buNone/>
            </a:pPr>
            <a:r>
              <a:rPr lang="en-AU" sz="2500" u="sng" dirty="0"/>
              <a:t>Remember the rule of 3</a:t>
            </a:r>
          </a:p>
          <a:p>
            <a:pPr>
              <a:buFontTx/>
              <a:buChar char="-"/>
            </a:pPr>
            <a:r>
              <a:rPr lang="en-AU" sz="2500" dirty="0"/>
              <a:t>No more than 3 lines to a sentence.</a:t>
            </a:r>
          </a:p>
          <a:p>
            <a:pPr>
              <a:buFontTx/>
              <a:buChar char="-"/>
            </a:pPr>
            <a:r>
              <a:rPr lang="en-AU" sz="2500" dirty="0"/>
              <a:t>No less than 3 sentences to a paragraph</a:t>
            </a:r>
          </a:p>
          <a:p>
            <a:pPr>
              <a:buFontTx/>
              <a:buChar char="-"/>
            </a:pPr>
            <a:r>
              <a:rPr lang="en-AU" sz="2500" dirty="0"/>
              <a:t>No less than 3 paragraphs to a page.</a:t>
            </a:r>
          </a:p>
          <a:p>
            <a:pPr>
              <a:buFontTx/>
              <a:buChar char="-"/>
            </a:pPr>
            <a:endParaRPr lang="en-AU" sz="2500" dirty="0"/>
          </a:p>
          <a:p>
            <a:pPr marL="0" indent="0">
              <a:buNone/>
            </a:pPr>
            <a:r>
              <a:rPr lang="en-AU" sz="2500" dirty="0"/>
              <a:t>These are guidelines, especially for scientific report and essay writing. </a:t>
            </a:r>
          </a:p>
          <a:p>
            <a:pPr marL="0" indent="0">
              <a:buNone/>
            </a:pPr>
            <a:r>
              <a:rPr lang="en-AU" sz="2500" dirty="0"/>
              <a:t>Following these will ensure short, clear sentences that get to the point.</a:t>
            </a:r>
          </a:p>
        </p:txBody>
      </p:sp>
    </p:spTree>
    <p:extLst>
      <p:ext uri="{BB962C8B-B14F-4D97-AF65-F5344CB8AC3E}">
        <p14:creationId xmlns:p14="http://schemas.microsoft.com/office/powerpoint/2010/main" val="1688146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Writing Paragraphs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How do I start a paragraph?</a:t>
            </a:r>
          </a:p>
          <a:p>
            <a:pPr marL="0" indent="0">
              <a:buNone/>
            </a:pPr>
            <a:endParaRPr lang="en-AU" sz="2500" dirty="0"/>
          </a:p>
          <a:p>
            <a:pPr marL="0" indent="0">
              <a:buNone/>
            </a:pPr>
            <a:r>
              <a:rPr lang="en-AU" sz="2500" dirty="0"/>
              <a:t>Each paragraph should relate to your over-arching Thesis. The premise on which you are writing.</a:t>
            </a:r>
          </a:p>
          <a:p>
            <a:pPr marL="0" indent="0">
              <a:buNone/>
            </a:pPr>
            <a:endParaRPr lang="en-AU" sz="2500" i="1" dirty="0"/>
          </a:p>
          <a:p>
            <a:pPr marL="0" indent="0">
              <a:buNone/>
            </a:pPr>
            <a:r>
              <a:rPr lang="en-AU" sz="2500" i="1" dirty="0"/>
              <a:t>For example:</a:t>
            </a:r>
          </a:p>
          <a:p>
            <a:pPr marL="0" indent="0">
              <a:buNone/>
            </a:pPr>
            <a:r>
              <a:rPr lang="en-AU" sz="2500" b="1" dirty="0"/>
              <a:t>Thesis</a:t>
            </a:r>
            <a:r>
              <a:rPr lang="en-AU" sz="2500" dirty="0"/>
              <a:t>: Gun regulation saves lives.</a:t>
            </a:r>
          </a:p>
          <a:p>
            <a:pPr marL="0" indent="0">
              <a:buNone/>
            </a:pPr>
            <a:r>
              <a:rPr lang="en-AU" sz="2500" b="1" dirty="0"/>
              <a:t>Topic Sentences</a:t>
            </a:r>
            <a:r>
              <a:rPr lang="en-AU" sz="2500" dirty="0"/>
              <a:t> from Thesis (ordered least to most important for the Thesis):</a:t>
            </a:r>
          </a:p>
          <a:p>
            <a:pPr>
              <a:buFontTx/>
              <a:buChar char="-"/>
            </a:pPr>
            <a:r>
              <a:rPr lang="en-AU" sz="2500" dirty="0"/>
              <a:t>Gun regulation costs little to enforce.</a:t>
            </a:r>
          </a:p>
          <a:p>
            <a:pPr>
              <a:buFontTx/>
              <a:buChar char="-"/>
            </a:pPr>
            <a:r>
              <a:rPr lang="en-AU" sz="2500" dirty="0"/>
              <a:t>Gun violence disproportionately affects children and people with a mental illness.</a:t>
            </a:r>
          </a:p>
          <a:p>
            <a:pPr>
              <a:buFontTx/>
              <a:buChar char="-"/>
            </a:pPr>
            <a:r>
              <a:rPr lang="en-AU" sz="2500" dirty="0"/>
              <a:t>Gun regulation reduced mass-shootings to 0 for 19 years in Australia.</a:t>
            </a:r>
          </a:p>
          <a:p>
            <a:pPr>
              <a:buFontTx/>
              <a:buChar char="-"/>
            </a:pPr>
            <a:endParaRPr lang="en-AU" sz="2500" dirty="0"/>
          </a:p>
          <a:p>
            <a:pPr marL="0" indent="0">
              <a:buNone/>
            </a:pPr>
            <a:endParaRPr lang="en-AU" sz="2500" dirty="0"/>
          </a:p>
        </p:txBody>
      </p:sp>
    </p:spTree>
    <p:extLst>
      <p:ext uri="{BB962C8B-B14F-4D97-AF65-F5344CB8AC3E}">
        <p14:creationId xmlns:p14="http://schemas.microsoft.com/office/powerpoint/2010/main" val="133519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C171998-DE8D-4780-ACE4-16164D1ED544}"/>
              </a:ext>
            </a:extLst>
          </p:cNvPr>
          <p:cNvSpPr txBox="1"/>
          <p:nvPr/>
        </p:nvSpPr>
        <p:spPr>
          <a:xfrm>
            <a:off x="828260" y="1993899"/>
            <a:ext cx="3312368" cy="369332"/>
          </a:xfrm>
          <a:prstGeom prst="rect">
            <a:avLst/>
          </a:prstGeom>
          <a:noFill/>
        </p:spPr>
        <p:txBody>
          <a:bodyPr wrap="square" rtlCol="0">
            <a:spAutoFit/>
          </a:bodyPr>
          <a:lstStyle/>
          <a:p>
            <a:r>
              <a:rPr lang="en-US" b="1" dirty="0"/>
              <a:t>Note the findings</a:t>
            </a:r>
            <a:endParaRPr lang="en-AU" b="1" dirty="0"/>
          </a:p>
        </p:txBody>
      </p:sp>
      <p:cxnSp>
        <p:nvCxnSpPr>
          <p:cNvPr id="8" name="Straight Arrow Connector 7">
            <a:extLst>
              <a:ext uri="{FF2B5EF4-FFF2-40B4-BE49-F238E27FC236}">
                <a16:creationId xmlns:a16="http://schemas.microsoft.com/office/drawing/2014/main" xmlns="" id="{6717C29F-FD22-4EC0-A663-F69CA024D6EC}"/>
              </a:ext>
            </a:extLst>
          </p:cNvPr>
          <p:cNvCxnSpPr>
            <a:cxnSpLocks/>
          </p:cNvCxnSpPr>
          <p:nvPr/>
        </p:nvCxnSpPr>
        <p:spPr>
          <a:xfrm flipV="1">
            <a:off x="3060508" y="2170673"/>
            <a:ext cx="15841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75059354-56D5-4F00-BF21-7C33BDD27A12}"/>
              </a:ext>
            </a:extLst>
          </p:cNvPr>
          <p:cNvSpPr txBox="1"/>
          <p:nvPr/>
        </p:nvSpPr>
        <p:spPr>
          <a:xfrm>
            <a:off x="4860707" y="1843010"/>
            <a:ext cx="3487276" cy="1200329"/>
          </a:xfrm>
          <a:prstGeom prst="rect">
            <a:avLst/>
          </a:prstGeom>
          <a:noFill/>
        </p:spPr>
        <p:txBody>
          <a:bodyPr wrap="square" rtlCol="0">
            <a:spAutoFit/>
          </a:bodyPr>
          <a:lstStyle/>
          <a:p>
            <a:r>
              <a:rPr lang="en-AU" b="1" dirty="0">
                <a:solidFill>
                  <a:srgbClr val="FF0000"/>
                </a:solidFill>
              </a:rPr>
              <a:t>How many people were excluded and why e.g., Accuracy? Were trial exclusions applied e.g., too fast responses?</a:t>
            </a:r>
          </a:p>
        </p:txBody>
      </p:sp>
      <p:cxnSp>
        <p:nvCxnSpPr>
          <p:cNvPr id="16" name="Straight Arrow Connector 15">
            <a:extLst>
              <a:ext uri="{FF2B5EF4-FFF2-40B4-BE49-F238E27FC236}">
                <a16:creationId xmlns:a16="http://schemas.microsoft.com/office/drawing/2014/main" xmlns="" id="{B1D7B1EC-79E6-4256-B1CA-1BF8C88AD59A}"/>
              </a:ext>
            </a:extLst>
          </p:cNvPr>
          <p:cNvCxnSpPr>
            <a:cxnSpLocks/>
          </p:cNvCxnSpPr>
          <p:nvPr/>
        </p:nvCxnSpPr>
        <p:spPr>
          <a:xfrm>
            <a:off x="1404324" y="2389735"/>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1FD1252C-2050-433F-B065-E42F664AE6F2}"/>
              </a:ext>
            </a:extLst>
          </p:cNvPr>
          <p:cNvCxnSpPr>
            <a:cxnSpLocks/>
          </p:cNvCxnSpPr>
          <p:nvPr/>
        </p:nvCxnSpPr>
        <p:spPr>
          <a:xfrm>
            <a:off x="8419993" y="2187513"/>
            <a:ext cx="142637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C450D687-DBDD-4FF8-AE36-5FAF32367C9C}"/>
              </a:ext>
            </a:extLst>
          </p:cNvPr>
          <p:cNvSpPr txBox="1"/>
          <p:nvPr/>
        </p:nvSpPr>
        <p:spPr>
          <a:xfrm>
            <a:off x="9918375" y="1831726"/>
            <a:ext cx="1539535" cy="646331"/>
          </a:xfrm>
          <a:prstGeom prst="rect">
            <a:avLst/>
          </a:prstGeom>
          <a:noFill/>
        </p:spPr>
        <p:txBody>
          <a:bodyPr wrap="square" rtlCol="0">
            <a:spAutoFit/>
          </a:bodyPr>
          <a:lstStyle/>
          <a:p>
            <a:r>
              <a:rPr lang="en-US" b="1" dirty="0">
                <a:solidFill>
                  <a:schemeClr val="accent1"/>
                </a:solidFill>
              </a:rPr>
              <a:t>Results</a:t>
            </a:r>
          </a:p>
          <a:p>
            <a:r>
              <a:rPr lang="en-US" b="1" dirty="0">
                <a:solidFill>
                  <a:schemeClr val="accent1"/>
                </a:solidFill>
              </a:rPr>
              <a:t>(start)</a:t>
            </a:r>
            <a:endParaRPr lang="en-AU" b="1" dirty="0">
              <a:solidFill>
                <a:schemeClr val="accent1"/>
              </a:solidFill>
            </a:endParaRPr>
          </a:p>
        </p:txBody>
      </p:sp>
      <p:sp>
        <p:nvSpPr>
          <p:cNvPr id="24" name="TextBox 23">
            <a:extLst>
              <a:ext uri="{FF2B5EF4-FFF2-40B4-BE49-F238E27FC236}">
                <a16:creationId xmlns:a16="http://schemas.microsoft.com/office/drawing/2014/main" xmlns="" id="{BF7341C1-26BD-4A27-8B54-47BB9B10C3EE}"/>
              </a:ext>
            </a:extLst>
          </p:cNvPr>
          <p:cNvSpPr txBox="1"/>
          <p:nvPr/>
        </p:nvSpPr>
        <p:spPr>
          <a:xfrm>
            <a:off x="828260" y="939318"/>
            <a:ext cx="10754140" cy="369332"/>
          </a:xfrm>
          <a:prstGeom prst="rect">
            <a:avLst/>
          </a:prstGeom>
          <a:noFill/>
        </p:spPr>
        <p:txBody>
          <a:bodyPr wrap="square" rtlCol="0">
            <a:spAutoFit/>
          </a:bodyPr>
          <a:lstStyle/>
          <a:p>
            <a:r>
              <a:rPr lang="en-US" b="1" dirty="0">
                <a:solidFill>
                  <a:schemeClr val="accent1"/>
                </a:solidFill>
              </a:rPr>
              <a:t>Scientific Stages			      Aim of Each Scientific Stage	   	        Where we write it…</a:t>
            </a:r>
            <a:endParaRPr lang="en-AU" b="1" dirty="0">
              <a:solidFill>
                <a:schemeClr val="accent1"/>
              </a:solidFill>
            </a:endParaRPr>
          </a:p>
        </p:txBody>
      </p:sp>
      <p:sp>
        <p:nvSpPr>
          <p:cNvPr id="27" name="Title 1">
            <a:extLst>
              <a:ext uri="{FF2B5EF4-FFF2-40B4-BE49-F238E27FC236}">
                <a16:creationId xmlns:a16="http://schemas.microsoft.com/office/drawing/2014/main" xmlns="" id="{F20C8559-C02A-4540-ADA2-ACA8D8352A7E}"/>
              </a:ext>
            </a:extLst>
          </p:cNvPr>
          <p:cNvSpPr>
            <a:spLocks noGrp="1"/>
          </p:cNvSpPr>
          <p:nvPr>
            <p:ph type="title"/>
          </p:nvPr>
        </p:nvSpPr>
        <p:spPr>
          <a:xfrm>
            <a:off x="838200" y="0"/>
            <a:ext cx="10515600" cy="1325563"/>
          </a:xfrm>
        </p:spPr>
        <p:txBody>
          <a:bodyPr>
            <a:normAutofit/>
          </a:bodyPr>
          <a:lstStyle/>
          <a:p>
            <a:r>
              <a:rPr lang="en-AU" sz="3500" b="1" dirty="0"/>
              <a:t>How To Science…</a:t>
            </a:r>
          </a:p>
        </p:txBody>
      </p:sp>
      <p:cxnSp>
        <p:nvCxnSpPr>
          <p:cNvPr id="29" name="Straight Connector 28">
            <a:extLst>
              <a:ext uri="{FF2B5EF4-FFF2-40B4-BE49-F238E27FC236}">
                <a16:creationId xmlns:a16="http://schemas.microsoft.com/office/drawing/2014/main" xmlns="" id="{8C5CB777-998C-4D44-8E16-861625C14DE4}"/>
              </a:ext>
            </a:extLst>
          </p:cNvPr>
          <p:cNvCxnSpPr>
            <a:cxnSpLocks/>
          </p:cNvCxnSpPr>
          <p:nvPr/>
        </p:nvCxnSpPr>
        <p:spPr>
          <a:xfrm>
            <a:off x="702365" y="1507431"/>
            <a:ext cx="10880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28397AE6-CB48-4360-B24E-ED95566663CE}"/>
              </a:ext>
            </a:extLst>
          </p:cNvPr>
          <p:cNvCxnSpPr>
            <a:cxnSpLocks/>
          </p:cNvCxnSpPr>
          <p:nvPr/>
        </p:nvCxnSpPr>
        <p:spPr>
          <a:xfrm flipV="1">
            <a:off x="3060508" y="3282101"/>
            <a:ext cx="1584176"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xmlns="" id="{01071C65-1F65-4186-A58A-B017FF846E2B}"/>
              </a:ext>
            </a:extLst>
          </p:cNvPr>
          <p:cNvSpPr txBox="1"/>
          <p:nvPr/>
        </p:nvSpPr>
        <p:spPr>
          <a:xfrm>
            <a:off x="4830206" y="3034551"/>
            <a:ext cx="4658351" cy="3693319"/>
          </a:xfrm>
          <a:prstGeom prst="rect">
            <a:avLst/>
          </a:prstGeom>
          <a:noFill/>
        </p:spPr>
        <p:txBody>
          <a:bodyPr wrap="square" rtlCol="0">
            <a:spAutoFit/>
          </a:bodyPr>
          <a:lstStyle/>
          <a:p>
            <a:r>
              <a:rPr lang="en-AU" b="1" dirty="0">
                <a:solidFill>
                  <a:schemeClr val="accent2"/>
                </a:solidFill>
              </a:rPr>
              <a:t>If cognitive, describe Accuracy first, then other measures e.g., RT, in the following order:</a:t>
            </a:r>
          </a:p>
          <a:p>
            <a:endParaRPr lang="en-AU" b="1" dirty="0">
              <a:solidFill>
                <a:schemeClr val="accent2"/>
              </a:solidFill>
            </a:endParaRPr>
          </a:p>
          <a:p>
            <a:r>
              <a:rPr lang="en-AU" b="1" dirty="0">
                <a:solidFill>
                  <a:srgbClr val="00B050"/>
                </a:solidFill>
              </a:rPr>
              <a:t>- Describe the Range, group Trend (increasing/decreasing with ‘X’) and means &amp;  SD. Provide a Figure to show the trend.</a:t>
            </a:r>
          </a:p>
          <a:p>
            <a:endParaRPr lang="en-AU" b="1" dirty="0">
              <a:solidFill>
                <a:srgbClr val="0070C0"/>
              </a:solidFill>
            </a:endParaRPr>
          </a:p>
          <a:p>
            <a:r>
              <a:rPr lang="en-AU" b="1" i="1" dirty="0">
                <a:solidFill>
                  <a:srgbClr val="0070C0"/>
                </a:solidFill>
              </a:rPr>
              <a:t>If ANOVA:</a:t>
            </a:r>
          </a:p>
          <a:p>
            <a:r>
              <a:rPr lang="en-AU" b="1" dirty="0">
                <a:solidFill>
                  <a:srgbClr val="0070C0"/>
                </a:solidFill>
                <a:sym typeface="Wingdings" panose="05000000000000000000" pitchFamily="2" charset="2"/>
              </a:rPr>
              <a:t></a:t>
            </a:r>
            <a:r>
              <a:rPr lang="en-AU" b="1" dirty="0">
                <a:solidFill>
                  <a:srgbClr val="0070C0"/>
                </a:solidFill>
              </a:rPr>
              <a:t> Report ANOVA and then post-hoc t-test comparisons</a:t>
            </a:r>
          </a:p>
          <a:p>
            <a:r>
              <a:rPr lang="en-AU" b="1" i="1" dirty="0">
                <a:solidFill>
                  <a:srgbClr val="0070C0"/>
                </a:solidFill>
              </a:rPr>
              <a:t>If No ANOVA:</a:t>
            </a:r>
          </a:p>
          <a:p>
            <a:r>
              <a:rPr lang="en-AU" b="1" dirty="0">
                <a:solidFill>
                  <a:srgbClr val="0070C0"/>
                </a:solidFill>
                <a:sym typeface="Wingdings" panose="05000000000000000000" pitchFamily="2" charset="2"/>
              </a:rPr>
              <a:t></a:t>
            </a:r>
            <a:r>
              <a:rPr lang="en-AU" b="1" dirty="0">
                <a:solidFill>
                  <a:srgbClr val="0070C0"/>
                </a:solidFill>
              </a:rPr>
              <a:t> Report the t-test comparisons with the means</a:t>
            </a:r>
          </a:p>
        </p:txBody>
      </p:sp>
      <p:cxnSp>
        <p:nvCxnSpPr>
          <p:cNvPr id="32" name="Straight Arrow Connector 31">
            <a:extLst>
              <a:ext uri="{FF2B5EF4-FFF2-40B4-BE49-F238E27FC236}">
                <a16:creationId xmlns:a16="http://schemas.microsoft.com/office/drawing/2014/main" xmlns="" id="{C50716C4-BBF5-40C1-A099-D8D5766A2F73}"/>
              </a:ext>
            </a:extLst>
          </p:cNvPr>
          <p:cNvCxnSpPr>
            <a:cxnSpLocks/>
          </p:cNvCxnSpPr>
          <p:nvPr/>
        </p:nvCxnSpPr>
        <p:spPr>
          <a:xfrm>
            <a:off x="1404324" y="1670733"/>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BEE816C3-2930-4F57-BA07-66CE7C5B990E}"/>
              </a:ext>
            </a:extLst>
          </p:cNvPr>
          <p:cNvCxnSpPr>
            <a:cxnSpLocks/>
          </p:cNvCxnSpPr>
          <p:nvPr/>
        </p:nvCxnSpPr>
        <p:spPr>
          <a:xfrm>
            <a:off x="9303026" y="4735731"/>
            <a:ext cx="5433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64984186-B436-4B33-BEA0-1A8775195248}"/>
              </a:ext>
            </a:extLst>
          </p:cNvPr>
          <p:cNvSpPr txBox="1"/>
          <p:nvPr/>
        </p:nvSpPr>
        <p:spPr>
          <a:xfrm>
            <a:off x="9918375" y="4379944"/>
            <a:ext cx="1539535" cy="646331"/>
          </a:xfrm>
          <a:prstGeom prst="rect">
            <a:avLst/>
          </a:prstGeom>
          <a:noFill/>
        </p:spPr>
        <p:txBody>
          <a:bodyPr wrap="square" rtlCol="0">
            <a:spAutoFit/>
          </a:bodyPr>
          <a:lstStyle/>
          <a:p>
            <a:r>
              <a:rPr lang="en-US" b="1" dirty="0">
                <a:solidFill>
                  <a:schemeClr val="accent1"/>
                </a:solidFill>
              </a:rPr>
              <a:t>Results</a:t>
            </a:r>
          </a:p>
          <a:p>
            <a:r>
              <a:rPr lang="en-US" b="1" dirty="0">
                <a:solidFill>
                  <a:schemeClr val="accent1"/>
                </a:solidFill>
              </a:rPr>
              <a:t>(body)</a:t>
            </a:r>
            <a:endParaRPr lang="en-AU" b="1" dirty="0">
              <a:solidFill>
                <a:schemeClr val="accent1"/>
              </a:solidFill>
            </a:endParaRPr>
          </a:p>
        </p:txBody>
      </p:sp>
      <p:sp>
        <p:nvSpPr>
          <p:cNvPr id="18" name="TextBox 17">
            <a:extLst>
              <a:ext uri="{FF2B5EF4-FFF2-40B4-BE49-F238E27FC236}">
                <a16:creationId xmlns:a16="http://schemas.microsoft.com/office/drawing/2014/main" xmlns="" id="{D6F0DE43-3C8E-4C2D-A114-478244C1A120}"/>
              </a:ext>
            </a:extLst>
          </p:cNvPr>
          <p:cNvSpPr txBox="1"/>
          <p:nvPr/>
        </p:nvSpPr>
        <p:spPr>
          <a:xfrm rot="20928488">
            <a:off x="10120039" y="5648077"/>
            <a:ext cx="1702710" cy="923330"/>
          </a:xfrm>
          <a:prstGeom prst="rect">
            <a:avLst/>
          </a:prstGeom>
          <a:noFill/>
        </p:spPr>
        <p:txBody>
          <a:bodyPr wrap="square" rtlCol="0">
            <a:spAutoFit/>
          </a:bodyPr>
          <a:lstStyle/>
          <a:p>
            <a:pPr algn="ctr"/>
            <a:r>
              <a:rPr lang="en-AU" dirty="0"/>
              <a:t>TENSE – PAST</a:t>
            </a:r>
          </a:p>
          <a:p>
            <a:pPr algn="ctr"/>
            <a:r>
              <a:rPr lang="en-AU" dirty="0"/>
              <a:t>3</a:t>
            </a:r>
            <a:r>
              <a:rPr lang="en-AU" baseline="30000" dirty="0"/>
              <a:t>rd</a:t>
            </a:r>
            <a:r>
              <a:rPr lang="en-AU" dirty="0"/>
              <a:t> PERSON</a:t>
            </a:r>
          </a:p>
          <a:p>
            <a:pPr algn="ctr"/>
            <a:r>
              <a:rPr lang="en-AU" u="sng" dirty="0"/>
              <a:t>OBJECTIVE</a:t>
            </a:r>
          </a:p>
        </p:txBody>
      </p:sp>
    </p:spTree>
    <p:extLst>
      <p:ext uri="{BB962C8B-B14F-4D97-AF65-F5344CB8AC3E}">
        <p14:creationId xmlns:p14="http://schemas.microsoft.com/office/powerpoint/2010/main" val="16672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Writing Paragraphs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i="1" dirty="0"/>
              <a:t>Now you have some topic sentences, add the body of text</a:t>
            </a:r>
          </a:p>
          <a:p>
            <a:pPr marL="0" indent="0">
              <a:buNone/>
            </a:pPr>
            <a:endParaRPr lang="en-AU" sz="2500" i="1" dirty="0"/>
          </a:p>
          <a:p>
            <a:pPr marL="0" indent="0">
              <a:buNone/>
            </a:pPr>
            <a:r>
              <a:rPr lang="en-AU" sz="2500" i="1" dirty="0"/>
              <a:t>For example:</a:t>
            </a:r>
          </a:p>
          <a:p>
            <a:pPr marL="0" indent="0">
              <a:buNone/>
            </a:pPr>
            <a:r>
              <a:rPr lang="en-AU" sz="2500" dirty="0"/>
              <a:t>Gun regulation costs little to enforce. As a proportion of GDP, gun regulation is estimated to cost $X. The cost to the country in terms of medical services due to gun-related injuries and deaths is estimated at $XX per year. </a:t>
            </a:r>
          </a:p>
        </p:txBody>
      </p:sp>
    </p:spTree>
    <p:extLst>
      <p:ext uri="{BB962C8B-B14F-4D97-AF65-F5344CB8AC3E}">
        <p14:creationId xmlns:p14="http://schemas.microsoft.com/office/powerpoint/2010/main" val="242453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Writing Paragraphs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i="1" dirty="0"/>
              <a:t>Last but certainly not least; </a:t>
            </a:r>
            <a:r>
              <a:rPr lang="en-AU" sz="2500" i="1" dirty="0">
                <a:solidFill>
                  <a:schemeClr val="accent1"/>
                </a:solidFill>
              </a:rPr>
              <a:t>make each paragraph lead to the next</a:t>
            </a:r>
            <a:r>
              <a:rPr lang="en-AU" sz="2500" i="1" dirty="0"/>
              <a:t>. This forces you to end each paragraph in such a way that the next seems only logical.</a:t>
            </a:r>
          </a:p>
          <a:p>
            <a:pPr marL="0" indent="0">
              <a:buNone/>
            </a:pPr>
            <a:endParaRPr lang="en-AU" sz="2500" i="1" dirty="0"/>
          </a:p>
          <a:p>
            <a:pPr marL="0" indent="0">
              <a:buNone/>
            </a:pPr>
            <a:r>
              <a:rPr lang="en-AU" sz="2500" i="1" dirty="0"/>
              <a:t>For example:</a:t>
            </a:r>
          </a:p>
          <a:p>
            <a:pPr marL="0" indent="0">
              <a:buNone/>
            </a:pPr>
            <a:r>
              <a:rPr lang="en-AU" sz="2500" dirty="0"/>
              <a:t>Gun regulation costs little to enforce. As a proportion of GDP, gun regulation is estimated to cost $X. The cost to the country in terms of medical services due to gun-related injuries and deaths is estimated at $XX per year. </a:t>
            </a:r>
            <a:r>
              <a:rPr lang="en-AU" sz="2500" dirty="0">
                <a:solidFill>
                  <a:schemeClr val="accent1"/>
                </a:solidFill>
              </a:rPr>
              <a:t>This does not account for the long-term cost to society inflicted by these weapons when their use, intended or not, leads to death. </a:t>
            </a:r>
          </a:p>
          <a:p>
            <a:pPr marL="0" indent="0">
              <a:buNone/>
            </a:pPr>
            <a:r>
              <a:rPr lang="en-AU" sz="2500" i="1" dirty="0"/>
              <a:t>Next paragraph and topic sentence…</a:t>
            </a:r>
          </a:p>
          <a:p>
            <a:pPr marL="0" indent="0">
              <a:buNone/>
            </a:pPr>
            <a:r>
              <a:rPr lang="en-AU" sz="2500" dirty="0">
                <a:solidFill>
                  <a:schemeClr val="accent1"/>
                </a:solidFill>
              </a:rPr>
              <a:t>Gun violence disproportionately affects children and people with a mental illness. ….</a:t>
            </a:r>
          </a:p>
          <a:p>
            <a:pPr marL="0" indent="0">
              <a:buNone/>
            </a:pPr>
            <a:endParaRPr lang="en-AU" sz="2500" dirty="0"/>
          </a:p>
        </p:txBody>
      </p:sp>
    </p:spTree>
    <p:extLst>
      <p:ext uri="{BB962C8B-B14F-4D97-AF65-F5344CB8AC3E}">
        <p14:creationId xmlns:p14="http://schemas.microsoft.com/office/powerpoint/2010/main" val="2392352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Writing Paragraphs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dirty="0"/>
              <a:t>When paragraphs have topic sentences, the reader knows the purpose of each paragraph.</a:t>
            </a:r>
          </a:p>
          <a:p>
            <a:pPr marL="0" indent="0">
              <a:buNone/>
            </a:pPr>
            <a:endParaRPr lang="en-AU" sz="2500" dirty="0"/>
          </a:p>
          <a:p>
            <a:pPr marL="0" indent="0">
              <a:buNone/>
            </a:pPr>
            <a:r>
              <a:rPr lang="en-AU" sz="2500" dirty="0"/>
              <a:t>When paragraphs lead onto one another, the text has ‘flow’. </a:t>
            </a:r>
          </a:p>
          <a:p>
            <a:pPr marL="0" indent="0">
              <a:buNone/>
            </a:pPr>
            <a:endParaRPr lang="en-AU" sz="2500" dirty="0"/>
          </a:p>
          <a:p>
            <a:pPr marL="0" indent="0">
              <a:buNone/>
            </a:pPr>
            <a:r>
              <a:rPr lang="en-AU" sz="2500" dirty="0"/>
              <a:t>This makes the reader wish to continue and makes marking your work easy. The reader knows where to look to give the marks. This means they will look harder to give marks elsewhere because they have extra time.</a:t>
            </a:r>
          </a:p>
          <a:p>
            <a:pPr marL="0" indent="0">
              <a:buNone/>
            </a:pPr>
            <a:endParaRPr lang="en-AU" sz="2500" dirty="0"/>
          </a:p>
          <a:p>
            <a:pPr marL="0" indent="0">
              <a:buNone/>
            </a:pPr>
            <a:r>
              <a:rPr lang="en-AU" sz="2500" dirty="0"/>
              <a:t>Building your topic-sentences on the premise of your Thesis gives your text a coherency that you cannot achieve without some forethought or initial planning. Always write your topic sentences first; before you begin the essay/report/thesis, and order them Least-to-Most important if you can.</a:t>
            </a:r>
          </a:p>
        </p:txBody>
      </p:sp>
    </p:spTree>
    <p:extLst>
      <p:ext uri="{BB962C8B-B14F-4D97-AF65-F5344CB8AC3E}">
        <p14:creationId xmlns:p14="http://schemas.microsoft.com/office/powerpoint/2010/main" val="2770098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Abbreviations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i="1" dirty="0"/>
              <a:t>e.g.,</a:t>
            </a:r>
            <a:r>
              <a:rPr lang="en-AU" sz="2500" dirty="0"/>
              <a:t> - This means ‘for example’ or ‘as an example’. </a:t>
            </a:r>
            <a:r>
              <a:rPr lang="en-AU" sz="2500" i="1" dirty="0"/>
              <a:t/>
            </a:r>
            <a:br>
              <a:rPr lang="en-AU" sz="2500" i="1" dirty="0"/>
            </a:br>
            <a:r>
              <a:rPr lang="en-AU" sz="2500" i="1" dirty="0"/>
              <a:t>	Some mountains have snow e.g., Mt Everest</a:t>
            </a:r>
          </a:p>
          <a:p>
            <a:pPr marL="0" indent="0">
              <a:buNone/>
            </a:pPr>
            <a:endParaRPr lang="en-AU" sz="2500" i="1" dirty="0"/>
          </a:p>
          <a:p>
            <a:pPr marL="0" indent="0">
              <a:buNone/>
            </a:pPr>
            <a:r>
              <a:rPr lang="en-AU" sz="2500" i="1" dirty="0"/>
              <a:t>i.e., </a:t>
            </a:r>
            <a:r>
              <a:rPr lang="en-AU" sz="2500" dirty="0"/>
              <a:t>- This means ‘in other words’.</a:t>
            </a:r>
          </a:p>
          <a:p>
            <a:pPr marL="0" indent="0">
              <a:buNone/>
            </a:pPr>
            <a:r>
              <a:rPr lang="en-AU" sz="2500" i="1" dirty="0"/>
              <a:t>	Participants were asked to decide if two words were related i.e., whether the words intersect with a concept or term.</a:t>
            </a:r>
          </a:p>
          <a:p>
            <a:pPr marL="0" indent="0">
              <a:buNone/>
            </a:pPr>
            <a:endParaRPr lang="en-AU" sz="2500" i="1" dirty="0"/>
          </a:p>
          <a:p>
            <a:pPr marL="0" indent="0">
              <a:buNone/>
            </a:pPr>
            <a:r>
              <a:rPr lang="en-AU" sz="2500" dirty="0"/>
              <a:t>Knowing this difference changes the way you write. </a:t>
            </a:r>
          </a:p>
          <a:p>
            <a:pPr marL="0" indent="0">
              <a:buNone/>
            </a:pPr>
            <a:r>
              <a:rPr lang="en-AU" sz="2500" dirty="0"/>
              <a:t>Use </a:t>
            </a:r>
            <a:r>
              <a:rPr lang="en-AU" sz="2500" i="1" dirty="0"/>
              <a:t>e.g</a:t>
            </a:r>
            <a:r>
              <a:rPr lang="en-AU" sz="2500" dirty="0"/>
              <a:t>., to make your points clear with tangible, real-world examples.</a:t>
            </a:r>
          </a:p>
          <a:p>
            <a:pPr marL="0" indent="0">
              <a:buNone/>
            </a:pPr>
            <a:r>
              <a:rPr lang="en-AU" sz="2500" dirty="0"/>
              <a:t>Use </a:t>
            </a:r>
            <a:r>
              <a:rPr lang="en-AU" sz="2500" i="1" dirty="0"/>
              <a:t>i.e</a:t>
            </a:r>
            <a:r>
              <a:rPr lang="en-AU" sz="2500" dirty="0"/>
              <a:t>., to make your point clear by giving a reader another way to think about the difficult concept you are trying to convey.</a:t>
            </a:r>
          </a:p>
        </p:txBody>
      </p:sp>
    </p:spTree>
    <p:extLst>
      <p:ext uri="{BB962C8B-B14F-4D97-AF65-F5344CB8AC3E}">
        <p14:creationId xmlns:p14="http://schemas.microsoft.com/office/powerpoint/2010/main" val="2460564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Self-Made Abbreviations</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dirty="0"/>
              <a:t>Often in science we make abbreviations e.g., Magnetic Resonance Imaging becomes MRI. </a:t>
            </a:r>
          </a:p>
          <a:p>
            <a:pPr marL="0" indent="0">
              <a:buNone/>
            </a:pPr>
            <a:r>
              <a:rPr lang="en-AU" sz="2500" dirty="0"/>
              <a:t>Many of these are pervasive and easy to understand, e.g., BBQ.</a:t>
            </a:r>
          </a:p>
          <a:p>
            <a:pPr marL="0" indent="0">
              <a:buNone/>
            </a:pPr>
            <a:r>
              <a:rPr lang="en-AU" sz="2500" dirty="0"/>
              <a:t>Self-made abbreviations are not. Try to limit your text to 3 or fewer self-made abbreviations and if you have not used the abbreviation for a while, restate it in full.</a:t>
            </a:r>
          </a:p>
          <a:p>
            <a:pPr marL="0" indent="0">
              <a:buNone/>
            </a:pPr>
            <a:endParaRPr lang="en-AU" sz="2500" dirty="0"/>
          </a:p>
          <a:p>
            <a:pPr marL="0" indent="0">
              <a:buNone/>
            </a:pPr>
            <a:r>
              <a:rPr lang="en-AU" sz="2500" dirty="0"/>
              <a:t>Why, clarity of the text. For example,</a:t>
            </a:r>
          </a:p>
          <a:p>
            <a:pPr marL="0" indent="0">
              <a:buNone/>
            </a:pPr>
            <a:r>
              <a:rPr lang="en-AU" sz="2500" i="1" dirty="0"/>
              <a:t>“some magnetic resonance imaging (MRI) machines concurrently use electrocardiographic (ECG), and electroencephalographic (EEG) techniques. The current study will apply Systems Factorial Technology (SFT) while subjects undergo an MRI with a concurrent EEG and ECG. RT will be recorded…”</a:t>
            </a:r>
          </a:p>
          <a:p>
            <a:pPr marL="0" indent="0">
              <a:buNone/>
            </a:pPr>
            <a:endParaRPr lang="en-AU" sz="2500" i="1" dirty="0"/>
          </a:p>
          <a:p>
            <a:pPr marL="0" indent="0">
              <a:buNone/>
            </a:pPr>
            <a:r>
              <a:rPr lang="en-AU" sz="2500" dirty="0"/>
              <a:t>As a reader, this gets very tiring, very quickly. Especially if you only use the abbreviation once or twice in text.</a:t>
            </a:r>
          </a:p>
        </p:txBody>
      </p:sp>
    </p:spTree>
    <p:extLst>
      <p:ext uri="{BB962C8B-B14F-4D97-AF65-F5344CB8AC3E}">
        <p14:creationId xmlns:p14="http://schemas.microsoft.com/office/powerpoint/2010/main" val="1063202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Joining</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pPr marL="0" indent="0">
              <a:buNone/>
            </a:pPr>
            <a:r>
              <a:rPr lang="en-AU" sz="2500" dirty="0"/>
              <a:t>Within a paragraph, you want to make the sentences flow together. To do this, use joining terms.</a:t>
            </a:r>
          </a:p>
          <a:p>
            <a:pPr marL="0" indent="0">
              <a:buNone/>
            </a:pPr>
            <a:r>
              <a:rPr lang="en-AU" sz="2500" dirty="0"/>
              <a:t>e.g., Subsequently. As such. Therefore. As a result. </a:t>
            </a:r>
          </a:p>
          <a:p>
            <a:pPr marL="0" indent="0">
              <a:buNone/>
            </a:pPr>
            <a:endParaRPr lang="en-AU" sz="2500" dirty="0"/>
          </a:p>
          <a:p>
            <a:pPr marL="0" indent="0">
              <a:buNone/>
            </a:pPr>
            <a:r>
              <a:rPr lang="en-AU" sz="2500" dirty="0"/>
              <a:t>Within a sentence, some words are clearer when they connect. If so, use hyphens.</a:t>
            </a:r>
          </a:p>
          <a:p>
            <a:pPr marL="0" indent="0">
              <a:buNone/>
            </a:pPr>
            <a:r>
              <a:rPr lang="en-AU" sz="2500" dirty="0"/>
              <a:t>“…response time out…” could be ‘response time-out’ or ‘response-time out’. Use hyphens to lead a readers eye. This increases flow and decreases effort for the viewer.</a:t>
            </a:r>
          </a:p>
          <a:p>
            <a:pPr marL="0" indent="0">
              <a:buNone/>
            </a:pPr>
            <a:endParaRPr lang="en-AU" sz="2500" dirty="0"/>
          </a:p>
          <a:p>
            <a:pPr marL="0" indent="0">
              <a:buNone/>
            </a:pPr>
            <a:r>
              <a:rPr lang="en-AU" sz="2500" dirty="0"/>
              <a:t>The semicolon ‘;’ should be used only if each part or ‘clause’ of the sentence may be read in completed isolation while making sense, but where joining them adds to the flow of text. Rule of thumb, ‘;’ should be a replacement for ‘as’, ‘and’, ‘but’, ‘nor’ and ‘yet’. </a:t>
            </a:r>
          </a:p>
          <a:p>
            <a:pPr marL="0" indent="0">
              <a:buNone/>
            </a:pPr>
            <a:r>
              <a:rPr lang="en-AU" sz="2500" dirty="0"/>
              <a:t>“The fox ran across the road in front of me; it had a rabbit.” – said with a single breath.</a:t>
            </a:r>
          </a:p>
        </p:txBody>
      </p:sp>
    </p:spTree>
    <p:extLst>
      <p:ext uri="{BB962C8B-B14F-4D97-AF65-F5344CB8AC3E}">
        <p14:creationId xmlns:p14="http://schemas.microsoft.com/office/powerpoint/2010/main" val="42640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C171998-DE8D-4780-ACE4-16164D1ED544}"/>
              </a:ext>
            </a:extLst>
          </p:cNvPr>
          <p:cNvSpPr txBox="1"/>
          <p:nvPr/>
        </p:nvSpPr>
        <p:spPr>
          <a:xfrm>
            <a:off x="828260" y="1901135"/>
            <a:ext cx="3312368" cy="369332"/>
          </a:xfrm>
          <a:prstGeom prst="rect">
            <a:avLst/>
          </a:prstGeom>
          <a:noFill/>
        </p:spPr>
        <p:txBody>
          <a:bodyPr wrap="square" rtlCol="0">
            <a:spAutoFit/>
          </a:bodyPr>
          <a:lstStyle/>
          <a:p>
            <a:r>
              <a:rPr lang="en-US" b="1" dirty="0"/>
              <a:t>Discuss the results</a:t>
            </a:r>
            <a:endParaRPr lang="en-AU" b="1" dirty="0"/>
          </a:p>
        </p:txBody>
      </p:sp>
      <p:cxnSp>
        <p:nvCxnSpPr>
          <p:cNvPr id="8" name="Straight Arrow Connector 7">
            <a:extLst>
              <a:ext uri="{FF2B5EF4-FFF2-40B4-BE49-F238E27FC236}">
                <a16:creationId xmlns:a16="http://schemas.microsoft.com/office/drawing/2014/main" xmlns="" id="{6717C29F-FD22-4EC0-A663-F69CA024D6EC}"/>
              </a:ext>
            </a:extLst>
          </p:cNvPr>
          <p:cNvCxnSpPr>
            <a:cxnSpLocks/>
          </p:cNvCxnSpPr>
          <p:nvPr/>
        </p:nvCxnSpPr>
        <p:spPr>
          <a:xfrm flipV="1">
            <a:off x="3060508" y="2077909"/>
            <a:ext cx="126000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75059354-56D5-4F00-BF21-7C33BDD27A12}"/>
              </a:ext>
            </a:extLst>
          </p:cNvPr>
          <p:cNvSpPr txBox="1"/>
          <p:nvPr/>
        </p:nvSpPr>
        <p:spPr>
          <a:xfrm>
            <a:off x="4502898" y="1869514"/>
            <a:ext cx="3487276" cy="369332"/>
          </a:xfrm>
          <a:prstGeom prst="rect">
            <a:avLst/>
          </a:prstGeom>
          <a:noFill/>
        </p:spPr>
        <p:txBody>
          <a:bodyPr wrap="square" rtlCol="0">
            <a:spAutoFit/>
          </a:bodyPr>
          <a:lstStyle/>
          <a:p>
            <a:r>
              <a:rPr lang="en-AU" b="1" dirty="0">
                <a:solidFill>
                  <a:srgbClr val="FF0000"/>
                </a:solidFill>
              </a:rPr>
              <a:t>Summary of Primary Findings</a:t>
            </a:r>
          </a:p>
        </p:txBody>
      </p:sp>
      <p:cxnSp>
        <p:nvCxnSpPr>
          <p:cNvPr id="19" name="Straight Arrow Connector 18">
            <a:extLst>
              <a:ext uri="{FF2B5EF4-FFF2-40B4-BE49-F238E27FC236}">
                <a16:creationId xmlns:a16="http://schemas.microsoft.com/office/drawing/2014/main" xmlns="" id="{1FD1252C-2050-433F-B065-E42F664AE6F2}"/>
              </a:ext>
            </a:extLst>
          </p:cNvPr>
          <p:cNvCxnSpPr>
            <a:cxnSpLocks/>
          </p:cNvCxnSpPr>
          <p:nvPr/>
        </p:nvCxnSpPr>
        <p:spPr>
          <a:xfrm>
            <a:off x="8971721" y="2024901"/>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C450D687-DBDD-4FF8-AE36-5FAF32367C9C}"/>
              </a:ext>
            </a:extLst>
          </p:cNvPr>
          <p:cNvSpPr txBox="1"/>
          <p:nvPr/>
        </p:nvSpPr>
        <p:spPr>
          <a:xfrm>
            <a:off x="9906010" y="1579825"/>
            <a:ext cx="1539535" cy="646331"/>
          </a:xfrm>
          <a:prstGeom prst="rect">
            <a:avLst/>
          </a:prstGeom>
          <a:noFill/>
        </p:spPr>
        <p:txBody>
          <a:bodyPr wrap="square" rtlCol="0">
            <a:spAutoFit/>
          </a:bodyPr>
          <a:lstStyle/>
          <a:p>
            <a:r>
              <a:rPr lang="en-US" b="1" dirty="0">
                <a:solidFill>
                  <a:schemeClr val="accent1"/>
                </a:solidFill>
              </a:rPr>
              <a:t>Discussion</a:t>
            </a:r>
          </a:p>
          <a:p>
            <a:r>
              <a:rPr lang="en-US" b="1" dirty="0">
                <a:solidFill>
                  <a:schemeClr val="accent1"/>
                </a:solidFill>
              </a:rPr>
              <a:t>(sentence 1)</a:t>
            </a:r>
            <a:endParaRPr lang="en-AU" b="1" dirty="0">
              <a:solidFill>
                <a:schemeClr val="accent1"/>
              </a:solidFill>
            </a:endParaRPr>
          </a:p>
        </p:txBody>
      </p:sp>
      <p:sp>
        <p:nvSpPr>
          <p:cNvPr id="24" name="TextBox 23">
            <a:extLst>
              <a:ext uri="{FF2B5EF4-FFF2-40B4-BE49-F238E27FC236}">
                <a16:creationId xmlns:a16="http://schemas.microsoft.com/office/drawing/2014/main" xmlns="" id="{BF7341C1-26BD-4A27-8B54-47BB9B10C3EE}"/>
              </a:ext>
            </a:extLst>
          </p:cNvPr>
          <p:cNvSpPr txBox="1"/>
          <p:nvPr/>
        </p:nvSpPr>
        <p:spPr>
          <a:xfrm>
            <a:off x="828260" y="939318"/>
            <a:ext cx="10754140" cy="369332"/>
          </a:xfrm>
          <a:prstGeom prst="rect">
            <a:avLst/>
          </a:prstGeom>
          <a:noFill/>
        </p:spPr>
        <p:txBody>
          <a:bodyPr wrap="square" rtlCol="0">
            <a:spAutoFit/>
          </a:bodyPr>
          <a:lstStyle/>
          <a:p>
            <a:r>
              <a:rPr lang="en-US" b="1" dirty="0">
                <a:solidFill>
                  <a:schemeClr val="accent1"/>
                </a:solidFill>
              </a:rPr>
              <a:t>Scientific Stages			      Aim of Each Scientific Stage	   	        Where we write it…</a:t>
            </a:r>
            <a:endParaRPr lang="en-AU" b="1" dirty="0">
              <a:solidFill>
                <a:schemeClr val="accent1"/>
              </a:solidFill>
            </a:endParaRPr>
          </a:p>
        </p:txBody>
      </p:sp>
      <p:sp>
        <p:nvSpPr>
          <p:cNvPr id="27" name="Title 1">
            <a:extLst>
              <a:ext uri="{FF2B5EF4-FFF2-40B4-BE49-F238E27FC236}">
                <a16:creationId xmlns:a16="http://schemas.microsoft.com/office/drawing/2014/main" xmlns="" id="{F20C8559-C02A-4540-ADA2-ACA8D8352A7E}"/>
              </a:ext>
            </a:extLst>
          </p:cNvPr>
          <p:cNvSpPr>
            <a:spLocks noGrp="1"/>
          </p:cNvSpPr>
          <p:nvPr>
            <p:ph type="title"/>
          </p:nvPr>
        </p:nvSpPr>
        <p:spPr>
          <a:xfrm>
            <a:off x="838200" y="0"/>
            <a:ext cx="10515600" cy="1325563"/>
          </a:xfrm>
        </p:spPr>
        <p:txBody>
          <a:bodyPr>
            <a:normAutofit/>
          </a:bodyPr>
          <a:lstStyle/>
          <a:p>
            <a:r>
              <a:rPr lang="en-AU" sz="3500" b="1" dirty="0"/>
              <a:t>How To Science…</a:t>
            </a:r>
          </a:p>
        </p:txBody>
      </p:sp>
      <p:cxnSp>
        <p:nvCxnSpPr>
          <p:cNvPr id="29" name="Straight Connector 28">
            <a:extLst>
              <a:ext uri="{FF2B5EF4-FFF2-40B4-BE49-F238E27FC236}">
                <a16:creationId xmlns:a16="http://schemas.microsoft.com/office/drawing/2014/main" xmlns="" id="{8C5CB777-998C-4D44-8E16-861625C14DE4}"/>
              </a:ext>
            </a:extLst>
          </p:cNvPr>
          <p:cNvCxnSpPr>
            <a:cxnSpLocks/>
          </p:cNvCxnSpPr>
          <p:nvPr/>
        </p:nvCxnSpPr>
        <p:spPr>
          <a:xfrm>
            <a:off x="702365" y="1507431"/>
            <a:ext cx="10880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E85AB3C3-4B7D-4F42-9CFB-7CC0BD2FC4A6}"/>
              </a:ext>
            </a:extLst>
          </p:cNvPr>
          <p:cNvCxnSpPr>
            <a:cxnSpLocks/>
          </p:cNvCxnSpPr>
          <p:nvPr/>
        </p:nvCxnSpPr>
        <p:spPr>
          <a:xfrm flipV="1">
            <a:off x="3060508" y="2659255"/>
            <a:ext cx="1260000"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2630B8C6-269D-4C17-B47C-8E9B13C99047}"/>
              </a:ext>
            </a:extLst>
          </p:cNvPr>
          <p:cNvSpPr txBox="1"/>
          <p:nvPr/>
        </p:nvSpPr>
        <p:spPr>
          <a:xfrm>
            <a:off x="4473273" y="2356279"/>
            <a:ext cx="3819462" cy="646331"/>
          </a:xfrm>
          <a:prstGeom prst="rect">
            <a:avLst/>
          </a:prstGeom>
          <a:noFill/>
        </p:spPr>
        <p:txBody>
          <a:bodyPr wrap="square" rtlCol="0">
            <a:spAutoFit/>
          </a:bodyPr>
          <a:lstStyle/>
          <a:p>
            <a:r>
              <a:rPr lang="en-AU" b="1" dirty="0">
                <a:solidFill>
                  <a:schemeClr val="accent2"/>
                </a:solidFill>
              </a:rPr>
              <a:t>Did the results support/contradict the falsifiable hypothesis</a:t>
            </a:r>
          </a:p>
        </p:txBody>
      </p:sp>
      <p:cxnSp>
        <p:nvCxnSpPr>
          <p:cNvPr id="20" name="Straight Arrow Connector 19">
            <a:extLst>
              <a:ext uri="{FF2B5EF4-FFF2-40B4-BE49-F238E27FC236}">
                <a16:creationId xmlns:a16="http://schemas.microsoft.com/office/drawing/2014/main" xmlns="" id="{FB6DB8E3-669B-427A-9BA9-E38C241B9E15}"/>
              </a:ext>
            </a:extLst>
          </p:cNvPr>
          <p:cNvCxnSpPr>
            <a:cxnSpLocks/>
          </p:cNvCxnSpPr>
          <p:nvPr/>
        </p:nvCxnSpPr>
        <p:spPr>
          <a:xfrm flipV="1">
            <a:off x="3063122" y="3549879"/>
            <a:ext cx="1260000"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xmlns="" id="{4DCB1134-FBA0-4500-9A2E-736FEA430504}"/>
              </a:ext>
            </a:extLst>
          </p:cNvPr>
          <p:cNvSpPr txBox="1"/>
          <p:nvPr/>
        </p:nvSpPr>
        <p:spPr>
          <a:xfrm>
            <a:off x="4502898" y="3008702"/>
            <a:ext cx="3819467" cy="923330"/>
          </a:xfrm>
          <a:prstGeom prst="rect">
            <a:avLst/>
          </a:prstGeom>
          <a:noFill/>
        </p:spPr>
        <p:txBody>
          <a:bodyPr wrap="square" rtlCol="0">
            <a:spAutoFit/>
          </a:bodyPr>
          <a:lstStyle/>
          <a:p>
            <a:r>
              <a:rPr lang="en-AU" b="1" dirty="0">
                <a:solidFill>
                  <a:srgbClr val="00B050"/>
                </a:solidFill>
              </a:rPr>
              <a:t>Did the results support/contradict the theory? What does this mean for the theory?</a:t>
            </a:r>
          </a:p>
        </p:txBody>
      </p:sp>
      <p:cxnSp>
        <p:nvCxnSpPr>
          <p:cNvPr id="22" name="Straight Arrow Connector 21">
            <a:extLst>
              <a:ext uri="{FF2B5EF4-FFF2-40B4-BE49-F238E27FC236}">
                <a16:creationId xmlns:a16="http://schemas.microsoft.com/office/drawing/2014/main" xmlns="" id="{19B8A47B-5381-4022-8260-40F8FB3BD11E}"/>
              </a:ext>
            </a:extLst>
          </p:cNvPr>
          <p:cNvCxnSpPr>
            <a:cxnSpLocks/>
          </p:cNvCxnSpPr>
          <p:nvPr/>
        </p:nvCxnSpPr>
        <p:spPr>
          <a:xfrm flipV="1">
            <a:off x="3060508" y="4305547"/>
            <a:ext cx="1260000" cy="0"/>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xmlns="" id="{AB666D7F-AB64-4A6C-B111-438152600716}"/>
              </a:ext>
            </a:extLst>
          </p:cNvPr>
          <p:cNvSpPr txBox="1"/>
          <p:nvPr/>
        </p:nvSpPr>
        <p:spPr>
          <a:xfrm>
            <a:off x="4502898" y="3989223"/>
            <a:ext cx="3157725" cy="646331"/>
          </a:xfrm>
          <a:prstGeom prst="rect">
            <a:avLst/>
          </a:prstGeom>
          <a:noFill/>
        </p:spPr>
        <p:txBody>
          <a:bodyPr wrap="square" rtlCol="0">
            <a:spAutoFit/>
          </a:bodyPr>
          <a:lstStyle/>
          <a:p>
            <a:r>
              <a:rPr lang="en-AU" b="1" dirty="0">
                <a:solidFill>
                  <a:srgbClr val="0070C0"/>
                </a:solidFill>
              </a:rPr>
              <a:t>Were there other interesting findings?</a:t>
            </a:r>
          </a:p>
        </p:txBody>
      </p:sp>
      <p:cxnSp>
        <p:nvCxnSpPr>
          <p:cNvPr id="35" name="Straight Arrow Connector 34">
            <a:extLst>
              <a:ext uri="{FF2B5EF4-FFF2-40B4-BE49-F238E27FC236}">
                <a16:creationId xmlns:a16="http://schemas.microsoft.com/office/drawing/2014/main" xmlns="" id="{1DD7E0C2-967F-4B8A-9B14-53F02FEC4675}"/>
              </a:ext>
            </a:extLst>
          </p:cNvPr>
          <p:cNvCxnSpPr>
            <a:cxnSpLocks/>
          </p:cNvCxnSpPr>
          <p:nvPr/>
        </p:nvCxnSpPr>
        <p:spPr>
          <a:xfrm flipV="1">
            <a:off x="3060508" y="4888407"/>
            <a:ext cx="126000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xmlns="" id="{ED4F0DEA-2DF6-433B-885E-512EC6E14F4F}"/>
              </a:ext>
            </a:extLst>
          </p:cNvPr>
          <p:cNvSpPr txBox="1"/>
          <p:nvPr/>
        </p:nvSpPr>
        <p:spPr>
          <a:xfrm>
            <a:off x="4502898" y="4680012"/>
            <a:ext cx="4495328" cy="369332"/>
          </a:xfrm>
          <a:prstGeom prst="rect">
            <a:avLst/>
          </a:prstGeom>
          <a:noFill/>
        </p:spPr>
        <p:txBody>
          <a:bodyPr wrap="square" rtlCol="0">
            <a:spAutoFit/>
          </a:bodyPr>
          <a:lstStyle/>
          <a:p>
            <a:r>
              <a:rPr lang="en-AU" b="1" dirty="0">
                <a:solidFill>
                  <a:srgbClr val="FF0000"/>
                </a:solidFill>
              </a:rPr>
              <a:t>What were the issues with </a:t>
            </a:r>
            <a:r>
              <a:rPr lang="en-AU" b="1" u="sng" dirty="0">
                <a:solidFill>
                  <a:srgbClr val="FF0000"/>
                </a:solidFill>
              </a:rPr>
              <a:t>your</a:t>
            </a:r>
            <a:r>
              <a:rPr lang="en-AU" b="1" dirty="0">
                <a:solidFill>
                  <a:srgbClr val="FF0000"/>
                </a:solidFill>
              </a:rPr>
              <a:t> experiment?</a:t>
            </a:r>
          </a:p>
        </p:txBody>
      </p:sp>
      <p:cxnSp>
        <p:nvCxnSpPr>
          <p:cNvPr id="37" name="Straight Arrow Connector 36">
            <a:extLst>
              <a:ext uri="{FF2B5EF4-FFF2-40B4-BE49-F238E27FC236}">
                <a16:creationId xmlns:a16="http://schemas.microsoft.com/office/drawing/2014/main" xmlns="" id="{86BC3251-C583-4B16-B4C8-759AC5D080D2}"/>
              </a:ext>
            </a:extLst>
          </p:cNvPr>
          <p:cNvCxnSpPr>
            <a:cxnSpLocks/>
          </p:cNvCxnSpPr>
          <p:nvPr/>
        </p:nvCxnSpPr>
        <p:spPr>
          <a:xfrm>
            <a:off x="8959356" y="2688499"/>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A8A9D231-08A4-4C03-B9F5-040E3EED3944}"/>
              </a:ext>
            </a:extLst>
          </p:cNvPr>
          <p:cNvSpPr txBox="1"/>
          <p:nvPr/>
        </p:nvSpPr>
        <p:spPr>
          <a:xfrm>
            <a:off x="9906010" y="2279164"/>
            <a:ext cx="1539535" cy="646331"/>
          </a:xfrm>
          <a:prstGeom prst="rect">
            <a:avLst/>
          </a:prstGeom>
          <a:noFill/>
        </p:spPr>
        <p:txBody>
          <a:bodyPr wrap="square" rtlCol="0">
            <a:spAutoFit/>
          </a:bodyPr>
          <a:lstStyle/>
          <a:p>
            <a:r>
              <a:rPr lang="en-US" b="1" dirty="0">
                <a:solidFill>
                  <a:schemeClr val="accent1"/>
                </a:solidFill>
              </a:rPr>
              <a:t>Discussion</a:t>
            </a:r>
          </a:p>
          <a:p>
            <a:r>
              <a:rPr lang="en-US" b="1" dirty="0">
                <a:solidFill>
                  <a:schemeClr val="accent1"/>
                </a:solidFill>
              </a:rPr>
              <a:t>(always next)</a:t>
            </a:r>
            <a:endParaRPr lang="en-AU" b="1" dirty="0">
              <a:solidFill>
                <a:schemeClr val="accent1"/>
              </a:solidFill>
            </a:endParaRPr>
          </a:p>
        </p:txBody>
      </p:sp>
      <p:cxnSp>
        <p:nvCxnSpPr>
          <p:cNvPr id="39" name="Straight Arrow Connector 38">
            <a:extLst>
              <a:ext uri="{FF2B5EF4-FFF2-40B4-BE49-F238E27FC236}">
                <a16:creationId xmlns:a16="http://schemas.microsoft.com/office/drawing/2014/main" xmlns="" id="{5629691E-4145-43D8-987E-6D9F601420A5}"/>
              </a:ext>
            </a:extLst>
          </p:cNvPr>
          <p:cNvCxnSpPr>
            <a:cxnSpLocks/>
          </p:cNvCxnSpPr>
          <p:nvPr/>
        </p:nvCxnSpPr>
        <p:spPr>
          <a:xfrm>
            <a:off x="8959356" y="3334830"/>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CEC2677E-04DA-45F6-8C44-0EE1639DE747}"/>
              </a:ext>
            </a:extLst>
          </p:cNvPr>
          <p:cNvSpPr txBox="1"/>
          <p:nvPr/>
        </p:nvSpPr>
        <p:spPr>
          <a:xfrm>
            <a:off x="9906010" y="2978503"/>
            <a:ext cx="1676390" cy="646331"/>
          </a:xfrm>
          <a:prstGeom prst="rect">
            <a:avLst/>
          </a:prstGeom>
          <a:noFill/>
        </p:spPr>
        <p:txBody>
          <a:bodyPr wrap="square" rtlCol="0">
            <a:spAutoFit/>
          </a:bodyPr>
          <a:lstStyle/>
          <a:p>
            <a:r>
              <a:rPr lang="en-US" b="1" dirty="0">
                <a:solidFill>
                  <a:schemeClr val="accent1"/>
                </a:solidFill>
              </a:rPr>
              <a:t>Discussion</a:t>
            </a:r>
          </a:p>
          <a:p>
            <a:r>
              <a:rPr lang="en-US" b="1" dirty="0">
                <a:solidFill>
                  <a:schemeClr val="accent1"/>
                </a:solidFill>
              </a:rPr>
              <a:t>(follows above)</a:t>
            </a:r>
            <a:endParaRPr lang="en-AU" b="1" dirty="0">
              <a:solidFill>
                <a:schemeClr val="accent1"/>
              </a:solidFill>
            </a:endParaRPr>
          </a:p>
        </p:txBody>
      </p:sp>
      <p:cxnSp>
        <p:nvCxnSpPr>
          <p:cNvPr id="41" name="Straight Arrow Connector 40">
            <a:extLst>
              <a:ext uri="{FF2B5EF4-FFF2-40B4-BE49-F238E27FC236}">
                <a16:creationId xmlns:a16="http://schemas.microsoft.com/office/drawing/2014/main" xmlns="" id="{6DFEBE9C-0410-43B1-999A-E7E194397041}"/>
              </a:ext>
            </a:extLst>
          </p:cNvPr>
          <p:cNvCxnSpPr>
            <a:cxnSpLocks/>
          </p:cNvCxnSpPr>
          <p:nvPr/>
        </p:nvCxnSpPr>
        <p:spPr>
          <a:xfrm>
            <a:off x="8959356" y="4199326"/>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24EF2AD2-3261-4BA7-87AF-99CFB7B1BAF5}"/>
              </a:ext>
            </a:extLst>
          </p:cNvPr>
          <p:cNvSpPr txBox="1"/>
          <p:nvPr/>
        </p:nvSpPr>
        <p:spPr>
          <a:xfrm>
            <a:off x="9906009" y="3842999"/>
            <a:ext cx="1782407" cy="646331"/>
          </a:xfrm>
          <a:prstGeom prst="rect">
            <a:avLst/>
          </a:prstGeom>
          <a:noFill/>
        </p:spPr>
        <p:txBody>
          <a:bodyPr wrap="square" rtlCol="0">
            <a:spAutoFit/>
          </a:bodyPr>
          <a:lstStyle/>
          <a:p>
            <a:r>
              <a:rPr lang="en-US" b="1" dirty="0">
                <a:solidFill>
                  <a:schemeClr val="accent1"/>
                </a:solidFill>
              </a:rPr>
              <a:t>Discussion</a:t>
            </a:r>
          </a:p>
          <a:p>
            <a:r>
              <a:rPr lang="en-US" b="1" dirty="0">
                <a:solidFill>
                  <a:schemeClr val="accent1"/>
                </a:solidFill>
              </a:rPr>
              <a:t>(new paragraph)</a:t>
            </a:r>
            <a:endParaRPr lang="en-AU" b="1" dirty="0">
              <a:solidFill>
                <a:schemeClr val="accent1"/>
              </a:solidFill>
            </a:endParaRPr>
          </a:p>
        </p:txBody>
      </p:sp>
      <p:cxnSp>
        <p:nvCxnSpPr>
          <p:cNvPr id="43" name="Straight Arrow Connector 42">
            <a:extLst>
              <a:ext uri="{FF2B5EF4-FFF2-40B4-BE49-F238E27FC236}">
                <a16:creationId xmlns:a16="http://schemas.microsoft.com/office/drawing/2014/main" xmlns="" id="{A684A7EA-2557-4D66-9699-DF6A3830D62A}"/>
              </a:ext>
            </a:extLst>
          </p:cNvPr>
          <p:cNvCxnSpPr>
            <a:cxnSpLocks/>
          </p:cNvCxnSpPr>
          <p:nvPr/>
        </p:nvCxnSpPr>
        <p:spPr>
          <a:xfrm flipV="1">
            <a:off x="3060508" y="5445721"/>
            <a:ext cx="1260000"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xmlns="" id="{0D33DD68-89CF-4C09-A49F-446DA1F8A47C}"/>
              </a:ext>
            </a:extLst>
          </p:cNvPr>
          <p:cNvSpPr txBox="1"/>
          <p:nvPr/>
        </p:nvSpPr>
        <p:spPr>
          <a:xfrm>
            <a:off x="4473273" y="5142745"/>
            <a:ext cx="3819462" cy="646331"/>
          </a:xfrm>
          <a:prstGeom prst="rect">
            <a:avLst/>
          </a:prstGeom>
          <a:noFill/>
        </p:spPr>
        <p:txBody>
          <a:bodyPr wrap="square" rtlCol="0">
            <a:spAutoFit/>
          </a:bodyPr>
          <a:lstStyle/>
          <a:p>
            <a:r>
              <a:rPr lang="en-AU" b="1" dirty="0">
                <a:solidFill>
                  <a:schemeClr val="accent2"/>
                </a:solidFill>
              </a:rPr>
              <a:t>What alternative explanations also explain the results/phenomenon</a:t>
            </a:r>
          </a:p>
        </p:txBody>
      </p:sp>
      <p:cxnSp>
        <p:nvCxnSpPr>
          <p:cNvPr id="50" name="Straight Arrow Connector 49">
            <a:extLst>
              <a:ext uri="{FF2B5EF4-FFF2-40B4-BE49-F238E27FC236}">
                <a16:creationId xmlns:a16="http://schemas.microsoft.com/office/drawing/2014/main" xmlns="" id="{94C68565-E00E-4BD6-994E-FC6EED19564C}"/>
              </a:ext>
            </a:extLst>
          </p:cNvPr>
          <p:cNvCxnSpPr>
            <a:cxnSpLocks/>
          </p:cNvCxnSpPr>
          <p:nvPr/>
        </p:nvCxnSpPr>
        <p:spPr>
          <a:xfrm>
            <a:off x="8959356" y="4898665"/>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7A8AFB2A-6FEE-4379-9F25-581F46236064}"/>
              </a:ext>
            </a:extLst>
          </p:cNvPr>
          <p:cNvSpPr txBox="1"/>
          <p:nvPr/>
        </p:nvSpPr>
        <p:spPr>
          <a:xfrm>
            <a:off x="9906009" y="4542338"/>
            <a:ext cx="1782407" cy="646331"/>
          </a:xfrm>
          <a:prstGeom prst="rect">
            <a:avLst/>
          </a:prstGeom>
          <a:noFill/>
        </p:spPr>
        <p:txBody>
          <a:bodyPr wrap="square" rtlCol="0">
            <a:spAutoFit/>
          </a:bodyPr>
          <a:lstStyle/>
          <a:p>
            <a:r>
              <a:rPr lang="en-US" b="1" dirty="0">
                <a:solidFill>
                  <a:schemeClr val="accent1"/>
                </a:solidFill>
              </a:rPr>
              <a:t>Discussion</a:t>
            </a:r>
          </a:p>
          <a:p>
            <a:r>
              <a:rPr lang="en-US" b="1" dirty="0">
                <a:solidFill>
                  <a:schemeClr val="accent1"/>
                </a:solidFill>
              </a:rPr>
              <a:t>(new paragraph)</a:t>
            </a:r>
            <a:endParaRPr lang="en-AU" b="1" dirty="0">
              <a:solidFill>
                <a:schemeClr val="accent1"/>
              </a:solidFill>
            </a:endParaRPr>
          </a:p>
        </p:txBody>
      </p:sp>
      <p:cxnSp>
        <p:nvCxnSpPr>
          <p:cNvPr id="52" name="Straight Arrow Connector 51">
            <a:extLst>
              <a:ext uri="{FF2B5EF4-FFF2-40B4-BE49-F238E27FC236}">
                <a16:creationId xmlns:a16="http://schemas.microsoft.com/office/drawing/2014/main" xmlns="" id="{2352D399-EBB8-4551-9088-AC9FC75B5EE2}"/>
              </a:ext>
            </a:extLst>
          </p:cNvPr>
          <p:cNvCxnSpPr>
            <a:cxnSpLocks/>
          </p:cNvCxnSpPr>
          <p:nvPr/>
        </p:nvCxnSpPr>
        <p:spPr>
          <a:xfrm>
            <a:off x="8959356" y="5598004"/>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E268FB50-3A28-4D32-B04B-BBDBA339D7D5}"/>
              </a:ext>
            </a:extLst>
          </p:cNvPr>
          <p:cNvSpPr txBox="1"/>
          <p:nvPr/>
        </p:nvSpPr>
        <p:spPr>
          <a:xfrm>
            <a:off x="9906009" y="5241677"/>
            <a:ext cx="1782407" cy="800219"/>
          </a:xfrm>
          <a:prstGeom prst="rect">
            <a:avLst/>
          </a:prstGeom>
          <a:noFill/>
        </p:spPr>
        <p:txBody>
          <a:bodyPr wrap="square" rtlCol="0">
            <a:spAutoFit/>
          </a:bodyPr>
          <a:lstStyle/>
          <a:p>
            <a:r>
              <a:rPr lang="en-US" b="1" dirty="0">
                <a:solidFill>
                  <a:schemeClr val="accent1"/>
                </a:solidFill>
              </a:rPr>
              <a:t>Discussion</a:t>
            </a:r>
          </a:p>
          <a:p>
            <a:r>
              <a:rPr lang="en-US" sz="1400" b="1" dirty="0">
                <a:solidFill>
                  <a:schemeClr val="accent1"/>
                </a:solidFill>
              </a:rPr>
              <a:t>(new paragraph or follows from above)</a:t>
            </a:r>
            <a:endParaRPr lang="en-AU" sz="1400" b="1" dirty="0">
              <a:solidFill>
                <a:schemeClr val="accent1"/>
              </a:solidFill>
            </a:endParaRPr>
          </a:p>
        </p:txBody>
      </p:sp>
      <p:cxnSp>
        <p:nvCxnSpPr>
          <p:cNvPr id="57" name="Straight Arrow Connector 56">
            <a:extLst>
              <a:ext uri="{FF2B5EF4-FFF2-40B4-BE49-F238E27FC236}">
                <a16:creationId xmlns:a16="http://schemas.microsoft.com/office/drawing/2014/main" xmlns="" id="{BDD62C7D-04F9-45C6-B596-48FD8444E764}"/>
              </a:ext>
            </a:extLst>
          </p:cNvPr>
          <p:cNvCxnSpPr>
            <a:cxnSpLocks/>
          </p:cNvCxnSpPr>
          <p:nvPr/>
        </p:nvCxnSpPr>
        <p:spPr>
          <a:xfrm flipV="1">
            <a:off x="3063122" y="6375779"/>
            <a:ext cx="1260000" cy="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xmlns="" id="{5FB4783D-1685-437F-B7DA-21C0A0D17886}"/>
              </a:ext>
            </a:extLst>
          </p:cNvPr>
          <p:cNvSpPr txBox="1"/>
          <p:nvPr/>
        </p:nvSpPr>
        <p:spPr>
          <a:xfrm>
            <a:off x="4502898" y="5834602"/>
            <a:ext cx="3819467" cy="923330"/>
          </a:xfrm>
          <a:prstGeom prst="rect">
            <a:avLst/>
          </a:prstGeom>
          <a:noFill/>
        </p:spPr>
        <p:txBody>
          <a:bodyPr wrap="square" rtlCol="0">
            <a:spAutoFit/>
          </a:bodyPr>
          <a:lstStyle/>
          <a:p>
            <a:r>
              <a:rPr lang="en-AU" b="1" dirty="0">
                <a:solidFill>
                  <a:srgbClr val="00B050"/>
                </a:solidFill>
              </a:rPr>
              <a:t>Future directions? Where does this leave the field, what could be done next? </a:t>
            </a:r>
          </a:p>
        </p:txBody>
      </p:sp>
      <p:cxnSp>
        <p:nvCxnSpPr>
          <p:cNvPr id="59" name="Straight Arrow Connector 58">
            <a:extLst>
              <a:ext uri="{FF2B5EF4-FFF2-40B4-BE49-F238E27FC236}">
                <a16:creationId xmlns:a16="http://schemas.microsoft.com/office/drawing/2014/main" xmlns="" id="{93370F86-A3C7-4933-9ACB-6B1CCAC21E52}"/>
              </a:ext>
            </a:extLst>
          </p:cNvPr>
          <p:cNvCxnSpPr>
            <a:cxnSpLocks/>
          </p:cNvCxnSpPr>
          <p:nvPr/>
        </p:nvCxnSpPr>
        <p:spPr>
          <a:xfrm>
            <a:off x="1404324" y="2389735"/>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xmlns="" id="{B971BDF2-A46B-45D7-89BE-C9D5C68DFE39}"/>
              </a:ext>
            </a:extLst>
          </p:cNvPr>
          <p:cNvCxnSpPr>
            <a:cxnSpLocks/>
          </p:cNvCxnSpPr>
          <p:nvPr/>
        </p:nvCxnSpPr>
        <p:spPr>
          <a:xfrm>
            <a:off x="1404324" y="1670733"/>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xmlns="" id="{F117FD1F-ADDD-428C-8FA0-E39741EBA402}"/>
              </a:ext>
            </a:extLst>
          </p:cNvPr>
          <p:cNvSpPr txBox="1"/>
          <p:nvPr/>
        </p:nvSpPr>
        <p:spPr>
          <a:xfrm rot="20928488">
            <a:off x="10265812" y="6119500"/>
            <a:ext cx="1702710" cy="646331"/>
          </a:xfrm>
          <a:prstGeom prst="rect">
            <a:avLst/>
          </a:prstGeom>
          <a:noFill/>
        </p:spPr>
        <p:txBody>
          <a:bodyPr wrap="square" rtlCol="0">
            <a:spAutoFit/>
          </a:bodyPr>
          <a:lstStyle/>
          <a:p>
            <a:pPr algn="ctr"/>
            <a:r>
              <a:rPr lang="en-AU" dirty="0"/>
              <a:t>TENSE – PAST</a:t>
            </a:r>
          </a:p>
          <a:p>
            <a:pPr algn="ctr"/>
            <a:r>
              <a:rPr lang="en-AU" dirty="0"/>
              <a:t>3</a:t>
            </a:r>
            <a:r>
              <a:rPr lang="en-AU" baseline="30000" dirty="0"/>
              <a:t>rd</a:t>
            </a:r>
            <a:r>
              <a:rPr lang="en-AU" dirty="0"/>
              <a:t> PERSON</a:t>
            </a:r>
          </a:p>
        </p:txBody>
      </p:sp>
    </p:spTree>
    <p:extLst>
      <p:ext uri="{BB962C8B-B14F-4D97-AF65-F5344CB8AC3E}">
        <p14:creationId xmlns:p14="http://schemas.microsoft.com/office/powerpoint/2010/main" val="2846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xmlns="" id="{BF7341C1-26BD-4A27-8B54-47BB9B10C3EE}"/>
              </a:ext>
            </a:extLst>
          </p:cNvPr>
          <p:cNvSpPr txBox="1"/>
          <p:nvPr/>
        </p:nvSpPr>
        <p:spPr>
          <a:xfrm>
            <a:off x="828260" y="939318"/>
            <a:ext cx="10754140" cy="369332"/>
          </a:xfrm>
          <a:prstGeom prst="rect">
            <a:avLst/>
          </a:prstGeom>
          <a:noFill/>
        </p:spPr>
        <p:txBody>
          <a:bodyPr wrap="square" rtlCol="0">
            <a:spAutoFit/>
          </a:bodyPr>
          <a:lstStyle/>
          <a:p>
            <a:r>
              <a:rPr lang="en-US" b="1" dirty="0">
                <a:solidFill>
                  <a:schemeClr val="accent1"/>
                </a:solidFill>
              </a:rPr>
              <a:t>Scientific Stages			      Aim of Each Scientific Stage	   	        Where we write it…</a:t>
            </a:r>
            <a:endParaRPr lang="en-AU" b="1" dirty="0">
              <a:solidFill>
                <a:schemeClr val="accent1"/>
              </a:solidFill>
            </a:endParaRPr>
          </a:p>
        </p:txBody>
      </p:sp>
      <p:sp>
        <p:nvSpPr>
          <p:cNvPr id="27" name="Title 1">
            <a:extLst>
              <a:ext uri="{FF2B5EF4-FFF2-40B4-BE49-F238E27FC236}">
                <a16:creationId xmlns:a16="http://schemas.microsoft.com/office/drawing/2014/main" xmlns="" id="{F20C8559-C02A-4540-ADA2-ACA8D8352A7E}"/>
              </a:ext>
            </a:extLst>
          </p:cNvPr>
          <p:cNvSpPr>
            <a:spLocks noGrp="1"/>
          </p:cNvSpPr>
          <p:nvPr>
            <p:ph type="title"/>
          </p:nvPr>
        </p:nvSpPr>
        <p:spPr>
          <a:xfrm>
            <a:off x="838200" y="0"/>
            <a:ext cx="10515600" cy="1325563"/>
          </a:xfrm>
        </p:spPr>
        <p:txBody>
          <a:bodyPr>
            <a:normAutofit/>
          </a:bodyPr>
          <a:lstStyle/>
          <a:p>
            <a:r>
              <a:rPr lang="en-AU" sz="3500" b="1" dirty="0"/>
              <a:t>How To Science…</a:t>
            </a:r>
          </a:p>
        </p:txBody>
      </p:sp>
      <p:cxnSp>
        <p:nvCxnSpPr>
          <p:cNvPr id="29" name="Straight Connector 28">
            <a:extLst>
              <a:ext uri="{FF2B5EF4-FFF2-40B4-BE49-F238E27FC236}">
                <a16:creationId xmlns:a16="http://schemas.microsoft.com/office/drawing/2014/main" xmlns="" id="{8C5CB777-998C-4D44-8E16-861625C14DE4}"/>
              </a:ext>
            </a:extLst>
          </p:cNvPr>
          <p:cNvCxnSpPr>
            <a:cxnSpLocks/>
          </p:cNvCxnSpPr>
          <p:nvPr/>
        </p:nvCxnSpPr>
        <p:spPr>
          <a:xfrm>
            <a:off x="702365" y="1507431"/>
            <a:ext cx="10880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C62A2586-6CC2-4F86-85C1-9E34957DC77B}"/>
              </a:ext>
            </a:extLst>
          </p:cNvPr>
          <p:cNvCxnSpPr>
            <a:cxnSpLocks/>
          </p:cNvCxnSpPr>
          <p:nvPr/>
        </p:nvCxnSpPr>
        <p:spPr>
          <a:xfrm flipV="1">
            <a:off x="2857259" y="2181708"/>
            <a:ext cx="126000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xmlns="" id="{9DEA8ABA-DADF-41BF-A256-B05D1D11224B}"/>
              </a:ext>
            </a:extLst>
          </p:cNvPr>
          <p:cNvSpPr txBox="1"/>
          <p:nvPr/>
        </p:nvSpPr>
        <p:spPr>
          <a:xfrm>
            <a:off x="4297035" y="1627277"/>
            <a:ext cx="3819467" cy="1200329"/>
          </a:xfrm>
          <a:prstGeom prst="rect">
            <a:avLst/>
          </a:prstGeom>
          <a:noFill/>
        </p:spPr>
        <p:txBody>
          <a:bodyPr wrap="square" rtlCol="0">
            <a:spAutoFit/>
          </a:bodyPr>
          <a:lstStyle/>
          <a:p>
            <a:r>
              <a:rPr lang="en-AU" b="1" dirty="0">
                <a:solidFill>
                  <a:srgbClr val="FF0000"/>
                </a:solidFill>
              </a:rPr>
              <a:t>Plain English summary pointing out </a:t>
            </a:r>
            <a:r>
              <a:rPr lang="en-AU" b="1" i="1" u="sng" dirty="0">
                <a:solidFill>
                  <a:srgbClr val="FF0000"/>
                </a:solidFill>
              </a:rPr>
              <a:t>Why</a:t>
            </a:r>
            <a:r>
              <a:rPr lang="en-AU" b="1" dirty="0">
                <a:solidFill>
                  <a:srgbClr val="FF0000"/>
                </a:solidFill>
              </a:rPr>
              <a:t> this work is important, for the field or even better, for the General Public</a:t>
            </a:r>
          </a:p>
        </p:txBody>
      </p:sp>
      <p:sp>
        <p:nvSpPr>
          <p:cNvPr id="49" name="TextBox 48">
            <a:extLst>
              <a:ext uri="{FF2B5EF4-FFF2-40B4-BE49-F238E27FC236}">
                <a16:creationId xmlns:a16="http://schemas.microsoft.com/office/drawing/2014/main" xmlns="" id="{0D208ABD-16DB-425B-91E0-720FDBA9551E}"/>
              </a:ext>
            </a:extLst>
          </p:cNvPr>
          <p:cNvSpPr txBox="1"/>
          <p:nvPr/>
        </p:nvSpPr>
        <p:spPr>
          <a:xfrm>
            <a:off x="819301" y="1865815"/>
            <a:ext cx="1948070" cy="646331"/>
          </a:xfrm>
          <a:prstGeom prst="rect">
            <a:avLst/>
          </a:prstGeom>
          <a:noFill/>
        </p:spPr>
        <p:txBody>
          <a:bodyPr wrap="square" rtlCol="0">
            <a:spAutoFit/>
          </a:bodyPr>
          <a:lstStyle/>
          <a:p>
            <a:r>
              <a:rPr lang="en-US" b="1" dirty="0"/>
              <a:t>Importance of </a:t>
            </a:r>
            <a:br>
              <a:rPr lang="en-US" b="1" dirty="0"/>
            </a:br>
            <a:r>
              <a:rPr lang="en-US" b="1" dirty="0"/>
              <a:t>your study!</a:t>
            </a:r>
            <a:endParaRPr lang="en-AU" b="1" dirty="0"/>
          </a:p>
        </p:txBody>
      </p:sp>
      <p:cxnSp>
        <p:nvCxnSpPr>
          <p:cNvPr id="54" name="Straight Arrow Connector 53">
            <a:extLst>
              <a:ext uri="{FF2B5EF4-FFF2-40B4-BE49-F238E27FC236}">
                <a16:creationId xmlns:a16="http://schemas.microsoft.com/office/drawing/2014/main" xmlns="" id="{80B43866-ECBB-479C-AC88-B947FD8A8ECF}"/>
              </a:ext>
            </a:extLst>
          </p:cNvPr>
          <p:cNvCxnSpPr>
            <a:cxnSpLocks/>
          </p:cNvCxnSpPr>
          <p:nvPr/>
        </p:nvCxnSpPr>
        <p:spPr>
          <a:xfrm>
            <a:off x="8514955" y="2143985"/>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906D37D6-3B02-4AB5-9E81-DD4697651918}"/>
              </a:ext>
            </a:extLst>
          </p:cNvPr>
          <p:cNvSpPr txBox="1"/>
          <p:nvPr/>
        </p:nvSpPr>
        <p:spPr>
          <a:xfrm>
            <a:off x="9461608" y="1787658"/>
            <a:ext cx="2285991" cy="646331"/>
          </a:xfrm>
          <a:prstGeom prst="rect">
            <a:avLst/>
          </a:prstGeom>
          <a:noFill/>
        </p:spPr>
        <p:txBody>
          <a:bodyPr wrap="square" rtlCol="0">
            <a:spAutoFit/>
          </a:bodyPr>
          <a:lstStyle/>
          <a:p>
            <a:r>
              <a:rPr lang="en-US" b="1" dirty="0">
                <a:solidFill>
                  <a:schemeClr val="accent1"/>
                </a:solidFill>
              </a:rPr>
              <a:t>Conclusion</a:t>
            </a:r>
          </a:p>
          <a:p>
            <a:r>
              <a:rPr lang="en-US" b="1" dirty="0">
                <a:solidFill>
                  <a:schemeClr val="accent1"/>
                </a:solidFill>
              </a:rPr>
              <a:t>Summary/Importance</a:t>
            </a:r>
            <a:endParaRPr lang="en-AU" b="1" dirty="0">
              <a:solidFill>
                <a:schemeClr val="accent1"/>
              </a:solidFill>
            </a:endParaRPr>
          </a:p>
        </p:txBody>
      </p:sp>
      <p:sp>
        <p:nvSpPr>
          <p:cNvPr id="56" name="TextBox 55">
            <a:extLst>
              <a:ext uri="{FF2B5EF4-FFF2-40B4-BE49-F238E27FC236}">
                <a16:creationId xmlns:a16="http://schemas.microsoft.com/office/drawing/2014/main" xmlns="" id="{1533D8DC-DB0B-434F-9651-EDBABF59E60C}"/>
              </a:ext>
            </a:extLst>
          </p:cNvPr>
          <p:cNvSpPr txBox="1"/>
          <p:nvPr/>
        </p:nvSpPr>
        <p:spPr>
          <a:xfrm>
            <a:off x="769597" y="3105834"/>
            <a:ext cx="1948070" cy="369332"/>
          </a:xfrm>
          <a:prstGeom prst="rect">
            <a:avLst/>
          </a:prstGeom>
          <a:noFill/>
        </p:spPr>
        <p:txBody>
          <a:bodyPr wrap="square" rtlCol="0">
            <a:spAutoFit/>
          </a:bodyPr>
          <a:lstStyle/>
          <a:p>
            <a:r>
              <a:rPr lang="en-US" b="1" dirty="0"/>
              <a:t>References (APA)</a:t>
            </a:r>
            <a:endParaRPr lang="en-AU" b="1" dirty="0"/>
          </a:p>
        </p:txBody>
      </p:sp>
      <p:cxnSp>
        <p:nvCxnSpPr>
          <p:cNvPr id="57" name="Straight Arrow Connector 56">
            <a:extLst>
              <a:ext uri="{FF2B5EF4-FFF2-40B4-BE49-F238E27FC236}">
                <a16:creationId xmlns:a16="http://schemas.microsoft.com/office/drawing/2014/main" xmlns="" id="{01E79A38-45D7-4825-9D53-5D55DEFC037E}"/>
              </a:ext>
            </a:extLst>
          </p:cNvPr>
          <p:cNvCxnSpPr>
            <a:cxnSpLocks/>
          </p:cNvCxnSpPr>
          <p:nvPr/>
        </p:nvCxnSpPr>
        <p:spPr>
          <a:xfrm flipV="1">
            <a:off x="2857259" y="3250427"/>
            <a:ext cx="1260000"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xmlns="" id="{202FE3DA-DF1B-48DD-A4CC-A2AF31D4BB32}"/>
              </a:ext>
            </a:extLst>
          </p:cNvPr>
          <p:cNvSpPr txBox="1"/>
          <p:nvPr/>
        </p:nvSpPr>
        <p:spPr>
          <a:xfrm>
            <a:off x="4270024" y="2947451"/>
            <a:ext cx="3819462" cy="923330"/>
          </a:xfrm>
          <a:prstGeom prst="rect">
            <a:avLst/>
          </a:prstGeom>
          <a:noFill/>
        </p:spPr>
        <p:txBody>
          <a:bodyPr wrap="square" rtlCol="0">
            <a:spAutoFit/>
          </a:bodyPr>
          <a:lstStyle/>
          <a:p>
            <a:r>
              <a:rPr lang="en-AU" b="1" dirty="0">
                <a:solidFill>
                  <a:schemeClr val="accent2"/>
                </a:solidFill>
              </a:rPr>
              <a:t>So readers can understand where your ideas originated, and evaluate the contribution of your work</a:t>
            </a:r>
          </a:p>
        </p:txBody>
      </p:sp>
      <p:cxnSp>
        <p:nvCxnSpPr>
          <p:cNvPr id="59" name="Straight Arrow Connector 58">
            <a:extLst>
              <a:ext uri="{FF2B5EF4-FFF2-40B4-BE49-F238E27FC236}">
                <a16:creationId xmlns:a16="http://schemas.microsoft.com/office/drawing/2014/main" xmlns="" id="{F2473244-8E6D-4465-8660-4B3323D7CA2F}"/>
              </a:ext>
            </a:extLst>
          </p:cNvPr>
          <p:cNvCxnSpPr>
            <a:cxnSpLocks/>
          </p:cNvCxnSpPr>
          <p:nvPr/>
        </p:nvCxnSpPr>
        <p:spPr>
          <a:xfrm>
            <a:off x="1404324" y="2522255"/>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xmlns="" id="{B8F0554A-F06F-4EAA-B439-0A64BA9BA7F7}"/>
              </a:ext>
            </a:extLst>
          </p:cNvPr>
          <p:cNvCxnSpPr>
            <a:cxnSpLocks/>
          </p:cNvCxnSpPr>
          <p:nvPr/>
        </p:nvCxnSpPr>
        <p:spPr>
          <a:xfrm>
            <a:off x="1404324" y="1670733"/>
            <a:ext cx="0" cy="242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xmlns="" id="{525B502D-FC98-45B8-BB64-5BB8A3133AD7}"/>
              </a:ext>
            </a:extLst>
          </p:cNvPr>
          <p:cNvCxnSpPr>
            <a:cxnSpLocks/>
          </p:cNvCxnSpPr>
          <p:nvPr/>
        </p:nvCxnSpPr>
        <p:spPr>
          <a:xfrm>
            <a:off x="8514955" y="3328773"/>
            <a:ext cx="9000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282E8938-094A-46EA-8A18-646A5C5F3B2E}"/>
              </a:ext>
            </a:extLst>
          </p:cNvPr>
          <p:cNvSpPr txBox="1"/>
          <p:nvPr/>
        </p:nvSpPr>
        <p:spPr>
          <a:xfrm>
            <a:off x="9461608" y="3118218"/>
            <a:ext cx="2285991" cy="369332"/>
          </a:xfrm>
          <a:prstGeom prst="rect">
            <a:avLst/>
          </a:prstGeom>
          <a:noFill/>
        </p:spPr>
        <p:txBody>
          <a:bodyPr wrap="square" rtlCol="0">
            <a:spAutoFit/>
          </a:bodyPr>
          <a:lstStyle/>
          <a:p>
            <a:r>
              <a:rPr lang="en-US" b="1" dirty="0">
                <a:solidFill>
                  <a:schemeClr val="accent1"/>
                </a:solidFill>
              </a:rPr>
              <a:t>References</a:t>
            </a:r>
            <a:endParaRPr lang="en-AU" b="1" dirty="0">
              <a:solidFill>
                <a:schemeClr val="accent1"/>
              </a:solidFill>
            </a:endParaRPr>
          </a:p>
        </p:txBody>
      </p:sp>
      <p:sp>
        <p:nvSpPr>
          <p:cNvPr id="17" name="TextBox 16">
            <a:extLst>
              <a:ext uri="{FF2B5EF4-FFF2-40B4-BE49-F238E27FC236}">
                <a16:creationId xmlns:a16="http://schemas.microsoft.com/office/drawing/2014/main" xmlns="" id="{26F07180-C64E-4E14-AE51-E0E74C01B759}"/>
              </a:ext>
            </a:extLst>
          </p:cNvPr>
          <p:cNvSpPr txBox="1"/>
          <p:nvPr/>
        </p:nvSpPr>
        <p:spPr>
          <a:xfrm rot="20928488">
            <a:off x="10265812" y="6119500"/>
            <a:ext cx="1702710" cy="646331"/>
          </a:xfrm>
          <a:prstGeom prst="rect">
            <a:avLst/>
          </a:prstGeom>
          <a:noFill/>
        </p:spPr>
        <p:txBody>
          <a:bodyPr wrap="square" rtlCol="0">
            <a:spAutoFit/>
          </a:bodyPr>
          <a:lstStyle/>
          <a:p>
            <a:pPr algn="ctr"/>
            <a:r>
              <a:rPr lang="en-AU" dirty="0"/>
              <a:t>TENSE – PAST</a:t>
            </a:r>
          </a:p>
          <a:p>
            <a:pPr algn="ctr"/>
            <a:r>
              <a:rPr lang="en-AU" dirty="0"/>
              <a:t>3</a:t>
            </a:r>
            <a:r>
              <a:rPr lang="en-AU" baseline="30000" dirty="0"/>
              <a:t>rd</a:t>
            </a:r>
            <a:r>
              <a:rPr lang="en-AU" dirty="0"/>
              <a:t> PERSON</a:t>
            </a:r>
          </a:p>
        </p:txBody>
      </p:sp>
    </p:spTree>
    <p:extLst>
      <p:ext uri="{BB962C8B-B14F-4D97-AF65-F5344CB8AC3E}">
        <p14:creationId xmlns:p14="http://schemas.microsoft.com/office/powerpoint/2010/main" val="992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096C8-2AFA-471B-A319-35DF8E291230}"/>
              </a:ext>
            </a:extLst>
          </p:cNvPr>
          <p:cNvSpPr>
            <a:spLocks noGrp="1"/>
          </p:cNvSpPr>
          <p:nvPr>
            <p:ph type="ctrTitle"/>
          </p:nvPr>
        </p:nvSpPr>
        <p:spPr/>
        <p:txBody>
          <a:bodyPr/>
          <a:lstStyle/>
          <a:p>
            <a:r>
              <a:rPr lang="en-AU" dirty="0"/>
              <a:t>Introduction</a:t>
            </a:r>
          </a:p>
        </p:txBody>
      </p:sp>
      <p:sp>
        <p:nvSpPr>
          <p:cNvPr id="3" name="Subtitle 2">
            <a:extLst>
              <a:ext uri="{FF2B5EF4-FFF2-40B4-BE49-F238E27FC236}">
                <a16:creationId xmlns:a16="http://schemas.microsoft.com/office/drawing/2014/main" xmlns="" id="{D4433732-4C8F-41EE-AA53-4BBD901EC7BC}"/>
              </a:ext>
            </a:extLst>
          </p:cNvPr>
          <p:cNvSpPr>
            <a:spLocks noGrp="1"/>
          </p:cNvSpPr>
          <p:nvPr>
            <p:ph type="subTitle" idx="1"/>
          </p:nvPr>
        </p:nvSpPr>
        <p:spPr/>
        <p:txBody>
          <a:bodyPr/>
          <a:lstStyle/>
          <a:p>
            <a:r>
              <a:rPr lang="en-AU" dirty="0"/>
              <a:t>Step by step</a:t>
            </a:r>
          </a:p>
        </p:txBody>
      </p:sp>
    </p:spTree>
    <p:extLst>
      <p:ext uri="{BB962C8B-B14F-4D97-AF65-F5344CB8AC3E}">
        <p14:creationId xmlns:p14="http://schemas.microsoft.com/office/powerpoint/2010/main" val="292555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46193-05C3-4CCD-AC13-CCC1027C93B2}"/>
              </a:ext>
            </a:extLst>
          </p:cNvPr>
          <p:cNvSpPr>
            <a:spLocks noGrp="1"/>
          </p:cNvSpPr>
          <p:nvPr>
            <p:ph type="title"/>
          </p:nvPr>
        </p:nvSpPr>
        <p:spPr>
          <a:xfrm>
            <a:off x="838200" y="0"/>
            <a:ext cx="10515600" cy="1325563"/>
          </a:xfrm>
        </p:spPr>
        <p:txBody>
          <a:bodyPr>
            <a:normAutofit/>
          </a:bodyPr>
          <a:lstStyle/>
          <a:p>
            <a:r>
              <a:rPr lang="en-AU" sz="3500" b="1" dirty="0"/>
              <a:t>Phenomenon</a:t>
            </a:r>
          </a:p>
        </p:txBody>
      </p:sp>
      <p:sp>
        <p:nvSpPr>
          <p:cNvPr id="3" name="Content Placeholder 2">
            <a:extLst>
              <a:ext uri="{FF2B5EF4-FFF2-40B4-BE49-F238E27FC236}">
                <a16:creationId xmlns:a16="http://schemas.microsoft.com/office/drawing/2014/main" xmlns="" id="{E1739637-05DD-438C-8E74-7C5743CC6BC7}"/>
              </a:ext>
            </a:extLst>
          </p:cNvPr>
          <p:cNvSpPr>
            <a:spLocks noGrp="1"/>
          </p:cNvSpPr>
          <p:nvPr>
            <p:ph idx="1"/>
          </p:nvPr>
        </p:nvSpPr>
        <p:spPr>
          <a:xfrm>
            <a:off x="239486" y="1209448"/>
            <a:ext cx="11713028" cy="5452609"/>
          </a:xfrm>
        </p:spPr>
        <p:txBody>
          <a:bodyPr>
            <a:noAutofit/>
          </a:bodyPr>
          <a:lstStyle/>
          <a:p>
            <a:r>
              <a:rPr lang="en-AU" sz="2500" dirty="0"/>
              <a:t>Purpose: The broad topic of interest. </a:t>
            </a:r>
            <a:br>
              <a:rPr lang="en-AU" sz="2500" dirty="0"/>
            </a:br>
            <a:r>
              <a:rPr lang="en-AU" sz="2500" b="1" dirty="0"/>
              <a:t>Note:</a:t>
            </a:r>
            <a:r>
              <a:rPr lang="en-AU" sz="2500" dirty="0"/>
              <a:t> Introduction tense – present tense, 3</a:t>
            </a:r>
            <a:r>
              <a:rPr lang="en-AU" sz="2500" baseline="30000" dirty="0"/>
              <a:t>rd</a:t>
            </a:r>
            <a:r>
              <a:rPr lang="en-AU" sz="2500" dirty="0"/>
              <a:t> person. Written as ‘we will do this…’</a:t>
            </a:r>
          </a:p>
          <a:p>
            <a:r>
              <a:rPr lang="en-AU" sz="2500" dirty="0"/>
              <a:t>For example, if you had a report on the phenomenon of short-term and long-term memory… </a:t>
            </a:r>
            <a:br>
              <a:rPr lang="en-AU" sz="2500" dirty="0"/>
            </a:br>
            <a:r>
              <a:rPr lang="en-AU" sz="2500" dirty="0"/>
              <a:t>(Always start broad) </a:t>
            </a:r>
            <a:br>
              <a:rPr lang="en-AU" sz="2500" dirty="0"/>
            </a:br>
            <a:r>
              <a:rPr lang="en-AU" sz="2500" i="1" dirty="0">
                <a:solidFill>
                  <a:schemeClr val="accent1"/>
                </a:solidFill>
              </a:rPr>
              <a:t>Memory describes the cognitive process by which we recall and recognise events from our past. </a:t>
            </a:r>
            <a:br>
              <a:rPr lang="en-AU" sz="2500" i="1" dirty="0">
                <a:solidFill>
                  <a:schemeClr val="accent1"/>
                </a:solidFill>
              </a:rPr>
            </a:br>
            <a:r>
              <a:rPr lang="en-AU" sz="2500" dirty="0"/>
              <a:t>(Become specific and provide definitions and examples)</a:t>
            </a:r>
            <a:br>
              <a:rPr lang="en-AU" sz="2500" dirty="0"/>
            </a:br>
            <a:r>
              <a:rPr lang="en-AU" sz="2500" i="1" dirty="0">
                <a:solidFill>
                  <a:schemeClr val="accent1"/>
                </a:solidFill>
              </a:rPr>
              <a:t>Short-term memory describes how we recall recent events, for example where you placed your keys when you entered the office this morning. Long-term memory describes our recollection for older events, for example, the memory of your childhood bedroom. </a:t>
            </a:r>
            <a:br>
              <a:rPr lang="en-AU" sz="2500" i="1" dirty="0">
                <a:solidFill>
                  <a:schemeClr val="accent1"/>
                </a:solidFill>
              </a:rPr>
            </a:br>
            <a:r>
              <a:rPr lang="en-AU" dirty="0"/>
              <a:t>(</a:t>
            </a:r>
            <a:r>
              <a:rPr lang="en-AU" sz="2500" dirty="0"/>
              <a:t>Then state the problem early)</a:t>
            </a:r>
            <a:r>
              <a:rPr lang="en-AU" sz="2500" i="1" dirty="0">
                <a:solidFill>
                  <a:schemeClr val="accent1"/>
                </a:solidFill>
              </a:rPr>
              <a:t/>
            </a:r>
            <a:br>
              <a:rPr lang="en-AU" sz="2500" i="1" dirty="0">
                <a:solidFill>
                  <a:schemeClr val="accent1"/>
                </a:solidFill>
              </a:rPr>
            </a:br>
            <a:r>
              <a:rPr lang="en-AU" sz="2500" i="1" dirty="0">
                <a:solidFill>
                  <a:schemeClr val="accent1"/>
                </a:solidFill>
              </a:rPr>
              <a:t>How memories progress from short-term to long-term memory is not well understood.</a:t>
            </a:r>
          </a:p>
          <a:p>
            <a:endParaRPr lang="en-AU" sz="2500" dirty="0"/>
          </a:p>
        </p:txBody>
      </p:sp>
    </p:spTree>
    <p:extLst>
      <p:ext uri="{BB962C8B-B14F-4D97-AF65-F5344CB8AC3E}">
        <p14:creationId xmlns:p14="http://schemas.microsoft.com/office/powerpoint/2010/main" val="44112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TotalTime>
  <Words>5131</Words>
  <Application>Microsoft Office PowerPoint</Application>
  <PresentationFormat>Widescreen</PresentationFormat>
  <Paragraphs>510</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Times New Roman</vt:lpstr>
      <vt:lpstr>Wingdings</vt:lpstr>
      <vt:lpstr>Office Theme</vt:lpstr>
      <vt:lpstr>Report Writing</vt:lpstr>
      <vt:lpstr>How To Science…</vt:lpstr>
      <vt:lpstr>How To Science…</vt:lpstr>
      <vt:lpstr>How To Science…</vt:lpstr>
      <vt:lpstr>How To Science…</vt:lpstr>
      <vt:lpstr>How To Science…</vt:lpstr>
      <vt:lpstr>How To Science…</vt:lpstr>
      <vt:lpstr>Introduction</vt:lpstr>
      <vt:lpstr>Phenomenon</vt:lpstr>
      <vt:lpstr>Theory</vt:lpstr>
      <vt:lpstr>Propose Experiment</vt:lpstr>
      <vt:lpstr>Create Falsifiable Hypotheses derived from the Theory</vt:lpstr>
      <vt:lpstr>Quick Recap - Variables</vt:lpstr>
      <vt:lpstr>Methods</vt:lpstr>
      <vt:lpstr>Participants</vt:lpstr>
      <vt:lpstr>Stimuli and Apparatus (and Design)</vt:lpstr>
      <vt:lpstr>Procedure</vt:lpstr>
      <vt:lpstr>Results</vt:lpstr>
      <vt:lpstr>Exclusion Criteria</vt:lpstr>
      <vt:lpstr>Mean and Standard Deviation</vt:lpstr>
      <vt:lpstr>Reporting an APA Figure</vt:lpstr>
      <vt:lpstr>Reporting an APA Figure</vt:lpstr>
      <vt:lpstr>PowerPoint Presentation</vt:lpstr>
      <vt:lpstr>Reporting an APA Table</vt:lpstr>
      <vt:lpstr>Reporting an APA Table</vt:lpstr>
      <vt:lpstr>Reporting Statistics – t-tests</vt:lpstr>
      <vt:lpstr>Reporting Statistics – ANOVA</vt:lpstr>
      <vt:lpstr>Reporting Statistics – ANOVA with Interaction Effect</vt:lpstr>
      <vt:lpstr>Results: Test phase. Two-Way ANOVA</vt:lpstr>
      <vt:lpstr>Results: Test phase. Two-Way ANOVA</vt:lpstr>
      <vt:lpstr>Results: Test phase. Two-Way ANOVA</vt:lpstr>
      <vt:lpstr>Results: Test phase. Two-Way ANOVA</vt:lpstr>
      <vt:lpstr>Reporting Statistics – One-Way ANOVA</vt:lpstr>
      <vt:lpstr>Reporting Statistics – One-Way ANOVA</vt:lpstr>
      <vt:lpstr>Reporting Statistics – ANOVA with Interaction Effect</vt:lpstr>
      <vt:lpstr>Reporting Statistics – ANOVA with Interaction Effect</vt:lpstr>
      <vt:lpstr>Reporting Statistics – ANOVA with Interaction Effect</vt:lpstr>
      <vt:lpstr>Discussion</vt:lpstr>
      <vt:lpstr>Brief Starting Summary</vt:lpstr>
      <vt:lpstr>Relate this to the Hypothesis</vt:lpstr>
      <vt:lpstr>Relate this to the Theory</vt:lpstr>
      <vt:lpstr>Other Interesting Findings</vt:lpstr>
      <vt:lpstr>Issues with your Experiment</vt:lpstr>
      <vt:lpstr>Alternate Explanations</vt:lpstr>
      <vt:lpstr>Future Directions</vt:lpstr>
      <vt:lpstr>Conclusion</vt:lpstr>
      <vt:lpstr>How to write…better</vt:lpstr>
      <vt:lpstr>Rules of Thumb</vt:lpstr>
      <vt:lpstr>Writing Paragraphs</vt:lpstr>
      <vt:lpstr>Writing Paragraphs</vt:lpstr>
      <vt:lpstr>Writing Paragraphs</vt:lpstr>
      <vt:lpstr>Writing Paragraphs</vt:lpstr>
      <vt:lpstr>Abbreviations</vt:lpstr>
      <vt:lpstr>Self-Made Abbreviations</vt:lpstr>
      <vt:lpstr>Joining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Paul Garrett</dc:creator>
  <cp:lastModifiedBy>Paul Garrett</cp:lastModifiedBy>
  <cp:revision>98</cp:revision>
  <dcterms:created xsi:type="dcterms:W3CDTF">2018-09-02T06:58:08Z</dcterms:created>
  <dcterms:modified xsi:type="dcterms:W3CDTF">2019-11-02T05:25:24Z</dcterms:modified>
</cp:coreProperties>
</file>