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9" r:id="rId4"/>
    <p:sldId id="262" r:id="rId5"/>
    <p:sldId id="263" r:id="rId6"/>
    <p:sldId id="305" r:id="rId7"/>
    <p:sldId id="307" r:id="rId8"/>
    <p:sldId id="308" r:id="rId9"/>
    <p:sldId id="274" r:id="rId10"/>
    <p:sldId id="275" r:id="rId11"/>
    <p:sldId id="278" r:id="rId12"/>
    <p:sldId id="272" r:id="rId13"/>
    <p:sldId id="294" r:id="rId14"/>
    <p:sldId id="277" r:id="rId15"/>
    <p:sldId id="288" r:id="rId16"/>
    <p:sldId id="299" r:id="rId17"/>
    <p:sldId id="290" r:id="rId18"/>
    <p:sldId id="298" r:id="rId19"/>
    <p:sldId id="309"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Garrett" initials="PG" lastIdx="1" clrIdx="0">
    <p:extLst>
      <p:ext uri="{19B8F6BF-5375-455C-9EA6-DF929625EA0E}">
        <p15:presenceInfo xmlns:p15="http://schemas.microsoft.com/office/powerpoint/2012/main" userId="Paul Garre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E907C9"/>
    <a:srgbClr val="F41F26"/>
    <a:srgbClr val="475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9" autoAdjust="0"/>
    <p:restoredTop sz="72694" autoAdjust="0"/>
  </p:normalViewPr>
  <p:slideViewPr>
    <p:cSldViewPr snapToGrid="0">
      <p:cViewPr varScale="1">
        <p:scale>
          <a:sx n="84" d="100"/>
          <a:sy n="84" d="100"/>
        </p:scale>
        <p:origin x="192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13216-38A1-4AD6-8544-7B359647BEA2}" type="datetimeFigureOut">
              <a:rPr lang="en-AU" smtClean="0"/>
              <a:t>20/02/2017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817C5-AAE5-409F-ADB2-E2F1A8AA9CDE}" type="slidenum">
              <a:rPr lang="en-AU" smtClean="0"/>
              <a:t>‹#›</a:t>
            </a:fld>
            <a:endParaRPr lang="en-AU"/>
          </a:p>
        </p:txBody>
      </p:sp>
    </p:spTree>
    <p:extLst>
      <p:ext uri="{BB962C8B-B14F-4D97-AF65-F5344CB8AC3E}">
        <p14:creationId xmlns:p14="http://schemas.microsoft.com/office/powerpoint/2010/main" val="93298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Typically, when we think</a:t>
            </a:r>
            <a:r>
              <a:rPr lang="en-AU" baseline="0" dirty="0"/>
              <a:t> of counting, we think of the slow, additive process we learn as children. By this process, we count by ones until we reach our target number. </a:t>
            </a:r>
          </a:p>
          <a:p>
            <a:r>
              <a:rPr lang="en-AU" baseline="0" dirty="0"/>
              <a:t/>
            </a:r>
            <a:br>
              <a:rPr lang="en-AU" baseline="0" dirty="0"/>
            </a:br>
            <a:r>
              <a:rPr lang="en-AU" baseline="0" dirty="0"/>
              <a:t>But did you ever stop and ask yourself, how did we learn to count our first number? The answer to this, is Subitizing. </a:t>
            </a:r>
          </a:p>
          <a:p>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a:t>
            </a:fld>
            <a:endParaRPr lang="en-AU"/>
          </a:p>
        </p:txBody>
      </p:sp>
    </p:spTree>
    <p:extLst>
      <p:ext uri="{BB962C8B-B14F-4D97-AF65-F5344CB8AC3E}">
        <p14:creationId xmlns:p14="http://schemas.microsoft.com/office/powerpoint/2010/main" val="251230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second tool is</a:t>
            </a:r>
            <a:r>
              <a:rPr lang="en-AU" baseline="0" dirty="0"/>
              <a:t> the Capacity Coefficient which allows for the direct assessment of Workload, independent of System Process. </a:t>
            </a:r>
          </a:p>
          <a:p>
            <a:r>
              <a:rPr lang="en-AU" baseline="0" dirty="0"/>
              <a:t>A proper explanation of the Capacity Coefficient would require some math, so I will simplify this down for you. </a:t>
            </a:r>
          </a:p>
          <a:p>
            <a:r>
              <a:rPr lang="en-AU" baseline="0" dirty="0"/>
              <a:t>If Parallel Groupitizing were faster than subitizing both Colour Sets alone, the Coefficient would be Greater than One, or Green. </a:t>
            </a:r>
          </a:p>
          <a:p>
            <a:r>
              <a:rPr lang="en-AU" baseline="0" dirty="0"/>
              <a:t>If Parallel Groupitizing were equally fast as subitizing both Colour Sets alone, the Coefficient would equal to One, or Yellow. This is what we expect for Effortless Processing</a:t>
            </a:r>
          </a:p>
          <a:p>
            <a:r>
              <a:rPr lang="en-AU" baseline="0" dirty="0"/>
              <a:t>Finally, if Groupitizing were slower than subitizing both Colour Sets alone, the Coefficient would be less than One or Red. </a:t>
            </a:r>
          </a:p>
          <a:p>
            <a:r>
              <a:rPr lang="en-AU" baseline="0" dirty="0"/>
              <a:t>We term these Super, Unlimited and Limited Capacity but for today, you only need to know Green, Yellow and Red. </a:t>
            </a:r>
          </a:p>
        </p:txBody>
      </p:sp>
      <p:sp>
        <p:nvSpPr>
          <p:cNvPr id="4" name="Slide Number Placeholder 3"/>
          <p:cNvSpPr>
            <a:spLocks noGrp="1"/>
          </p:cNvSpPr>
          <p:nvPr>
            <p:ph type="sldNum" sz="quarter" idx="10"/>
          </p:nvPr>
        </p:nvSpPr>
        <p:spPr/>
        <p:txBody>
          <a:bodyPr/>
          <a:lstStyle/>
          <a:p>
            <a:fld id="{8CC817C5-AAE5-409F-ADB2-E2F1A8AA9CDE}" type="slidenum">
              <a:rPr lang="en-AU" smtClean="0"/>
              <a:t>10</a:t>
            </a:fld>
            <a:endParaRPr lang="en-AU"/>
          </a:p>
        </p:txBody>
      </p:sp>
    </p:spTree>
    <p:extLst>
      <p:ext uri="{BB962C8B-B14F-4D97-AF65-F5344CB8AC3E}">
        <p14:creationId xmlns:p14="http://schemas.microsoft.com/office/powerpoint/2010/main" val="15527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Moving onto the methods, SFT requires a rather complex methodology, so I’m going to start by showing you a single trial. </a:t>
            </a:r>
          </a:p>
          <a:p>
            <a:r>
              <a:rPr lang="en-AU" dirty="0"/>
              <a:t>At</a:t>
            </a:r>
            <a:r>
              <a:rPr lang="en-AU" baseline="0" dirty="0"/>
              <a:t> the start of every Block, Participants were asked a simple Question: Is Either Colour Set Less Than Three? The trial then began with a Fixation Cross, a Stimulus (in this case a Target Trial as the Red Dots are less than three), a Mask and a response interval of four seconds. </a:t>
            </a:r>
          </a:p>
          <a:p>
            <a:r>
              <a:rPr lang="en-AU" dirty="0"/>
              <a:t>Each</a:t>
            </a:r>
            <a:r>
              <a:rPr lang="en-AU" baseline="0" dirty="0"/>
              <a:t> Participant Completed one practice block and twelve experimental blocks of 96 trials each.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11</a:t>
            </a:fld>
            <a:endParaRPr lang="en-AU"/>
          </a:p>
        </p:txBody>
      </p:sp>
    </p:spTree>
    <p:extLst>
      <p:ext uri="{BB962C8B-B14F-4D97-AF65-F5344CB8AC3E}">
        <p14:creationId xmlns:p14="http://schemas.microsoft.com/office/powerpoint/2010/main" val="139117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I’ve already mentione</a:t>
            </a:r>
            <a:r>
              <a:rPr lang="en-AU" baseline="0" dirty="0"/>
              <a:t>d that SFT is a Methodology and Analysis Technique, what I meant was that each stimulus combination was derived from the following Double Factorial Design.</a:t>
            </a:r>
          </a:p>
          <a:p>
            <a:r>
              <a:rPr lang="en-AU" baseline="0" dirty="0"/>
              <a:t>But Don’t Worry, you don’t need to know any of this except that we had a Double Target Condition made of one and two dots; </a:t>
            </a:r>
          </a:p>
          <a:p>
            <a:r>
              <a:rPr lang="en-AU" baseline="0" dirty="0"/>
              <a:t>A single Target condition with Distractor Items, and a Double Distractor conditions to keep participants honest.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12</a:t>
            </a:fld>
            <a:endParaRPr lang="en-AU"/>
          </a:p>
        </p:txBody>
      </p:sp>
    </p:spTree>
    <p:extLst>
      <p:ext uri="{BB962C8B-B14F-4D97-AF65-F5344CB8AC3E}">
        <p14:creationId xmlns:p14="http://schemas.microsoft.com/office/powerpoint/2010/main" val="425828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In experiment one, we were interested in seeing if Parallel Groupitizing were possible using stimuli of evenly sized dots.</a:t>
            </a:r>
          </a:p>
          <a:p>
            <a:r>
              <a:rPr lang="en-AU" baseline="0" dirty="0"/>
              <a:t>In total we tested thirteen people and excluded one for not reaching an accuracy of 80%. </a:t>
            </a:r>
          </a:p>
          <a:p>
            <a:r>
              <a:rPr lang="en-AU" dirty="0"/>
              <a:t>SFT analysis revealed twelve people </a:t>
            </a:r>
            <a:r>
              <a:rPr lang="en-AU" dirty="0" err="1"/>
              <a:t>useing</a:t>
            </a:r>
            <a:r>
              <a:rPr lang="en-AU" dirty="0"/>
              <a:t> a Serial</a:t>
            </a:r>
            <a:r>
              <a:rPr lang="en-AU" baseline="0" dirty="0"/>
              <a:t> Subitizing system, and one person a Parallel Groupitizing system. Mean Response Time was not significantly different between the groups and appropriate for subitizing. </a:t>
            </a:r>
          </a:p>
          <a:p>
            <a:r>
              <a:rPr lang="en-AU" baseline="0" dirty="0"/>
              <a:t>Upon assessment of Capacity, we see that Serial Subitizing was effortless, resting within the yellow region. We can also clearly see that Capacity was far greater for Parallel Groupitizing, lying firmly within the Green. </a:t>
            </a:r>
          </a:p>
          <a:p>
            <a:r>
              <a:rPr lang="en-AU" dirty="0"/>
              <a:t>Now at this point we had</a:t>
            </a:r>
            <a:r>
              <a:rPr lang="en-AU" baseline="0" dirty="0"/>
              <a:t> some concerns, that maybe the singular Parallel System we observed was due to some anomaly resulting from one of the Target Stimuli being only One Dot, and the difference between detection and subitizing.</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13</a:t>
            </a:fld>
            <a:endParaRPr lang="en-AU"/>
          </a:p>
        </p:txBody>
      </p:sp>
    </p:spTree>
    <p:extLst>
      <p:ext uri="{BB962C8B-B14F-4D97-AF65-F5344CB8AC3E}">
        <p14:creationId xmlns:p14="http://schemas.microsoft.com/office/powerpoint/2010/main" val="143357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 So we replicated the study using twelve participants and found the same thing. One participant used a Parallel Groupitizing system, and this system was of greater capacity than the effortless Serial Subitizing system. </a:t>
            </a:r>
          </a:p>
          <a:p>
            <a:r>
              <a:rPr lang="en-AU" baseline="0" dirty="0"/>
              <a:t>From here we had to decide between two conclusions. Either Parallel Groupitizing was possible when items are randomly allocated, because the individual has previously learned to use this strategy. OR, Parallel Groupitizing was possible because this individual had no upper limit to their capacity. </a:t>
            </a:r>
          </a:p>
          <a:p>
            <a:r>
              <a:rPr lang="en-AU" baseline="0" dirty="0"/>
              <a:t>As one of the main arguments for Groupitizing is it’s intuitive nature, it seems unlikely that the first explanation would be the case, so for now we conclude that Parallel Groupitizing is most possible in individuals who do not exhibit any capacity limitations. As most people seem to show an upper bound to capacity in this task, Serial Subitizing was the preferred strategy. </a:t>
            </a:r>
          </a:p>
          <a:p>
            <a:r>
              <a:rPr lang="en-AU" baseline="0" dirty="0"/>
              <a:t>Its about here that we were ready to leave off, but then we came across a 2006 paper by </a:t>
            </a:r>
            <a:r>
              <a:rPr lang="en-AU" baseline="0" dirty="0" err="1"/>
              <a:t>Halberda</a:t>
            </a:r>
            <a:r>
              <a:rPr lang="en-AU" baseline="0" dirty="0"/>
              <a:t>, Sires and Fig, which suggested processes such as Parallel Groupitizing might be dependant upon Item Surface Area. So we thought, sure. We’ll give it a go.</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14</a:t>
            </a:fld>
            <a:endParaRPr lang="en-AU"/>
          </a:p>
        </p:txBody>
      </p:sp>
    </p:spTree>
    <p:extLst>
      <p:ext uri="{BB962C8B-B14F-4D97-AF65-F5344CB8AC3E}">
        <p14:creationId xmlns:p14="http://schemas.microsoft.com/office/powerpoint/2010/main" val="291927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 In experiment two we kept the total Area of Both Colour Sets equal both within and across trials. In this way, area was totally predictive of each </a:t>
            </a:r>
            <a:r>
              <a:rPr lang="en-AU" baseline="0" dirty="0" err="1"/>
              <a:t>colors</a:t>
            </a:r>
            <a:r>
              <a:rPr lang="en-AU" baseline="0" dirty="0"/>
              <a:t> Set Size even though the radii of the dots varied. </a:t>
            </a:r>
          </a:p>
          <a:p>
            <a:r>
              <a:rPr lang="en-AU" baseline="0" dirty="0"/>
              <a:t>Upon SFT analysis of Nine People, we found that processing was purely Effortless and Serial. Now, unlike the findings from our previous experiment, this Serial Processing was not the result of Serial </a:t>
            </a:r>
            <a:r>
              <a:rPr lang="en-AU" baseline="0" dirty="0" err="1"/>
              <a:t>Subtizing</a:t>
            </a:r>
            <a:r>
              <a:rPr lang="en-AU" baseline="0" dirty="0"/>
              <a:t>. It was due to participants being able to look for the biggest dot and self-terminate once they assessed it.</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15</a:t>
            </a:fld>
            <a:endParaRPr lang="en-AU"/>
          </a:p>
        </p:txBody>
      </p:sp>
    </p:spTree>
    <p:extLst>
      <p:ext uri="{BB962C8B-B14F-4D97-AF65-F5344CB8AC3E}">
        <p14:creationId xmlns:p14="http://schemas.microsoft.com/office/powerpoint/2010/main" val="413969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Again</a:t>
            </a:r>
            <a:r>
              <a:rPr lang="en-AU" baseline="0" dirty="0"/>
              <a:t> we tested this with a Criterion of Four Dots and found the same results. What we concluded was that Low Level </a:t>
            </a:r>
            <a:r>
              <a:rPr lang="en-AU" baseline="0" dirty="0" err="1"/>
              <a:t>Pserceptual</a:t>
            </a:r>
            <a:r>
              <a:rPr lang="en-AU" baseline="0" dirty="0"/>
              <a:t> Covariates, such as Surface Area, are preferred over strategies of Groupitizing or Subitizing, if they hold reliable information about quantity. </a:t>
            </a:r>
          </a:p>
          <a:p>
            <a:r>
              <a:rPr lang="en-AU" baseline="0" dirty="0"/>
              <a:t>Against </a:t>
            </a:r>
            <a:r>
              <a:rPr lang="en-AU" baseline="0" dirty="0" err="1"/>
              <a:t>Halberda</a:t>
            </a:r>
            <a:r>
              <a:rPr lang="en-AU" baseline="0" dirty="0"/>
              <a:t>, Sires and Feig’s predictions, this process was Serial in nature, and most likely was not driving Parallel Groupitizing.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16</a:t>
            </a:fld>
            <a:endParaRPr lang="en-AU"/>
          </a:p>
        </p:txBody>
      </p:sp>
    </p:spTree>
    <p:extLst>
      <p:ext uri="{BB962C8B-B14F-4D97-AF65-F5344CB8AC3E}">
        <p14:creationId xmlns:p14="http://schemas.microsoft.com/office/powerpoint/2010/main" val="292217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Last but not least, this brings us to Experiment Three. Here we considered our findings from Experiment One and Two. We showed that Parallel Groupitizing was possible, and that it was not driven by lower level covariates; but we did not show that it was dependent upon the numerically based strategies. So for this experiment, we varied Area and Radii across trials, but kept the Colour Set area equal within a trial.</a:t>
            </a:r>
          </a:p>
          <a:p>
            <a:r>
              <a:rPr lang="en-AU" baseline="0" dirty="0"/>
              <a:t>Results were strikingly similar to Experiment One. Twelve Participants used a Serial Subitizing Strategy, and Two a Parallel Groupitizing Strategy. </a:t>
            </a:r>
          </a:p>
          <a:p>
            <a:r>
              <a:rPr lang="en-AU" baseline="0" dirty="0"/>
              <a:t>Again Capacity was effortless for Subitizing and once more, greater still for Groupitizing. RT was once more not significantly different across groups. </a:t>
            </a:r>
          </a:p>
          <a:p>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17</a:t>
            </a:fld>
            <a:endParaRPr lang="en-AU"/>
          </a:p>
        </p:txBody>
      </p:sp>
    </p:spTree>
    <p:extLst>
      <p:ext uri="{BB962C8B-B14F-4D97-AF65-F5344CB8AC3E}">
        <p14:creationId xmlns:p14="http://schemas.microsoft.com/office/powerpoint/2010/main" val="53751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We repeated this with a Criterion of Four and found exactly the same thing, three Parallel and eight Serial. </a:t>
            </a:r>
          </a:p>
          <a:p>
            <a:r>
              <a:rPr lang="en-AU" dirty="0"/>
              <a:t>From</a:t>
            </a:r>
            <a:r>
              <a:rPr lang="en-AU" baseline="0" dirty="0"/>
              <a:t> this we concluded that Parallel Groupitizing was possible under forced conditions if the individual showed no limit to Capacity. </a:t>
            </a:r>
          </a:p>
          <a:p>
            <a:r>
              <a:rPr lang="en-AU" baseline="0" dirty="0"/>
              <a:t>Most individuals show an upper bound to capacity, and as such, Serial Subitizing was the preferred strategy. </a:t>
            </a:r>
          </a:p>
          <a:p>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18</a:t>
            </a:fld>
            <a:endParaRPr lang="en-AU"/>
          </a:p>
        </p:txBody>
      </p:sp>
    </p:spTree>
    <p:extLst>
      <p:ext uri="{BB962C8B-B14F-4D97-AF65-F5344CB8AC3E}">
        <p14:creationId xmlns:p14="http://schemas.microsoft.com/office/powerpoint/2010/main" val="119281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a:t>
            </a:r>
            <a:r>
              <a:rPr lang="en-AU" baseline="0" dirty="0"/>
              <a:t> brings us to our Future Directions and Further Applications. </a:t>
            </a:r>
          </a:p>
          <a:p>
            <a:r>
              <a:rPr lang="en-AU" baseline="0" dirty="0"/>
              <a:t>The two questions we want to explore further from these studies are: Can Parallel Groupitizing be Learned with Practice?</a:t>
            </a:r>
            <a:br>
              <a:rPr lang="en-AU" baseline="0" dirty="0"/>
            </a:br>
            <a:r>
              <a:rPr lang="en-AU" baseline="0" dirty="0"/>
              <a:t>And can Capacity be Expanded with Practice? Using SFT, we are in a unique position to address these questions and maybe come up with some insightful answers. </a:t>
            </a:r>
          </a:p>
          <a:p>
            <a:r>
              <a:rPr lang="en-AU" baseline="0" dirty="0"/>
              <a:t>Applications of this work extend into Education, where the concept of Groupitizing has already found a place in the American Education System. Although it is taught as a precursor to addition, it seems understanding this process better now might lead to better teaching practices in future. </a:t>
            </a:r>
          </a:p>
          <a:p>
            <a:r>
              <a:rPr lang="en-AU" baseline="0" dirty="0"/>
              <a:t>Finally, this work lends itself to application in environments under High Cognitive Workload which require Easily Interpretable Signals and Quantities, jobs such as Air Traffic Controllers and Pilots.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19</a:t>
            </a:fld>
            <a:endParaRPr lang="en-AU"/>
          </a:p>
        </p:txBody>
      </p:sp>
    </p:spTree>
    <p:extLst>
      <p:ext uri="{BB962C8B-B14F-4D97-AF65-F5344CB8AC3E}">
        <p14:creationId xmlns:p14="http://schemas.microsoft.com/office/powerpoint/2010/main" val="408321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Subitizing is the rapid or </a:t>
            </a:r>
            <a:r>
              <a:rPr lang="en-AU" baseline="0" dirty="0" err="1"/>
              <a:t>instanteous</a:t>
            </a:r>
            <a:r>
              <a:rPr lang="en-AU" baseline="0" dirty="0"/>
              <a:t> counting of one to four dots. </a:t>
            </a:r>
          </a:p>
          <a:p>
            <a:r>
              <a:rPr lang="en-AU" baseline="0" dirty="0"/>
              <a:t>Unlike typical counting, subitizing is considered an effortless process </a:t>
            </a:r>
          </a:p>
          <a:p>
            <a:r>
              <a:rPr lang="en-AU" baseline="0" dirty="0"/>
              <a:t>and requires only a fraction of a second to make an accurate judgement of number</a:t>
            </a:r>
          </a:p>
          <a:p>
            <a:r>
              <a:rPr lang="en-AU" baseline="0" dirty="0"/>
              <a:t>This process is so basic, it is present in both babies and animals and is responsible for our ability to differentiate one item from a group of similar items</a:t>
            </a:r>
          </a:p>
        </p:txBody>
      </p:sp>
      <p:sp>
        <p:nvSpPr>
          <p:cNvPr id="4" name="Slide Number Placeholder 3"/>
          <p:cNvSpPr>
            <a:spLocks noGrp="1"/>
          </p:cNvSpPr>
          <p:nvPr>
            <p:ph type="sldNum" sz="quarter" idx="10"/>
          </p:nvPr>
        </p:nvSpPr>
        <p:spPr/>
        <p:txBody>
          <a:bodyPr/>
          <a:lstStyle/>
          <a:p>
            <a:fld id="{8CC817C5-AAE5-409F-ADB2-E2F1A8AA9CDE}" type="slidenum">
              <a:rPr lang="en-AU" smtClean="0"/>
              <a:t>2</a:t>
            </a:fld>
            <a:endParaRPr lang="en-AU"/>
          </a:p>
        </p:txBody>
      </p:sp>
    </p:spTree>
    <p:extLst>
      <p:ext uri="{BB962C8B-B14F-4D97-AF65-F5344CB8AC3E}">
        <p14:creationId xmlns:p14="http://schemas.microsoft.com/office/powerpoint/2010/main" val="4127057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concludes my talk for today, thankyou</a:t>
            </a:r>
            <a:r>
              <a:rPr lang="en-AU" baseline="0" dirty="0"/>
              <a:t> all for listening. Please feel free to ask me any questions that you might have.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20</a:t>
            </a:fld>
            <a:endParaRPr lang="en-AU"/>
          </a:p>
        </p:txBody>
      </p:sp>
    </p:spTree>
    <p:extLst>
      <p:ext uri="{BB962C8B-B14F-4D97-AF65-F5344CB8AC3E}">
        <p14:creationId xmlns:p14="http://schemas.microsoft.com/office/powerpoint/2010/main" val="92738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classical example of subitizing,</a:t>
            </a:r>
            <a:r>
              <a:rPr lang="en-AU" baseline="0" dirty="0"/>
              <a:t> Wynn showed that three month old babies were sensitive to the absence of a single item within the subitizing range. </a:t>
            </a:r>
          </a:p>
          <a:p>
            <a:r>
              <a:rPr lang="en-AU" baseline="0" dirty="0"/>
              <a:t>As you can see, the baby is conditioned in the presence of four items, one item is hidden and the baby stares at the group in puzzlement for a period longer than chance.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3</a:t>
            </a:fld>
            <a:endParaRPr lang="en-AU"/>
          </a:p>
        </p:txBody>
      </p:sp>
    </p:spTree>
    <p:extLst>
      <p:ext uri="{BB962C8B-B14F-4D97-AF65-F5344CB8AC3E}">
        <p14:creationId xmlns:p14="http://schemas.microsoft.com/office/powerpoint/2010/main" val="115806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Repeating this experiment, Wynn showed that babies were insensitive to the removal of a single item if the group was larger than four. Now</a:t>
            </a:r>
            <a:r>
              <a:rPr lang="en-AU" baseline="0" dirty="0"/>
              <a:t> up until a limit of around eight, Adults find this same task very easy, but that is because we have the ability to </a:t>
            </a:r>
            <a:r>
              <a:rPr lang="en-AU" baseline="0" dirty="0" err="1"/>
              <a:t>Groupitize</a:t>
            </a:r>
            <a:r>
              <a:rPr lang="en-AU" baseline="0" dirty="0"/>
              <a:t>.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4</a:t>
            </a:fld>
            <a:endParaRPr lang="en-AU"/>
          </a:p>
        </p:txBody>
      </p:sp>
    </p:spTree>
    <p:extLst>
      <p:ext uri="{BB962C8B-B14F-4D97-AF65-F5344CB8AC3E}">
        <p14:creationId xmlns:p14="http://schemas.microsoft.com/office/powerpoint/2010/main" val="115640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Groupitizing is the effortless grouping and subitizing of items. Groupitizing</a:t>
            </a:r>
            <a:r>
              <a:rPr lang="en-AU" baseline="0" dirty="0"/>
              <a:t> is considered much faster than Counting, and like normal subitizing is apparently effortless. Now the reason I say apparently, is that the properties of Groupitizing are not well understood outside of canonical patterns such as Dominos or Dice. Of course, this hasn’t stopped it from being taught as a new tool for learning the number line in some American schools. So we thought we should test Groupitizing, by seeing what happened if rather than choosing your own groups, an Experimenter randomly grouped the items for you?</a:t>
            </a:r>
          </a:p>
          <a:p>
            <a:r>
              <a:rPr lang="en-AU" baseline="0" dirty="0"/>
              <a:t>If the literature is true, under these conditions you are left with two choices, to </a:t>
            </a:r>
            <a:r>
              <a:rPr lang="en-AU" baseline="0" dirty="0" err="1"/>
              <a:t>groupitize</a:t>
            </a:r>
            <a:r>
              <a:rPr lang="en-AU" baseline="0" dirty="0"/>
              <a:t> both groups at the same time, or subitize one group and then the other. </a:t>
            </a:r>
          </a:p>
          <a:p>
            <a:r>
              <a:rPr lang="en-AU" baseline="0" dirty="0"/>
              <a:t>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5</a:t>
            </a:fld>
            <a:endParaRPr lang="en-AU"/>
          </a:p>
        </p:txBody>
      </p:sp>
    </p:spTree>
    <p:extLst>
      <p:ext uri="{BB962C8B-B14F-4D97-AF65-F5344CB8AC3E}">
        <p14:creationId xmlns:p14="http://schemas.microsoft.com/office/powerpoint/2010/main" val="2018171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Of</a:t>
            </a:r>
            <a:r>
              <a:rPr lang="en-AU" baseline="0" dirty="0"/>
              <a:t> course, what I’ve just described is a difference in System Processing. </a:t>
            </a:r>
          </a:p>
          <a:p>
            <a:r>
              <a:rPr lang="en-AU" baseline="0" dirty="0"/>
              <a:t>For example, Groupitizing is formed form a Parallel System where both colour sets are grouped and quantified at the same time. </a:t>
            </a:r>
          </a:p>
          <a:p>
            <a:r>
              <a:rPr lang="en-AU" baseline="0" dirty="0"/>
              <a:t>By Contrast, Subitizing is a serial process where you subitize one colour set and then the next.</a:t>
            </a:r>
          </a:p>
          <a:p>
            <a:r>
              <a:rPr lang="en-AU" baseline="0" dirty="0"/>
              <a:t>Typically, people consider parallel processes faster than serial processes, a notion that makes some sense. After all, you are doing two things at once.</a:t>
            </a:r>
          </a:p>
          <a:p>
            <a:r>
              <a:rPr lang="en-AU" baseline="0" dirty="0"/>
              <a:t>But this is not always the case, and comes down to Cognitive Workload.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6</a:t>
            </a:fld>
            <a:endParaRPr lang="en-AU"/>
          </a:p>
        </p:txBody>
      </p:sp>
    </p:spTree>
    <p:extLst>
      <p:ext uri="{BB962C8B-B14F-4D97-AF65-F5344CB8AC3E}">
        <p14:creationId xmlns:p14="http://schemas.microsoft.com/office/powerpoint/2010/main" val="362107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Cognitive Workload</a:t>
            </a:r>
            <a:r>
              <a:rPr lang="en-AU" baseline="0" dirty="0"/>
              <a:t> can be thought of as the efficiency or Speed of Processing. Now, Given all other things are equal, a System under High Workload will be slower than a system under Low Workload.</a:t>
            </a:r>
          </a:p>
          <a:p>
            <a:r>
              <a:rPr lang="en-AU" baseline="0" dirty="0"/>
              <a:t/>
            </a:r>
            <a:br>
              <a:rPr lang="en-AU" baseline="0" dirty="0"/>
            </a:br>
            <a:r>
              <a:rPr lang="en-AU" baseline="0" dirty="0"/>
              <a:t>In a drastic example, you can see how a Parallel System under High Load can in fact be slower than a Serial System under Low Load.</a:t>
            </a:r>
          </a:p>
          <a:p>
            <a:r>
              <a:rPr lang="en-AU" baseline="0" dirty="0"/>
              <a:t/>
            </a:r>
            <a:br>
              <a:rPr lang="en-AU" baseline="0" dirty="0"/>
            </a:br>
            <a:r>
              <a:rPr lang="en-AU" baseline="0" dirty="0"/>
              <a:t>For this reason we cannot infer Parallel and Serial Systems from Mean Response Time alone, especially since Parallel Groupitizing and Serial Subitizing are both evenly effortless processes. What we need is a way of differentiating System Processes from Workload Capacity. For this, we turned to SFT.</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7</a:t>
            </a:fld>
            <a:endParaRPr lang="en-AU"/>
          </a:p>
        </p:txBody>
      </p:sp>
    </p:spTree>
    <p:extLst>
      <p:ext uri="{BB962C8B-B14F-4D97-AF65-F5344CB8AC3E}">
        <p14:creationId xmlns:p14="http://schemas.microsoft.com/office/powerpoint/2010/main" val="4067670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SFT or</a:t>
            </a:r>
            <a:r>
              <a:rPr lang="en-AU" baseline="0" dirty="0"/>
              <a:t> Systems Factorial Technology is a non-parametric methodology and analysis technique that utilises Response Time Distributions to assess System Processes and Workload Capacity. </a:t>
            </a:r>
          </a:p>
          <a:p>
            <a:r>
              <a:rPr lang="en-AU" baseline="0" dirty="0"/>
              <a:t>How does it do this, with Math, a term better understood as Mental Abuse To Humans. In fact, this is so true that the only known individual to like Math is the Grumpy Cat. </a:t>
            </a:r>
          </a:p>
          <a:p>
            <a:r>
              <a:rPr lang="en-AU" baseline="0" dirty="0"/>
              <a:t>Because of this, I’m going to skip over the math and tell you about the Tools SFT provides to differentiate between Parallel and Serial Systems, and levels of Workload. </a:t>
            </a:r>
          </a:p>
        </p:txBody>
      </p:sp>
      <p:sp>
        <p:nvSpPr>
          <p:cNvPr id="4" name="Slide Number Placeholder 3"/>
          <p:cNvSpPr>
            <a:spLocks noGrp="1"/>
          </p:cNvSpPr>
          <p:nvPr>
            <p:ph type="sldNum" sz="quarter" idx="10"/>
          </p:nvPr>
        </p:nvSpPr>
        <p:spPr/>
        <p:txBody>
          <a:bodyPr/>
          <a:lstStyle/>
          <a:p>
            <a:fld id="{8CC817C5-AAE5-409F-ADB2-E2F1A8AA9CDE}" type="slidenum">
              <a:rPr lang="en-AU" smtClean="0"/>
              <a:t>8</a:t>
            </a:fld>
            <a:endParaRPr lang="en-AU"/>
          </a:p>
        </p:txBody>
      </p:sp>
    </p:spTree>
    <p:extLst>
      <p:ext uri="{BB962C8B-B14F-4D97-AF65-F5344CB8AC3E}">
        <p14:creationId xmlns:p14="http://schemas.microsoft.com/office/powerpoint/2010/main" val="184883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first Tool is the SIC or Survivor Interaction Contrast. The SIC allows for the direct assessment of Parallel and Serial Systems,</a:t>
            </a:r>
            <a:r>
              <a:rPr lang="en-AU" baseline="0" dirty="0"/>
              <a:t> in addition to the stopping rule, and when applied results in one of four unique System Signatures. </a:t>
            </a:r>
            <a:endParaRPr lang="en-AU" dirty="0"/>
          </a:p>
        </p:txBody>
      </p:sp>
      <p:sp>
        <p:nvSpPr>
          <p:cNvPr id="4" name="Slide Number Placeholder 3"/>
          <p:cNvSpPr>
            <a:spLocks noGrp="1"/>
          </p:cNvSpPr>
          <p:nvPr>
            <p:ph type="sldNum" sz="quarter" idx="10"/>
          </p:nvPr>
        </p:nvSpPr>
        <p:spPr/>
        <p:txBody>
          <a:bodyPr/>
          <a:lstStyle/>
          <a:p>
            <a:fld id="{8CC817C5-AAE5-409F-ADB2-E2F1A8AA9CDE}" type="slidenum">
              <a:rPr lang="en-AU" smtClean="0"/>
              <a:t>9</a:t>
            </a:fld>
            <a:endParaRPr lang="en-AU"/>
          </a:p>
        </p:txBody>
      </p:sp>
    </p:spTree>
    <p:extLst>
      <p:ext uri="{BB962C8B-B14F-4D97-AF65-F5344CB8AC3E}">
        <p14:creationId xmlns:p14="http://schemas.microsoft.com/office/powerpoint/2010/main" val="219500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7568FD1-7FED-4446-AC1D-F5A24629B6F2}" type="datetimeFigureOut">
              <a:rPr lang="en-AU" smtClean="0"/>
              <a:t>20/02/2017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248625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7568FD1-7FED-4446-AC1D-F5A24629B6F2}" type="datetimeFigureOut">
              <a:rPr lang="en-AU" smtClean="0"/>
              <a:t>20/02/2017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73164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7568FD1-7FED-4446-AC1D-F5A24629B6F2}" type="datetimeFigureOut">
              <a:rPr lang="en-AU" smtClean="0"/>
              <a:t>20/02/2017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129705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7568FD1-7FED-4446-AC1D-F5A24629B6F2}" type="datetimeFigureOut">
              <a:rPr lang="en-AU" smtClean="0"/>
              <a:t>20/02/2017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261917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68FD1-7FED-4446-AC1D-F5A24629B6F2}" type="datetimeFigureOut">
              <a:rPr lang="en-AU" smtClean="0"/>
              <a:t>20/02/2017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14795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7568FD1-7FED-4446-AC1D-F5A24629B6F2}" type="datetimeFigureOut">
              <a:rPr lang="en-AU" smtClean="0"/>
              <a:t>20/02/2017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349355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7568FD1-7FED-4446-AC1D-F5A24629B6F2}" type="datetimeFigureOut">
              <a:rPr lang="en-AU" smtClean="0"/>
              <a:t>20/02/2017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215914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7568FD1-7FED-4446-AC1D-F5A24629B6F2}" type="datetimeFigureOut">
              <a:rPr lang="en-AU" smtClean="0"/>
              <a:t>20/02/2017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69311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68FD1-7FED-4446-AC1D-F5A24629B6F2}" type="datetimeFigureOut">
              <a:rPr lang="en-AU" smtClean="0"/>
              <a:t>20/02/2017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258189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568FD1-7FED-4446-AC1D-F5A24629B6F2}" type="datetimeFigureOut">
              <a:rPr lang="en-AU" smtClean="0"/>
              <a:t>20/02/2017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113968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568FD1-7FED-4446-AC1D-F5A24629B6F2}" type="datetimeFigureOut">
              <a:rPr lang="en-AU" smtClean="0"/>
              <a:t>20/02/2017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4EE16B-D223-4F48-9845-2CA016B65152}" type="slidenum">
              <a:rPr lang="en-AU" smtClean="0"/>
              <a:t>‹#›</a:t>
            </a:fld>
            <a:endParaRPr lang="en-AU"/>
          </a:p>
        </p:txBody>
      </p:sp>
    </p:spTree>
    <p:extLst>
      <p:ext uri="{BB962C8B-B14F-4D97-AF65-F5344CB8AC3E}">
        <p14:creationId xmlns:p14="http://schemas.microsoft.com/office/powerpoint/2010/main" val="327172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68FD1-7FED-4446-AC1D-F5A24629B6F2}" type="datetimeFigureOut">
              <a:rPr lang="en-AU" smtClean="0"/>
              <a:t>20/02/2017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EE16B-D223-4F48-9845-2CA016B65152}" type="slidenum">
              <a:rPr lang="en-AU" smtClean="0"/>
              <a:t>‹#›</a:t>
            </a:fld>
            <a:endParaRPr lang="en-AU"/>
          </a:p>
        </p:txBody>
      </p:sp>
    </p:spTree>
    <p:extLst>
      <p:ext uri="{BB962C8B-B14F-4D97-AF65-F5344CB8AC3E}">
        <p14:creationId xmlns:p14="http://schemas.microsoft.com/office/powerpoint/2010/main" val="336911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tif"/></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9.jpe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dirty="0"/>
              <a:t>How Do </a:t>
            </a:r>
            <a:r>
              <a:rPr lang="en-AU" b="1" i="1" dirty="0"/>
              <a:t>You</a:t>
            </a:r>
            <a:r>
              <a:rPr lang="en-AU" b="1" dirty="0"/>
              <a:t> Count?</a:t>
            </a:r>
          </a:p>
        </p:txBody>
      </p:sp>
      <p:sp>
        <p:nvSpPr>
          <p:cNvPr id="3" name="Subtitle 2"/>
          <p:cNvSpPr>
            <a:spLocks noGrp="1"/>
          </p:cNvSpPr>
          <p:nvPr>
            <p:ph type="subTitle" idx="1"/>
          </p:nvPr>
        </p:nvSpPr>
        <p:spPr>
          <a:xfrm>
            <a:off x="2714624" y="3504606"/>
            <a:ext cx="6762749" cy="2154242"/>
          </a:xfrm>
        </p:spPr>
        <p:txBody>
          <a:bodyPr>
            <a:normAutofit/>
          </a:bodyPr>
          <a:lstStyle/>
          <a:p>
            <a:r>
              <a:rPr lang="en-AU" b="1" dirty="0"/>
              <a:t>Paul Garret</a:t>
            </a:r>
            <a:r>
              <a:rPr lang="en-AU" sz="2000" b="1" baseline="30000" dirty="0"/>
              <a:t>1</a:t>
            </a:r>
            <a:r>
              <a:rPr lang="en-AU" b="1" dirty="0"/>
              <a:t>, Alexander Thorpe</a:t>
            </a:r>
            <a:r>
              <a:rPr lang="en-AU" sz="2000" b="1" baseline="30000" dirty="0"/>
              <a:t>1</a:t>
            </a:r>
            <a:r>
              <a:rPr lang="en-AU" b="1" dirty="0"/>
              <a:t>, David Landy</a:t>
            </a:r>
            <a:r>
              <a:rPr lang="en-AU" sz="2000" b="1" baseline="30000" dirty="0"/>
              <a:t>2</a:t>
            </a:r>
            <a:r>
              <a:rPr lang="en-AU" b="1" dirty="0"/>
              <a:t>, Joseph Houpt</a:t>
            </a:r>
            <a:r>
              <a:rPr lang="en-AU" sz="2000" b="1" baseline="30000" dirty="0"/>
              <a:t>3</a:t>
            </a:r>
            <a:r>
              <a:rPr lang="en-AU" b="1" dirty="0"/>
              <a:t> &amp; Ami Eidels</a:t>
            </a:r>
            <a:r>
              <a:rPr lang="en-AU" sz="2000" b="1" baseline="30000" dirty="0"/>
              <a:t>1</a:t>
            </a:r>
          </a:p>
          <a:p>
            <a:pPr algn="l"/>
            <a:endParaRPr lang="en-AU" sz="1600" b="1" baseline="30000" dirty="0"/>
          </a:p>
        </p:txBody>
      </p:sp>
      <p:sp>
        <p:nvSpPr>
          <p:cNvPr id="10" name="Rectangle 9"/>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 name="Group 13"/>
          <p:cNvGrpSpPr/>
          <p:nvPr/>
        </p:nvGrpSpPr>
        <p:grpSpPr>
          <a:xfrm>
            <a:off x="0" y="5911723"/>
            <a:ext cx="12515848" cy="1196338"/>
            <a:chOff x="0" y="5911723"/>
            <a:chExt cx="12515848" cy="1196338"/>
          </a:xfrm>
        </p:grpSpPr>
        <p:sp>
          <p:nvSpPr>
            <p:cNvPr id="11" name="Rectangle 10"/>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3" name="Rectangle 12"/>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grpSp>
      <p:sp>
        <p:nvSpPr>
          <p:cNvPr id="15" name="Rectangle 14"/>
          <p:cNvSpPr/>
          <p:nvPr/>
        </p:nvSpPr>
        <p:spPr>
          <a:xfrm>
            <a:off x="57145" y="5147043"/>
            <a:ext cx="6096000" cy="969496"/>
          </a:xfrm>
          <a:prstGeom prst="rect">
            <a:avLst/>
          </a:prstGeom>
        </p:spPr>
        <p:txBody>
          <a:bodyPr>
            <a:spAutoFit/>
          </a:bodyPr>
          <a:lstStyle/>
          <a:p>
            <a:endParaRPr lang="en-AU" b="1" baseline="30000" dirty="0"/>
          </a:p>
          <a:p>
            <a:r>
              <a:rPr lang="en-AU" sz="1500" b="1" baseline="30000" dirty="0"/>
              <a:t>1</a:t>
            </a:r>
            <a:r>
              <a:rPr lang="en-AU" sz="1500" b="1" dirty="0"/>
              <a:t> The University of Newcastle, Australia</a:t>
            </a:r>
          </a:p>
          <a:p>
            <a:r>
              <a:rPr lang="en-AU" sz="1500" b="1" baseline="30000" dirty="0"/>
              <a:t>2</a:t>
            </a:r>
            <a:r>
              <a:rPr lang="en-AU" sz="1500" b="1" dirty="0"/>
              <a:t> Indiana University, Bloomington, USA </a:t>
            </a:r>
          </a:p>
          <a:p>
            <a:r>
              <a:rPr lang="en-AU" sz="1500" b="1" baseline="30000" dirty="0"/>
              <a:t>3</a:t>
            </a:r>
            <a:r>
              <a:rPr lang="en-AU" sz="1500" b="1" dirty="0"/>
              <a:t> Wright State University, Ohio, USA</a:t>
            </a:r>
          </a:p>
        </p:txBody>
      </p:sp>
    </p:spTree>
    <p:extLst>
      <p:ext uri="{BB962C8B-B14F-4D97-AF65-F5344CB8AC3E}">
        <p14:creationId xmlns:p14="http://schemas.microsoft.com/office/powerpoint/2010/main" val="2299628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sp>
        <p:nvSpPr>
          <p:cNvPr id="15" name="Rectangle 14"/>
          <p:cNvSpPr/>
          <p:nvPr/>
        </p:nvSpPr>
        <p:spPr>
          <a:xfrm>
            <a:off x="233604" y="763022"/>
            <a:ext cx="3957396" cy="630942"/>
          </a:xfrm>
          <a:prstGeom prst="rect">
            <a:avLst/>
          </a:prstGeom>
        </p:spPr>
        <p:txBody>
          <a:bodyPr wrap="square">
            <a:spAutoFit/>
          </a:bodyPr>
          <a:lstStyle/>
          <a:p>
            <a:r>
              <a:rPr lang="en-AU" sz="3500" b="1" dirty="0">
                <a:solidFill>
                  <a:schemeClr val="accent1">
                    <a:lumMod val="75000"/>
                  </a:schemeClr>
                </a:solidFill>
              </a:rPr>
              <a:t>Capacity Coefficient</a:t>
            </a:r>
          </a:p>
        </p:txBody>
      </p:sp>
      <p:sp>
        <p:nvSpPr>
          <p:cNvPr id="13" name="TextBox 12"/>
          <p:cNvSpPr txBox="1"/>
          <p:nvPr/>
        </p:nvSpPr>
        <p:spPr>
          <a:xfrm>
            <a:off x="233603" y="1567187"/>
            <a:ext cx="7968005" cy="523220"/>
          </a:xfrm>
          <a:prstGeom prst="rect">
            <a:avLst/>
          </a:prstGeom>
          <a:noFill/>
        </p:spPr>
        <p:txBody>
          <a:bodyPr wrap="square" rtlCol="0">
            <a:spAutoFit/>
          </a:bodyPr>
          <a:lstStyle/>
          <a:p>
            <a:r>
              <a:rPr lang="en-AU" sz="2800" dirty="0"/>
              <a:t>“Assess Workload independent of System Type”</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20785" b="20935"/>
          <a:stretch/>
        </p:blipFill>
        <p:spPr>
          <a:xfrm>
            <a:off x="83391" y="2282248"/>
            <a:ext cx="12025216" cy="3567265"/>
          </a:xfrm>
          <a:prstGeom prst="rect">
            <a:avLst/>
          </a:prstGeom>
        </p:spPr>
      </p:pic>
      <p:sp>
        <p:nvSpPr>
          <p:cNvPr id="4" name="Rounded Rectangle 3"/>
          <p:cNvSpPr/>
          <p:nvPr/>
        </p:nvSpPr>
        <p:spPr>
          <a:xfrm>
            <a:off x="681135" y="2845837"/>
            <a:ext cx="3181738" cy="1116563"/>
          </a:xfrm>
          <a:prstGeom prst="round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4505130" y="3962400"/>
            <a:ext cx="3181738" cy="241738"/>
          </a:xfrm>
          <a:prstGeom prst="round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ounded Rectangle 15"/>
          <p:cNvSpPr/>
          <p:nvPr/>
        </p:nvSpPr>
        <p:spPr>
          <a:xfrm>
            <a:off x="8329125" y="4204138"/>
            <a:ext cx="3181738" cy="1040524"/>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350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123706" cy="430887"/>
          </a:xfrm>
          <a:prstGeom prst="rect">
            <a:avLst/>
          </a:prstGeom>
        </p:spPr>
        <p:txBody>
          <a:bodyPr wrap="none">
            <a:spAutoFit/>
          </a:bodyPr>
          <a:lstStyle/>
          <a:p>
            <a:r>
              <a:rPr lang="en-AU" sz="2200" b="1" dirty="0"/>
              <a:t>Method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sp>
        <p:nvSpPr>
          <p:cNvPr id="13" name="Rectangle 12"/>
          <p:cNvSpPr/>
          <p:nvPr/>
        </p:nvSpPr>
        <p:spPr>
          <a:xfrm>
            <a:off x="233604" y="763022"/>
            <a:ext cx="3957396" cy="630942"/>
          </a:xfrm>
          <a:prstGeom prst="rect">
            <a:avLst/>
          </a:prstGeom>
        </p:spPr>
        <p:txBody>
          <a:bodyPr wrap="square">
            <a:spAutoFit/>
          </a:bodyPr>
          <a:lstStyle/>
          <a:p>
            <a:r>
              <a:rPr lang="en-AU" sz="3500" b="1" dirty="0">
                <a:solidFill>
                  <a:schemeClr val="accent1">
                    <a:lumMod val="75000"/>
                  </a:schemeClr>
                </a:solidFill>
              </a:rPr>
              <a:t>Methods</a:t>
            </a:r>
          </a:p>
        </p:txBody>
      </p:sp>
      <p:sp>
        <p:nvSpPr>
          <p:cNvPr id="5" name="Rectangle 4"/>
          <p:cNvSpPr/>
          <p:nvPr/>
        </p:nvSpPr>
        <p:spPr>
          <a:xfrm>
            <a:off x="3122579" y="870422"/>
            <a:ext cx="8161507" cy="4679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1" name="Group 30"/>
          <p:cNvGrpSpPr/>
          <p:nvPr/>
        </p:nvGrpSpPr>
        <p:grpSpPr>
          <a:xfrm>
            <a:off x="6852529" y="2977200"/>
            <a:ext cx="476655" cy="476655"/>
            <a:chOff x="1461955" y="6927882"/>
            <a:chExt cx="476655" cy="476655"/>
          </a:xfrm>
        </p:grpSpPr>
        <p:sp>
          <p:nvSpPr>
            <p:cNvPr id="6" name="Rectangle 5"/>
            <p:cNvSpPr/>
            <p:nvPr/>
          </p:nvSpPr>
          <p:spPr>
            <a:xfrm>
              <a:off x="1653483" y="6927882"/>
              <a:ext cx="94532" cy="476655"/>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rot="5400000">
              <a:off x="1653483" y="6927882"/>
              <a:ext cx="93600" cy="476655"/>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9" name="TextBox 78"/>
          <p:cNvSpPr txBox="1"/>
          <p:nvPr/>
        </p:nvSpPr>
        <p:spPr>
          <a:xfrm>
            <a:off x="3374571" y="4889627"/>
            <a:ext cx="1669944" cy="523220"/>
          </a:xfrm>
          <a:prstGeom prst="rect">
            <a:avLst/>
          </a:prstGeom>
          <a:noFill/>
        </p:spPr>
        <p:txBody>
          <a:bodyPr wrap="none" rtlCol="0">
            <a:spAutoFit/>
          </a:bodyPr>
          <a:lstStyle/>
          <a:p>
            <a:r>
              <a:rPr lang="en-AU" sz="2800" b="1" dirty="0">
                <a:solidFill>
                  <a:schemeClr val="bg1"/>
                </a:solidFill>
                <a:effectLst>
                  <a:outerShdw blurRad="38100" dist="38100" dir="2700000" algn="tl">
                    <a:srgbClr val="000000">
                      <a:alpha val="43137"/>
                    </a:srgbClr>
                  </a:outerShdw>
                </a:effectLst>
              </a:rPr>
              <a:t>Target Yes</a:t>
            </a:r>
          </a:p>
        </p:txBody>
      </p:sp>
      <p:sp>
        <p:nvSpPr>
          <p:cNvPr id="80" name="TextBox 79"/>
          <p:cNvSpPr txBox="1"/>
          <p:nvPr/>
        </p:nvSpPr>
        <p:spPr>
          <a:xfrm>
            <a:off x="9401905" y="4889627"/>
            <a:ext cx="1618520" cy="523220"/>
          </a:xfrm>
          <a:prstGeom prst="rect">
            <a:avLst/>
          </a:prstGeom>
          <a:noFill/>
        </p:spPr>
        <p:txBody>
          <a:bodyPr wrap="none" rtlCol="0">
            <a:spAutoFit/>
          </a:bodyPr>
          <a:lstStyle/>
          <a:p>
            <a:r>
              <a:rPr lang="en-AU" sz="2800" b="1" dirty="0">
                <a:solidFill>
                  <a:schemeClr val="bg1"/>
                </a:solidFill>
                <a:effectLst>
                  <a:outerShdw blurRad="38100" dist="38100" dir="2700000" algn="tl">
                    <a:srgbClr val="000000">
                      <a:alpha val="43137"/>
                    </a:srgbClr>
                  </a:outerShdw>
                </a:effectLst>
              </a:rPr>
              <a:t>Target No</a:t>
            </a:r>
          </a:p>
        </p:txBody>
      </p:sp>
      <p:sp>
        <p:nvSpPr>
          <p:cNvPr id="117" name="TextBox 116"/>
          <p:cNvSpPr txBox="1"/>
          <p:nvPr/>
        </p:nvSpPr>
        <p:spPr>
          <a:xfrm>
            <a:off x="4276463" y="2926948"/>
            <a:ext cx="6315640" cy="523220"/>
          </a:xfrm>
          <a:prstGeom prst="rect">
            <a:avLst/>
          </a:prstGeom>
          <a:noFill/>
        </p:spPr>
        <p:txBody>
          <a:bodyPr wrap="none" rtlCol="0">
            <a:spAutoFit/>
          </a:bodyPr>
          <a:lstStyle/>
          <a:p>
            <a:r>
              <a:rPr lang="en-AU" sz="2800" b="1" dirty="0">
                <a:solidFill>
                  <a:schemeClr val="bg1"/>
                </a:solidFill>
                <a:effectLst>
                  <a:outerShdw blurRad="38100" dist="38100" dir="2700000" algn="tl">
                    <a:srgbClr val="000000">
                      <a:alpha val="43137"/>
                    </a:srgbClr>
                  </a:outerShdw>
                </a:effectLst>
              </a:rPr>
              <a:t>Does Either Set Contain Less Than Three?</a:t>
            </a:r>
          </a:p>
        </p:txBody>
      </p:sp>
      <p:grpSp>
        <p:nvGrpSpPr>
          <p:cNvPr id="2" name="Group 1"/>
          <p:cNvGrpSpPr/>
          <p:nvPr/>
        </p:nvGrpSpPr>
        <p:grpSpPr>
          <a:xfrm>
            <a:off x="5723958" y="1794628"/>
            <a:ext cx="3576235" cy="2629150"/>
            <a:chOff x="5723958" y="1794628"/>
            <a:chExt cx="3576235" cy="2629150"/>
          </a:xfrm>
        </p:grpSpPr>
        <p:sp>
          <p:nvSpPr>
            <p:cNvPr id="32" name="Oval 31"/>
            <p:cNvSpPr/>
            <p:nvPr/>
          </p:nvSpPr>
          <p:spPr>
            <a:xfrm>
              <a:off x="5723958" y="2345924"/>
              <a:ext cx="576000" cy="576000"/>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Oval 48"/>
            <p:cNvSpPr/>
            <p:nvPr/>
          </p:nvSpPr>
          <p:spPr>
            <a:xfrm>
              <a:off x="8216022" y="1990755"/>
              <a:ext cx="576000" cy="576000"/>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0" name="Oval 49"/>
            <p:cNvSpPr/>
            <p:nvPr/>
          </p:nvSpPr>
          <p:spPr>
            <a:xfrm>
              <a:off x="7217774" y="3847778"/>
              <a:ext cx="576000" cy="576000"/>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Oval 80"/>
            <p:cNvSpPr/>
            <p:nvPr/>
          </p:nvSpPr>
          <p:spPr>
            <a:xfrm>
              <a:off x="5973163" y="3499297"/>
              <a:ext cx="576000" cy="576000"/>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2" name="Oval 81"/>
            <p:cNvSpPr/>
            <p:nvPr/>
          </p:nvSpPr>
          <p:spPr>
            <a:xfrm>
              <a:off x="6857884" y="1794628"/>
              <a:ext cx="576000" cy="576000"/>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3" name="Oval 82"/>
            <p:cNvSpPr/>
            <p:nvPr/>
          </p:nvSpPr>
          <p:spPr>
            <a:xfrm>
              <a:off x="8724193" y="3632680"/>
              <a:ext cx="576000" cy="576000"/>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4" name="Oval 83"/>
            <p:cNvSpPr/>
            <p:nvPr/>
          </p:nvSpPr>
          <p:spPr>
            <a:xfrm>
              <a:off x="7835348" y="2923297"/>
              <a:ext cx="576000" cy="576000"/>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4" name="Group 3"/>
          <p:cNvGrpSpPr/>
          <p:nvPr/>
        </p:nvGrpSpPr>
        <p:grpSpPr>
          <a:xfrm>
            <a:off x="5168487" y="1667631"/>
            <a:ext cx="4155522" cy="3122739"/>
            <a:chOff x="4687816" y="-5186512"/>
            <a:chExt cx="4155522" cy="3122739"/>
          </a:xfrm>
        </p:grpSpPr>
        <p:sp>
          <p:nvSpPr>
            <p:cNvPr id="53" name="Oval 52"/>
            <p:cNvSpPr/>
            <p:nvPr/>
          </p:nvSpPr>
          <p:spPr>
            <a:xfrm>
              <a:off x="6131937" y="-2957329"/>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Oval 53"/>
            <p:cNvSpPr/>
            <p:nvPr/>
          </p:nvSpPr>
          <p:spPr>
            <a:xfrm>
              <a:off x="6482570" y="-3825407"/>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Oval 54"/>
            <p:cNvSpPr/>
            <p:nvPr/>
          </p:nvSpPr>
          <p:spPr>
            <a:xfrm>
              <a:off x="7021080" y="-4323010"/>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6" name="Oval 55"/>
            <p:cNvSpPr/>
            <p:nvPr/>
          </p:nvSpPr>
          <p:spPr>
            <a:xfrm>
              <a:off x="5762266" y="-4629634"/>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7" name="Oval 56"/>
            <p:cNvSpPr/>
            <p:nvPr/>
          </p:nvSpPr>
          <p:spPr>
            <a:xfrm>
              <a:off x="5433656" y="-3423281"/>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Oval 57"/>
            <p:cNvSpPr/>
            <p:nvPr/>
          </p:nvSpPr>
          <p:spPr>
            <a:xfrm>
              <a:off x="5595048" y="-3963010"/>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9" name="Oval 58"/>
            <p:cNvSpPr/>
            <p:nvPr/>
          </p:nvSpPr>
          <p:spPr>
            <a:xfrm>
              <a:off x="7948707" y="-3645407"/>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0" name="Oval 59"/>
            <p:cNvSpPr/>
            <p:nvPr/>
          </p:nvSpPr>
          <p:spPr>
            <a:xfrm>
              <a:off x="6878157" y="-2595259"/>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1" name="Oval 60"/>
            <p:cNvSpPr/>
            <p:nvPr/>
          </p:nvSpPr>
          <p:spPr>
            <a:xfrm>
              <a:off x="5137769" y="-4836279"/>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Oval 61"/>
            <p:cNvSpPr/>
            <p:nvPr/>
          </p:nvSpPr>
          <p:spPr>
            <a:xfrm>
              <a:off x="7014067" y="-5099176"/>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3" name="Oval 62"/>
            <p:cNvSpPr/>
            <p:nvPr/>
          </p:nvSpPr>
          <p:spPr>
            <a:xfrm>
              <a:off x="6311937" y="-4629634"/>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4" name="Oval 63"/>
            <p:cNvSpPr/>
            <p:nvPr/>
          </p:nvSpPr>
          <p:spPr>
            <a:xfrm>
              <a:off x="8255965" y="-2729846"/>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5" name="Oval 64"/>
            <p:cNvSpPr/>
            <p:nvPr/>
          </p:nvSpPr>
          <p:spPr>
            <a:xfrm>
              <a:off x="5573436" y="-2650459"/>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6" name="Oval 65"/>
            <p:cNvSpPr/>
            <p:nvPr/>
          </p:nvSpPr>
          <p:spPr>
            <a:xfrm>
              <a:off x="6882699" y="-3040165"/>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5896335" y="-3296386"/>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8" name="Oval 67"/>
            <p:cNvSpPr/>
            <p:nvPr/>
          </p:nvSpPr>
          <p:spPr>
            <a:xfrm>
              <a:off x="7105392" y="-3794012"/>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9" name="Oval 68"/>
            <p:cNvSpPr/>
            <p:nvPr/>
          </p:nvSpPr>
          <p:spPr>
            <a:xfrm>
              <a:off x="7381080" y="-2858531"/>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Oval 69"/>
            <p:cNvSpPr/>
            <p:nvPr/>
          </p:nvSpPr>
          <p:spPr>
            <a:xfrm>
              <a:off x="7649908" y="-4380758"/>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1" name="Oval 70"/>
            <p:cNvSpPr/>
            <p:nvPr/>
          </p:nvSpPr>
          <p:spPr>
            <a:xfrm>
              <a:off x="4907871" y="-3934904"/>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2" name="Oval 71"/>
            <p:cNvSpPr/>
            <p:nvPr/>
          </p:nvSpPr>
          <p:spPr>
            <a:xfrm>
              <a:off x="7342276" y="-4794376"/>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3" name="Oval 72"/>
            <p:cNvSpPr/>
            <p:nvPr/>
          </p:nvSpPr>
          <p:spPr>
            <a:xfrm>
              <a:off x="7540525" y="-3564747"/>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4" name="Oval 73"/>
            <p:cNvSpPr/>
            <p:nvPr/>
          </p:nvSpPr>
          <p:spPr>
            <a:xfrm>
              <a:off x="5988286" y="-3804474"/>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Oval 74"/>
            <p:cNvSpPr/>
            <p:nvPr/>
          </p:nvSpPr>
          <p:spPr>
            <a:xfrm>
              <a:off x="6452283" y="-4269634"/>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6" name="Oval 75"/>
            <p:cNvSpPr/>
            <p:nvPr/>
          </p:nvSpPr>
          <p:spPr>
            <a:xfrm>
              <a:off x="8432022" y="-3402422"/>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7" name="Oval 76"/>
            <p:cNvSpPr/>
            <p:nvPr/>
          </p:nvSpPr>
          <p:spPr>
            <a:xfrm>
              <a:off x="6075918" y="-5186512"/>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5" name="Oval 84"/>
            <p:cNvSpPr/>
            <p:nvPr/>
          </p:nvSpPr>
          <p:spPr>
            <a:xfrm>
              <a:off x="7194067" y="-3322858"/>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3" name="Oval 92"/>
            <p:cNvSpPr/>
            <p:nvPr/>
          </p:nvSpPr>
          <p:spPr>
            <a:xfrm>
              <a:off x="5036473" y="-3488789"/>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4" name="Oval 93"/>
            <p:cNvSpPr/>
            <p:nvPr/>
          </p:nvSpPr>
          <p:spPr>
            <a:xfrm>
              <a:off x="6522699" y="-4974965"/>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5" name="Oval 94"/>
            <p:cNvSpPr/>
            <p:nvPr/>
          </p:nvSpPr>
          <p:spPr>
            <a:xfrm>
              <a:off x="5220370" y="-4350982"/>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6" name="Oval 95"/>
            <p:cNvSpPr/>
            <p:nvPr/>
          </p:nvSpPr>
          <p:spPr>
            <a:xfrm>
              <a:off x="7519762" y="-4007387"/>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7" name="Oval 96"/>
            <p:cNvSpPr/>
            <p:nvPr/>
          </p:nvSpPr>
          <p:spPr>
            <a:xfrm>
              <a:off x="5988286" y="-4257161"/>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Oval 97"/>
            <p:cNvSpPr/>
            <p:nvPr/>
          </p:nvSpPr>
          <p:spPr>
            <a:xfrm>
              <a:off x="6559650" y="-3365700"/>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8" name="Oval 117"/>
            <p:cNvSpPr/>
            <p:nvPr/>
          </p:nvSpPr>
          <p:spPr>
            <a:xfrm>
              <a:off x="7902720" y="-3138975"/>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9" name="Oval 118"/>
            <p:cNvSpPr/>
            <p:nvPr/>
          </p:nvSpPr>
          <p:spPr>
            <a:xfrm>
              <a:off x="6892370" y="-4685307"/>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0" name="Oval 119"/>
            <p:cNvSpPr/>
            <p:nvPr/>
          </p:nvSpPr>
          <p:spPr>
            <a:xfrm>
              <a:off x="5433656" y="-2958975"/>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1" name="Oval 120"/>
            <p:cNvSpPr/>
            <p:nvPr/>
          </p:nvSpPr>
          <p:spPr>
            <a:xfrm>
              <a:off x="5605702" y="-5038763"/>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2" name="Oval 121"/>
            <p:cNvSpPr/>
            <p:nvPr/>
          </p:nvSpPr>
          <p:spPr>
            <a:xfrm>
              <a:off x="4687816" y="-4343740"/>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3" name="Oval 122"/>
            <p:cNvSpPr/>
            <p:nvPr/>
          </p:nvSpPr>
          <p:spPr>
            <a:xfrm>
              <a:off x="4991814" y="-3010459"/>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4" name="Oval 123"/>
            <p:cNvSpPr/>
            <p:nvPr/>
          </p:nvSpPr>
          <p:spPr>
            <a:xfrm>
              <a:off x="8433310" y="-4355061"/>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5" name="Oval 124"/>
            <p:cNvSpPr/>
            <p:nvPr/>
          </p:nvSpPr>
          <p:spPr>
            <a:xfrm>
              <a:off x="7881905" y="-4840185"/>
              <a:ext cx="360000" cy="36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6" name="Oval 125"/>
            <p:cNvSpPr/>
            <p:nvPr/>
          </p:nvSpPr>
          <p:spPr>
            <a:xfrm>
              <a:off x="8001550" y="-4055075"/>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7" name="Oval 126"/>
            <p:cNvSpPr/>
            <p:nvPr/>
          </p:nvSpPr>
          <p:spPr>
            <a:xfrm>
              <a:off x="7612091" y="-5165868"/>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8" name="Oval 127"/>
            <p:cNvSpPr/>
            <p:nvPr/>
          </p:nvSpPr>
          <p:spPr>
            <a:xfrm>
              <a:off x="7687842" y="-2495482"/>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9" name="Oval 128"/>
            <p:cNvSpPr/>
            <p:nvPr/>
          </p:nvSpPr>
          <p:spPr>
            <a:xfrm>
              <a:off x="8483338" y="-3922137"/>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0" name="Oval 129"/>
            <p:cNvSpPr/>
            <p:nvPr/>
          </p:nvSpPr>
          <p:spPr>
            <a:xfrm>
              <a:off x="8361550" y="-4794965"/>
              <a:ext cx="360000" cy="360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Oval 130"/>
            <p:cNvSpPr/>
            <p:nvPr/>
          </p:nvSpPr>
          <p:spPr>
            <a:xfrm>
              <a:off x="6460841" y="-2678531"/>
              <a:ext cx="360000" cy="360000"/>
            </a:xfrm>
            <a:prstGeom prst="ellipse">
              <a:avLst/>
            </a:prstGeom>
            <a:solidFill>
              <a:srgbClr val="E907C9"/>
            </a:solidFill>
            <a:ln>
              <a:solidFill>
                <a:srgbClr val="E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2" name="Oval 131"/>
            <p:cNvSpPr/>
            <p:nvPr/>
          </p:nvSpPr>
          <p:spPr>
            <a:xfrm>
              <a:off x="6045796" y="-2423773"/>
              <a:ext cx="360000" cy="36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99" name="Group 98"/>
          <p:cNvGrpSpPr/>
          <p:nvPr/>
        </p:nvGrpSpPr>
        <p:grpSpPr>
          <a:xfrm>
            <a:off x="3091510" y="367580"/>
            <a:ext cx="8470226" cy="5544143"/>
            <a:chOff x="3122579" y="386627"/>
            <a:chExt cx="8161507" cy="5544143"/>
          </a:xfrm>
        </p:grpSpPr>
        <p:sp>
          <p:nvSpPr>
            <p:cNvPr id="100" name="Rectangle 99"/>
            <p:cNvSpPr/>
            <p:nvPr/>
          </p:nvSpPr>
          <p:spPr>
            <a:xfrm>
              <a:off x="3122579" y="386627"/>
              <a:ext cx="8161507" cy="5544143"/>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1" name="Group 100"/>
            <p:cNvGrpSpPr/>
            <p:nvPr/>
          </p:nvGrpSpPr>
          <p:grpSpPr>
            <a:xfrm>
              <a:off x="3141050" y="492461"/>
              <a:ext cx="7879375" cy="5419262"/>
              <a:chOff x="2085908" y="-158400"/>
              <a:chExt cx="7879375" cy="5419262"/>
            </a:xfrm>
          </p:grpSpPr>
          <p:sp>
            <p:nvSpPr>
              <p:cNvPr id="102" name="Rectangle 101"/>
              <p:cNvSpPr/>
              <p:nvPr/>
            </p:nvSpPr>
            <p:spPr>
              <a:xfrm>
                <a:off x="3495600" y="-158400"/>
                <a:ext cx="2716279" cy="1536433"/>
              </a:xfrm>
              <a:prstGeom prst="rect">
                <a:avLst/>
              </a:prstGeom>
              <a:solidFill>
                <a:srgbClr val="00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TextBox 102"/>
              <p:cNvSpPr txBox="1"/>
              <p:nvPr/>
            </p:nvSpPr>
            <p:spPr>
              <a:xfrm>
                <a:off x="2085908" y="1411549"/>
                <a:ext cx="1781450" cy="707886"/>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Fixation Cross</a:t>
                </a:r>
              </a:p>
              <a:p>
                <a:pPr algn="ctr"/>
                <a:r>
                  <a:rPr lang="en-US" sz="2000" b="1" dirty="0">
                    <a:latin typeface="Times New Roman" panose="02020603050405020304" pitchFamily="18" charset="0"/>
                    <a:cs typeface="Times New Roman" panose="02020603050405020304" pitchFamily="18" charset="0"/>
                  </a:rPr>
                  <a:t>500ms</a:t>
                </a:r>
                <a:endParaRPr lang="en-AU" sz="2000" b="1" dirty="0">
                  <a:latin typeface="Times New Roman" panose="02020603050405020304" pitchFamily="18" charset="0"/>
                  <a:cs typeface="Times New Roman" panose="02020603050405020304" pitchFamily="18" charset="0"/>
                </a:endParaRPr>
              </a:p>
            </p:txBody>
          </p:sp>
          <p:sp>
            <p:nvSpPr>
              <p:cNvPr id="104" name="TextBox 103"/>
              <p:cNvSpPr txBox="1"/>
              <p:nvPr/>
            </p:nvSpPr>
            <p:spPr>
              <a:xfrm>
                <a:off x="3193667" y="2365124"/>
                <a:ext cx="1151276" cy="707886"/>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Stimulus</a:t>
                </a:r>
              </a:p>
              <a:p>
                <a:pPr algn="ctr"/>
                <a:r>
                  <a:rPr lang="en-US" sz="2000" b="1" dirty="0">
                    <a:latin typeface="Times New Roman" panose="02020603050405020304" pitchFamily="18" charset="0"/>
                    <a:cs typeface="Times New Roman" panose="02020603050405020304" pitchFamily="18" charset="0"/>
                  </a:rPr>
                  <a:t>500ms</a:t>
                </a:r>
                <a:endParaRPr lang="en-AU" sz="2000" b="1"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4005551" y="3324319"/>
                <a:ext cx="881973" cy="707886"/>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Mask</a:t>
                </a:r>
              </a:p>
              <a:p>
                <a:pPr algn="ctr"/>
                <a:r>
                  <a:rPr lang="en-US" sz="2000" b="1" dirty="0">
                    <a:latin typeface="Times New Roman" panose="02020603050405020304" pitchFamily="18" charset="0"/>
                    <a:cs typeface="Times New Roman" panose="02020603050405020304" pitchFamily="18" charset="0"/>
                  </a:rPr>
                  <a:t>200ms</a:t>
                </a:r>
                <a:endParaRPr lang="en-AU" sz="2000" b="1" dirty="0">
                  <a:latin typeface="Times New Roman" panose="02020603050405020304" pitchFamily="18" charset="0"/>
                  <a:cs typeface="Times New Roman" panose="02020603050405020304" pitchFamily="18" charset="0"/>
                </a:endParaRPr>
              </a:p>
            </p:txBody>
          </p:sp>
          <p:sp>
            <p:nvSpPr>
              <p:cNvPr id="106" name="TextBox 105"/>
              <p:cNvSpPr txBox="1"/>
              <p:nvPr/>
            </p:nvSpPr>
            <p:spPr>
              <a:xfrm>
                <a:off x="4314878" y="4345301"/>
                <a:ext cx="2050561" cy="707886"/>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Post Mask Blank</a:t>
                </a:r>
              </a:p>
              <a:p>
                <a:pPr algn="ctr"/>
                <a:r>
                  <a:rPr lang="en-US" sz="2000" b="1" dirty="0">
                    <a:latin typeface="Times New Roman" panose="02020603050405020304" pitchFamily="18" charset="0"/>
                    <a:cs typeface="Times New Roman" panose="02020603050405020304" pitchFamily="18" charset="0"/>
                  </a:rPr>
                  <a:t>3300ms</a:t>
                </a:r>
                <a:endParaRPr lang="en-AU" sz="2000" b="1" dirty="0">
                  <a:latin typeface="Times New Roman" panose="02020603050405020304" pitchFamily="18" charset="0"/>
                  <a:cs typeface="Times New Roman" panose="02020603050405020304" pitchFamily="18" charset="0"/>
                </a:endParaRPr>
              </a:p>
            </p:txBody>
          </p:sp>
          <p:sp>
            <p:nvSpPr>
              <p:cNvPr id="107" name="Right Brace 106"/>
              <p:cNvSpPr/>
              <p:nvPr/>
            </p:nvSpPr>
            <p:spPr>
              <a:xfrm rot="19468767">
                <a:off x="8597240" y="1240030"/>
                <a:ext cx="355104" cy="2591822"/>
              </a:xfrm>
              <a:prstGeom prst="rightBrace">
                <a:avLst>
                  <a:gd name="adj1" fmla="val 107528"/>
                  <a:gd name="adj2" fmla="val 48323"/>
                </a:avLst>
              </a:prstGeom>
              <a:ln w="889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200">
                  <a:solidFill>
                    <a:prstClr val="black"/>
                  </a:solidFill>
                </a:endParaRPr>
              </a:p>
            </p:txBody>
          </p:sp>
          <p:sp>
            <p:nvSpPr>
              <p:cNvPr id="108" name="TextBox 107"/>
              <p:cNvSpPr txBox="1"/>
              <p:nvPr/>
            </p:nvSpPr>
            <p:spPr>
              <a:xfrm>
                <a:off x="8955070" y="1649173"/>
                <a:ext cx="1010213" cy="707886"/>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RTI</a:t>
                </a:r>
              </a:p>
              <a:p>
                <a:pPr algn="ctr"/>
                <a:r>
                  <a:rPr lang="en-US" sz="2000" b="1" dirty="0">
                    <a:latin typeface="Times New Roman" panose="02020603050405020304" pitchFamily="18" charset="0"/>
                    <a:cs typeface="Times New Roman" panose="02020603050405020304" pitchFamily="18" charset="0"/>
                  </a:rPr>
                  <a:t>4000ms</a:t>
                </a:r>
                <a:endParaRPr lang="en-AU" sz="2000" b="1" dirty="0">
                  <a:latin typeface="Times New Roman" panose="02020603050405020304" pitchFamily="18" charset="0"/>
                  <a:cs typeface="Times New Roman" panose="02020603050405020304" pitchFamily="18" charset="0"/>
                </a:endParaRPr>
              </a:p>
            </p:txBody>
          </p:sp>
          <p:sp>
            <p:nvSpPr>
              <p:cNvPr id="109" name="TextBox 108"/>
              <p:cNvSpPr txBox="1"/>
              <p:nvPr/>
            </p:nvSpPr>
            <p:spPr>
              <a:xfrm>
                <a:off x="2250590" y="209706"/>
                <a:ext cx="881973" cy="707886"/>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ITI</a:t>
                </a:r>
              </a:p>
              <a:p>
                <a:pPr algn="ctr"/>
                <a:r>
                  <a:rPr lang="en-US" sz="2000" b="1" dirty="0">
                    <a:latin typeface="Times New Roman" panose="02020603050405020304" pitchFamily="18" charset="0"/>
                    <a:cs typeface="Times New Roman" panose="02020603050405020304" pitchFamily="18" charset="0"/>
                  </a:rPr>
                  <a:t>500ms</a:t>
                </a:r>
                <a:endParaRPr lang="en-AU" sz="2000" b="1" dirty="0">
                  <a:latin typeface="Times New Roman" panose="02020603050405020304" pitchFamily="18" charset="0"/>
                  <a:cs typeface="Times New Roman" panose="02020603050405020304" pitchFamily="18" charset="0"/>
                </a:endParaRPr>
              </a:p>
            </p:txBody>
          </p:sp>
          <p:grpSp>
            <p:nvGrpSpPr>
              <p:cNvPr id="110" name="Group 109"/>
              <p:cNvGrpSpPr/>
              <p:nvPr/>
            </p:nvGrpSpPr>
            <p:grpSpPr>
              <a:xfrm>
                <a:off x="4250226" y="774700"/>
                <a:ext cx="2716279" cy="1536433"/>
                <a:chOff x="3440601" y="1231900"/>
                <a:chExt cx="2716279" cy="1536433"/>
              </a:xfrm>
            </p:grpSpPr>
            <p:sp>
              <p:nvSpPr>
                <p:cNvPr id="114" name="Rectangle 113"/>
                <p:cNvSpPr/>
                <p:nvPr/>
              </p:nvSpPr>
              <p:spPr>
                <a:xfrm>
                  <a:off x="3440601" y="1231900"/>
                  <a:ext cx="2716279" cy="1536433"/>
                </a:xfrm>
                <a:prstGeom prst="rect">
                  <a:avLst/>
                </a:prstGeom>
                <a:solidFill>
                  <a:srgbClr val="00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5" name="Straight Connector 114"/>
                <p:cNvCxnSpPr/>
                <p:nvPr/>
              </p:nvCxnSpPr>
              <p:spPr>
                <a:xfrm>
                  <a:off x="4798741" y="1954024"/>
                  <a:ext cx="0" cy="9218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753469" y="1998081"/>
                  <a:ext cx="9054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11" name="Picture 1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7225" y="1707171"/>
                <a:ext cx="2732800" cy="1537200"/>
              </a:xfrm>
              <a:prstGeom prst="rect">
                <a:avLst/>
              </a:prstGeom>
              <a:ln>
                <a:solidFill>
                  <a:schemeClr val="bg1"/>
                </a:solidFill>
              </a:ln>
            </p:spPr>
          </p:pic>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3225" y="2781483"/>
                <a:ext cx="2732800" cy="1537200"/>
              </a:xfrm>
              <a:prstGeom prst="rect">
                <a:avLst/>
              </a:prstGeom>
              <a:ln>
                <a:solidFill>
                  <a:schemeClr val="bg1"/>
                </a:solidFill>
              </a:ln>
            </p:spPr>
          </p:pic>
          <p:sp>
            <p:nvSpPr>
              <p:cNvPr id="113" name="Rectangle 112"/>
              <p:cNvSpPr/>
              <p:nvPr/>
            </p:nvSpPr>
            <p:spPr>
              <a:xfrm>
                <a:off x="6519225" y="3724429"/>
                <a:ext cx="2716279" cy="1536433"/>
              </a:xfrm>
              <a:prstGeom prst="rect">
                <a:avLst/>
              </a:prstGeom>
              <a:solidFill>
                <a:srgbClr val="00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Tree>
    <p:extLst>
      <p:ext uri="{BB962C8B-B14F-4D97-AF65-F5344CB8AC3E}">
        <p14:creationId xmlns:p14="http://schemas.microsoft.com/office/powerpoint/2010/main" val="34318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11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123706" cy="430887"/>
          </a:xfrm>
          <a:prstGeom prst="rect">
            <a:avLst/>
          </a:prstGeom>
        </p:spPr>
        <p:txBody>
          <a:bodyPr wrap="none">
            <a:spAutoFit/>
          </a:bodyPr>
          <a:lstStyle/>
          <a:p>
            <a:r>
              <a:rPr lang="en-AU" sz="2200" b="1" dirty="0"/>
              <a:t>Method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sp>
        <p:nvSpPr>
          <p:cNvPr id="13" name="Rectangle 12"/>
          <p:cNvSpPr/>
          <p:nvPr/>
        </p:nvSpPr>
        <p:spPr>
          <a:xfrm>
            <a:off x="233604" y="763022"/>
            <a:ext cx="3957396" cy="630942"/>
          </a:xfrm>
          <a:prstGeom prst="rect">
            <a:avLst/>
          </a:prstGeom>
        </p:spPr>
        <p:txBody>
          <a:bodyPr wrap="square">
            <a:spAutoFit/>
          </a:bodyPr>
          <a:lstStyle/>
          <a:p>
            <a:r>
              <a:rPr lang="en-AU" sz="3500" b="1" dirty="0">
                <a:solidFill>
                  <a:schemeClr val="accent1">
                    <a:lumMod val="75000"/>
                  </a:schemeClr>
                </a:solidFill>
              </a:rPr>
              <a:t>Methods</a:t>
            </a:r>
          </a:p>
        </p:txBody>
      </p:sp>
      <p:grpSp>
        <p:nvGrpSpPr>
          <p:cNvPr id="6" name="Group 5"/>
          <p:cNvGrpSpPr/>
          <p:nvPr/>
        </p:nvGrpSpPr>
        <p:grpSpPr>
          <a:xfrm>
            <a:off x="2811463" y="360043"/>
            <a:ext cx="9266236" cy="5699761"/>
            <a:chOff x="2811463" y="360043"/>
            <a:chExt cx="9266236" cy="5699761"/>
          </a:xfrm>
        </p:grpSpPr>
        <p:sp>
          <p:nvSpPr>
            <p:cNvPr id="4" name="Rectangle 3"/>
            <p:cNvSpPr/>
            <p:nvPr/>
          </p:nvSpPr>
          <p:spPr>
            <a:xfrm>
              <a:off x="2811463" y="360043"/>
              <a:ext cx="9266236" cy="5699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1933" y="360044"/>
              <a:ext cx="8845296" cy="5699760"/>
            </a:xfrm>
            <a:prstGeom prst="rect">
              <a:avLst/>
            </a:prstGeom>
          </p:spPr>
        </p:pic>
      </p:grpSp>
      <p:grpSp>
        <p:nvGrpSpPr>
          <p:cNvPr id="19" name="Group 18"/>
          <p:cNvGrpSpPr/>
          <p:nvPr/>
        </p:nvGrpSpPr>
        <p:grpSpPr>
          <a:xfrm>
            <a:off x="3549112" y="898902"/>
            <a:ext cx="8318117" cy="4762760"/>
            <a:chOff x="3549112" y="898902"/>
            <a:chExt cx="8318117" cy="4762760"/>
          </a:xfrm>
        </p:grpSpPr>
        <p:sp>
          <p:nvSpPr>
            <p:cNvPr id="20" name="Rectangle 19"/>
            <p:cNvSpPr/>
            <p:nvPr/>
          </p:nvSpPr>
          <p:spPr>
            <a:xfrm>
              <a:off x="5902618" y="898902"/>
              <a:ext cx="2373477" cy="2324745"/>
            </a:xfrm>
            <a:prstGeom prst="rect">
              <a:avLst/>
            </a:prstGeom>
            <a:solidFill>
              <a:schemeClr val="tx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549112" y="3209923"/>
              <a:ext cx="8318117" cy="2451739"/>
            </a:xfrm>
            <a:prstGeom prst="rect">
              <a:avLst/>
            </a:prstGeom>
            <a:solidFill>
              <a:schemeClr val="tx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8" name="Group 17"/>
          <p:cNvGrpSpPr/>
          <p:nvPr/>
        </p:nvGrpSpPr>
        <p:grpSpPr>
          <a:xfrm>
            <a:off x="3936570" y="1239864"/>
            <a:ext cx="3967105" cy="3965878"/>
            <a:chOff x="3936570" y="1239864"/>
            <a:chExt cx="3967105" cy="3965878"/>
          </a:xfrm>
        </p:grpSpPr>
        <p:sp>
          <p:nvSpPr>
            <p:cNvPr id="16" name="Rectangle 15"/>
            <p:cNvSpPr/>
            <p:nvPr/>
          </p:nvSpPr>
          <p:spPr>
            <a:xfrm>
              <a:off x="3936570" y="1239864"/>
              <a:ext cx="1966050" cy="1983780"/>
            </a:xfrm>
            <a:prstGeom prst="rect">
              <a:avLst/>
            </a:prstGeom>
            <a:solidFill>
              <a:schemeClr val="tx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5902619" y="3223645"/>
              <a:ext cx="2001056" cy="1982097"/>
            </a:xfrm>
            <a:prstGeom prst="rect">
              <a:avLst/>
            </a:prstGeom>
            <a:solidFill>
              <a:schemeClr val="tx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9" name="Group 8"/>
          <p:cNvGrpSpPr/>
          <p:nvPr/>
        </p:nvGrpSpPr>
        <p:grpSpPr>
          <a:xfrm>
            <a:off x="3936569" y="898901"/>
            <a:ext cx="7930659" cy="4305153"/>
            <a:chOff x="4190999" y="-4949785"/>
            <a:chExt cx="7930659" cy="4305153"/>
          </a:xfrm>
        </p:grpSpPr>
        <p:sp>
          <p:nvSpPr>
            <p:cNvPr id="22" name="Rectangle 21"/>
            <p:cNvSpPr/>
            <p:nvPr/>
          </p:nvSpPr>
          <p:spPr>
            <a:xfrm>
              <a:off x="4190999" y="-4949785"/>
              <a:ext cx="7930659" cy="2323058"/>
            </a:xfrm>
            <a:prstGeom prst="rect">
              <a:avLst/>
            </a:prstGeom>
            <a:solidFill>
              <a:schemeClr val="tx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Rectangle 22"/>
            <p:cNvSpPr/>
            <p:nvPr/>
          </p:nvSpPr>
          <p:spPr>
            <a:xfrm>
              <a:off x="4191001" y="-2626728"/>
              <a:ext cx="2001056" cy="1982096"/>
            </a:xfrm>
            <a:prstGeom prst="rect">
              <a:avLst/>
            </a:prstGeom>
            <a:solidFill>
              <a:schemeClr val="tx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33905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4377930" cy="430887"/>
          </a:xfrm>
          <a:prstGeom prst="rect">
            <a:avLst/>
          </a:prstGeom>
        </p:spPr>
        <p:txBody>
          <a:bodyPr wrap="none">
            <a:spAutoFit/>
          </a:bodyPr>
          <a:lstStyle/>
          <a:p>
            <a:r>
              <a:rPr lang="en-AU" sz="2200" b="1" dirty="0"/>
              <a:t>Experiment One – Evenly Sized Dots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467" y="1670400"/>
            <a:ext cx="5586333" cy="418975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25" y="1671417"/>
            <a:ext cx="5586333" cy="4189750"/>
          </a:xfrm>
          <a:prstGeom prst="rect">
            <a:avLst/>
          </a:prstGeom>
        </p:spPr>
      </p:pic>
      <p:pic>
        <p:nvPicPr>
          <p:cNvPr id="27" name="Picture 26"/>
          <p:cNvPicPr>
            <a:picLocks noChangeAspect="1"/>
          </p:cNvPicPr>
          <p:nvPr/>
        </p:nvPicPr>
        <p:blipFill>
          <a:blip r:embed="rId6"/>
          <a:stretch>
            <a:fillRect/>
          </a:stretch>
        </p:blipFill>
        <p:spPr>
          <a:xfrm>
            <a:off x="9236533" y="4046520"/>
            <a:ext cx="2493268" cy="1819067"/>
          </a:xfrm>
          <a:prstGeom prst="rect">
            <a:avLst/>
          </a:prstGeom>
        </p:spPr>
      </p:pic>
      <p:pic>
        <p:nvPicPr>
          <p:cNvPr id="28" name="Picture 27"/>
          <p:cNvPicPr>
            <a:picLocks noChangeAspect="1"/>
          </p:cNvPicPr>
          <p:nvPr/>
        </p:nvPicPr>
        <p:blipFill>
          <a:blip r:embed="rId7"/>
          <a:stretch>
            <a:fillRect/>
          </a:stretch>
        </p:blipFill>
        <p:spPr>
          <a:xfrm>
            <a:off x="3526893" y="4013544"/>
            <a:ext cx="2479165" cy="1820637"/>
          </a:xfrm>
          <a:prstGeom prst="rect">
            <a:avLst/>
          </a:prstGeom>
        </p:spPr>
      </p:pic>
      <p:grpSp>
        <p:nvGrpSpPr>
          <p:cNvPr id="5" name="Group 4"/>
          <p:cNvGrpSpPr/>
          <p:nvPr/>
        </p:nvGrpSpPr>
        <p:grpSpPr>
          <a:xfrm>
            <a:off x="419725" y="1670075"/>
            <a:ext cx="11322091" cy="4190400"/>
            <a:chOff x="418858" y="6081108"/>
            <a:chExt cx="11322091" cy="4190400"/>
          </a:xfrm>
        </p:grpSpPr>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858" y="6081108"/>
              <a:ext cx="5587200" cy="4190400"/>
            </a:xfrm>
            <a:prstGeom prst="rect">
              <a:avLst/>
            </a:prstGeom>
          </p:spPr>
        </p:pic>
        <p:sp>
          <p:nvSpPr>
            <p:cNvPr id="20" name="Rounded Rectangle 19"/>
            <p:cNvSpPr/>
            <p:nvPr/>
          </p:nvSpPr>
          <p:spPr>
            <a:xfrm>
              <a:off x="1207770" y="7830233"/>
              <a:ext cx="4206240" cy="692150"/>
            </a:xfrm>
            <a:prstGeom prst="round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3749" y="6081108"/>
              <a:ext cx="5587200" cy="4190400"/>
            </a:xfrm>
            <a:prstGeom prst="rect">
              <a:avLst/>
            </a:prstGeom>
          </p:spPr>
        </p:pic>
        <p:sp>
          <p:nvSpPr>
            <p:cNvPr id="22" name="Rounded Rectangle 21"/>
            <p:cNvSpPr/>
            <p:nvPr/>
          </p:nvSpPr>
          <p:spPr>
            <a:xfrm>
              <a:off x="6946593" y="6939567"/>
              <a:ext cx="4186015" cy="1229781"/>
            </a:xfrm>
            <a:prstGeom prst="round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419725" y="1219200"/>
            <a:ext cx="11322091" cy="4692523"/>
            <a:chOff x="419725" y="1219200"/>
            <a:chExt cx="11322091" cy="4692523"/>
          </a:xfrm>
        </p:grpSpPr>
        <p:sp>
          <p:nvSpPr>
            <p:cNvPr id="6" name="Rectangle 5"/>
            <p:cNvSpPr/>
            <p:nvPr/>
          </p:nvSpPr>
          <p:spPr>
            <a:xfrm>
              <a:off x="419725" y="1219200"/>
              <a:ext cx="11322091" cy="469252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5" name="Group 34"/>
            <p:cNvGrpSpPr>
              <a:grpSpLocks noChangeAspect="1"/>
            </p:cNvGrpSpPr>
            <p:nvPr/>
          </p:nvGrpSpPr>
          <p:grpSpPr>
            <a:xfrm>
              <a:off x="4990454" y="1392705"/>
              <a:ext cx="5811865" cy="3805476"/>
              <a:chOff x="6465474" y="2125755"/>
              <a:chExt cx="5096262" cy="3336916"/>
            </a:xfrm>
          </p:grpSpPr>
          <p:sp>
            <p:nvSpPr>
              <p:cNvPr id="36" name="Rectangle 35"/>
              <p:cNvSpPr/>
              <p:nvPr/>
            </p:nvSpPr>
            <p:spPr>
              <a:xfrm>
                <a:off x="6465474" y="2125755"/>
                <a:ext cx="5096262" cy="33369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8898617" y="2344852"/>
                <a:ext cx="947022" cy="947022"/>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8" name="Oval 37"/>
              <p:cNvSpPr/>
              <p:nvPr/>
            </p:nvSpPr>
            <p:spPr>
              <a:xfrm>
                <a:off x="7201741" y="3311093"/>
                <a:ext cx="947022" cy="947022"/>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Oval 38"/>
              <p:cNvSpPr/>
              <p:nvPr/>
            </p:nvSpPr>
            <p:spPr>
              <a:xfrm>
                <a:off x="9864857" y="3821156"/>
                <a:ext cx="947022" cy="947022"/>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18" name="Rectangle 17"/>
          <p:cNvSpPr/>
          <p:nvPr/>
        </p:nvSpPr>
        <p:spPr>
          <a:xfrm>
            <a:off x="249123" y="327858"/>
            <a:ext cx="3957396" cy="1092607"/>
          </a:xfrm>
          <a:prstGeom prst="rect">
            <a:avLst/>
          </a:prstGeom>
        </p:spPr>
        <p:txBody>
          <a:bodyPr wrap="square">
            <a:spAutoFit/>
          </a:bodyPr>
          <a:lstStyle/>
          <a:p>
            <a:r>
              <a:rPr lang="en-AU" sz="3500" b="1" dirty="0">
                <a:solidFill>
                  <a:schemeClr val="accent1">
                    <a:lumMod val="75000"/>
                  </a:schemeClr>
                </a:solidFill>
              </a:rPr>
              <a:t>Experiment One – </a:t>
            </a:r>
            <a:r>
              <a:rPr lang="en-AU" sz="3000" b="1" dirty="0">
                <a:solidFill>
                  <a:schemeClr val="accent1">
                    <a:lumMod val="75000"/>
                  </a:schemeClr>
                </a:solidFill>
              </a:rPr>
              <a:t>Evenly Sized Dots</a:t>
            </a:r>
          </a:p>
        </p:txBody>
      </p:sp>
    </p:spTree>
    <p:extLst>
      <p:ext uri="{BB962C8B-B14F-4D97-AF65-F5344CB8AC3E}">
        <p14:creationId xmlns:p14="http://schemas.microsoft.com/office/powerpoint/2010/main" val="412474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3625288" cy="430887"/>
          </a:xfrm>
          <a:prstGeom prst="rect">
            <a:avLst/>
          </a:prstGeom>
        </p:spPr>
        <p:txBody>
          <a:bodyPr wrap="none">
            <a:spAutoFit/>
          </a:bodyPr>
          <a:lstStyle/>
          <a:p>
            <a:r>
              <a:rPr lang="en-AU" sz="2200" b="1" dirty="0"/>
              <a:t>Conclusion – Experiment One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graphicFrame>
        <p:nvGraphicFramePr>
          <p:cNvPr id="15" name="Table 14"/>
          <p:cNvGraphicFramePr>
            <a:graphicFrameLocks noGrp="1"/>
          </p:cNvGraphicFramePr>
          <p:nvPr>
            <p:extLst>
              <p:ext uri="{D42A27DB-BD31-4B8C-83A1-F6EECF244321}">
                <p14:modId xmlns:p14="http://schemas.microsoft.com/office/powerpoint/2010/main" val="1033818082"/>
              </p:ext>
            </p:extLst>
          </p:nvPr>
        </p:nvGraphicFramePr>
        <p:xfrm>
          <a:off x="673548" y="1518384"/>
          <a:ext cx="10652410" cy="4279276"/>
        </p:xfrm>
        <a:graphic>
          <a:graphicData uri="http://schemas.openxmlformats.org/drawingml/2006/table">
            <a:tbl>
              <a:tblPr firstRow="1" bandRow="1">
                <a:tableStyleId>{5C22544A-7EE6-4342-B048-85BDC9FD1C3A}</a:tableStyleId>
              </a:tblPr>
              <a:tblGrid>
                <a:gridCol w="2130482">
                  <a:extLst>
                    <a:ext uri="{9D8B030D-6E8A-4147-A177-3AD203B41FA5}">
                      <a16:colId xmlns="" xmlns:a16="http://schemas.microsoft.com/office/drawing/2014/main" val="1657304507"/>
                    </a:ext>
                  </a:extLst>
                </a:gridCol>
                <a:gridCol w="2130482">
                  <a:extLst>
                    <a:ext uri="{9D8B030D-6E8A-4147-A177-3AD203B41FA5}">
                      <a16:colId xmlns="" xmlns:a16="http://schemas.microsoft.com/office/drawing/2014/main" val="1093018289"/>
                    </a:ext>
                  </a:extLst>
                </a:gridCol>
                <a:gridCol w="2130482">
                  <a:extLst>
                    <a:ext uri="{9D8B030D-6E8A-4147-A177-3AD203B41FA5}">
                      <a16:colId xmlns="" xmlns:a16="http://schemas.microsoft.com/office/drawing/2014/main" val="20002"/>
                    </a:ext>
                  </a:extLst>
                </a:gridCol>
                <a:gridCol w="2130482">
                  <a:extLst>
                    <a:ext uri="{9D8B030D-6E8A-4147-A177-3AD203B41FA5}">
                      <a16:colId xmlns="" xmlns:a16="http://schemas.microsoft.com/office/drawing/2014/main" val="1431451660"/>
                    </a:ext>
                  </a:extLst>
                </a:gridCol>
                <a:gridCol w="2130482">
                  <a:extLst>
                    <a:ext uri="{9D8B030D-6E8A-4147-A177-3AD203B41FA5}">
                      <a16:colId xmlns="" xmlns:a16="http://schemas.microsoft.com/office/drawing/2014/main" val="960136507"/>
                    </a:ext>
                  </a:extLst>
                </a:gridCol>
              </a:tblGrid>
              <a:tr h="1069819">
                <a:tc>
                  <a:txBody>
                    <a:bodyPr/>
                    <a:lstStyle/>
                    <a:p>
                      <a:pPr algn="ctr"/>
                      <a:r>
                        <a:rPr lang="en-AU" sz="2500" dirty="0"/>
                        <a:t>Experiment</a:t>
                      </a:r>
                    </a:p>
                  </a:txBody>
                  <a:tcPr anchor="ctr"/>
                </a:tc>
                <a:tc>
                  <a:txBody>
                    <a:bodyPr/>
                    <a:lstStyle/>
                    <a:p>
                      <a:pPr algn="ctr"/>
                      <a:r>
                        <a:rPr lang="en-AU" sz="2500" dirty="0"/>
                        <a:t>Criterion Three</a:t>
                      </a:r>
                    </a:p>
                  </a:txBody>
                  <a:tcPr anchor="ctr"/>
                </a:tc>
                <a:tc>
                  <a:txBody>
                    <a:bodyPr/>
                    <a:lstStyle/>
                    <a:p>
                      <a:pPr algn="ctr"/>
                      <a:r>
                        <a:rPr lang="en-US" sz="2500" dirty="0"/>
                        <a:t>Capacity</a:t>
                      </a:r>
                      <a:endParaRPr lang="en-AU" sz="2500" dirty="0"/>
                    </a:p>
                  </a:txBody>
                  <a:tcPr anchor="ctr"/>
                </a:tc>
                <a:tc>
                  <a:txBody>
                    <a:bodyPr/>
                    <a:lstStyle/>
                    <a:p>
                      <a:pPr algn="ctr"/>
                      <a:r>
                        <a:rPr lang="en-AU" sz="2500" dirty="0"/>
                        <a:t>Criterion Four</a:t>
                      </a:r>
                    </a:p>
                  </a:txBody>
                  <a:tcPr anchor="ctr"/>
                </a:tc>
                <a:tc>
                  <a:txBody>
                    <a:bodyPr/>
                    <a:lstStyle/>
                    <a:p>
                      <a:pPr algn="ctr"/>
                      <a:r>
                        <a:rPr lang="en-AU" sz="2500" dirty="0"/>
                        <a:t>Capacity</a:t>
                      </a:r>
                    </a:p>
                  </a:txBody>
                  <a:tcPr anchor="ctr"/>
                </a:tc>
                <a:extLst>
                  <a:ext uri="{0D108BD9-81ED-4DB2-BD59-A6C34878D82A}">
                    <a16:rowId xmlns="" xmlns:a16="http://schemas.microsoft.com/office/drawing/2014/main" val="137590577"/>
                  </a:ext>
                </a:extLst>
              </a:tr>
              <a:tr h="1069819">
                <a:tc>
                  <a:txBody>
                    <a:bodyPr/>
                    <a:lstStyle/>
                    <a:p>
                      <a:pPr algn="ctr"/>
                      <a:r>
                        <a:rPr lang="en-AU" sz="2500" dirty="0"/>
                        <a:t>Evenly Sized Dots</a:t>
                      </a:r>
                    </a:p>
                  </a:txBody>
                  <a:tcPr anchor="ctr"/>
                </a:tc>
                <a:tc>
                  <a:txBody>
                    <a:bodyPr/>
                    <a:lstStyle/>
                    <a:p>
                      <a:pPr algn="ctr"/>
                      <a:r>
                        <a:rPr lang="en-AU" sz="2500" dirty="0"/>
                        <a:t>Serial</a:t>
                      </a:r>
                      <a:r>
                        <a:rPr lang="en-AU" sz="2500" baseline="0" dirty="0"/>
                        <a:t> / </a:t>
                      </a:r>
                    </a:p>
                    <a:p>
                      <a:pPr algn="ctr"/>
                      <a:r>
                        <a:rPr lang="en-AU" sz="2500" baseline="0" dirty="0"/>
                        <a:t>Parallel</a:t>
                      </a:r>
                      <a:endParaRPr lang="en-AU" sz="2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b="1" dirty="0">
                          <a:solidFill>
                            <a:srgbClr val="FFC000"/>
                          </a:solidFill>
                        </a:rPr>
                        <a:t>Unlimited</a:t>
                      </a:r>
                      <a:r>
                        <a:rPr lang="en-AU" sz="2500" dirty="0"/>
                        <a:t>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b="1" dirty="0">
                          <a:solidFill>
                            <a:srgbClr val="00B050"/>
                          </a:solidFill>
                        </a:rPr>
                        <a:t>Super</a:t>
                      </a:r>
                    </a:p>
                  </a:txBody>
                  <a:tcPr anchor="ctr"/>
                </a:tc>
                <a:tc>
                  <a:txBody>
                    <a:bodyPr/>
                    <a:lstStyle/>
                    <a:p>
                      <a:pPr algn="ctr"/>
                      <a:r>
                        <a:rPr lang="en-AU" sz="2500" dirty="0"/>
                        <a:t>Serial / </a:t>
                      </a:r>
                    </a:p>
                    <a:p>
                      <a:pPr algn="ctr"/>
                      <a:r>
                        <a:rPr lang="en-AU" sz="2500" dirty="0"/>
                        <a:t>Parallel</a:t>
                      </a:r>
                    </a:p>
                  </a:txBody>
                  <a:tcPr anchor="ctr"/>
                </a:tc>
                <a:tc>
                  <a:txBody>
                    <a:bodyPr/>
                    <a:lstStyle/>
                    <a:p>
                      <a:pPr algn="ctr"/>
                      <a:r>
                        <a:rPr lang="en-US" sz="2500" b="1" dirty="0">
                          <a:solidFill>
                            <a:srgbClr val="FFC000"/>
                          </a:solidFill>
                        </a:rPr>
                        <a:t>Unlimited </a:t>
                      </a:r>
                      <a:r>
                        <a:rPr lang="en-US" sz="2500" b="0" dirty="0">
                          <a:solidFill>
                            <a:schemeClr val="tx1"/>
                          </a:solidFill>
                        </a:rPr>
                        <a:t>/</a:t>
                      </a:r>
                    </a:p>
                    <a:p>
                      <a:pPr algn="ctr"/>
                      <a:r>
                        <a:rPr lang="en-US" sz="2500" b="1" dirty="0">
                          <a:solidFill>
                            <a:srgbClr val="00B050"/>
                          </a:solidFill>
                        </a:rPr>
                        <a:t>Super</a:t>
                      </a:r>
                      <a:endParaRPr lang="en-AU" sz="2500" b="1" dirty="0">
                        <a:solidFill>
                          <a:srgbClr val="00B050"/>
                        </a:solidFill>
                      </a:endParaRPr>
                    </a:p>
                  </a:txBody>
                  <a:tcPr anchor="ctr"/>
                </a:tc>
                <a:extLst>
                  <a:ext uri="{0D108BD9-81ED-4DB2-BD59-A6C34878D82A}">
                    <a16:rowId xmlns="" xmlns:a16="http://schemas.microsoft.com/office/drawing/2014/main" val="1640704687"/>
                  </a:ext>
                </a:extLst>
              </a:tr>
              <a:tr h="1069819">
                <a:tc>
                  <a:txBody>
                    <a:bodyPr/>
                    <a:lstStyle/>
                    <a:p>
                      <a:pPr algn="ctr"/>
                      <a:endParaRPr lang="en-AU" sz="2500" dirty="0"/>
                    </a:p>
                  </a:txBody>
                  <a:tcPr anchor="ctr"/>
                </a:tc>
                <a:tc>
                  <a:txBody>
                    <a:bodyPr/>
                    <a:lstStyle/>
                    <a:p>
                      <a:pPr algn="ctr"/>
                      <a:endParaRPr lang="en-AU" sz="2500" dirty="0"/>
                    </a:p>
                  </a:txBody>
                  <a:tcPr anchor="ctr"/>
                </a:tc>
                <a:tc>
                  <a:txBody>
                    <a:bodyPr/>
                    <a:lstStyle/>
                    <a:p>
                      <a:pPr algn="ctr"/>
                      <a:endParaRPr lang="en-AU" sz="2500" dirty="0"/>
                    </a:p>
                  </a:txBody>
                  <a:tcPr anchor="ctr"/>
                </a:tc>
                <a:tc>
                  <a:txBody>
                    <a:bodyPr/>
                    <a:lstStyle/>
                    <a:p>
                      <a:pPr algn="ctr"/>
                      <a:endParaRPr lang="en-AU" sz="2500" dirty="0"/>
                    </a:p>
                  </a:txBody>
                  <a:tcPr anchor="ctr"/>
                </a:tc>
                <a:tc>
                  <a:txBody>
                    <a:bodyPr/>
                    <a:lstStyle/>
                    <a:p>
                      <a:pPr algn="ctr"/>
                      <a:endParaRPr lang="en-AU" sz="2500" dirty="0"/>
                    </a:p>
                  </a:txBody>
                  <a:tcPr anchor="ctr"/>
                </a:tc>
                <a:extLst>
                  <a:ext uri="{0D108BD9-81ED-4DB2-BD59-A6C34878D82A}">
                    <a16:rowId xmlns="" xmlns:a16="http://schemas.microsoft.com/office/drawing/2014/main" val="2322855173"/>
                  </a:ext>
                </a:extLst>
              </a:tr>
              <a:tr h="10698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2500" dirty="0"/>
                    </a:p>
                  </a:txBody>
                  <a:tcPr anchor="ctr"/>
                </a:tc>
                <a:tc>
                  <a:txBody>
                    <a:bodyPr/>
                    <a:lstStyle/>
                    <a:p>
                      <a:pPr algn="ctr"/>
                      <a:endParaRPr lang="en-AU" sz="2500" dirty="0"/>
                    </a:p>
                  </a:txBody>
                  <a:tcPr anchor="ctr"/>
                </a:tc>
                <a:tc>
                  <a:txBody>
                    <a:bodyPr/>
                    <a:lstStyle/>
                    <a:p>
                      <a:pPr algn="ctr"/>
                      <a:endParaRPr lang="en-AU" sz="2500" dirty="0"/>
                    </a:p>
                  </a:txBody>
                  <a:tcPr anchor="ctr"/>
                </a:tc>
                <a:tc>
                  <a:txBody>
                    <a:bodyPr/>
                    <a:lstStyle/>
                    <a:p>
                      <a:pPr algn="ctr"/>
                      <a:endParaRPr lang="en-AU" sz="2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2500" dirty="0"/>
                    </a:p>
                  </a:txBody>
                  <a:tcPr anchor="ctr"/>
                </a:tc>
                <a:extLst>
                  <a:ext uri="{0D108BD9-81ED-4DB2-BD59-A6C34878D82A}">
                    <a16:rowId xmlns="" xmlns:a16="http://schemas.microsoft.com/office/drawing/2014/main" val="4228776681"/>
                  </a:ext>
                </a:extLst>
              </a:tr>
            </a:tbl>
          </a:graphicData>
        </a:graphic>
      </p:graphicFrame>
      <p:sp>
        <p:nvSpPr>
          <p:cNvPr id="16" name="Rectangle 15"/>
          <p:cNvSpPr/>
          <p:nvPr/>
        </p:nvSpPr>
        <p:spPr>
          <a:xfrm>
            <a:off x="249123" y="327858"/>
            <a:ext cx="3957396" cy="1169551"/>
          </a:xfrm>
          <a:prstGeom prst="rect">
            <a:avLst/>
          </a:prstGeom>
          <a:solidFill>
            <a:schemeClr val="accent1">
              <a:lumMod val="20000"/>
              <a:lumOff val="80000"/>
            </a:schemeClr>
          </a:solidFill>
        </p:spPr>
        <p:txBody>
          <a:bodyPr wrap="square">
            <a:spAutoFit/>
          </a:bodyPr>
          <a:lstStyle/>
          <a:p>
            <a:r>
              <a:rPr lang="en-AU" sz="4000" b="1" dirty="0">
                <a:solidFill>
                  <a:schemeClr val="accent1">
                    <a:lumMod val="75000"/>
                  </a:schemeClr>
                </a:solidFill>
              </a:rPr>
              <a:t>Conclusion –</a:t>
            </a:r>
            <a:br>
              <a:rPr lang="en-AU" sz="4000" b="1" dirty="0">
                <a:solidFill>
                  <a:schemeClr val="accent1">
                    <a:lumMod val="75000"/>
                  </a:schemeClr>
                </a:solidFill>
              </a:rPr>
            </a:br>
            <a:r>
              <a:rPr lang="en-AU" sz="3000" b="1" dirty="0">
                <a:solidFill>
                  <a:schemeClr val="accent1">
                    <a:lumMod val="75000"/>
                  </a:schemeClr>
                </a:solidFill>
              </a:rPr>
              <a:t>Experiment One</a:t>
            </a:r>
          </a:p>
        </p:txBody>
      </p:sp>
      <p:sp>
        <p:nvSpPr>
          <p:cNvPr id="17" name="Rectangle 16"/>
          <p:cNvSpPr/>
          <p:nvPr/>
        </p:nvSpPr>
        <p:spPr>
          <a:xfrm>
            <a:off x="249123" y="315725"/>
            <a:ext cx="3957396" cy="1169551"/>
          </a:xfrm>
          <a:prstGeom prst="rect">
            <a:avLst/>
          </a:prstGeom>
          <a:solidFill>
            <a:schemeClr val="accent1">
              <a:lumMod val="20000"/>
              <a:lumOff val="80000"/>
            </a:schemeClr>
          </a:solidFill>
        </p:spPr>
        <p:txBody>
          <a:bodyPr wrap="square">
            <a:spAutoFit/>
          </a:bodyPr>
          <a:lstStyle/>
          <a:p>
            <a:r>
              <a:rPr lang="en-AU" sz="4000" b="1" dirty="0">
                <a:solidFill>
                  <a:schemeClr val="accent1">
                    <a:lumMod val="75000"/>
                  </a:schemeClr>
                </a:solidFill>
              </a:rPr>
              <a:t>Results –</a:t>
            </a:r>
            <a:br>
              <a:rPr lang="en-AU" sz="4000" b="1" dirty="0">
                <a:solidFill>
                  <a:schemeClr val="accent1">
                    <a:lumMod val="75000"/>
                  </a:schemeClr>
                </a:solidFill>
              </a:rPr>
            </a:br>
            <a:r>
              <a:rPr lang="en-AU" sz="3000" b="1" dirty="0">
                <a:solidFill>
                  <a:schemeClr val="accent1">
                    <a:lumMod val="75000"/>
                  </a:schemeClr>
                </a:solidFill>
              </a:rPr>
              <a:t>Experiment One</a:t>
            </a:r>
          </a:p>
        </p:txBody>
      </p:sp>
      <p:sp>
        <p:nvSpPr>
          <p:cNvPr id="13" name="TextBox 12"/>
          <p:cNvSpPr txBox="1"/>
          <p:nvPr/>
        </p:nvSpPr>
        <p:spPr>
          <a:xfrm>
            <a:off x="233604" y="1843200"/>
            <a:ext cx="11532298" cy="3539430"/>
          </a:xfrm>
          <a:prstGeom prst="rect">
            <a:avLst/>
          </a:prstGeom>
          <a:noFill/>
        </p:spPr>
        <p:txBody>
          <a:bodyPr wrap="square" rtlCol="0">
            <a:spAutoFit/>
          </a:bodyPr>
          <a:lstStyle/>
          <a:p>
            <a:r>
              <a:rPr lang="en-US" sz="2800" dirty="0"/>
              <a:t>Parallel Groupitizing is possible when groups are randomly allocated…</a:t>
            </a:r>
          </a:p>
          <a:p>
            <a:endParaRPr lang="en-US" sz="2800" dirty="0"/>
          </a:p>
          <a:p>
            <a:r>
              <a:rPr lang="en-US" sz="2800" dirty="0"/>
              <a:t>- If the individual has learned to use the more efficient strategy of Parallel Groupitizing</a:t>
            </a:r>
          </a:p>
          <a:p>
            <a:endParaRPr lang="en-US" sz="2800" dirty="0"/>
          </a:p>
          <a:p>
            <a:r>
              <a:rPr lang="en-US" sz="2800" dirty="0"/>
              <a:t>OR</a:t>
            </a:r>
          </a:p>
          <a:p>
            <a:endParaRPr lang="en-US" sz="2800" dirty="0"/>
          </a:p>
          <a:p>
            <a:r>
              <a:rPr lang="en-US" sz="2800" dirty="0"/>
              <a:t>- If the individual has no upper limit to capacity</a:t>
            </a:r>
          </a:p>
        </p:txBody>
      </p:sp>
      <p:sp>
        <p:nvSpPr>
          <p:cNvPr id="14" name="TextBox 13"/>
          <p:cNvSpPr txBox="1"/>
          <p:nvPr/>
        </p:nvSpPr>
        <p:spPr>
          <a:xfrm>
            <a:off x="233604" y="1842503"/>
            <a:ext cx="11532298" cy="2246769"/>
          </a:xfrm>
          <a:prstGeom prst="rect">
            <a:avLst/>
          </a:prstGeom>
          <a:noFill/>
        </p:spPr>
        <p:txBody>
          <a:bodyPr wrap="square" rtlCol="0">
            <a:spAutoFit/>
          </a:bodyPr>
          <a:lstStyle/>
          <a:p>
            <a:r>
              <a:rPr lang="en-US" sz="2800" dirty="0"/>
              <a:t>Parallel Groupitizing is possible when groups are randomly allocated if the individual has no upper limit to capacity.</a:t>
            </a:r>
          </a:p>
          <a:p>
            <a:endParaRPr lang="en-US" sz="2800" dirty="0"/>
          </a:p>
          <a:p>
            <a:r>
              <a:rPr lang="en-US" sz="2800" dirty="0"/>
              <a:t>As most individuals show some upper bound to capacity, Serial Subitizing was the preferred strategy.</a:t>
            </a:r>
          </a:p>
        </p:txBody>
      </p:sp>
    </p:spTree>
    <p:extLst>
      <p:ext uri="{BB962C8B-B14F-4D97-AF65-F5344CB8AC3E}">
        <p14:creationId xmlns:p14="http://schemas.microsoft.com/office/powerpoint/2010/main" val="841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6142858" y="1670400"/>
            <a:ext cx="5587200" cy="4190400"/>
            <a:chOff x="6130510" y="-2631486"/>
            <a:chExt cx="5587200" cy="419040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510" y="-2631486"/>
              <a:ext cx="5587200" cy="4190400"/>
            </a:xfrm>
            <a:prstGeom prst="rect">
              <a:avLst/>
            </a:prstGeom>
          </p:spPr>
        </p:pic>
        <p:sp>
          <p:nvSpPr>
            <p:cNvPr id="16" name="Rounded Rectangle 15"/>
            <p:cNvSpPr/>
            <p:nvPr/>
          </p:nvSpPr>
          <p:spPr>
            <a:xfrm>
              <a:off x="6908755" y="-760170"/>
              <a:ext cx="4186015" cy="458293"/>
            </a:xfrm>
            <a:prstGeom prst="round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6908757" y="-1413227"/>
              <a:ext cx="4186015" cy="653057"/>
            </a:xfrm>
            <a:prstGeom prst="round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5650842" cy="430887"/>
          </a:xfrm>
          <a:prstGeom prst="rect">
            <a:avLst/>
          </a:prstGeom>
        </p:spPr>
        <p:txBody>
          <a:bodyPr wrap="none">
            <a:spAutoFit/>
          </a:bodyPr>
          <a:lstStyle/>
          <a:p>
            <a:r>
              <a:rPr lang="en-AU" sz="2200" b="1" dirty="0"/>
              <a:t>Experiment Two – Predictive Area Across Trials</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200" y="1670400"/>
            <a:ext cx="5587200" cy="4190400"/>
          </a:xfrm>
          <a:prstGeom prst="rect">
            <a:avLst/>
          </a:prstGeom>
        </p:spPr>
      </p:pic>
      <p:pic>
        <p:nvPicPr>
          <p:cNvPr id="13" name="Picture 12"/>
          <p:cNvPicPr>
            <a:picLocks noChangeAspect="1"/>
          </p:cNvPicPr>
          <p:nvPr/>
        </p:nvPicPr>
        <p:blipFill>
          <a:blip r:embed="rId6"/>
          <a:stretch>
            <a:fillRect/>
          </a:stretch>
        </p:blipFill>
        <p:spPr>
          <a:xfrm>
            <a:off x="3526893" y="4013544"/>
            <a:ext cx="2479165" cy="1820637"/>
          </a:xfrm>
          <a:prstGeom prst="rect">
            <a:avLst/>
          </a:prstGeom>
        </p:spPr>
      </p:pic>
      <p:grpSp>
        <p:nvGrpSpPr>
          <p:cNvPr id="4" name="Group 3"/>
          <p:cNvGrpSpPr/>
          <p:nvPr/>
        </p:nvGrpSpPr>
        <p:grpSpPr>
          <a:xfrm>
            <a:off x="419725" y="1219200"/>
            <a:ext cx="11322091" cy="4692523"/>
            <a:chOff x="419725" y="1219200"/>
            <a:chExt cx="11322091" cy="4692523"/>
          </a:xfrm>
        </p:grpSpPr>
        <p:sp>
          <p:nvSpPr>
            <p:cNvPr id="24" name="Rectangle 23"/>
            <p:cNvSpPr/>
            <p:nvPr/>
          </p:nvSpPr>
          <p:spPr>
            <a:xfrm>
              <a:off x="419725" y="1219200"/>
              <a:ext cx="11322091" cy="469252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p:cNvGrpSpPr>
              <a:grpSpLocks noChangeAspect="1"/>
            </p:cNvGrpSpPr>
            <p:nvPr/>
          </p:nvGrpSpPr>
          <p:grpSpPr>
            <a:xfrm>
              <a:off x="4989600" y="1393200"/>
              <a:ext cx="5811865" cy="3805476"/>
              <a:chOff x="6465474" y="2125755"/>
              <a:chExt cx="5096262" cy="3336916"/>
            </a:xfrm>
          </p:grpSpPr>
          <p:sp>
            <p:nvSpPr>
              <p:cNvPr id="31" name="Rectangle 30"/>
              <p:cNvSpPr/>
              <p:nvPr/>
            </p:nvSpPr>
            <p:spPr>
              <a:xfrm>
                <a:off x="6465474" y="2125755"/>
                <a:ext cx="5096262" cy="33369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p:cNvSpPr/>
              <p:nvPr/>
            </p:nvSpPr>
            <p:spPr>
              <a:xfrm>
                <a:off x="8971511" y="2344852"/>
                <a:ext cx="852320" cy="852320"/>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3" name="Oval 32"/>
              <p:cNvSpPr/>
              <p:nvPr/>
            </p:nvSpPr>
            <p:spPr>
              <a:xfrm>
                <a:off x="7201741" y="3311093"/>
                <a:ext cx="1338458" cy="1338458"/>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Oval 33"/>
              <p:cNvSpPr/>
              <p:nvPr/>
            </p:nvSpPr>
            <p:spPr>
              <a:xfrm>
                <a:off x="9937751" y="3821156"/>
                <a:ext cx="852320" cy="852320"/>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5" name="Rectangle 34"/>
          <p:cNvSpPr/>
          <p:nvPr/>
        </p:nvSpPr>
        <p:spPr>
          <a:xfrm>
            <a:off x="249123" y="327858"/>
            <a:ext cx="5567062" cy="1092607"/>
          </a:xfrm>
          <a:prstGeom prst="rect">
            <a:avLst/>
          </a:prstGeom>
        </p:spPr>
        <p:txBody>
          <a:bodyPr wrap="square">
            <a:spAutoFit/>
          </a:bodyPr>
          <a:lstStyle/>
          <a:p>
            <a:r>
              <a:rPr lang="en-AU" sz="3500" b="1" dirty="0">
                <a:solidFill>
                  <a:schemeClr val="accent1">
                    <a:lumMod val="75000"/>
                  </a:schemeClr>
                </a:solidFill>
              </a:rPr>
              <a:t>Experiment Two –</a:t>
            </a:r>
          </a:p>
          <a:p>
            <a:r>
              <a:rPr lang="en-AU" sz="3000" b="1" dirty="0">
                <a:solidFill>
                  <a:schemeClr val="accent1">
                    <a:lumMod val="75000"/>
                  </a:schemeClr>
                </a:solidFill>
              </a:rPr>
              <a:t>Predictive Area Across Trials</a:t>
            </a:r>
          </a:p>
        </p:txBody>
      </p:sp>
    </p:spTree>
    <p:extLst>
      <p:ext uri="{BB962C8B-B14F-4D97-AF65-F5344CB8AC3E}">
        <p14:creationId xmlns:p14="http://schemas.microsoft.com/office/powerpoint/2010/main" val="340493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264" cy="430887"/>
          </a:xfrm>
          <a:prstGeom prst="rect">
            <a:avLst/>
          </a:prstGeom>
        </p:spPr>
        <p:txBody>
          <a:bodyPr wrap="none">
            <a:spAutoFit/>
          </a:bodyPr>
          <a:lstStyle/>
          <a:p>
            <a:r>
              <a:rPr lang="en-AU" sz="2200" b="1" dirty="0"/>
              <a:t>Conclusions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graphicFrame>
        <p:nvGraphicFramePr>
          <p:cNvPr id="14" name="Table 13"/>
          <p:cNvGraphicFramePr>
            <a:graphicFrameLocks noGrp="1"/>
          </p:cNvGraphicFramePr>
          <p:nvPr>
            <p:extLst>
              <p:ext uri="{D42A27DB-BD31-4B8C-83A1-F6EECF244321}">
                <p14:modId xmlns:p14="http://schemas.microsoft.com/office/powerpoint/2010/main" val="3090233501"/>
              </p:ext>
            </p:extLst>
          </p:nvPr>
        </p:nvGraphicFramePr>
        <p:xfrm>
          <a:off x="673548" y="1518384"/>
          <a:ext cx="10652410" cy="4279276"/>
        </p:xfrm>
        <a:graphic>
          <a:graphicData uri="http://schemas.openxmlformats.org/drawingml/2006/table">
            <a:tbl>
              <a:tblPr firstRow="1" bandRow="1">
                <a:tableStyleId>{5C22544A-7EE6-4342-B048-85BDC9FD1C3A}</a:tableStyleId>
              </a:tblPr>
              <a:tblGrid>
                <a:gridCol w="2130482">
                  <a:extLst>
                    <a:ext uri="{9D8B030D-6E8A-4147-A177-3AD203B41FA5}">
                      <a16:colId xmlns="" xmlns:a16="http://schemas.microsoft.com/office/drawing/2014/main" val="1657304507"/>
                    </a:ext>
                  </a:extLst>
                </a:gridCol>
                <a:gridCol w="2130482">
                  <a:extLst>
                    <a:ext uri="{9D8B030D-6E8A-4147-A177-3AD203B41FA5}">
                      <a16:colId xmlns="" xmlns:a16="http://schemas.microsoft.com/office/drawing/2014/main" val="1093018289"/>
                    </a:ext>
                  </a:extLst>
                </a:gridCol>
                <a:gridCol w="2130482">
                  <a:extLst>
                    <a:ext uri="{9D8B030D-6E8A-4147-A177-3AD203B41FA5}">
                      <a16:colId xmlns="" xmlns:a16="http://schemas.microsoft.com/office/drawing/2014/main" val="20002"/>
                    </a:ext>
                  </a:extLst>
                </a:gridCol>
                <a:gridCol w="2130482">
                  <a:extLst>
                    <a:ext uri="{9D8B030D-6E8A-4147-A177-3AD203B41FA5}">
                      <a16:colId xmlns="" xmlns:a16="http://schemas.microsoft.com/office/drawing/2014/main" val="1431451660"/>
                    </a:ext>
                  </a:extLst>
                </a:gridCol>
                <a:gridCol w="2130482">
                  <a:extLst>
                    <a:ext uri="{9D8B030D-6E8A-4147-A177-3AD203B41FA5}">
                      <a16:colId xmlns="" xmlns:a16="http://schemas.microsoft.com/office/drawing/2014/main" val="960136507"/>
                    </a:ext>
                  </a:extLst>
                </a:gridCol>
              </a:tblGrid>
              <a:tr h="1069819">
                <a:tc>
                  <a:txBody>
                    <a:bodyPr/>
                    <a:lstStyle/>
                    <a:p>
                      <a:pPr algn="ctr"/>
                      <a:r>
                        <a:rPr lang="en-AU" sz="2500" dirty="0"/>
                        <a:t>Experiment</a:t>
                      </a:r>
                    </a:p>
                  </a:txBody>
                  <a:tcPr anchor="ctr"/>
                </a:tc>
                <a:tc>
                  <a:txBody>
                    <a:bodyPr/>
                    <a:lstStyle/>
                    <a:p>
                      <a:pPr algn="ctr"/>
                      <a:r>
                        <a:rPr lang="en-AU" sz="2500" dirty="0"/>
                        <a:t>Criterion Three</a:t>
                      </a:r>
                    </a:p>
                  </a:txBody>
                  <a:tcPr anchor="ctr"/>
                </a:tc>
                <a:tc>
                  <a:txBody>
                    <a:bodyPr/>
                    <a:lstStyle/>
                    <a:p>
                      <a:pPr algn="ctr"/>
                      <a:r>
                        <a:rPr lang="en-US" sz="2500" dirty="0"/>
                        <a:t>Capacity</a:t>
                      </a:r>
                      <a:endParaRPr lang="en-AU" sz="2500" dirty="0"/>
                    </a:p>
                  </a:txBody>
                  <a:tcPr anchor="ctr"/>
                </a:tc>
                <a:tc>
                  <a:txBody>
                    <a:bodyPr/>
                    <a:lstStyle/>
                    <a:p>
                      <a:pPr algn="ctr"/>
                      <a:r>
                        <a:rPr lang="en-AU" sz="2500" dirty="0"/>
                        <a:t>Criterion Four</a:t>
                      </a:r>
                    </a:p>
                  </a:txBody>
                  <a:tcPr anchor="ctr"/>
                </a:tc>
                <a:tc>
                  <a:txBody>
                    <a:bodyPr/>
                    <a:lstStyle/>
                    <a:p>
                      <a:pPr algn="ctr"/>
                      <a:r>
                        <a:rPr lang="en-AU" sz="2500" dirty="0"/>
                        <a:t>Capacity</a:t>
                      </a:r>
                    </a:p>
                  </a:txBody>
                  <a:tcPr anchor="ctr"/>
                </a:tc>
                <a:extLst>
                  <a:ext uri="{0D108BD9-81ED-4DB2-BD59-A6C34878D82A}">
                    <a16:rowId xmlns="" xmlns:a16="http://schemas.microsoft.com/office/drawing/2014/main" val="137590577"/>
                  </a:ext>
                </a:extLst>
              </a:tr>
              <a:tr h="1069819">
                <a:tc>
                  <a:txBody>
                    <a:bodyPr/>
                    <a:lstStyle/>
                    <a:p>
                      <a:pPr algn="ctr"/>
                      <a:r>
                        <a:rPr lang="en-AU" sz="2500" dirty="0"/>
                        <a:t>Evenly Sized Dots</a:t>
                      </a:r>
                    </a:p>
                  </a:txBody>
                  <a:tcPr anchor="ctr"/>
                </a:tc>
                <a:tc>
                  <a:txBody>
                    <a:bodyPr/>
                    <a:lstStyle/>
                    <a:p>
                      <a:pPr algn="ctr"/>
                      <a:r>
                        <a:rPr lang="en-AU" sz="2500" dirty="0"/>
                        <a:t>Serial</a:t>
                      </a:r>
                      <a:r>
                        <a:rPr lang="en-AU" sz="2500" baseline="0" dirty="0"/>
                        <a:t> / </a:t>
                      </a:r>
                    </a:p>
                    <a:p>
                      <a:pPr algn="ctr"/>
                      <a:r>
                        <a:rPr lang="en-AU" sz="2500" baseline="0" dirty="0"/>
                        <a:t>Parallel</a:t>
                      </a:r>
                      <a:endParaRPr lang="en-AU" sz="2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b="1" dirty="0">
                          <a:solidFill>
                            <a:srgbClr val="FFC000"/>
                          </a:solidFill>
                        </a:rPr>
                        <a:t>Unlimited</a:t>
                      </a:r>
                      <a:r>
                        <a:rPr lang="en-AU" sz="2500" dirty="0"/>
                        <a:t>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b="1" dirty="0">
                          <a:solidFill>
                            <a:srgbClr val="00B050"/>
                          </a:solidFill>
                        </a:rPr>
                        <a:t>Super</a:t>
                      </a:r>
                    </a:p>
                  </a:txBody>
                  <a:tcPr anchor="ctr"/>
                </a:tc>
                <a:tc>
                  <a:txBody>
                    <a:bodyPr/>
                    <a:lstStyle/>
                    <a:p>
                      <a:pPr algn="ctr"/>
                      <a:r>
                        <a:rPr lang="en-AU" sz="2500" dirty="0"/>
                        <a:t>Serial</a:t>
                      </a:r>
                      <a:r>
                        <a:rPr lang="en-AU" sz="2500" baseline="0" dirty="0"/>
                        <a:t> / </a:t>
                      </a:r>
                    </a:p>
                    <a:p>
                      <a:pPr algn="ctr"/>
                      <a:r>
                        <a:rPr lang="en-AU" sz="2500" baseline="0" dirty="0"/>
                        <a:t>Parallel</a:t>
                      </a:r>
                      <a:endParaRPr lang="en-AU" sz="2500" dirty="0"/>
                    </a:p>
                  </a:txBody>
                  <a:tcPr anchor="ctr"/>
                </a:tc>
                <a:tc>
                  <a:txBody>
                    <a:bodyPr/>
                    <a:lstStyle/>
                    <a:p>
                      <a:pPr algn="ctr"/>
                      <a:r>
                        <a:rPr lang="en-US" sz="2500" b="1" dirty="0">
                          <a:solidFill>
                            <a:srgbClr val="FFC000"/>
                          </a:solidFill>
                        </a:rPr>
                        <a:t>Unlimited </a:t>
                      </a:r>
                      <a:r>
                        <a:rPr lang="en-US" sz="2500" b="0" dirty="0">
                          <a:solidFill>
                            <a:schemeClr val="tx1"/>
                          </a:solidFill>
                        </a:rPr>
                        <a:t>/</a:t>
                      </a:r>
                    </a:p>
                    <a:p>
                      <a:pPr algn="ctr"/>
                      <a:r>
                        <a:rPr lang="en-US" sz="2500" b="1" dirty="0">
                          <a:solidFill>
                            <a:srgbClr val="00B050"/>
                          </a:solidFill>
                        </a:rPr>
                        <a:t>Super</a:t>
                      </a:r>
                      <a:endParaRPr lang="en-AU" sz="2500" b="1" dirty="0">
                        <a:solidFill>
                          <a:srgbClr val="00B050"/>
                        </a:solidFill>
                      </a:endParaRPr>
                    </a:p>
                  </a:txBody>
                  <a:tcPr anchor="ctr"/>
                </a:tc>
                <a:extLst>
                  <a:ext uri="{0D108BD9-81ED-4DB2-BD59-A6C34878D82A}">
                    <a16:rowId xmlns="" xmlns:a16="http://schemas.microsoft.com/office/drawing/2014/main" val="1640704687"/>
                  </a:ext>
                </a:extLst>
              </a:tr>
              <a:tr h="1069819">
                <a:tc>
                  <a:txBody>
                    <a:bodyPr/>
                    <a:lstStyle/>
                    <a:p>
                      <a:pPr algn="ctr"/>
                      <a:r>
                        <a:rPr lang="en-AU" sz="2500"/>
                        <a:t>Predictive Surface Area</a:t>
                      </a:r>
                      <a:endParaRPr lang="en-AU" sz="2500" dirty="0"/>
                    </a:p>
                  </a:txBody>
                  <a:tcPr anchor="ctr"/>
                </a:tc>
                <a:tc>
                  <a:txBody>
                    <a:bodyPr/>
                    <a:lstStyle/>
                    <a:p>
                      <a:pPr algn="ctr"/>
                      <a:r>
                        <a:rPr lang="en-AU" sz="2500"/>
                        <a:t>Serial</a:t>
                      </a:r>
                      <a:endParaRPr lang="en-AU" sz="2500" dirty="0"/>
                    </a:p>
                  </a:txBody>
                  <a:tcPr anchor="ctr"/>
                </a:tc>
                <a:tc>
                  <a:txBody>
                    <a:bodyPr/>
                    <a:lstStyle/>
                    <a:p>
                      <a:pPr algn="ctr"/>
                      <a:r>
                        <a:rPr lang="en-US" sz="2500" b="1" dirty="0">
                          <a:solidFill>
                            <a:srgbClr val="FFC000"/>
                          </a:solidFill>
                        </a:rPr>
                        <a:t>Unlimited</a:t>
                      </a:r>
                      <a:endParaRPr lang="en-AU" sz="2500" b="1" dirty="0">
                        <a:solidFill>
                          <a:srgbClr val="FFC000"/>
                        </a:solidFill>
                      </a:endParaRPr>
                    </a:p>
                  </a:txBody>
                  <a:tcPr anchor="ctr"/>
                </a:tc>
                <a:tc>
                  <a:txBody>
                    <a:bodyPr/>
                    <a:lstStyle/>
                    <a:p>
                      <a:pPr algn="ctr"/>
                      <a:r>
                        <a:rPr lang="en-AU" sz="2500"/>
                        <a:t>Serial</a:t>
                      </a:r>
                      <a:endParaRPr lang="en-AU" sz="2500" dirty="0"/>
                    </a:p>
                  </a:txBody>
                  <a:tcPr anchor="ctr"/>
                </a:tc>
                <a:tc>
                  <a:txBody>
                    <a:bodyPr/>
                    <a:lstStyle/>
                    <a:p>
                      <a:pPr algn="ctr"/>
                      <a:r>
                        <a:rPr lang="en-AU" sz="2500" b="1" dirty="0">
                          <a:solidFill>
                            <a:srgbClr val="FFC000"/>
                          </a:solidFill>
                        </a:rPr>
                        <a:t>Unlimited</a:t>
                      </a:r>
                    </a:p>
                  </a:txBody>
                  <a:tcPr anchor="ctr"/>
                </a:tc>
                <a:extLst>
                  <a:ext uri="{0D108BD9-81ED-4DB2-BD59-A6C34878D82A}">
                    <a16:rowId xmlns="" xmlns:a16="http://schemas.microsoft.com/office/drawing/2014/main" val="2322855173"/>
                  </a:ext>
                </a:extLst>
              </a:tr>
              <a:tr h="10698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2500" dirty="0"/>
                    </a:p>
                  </a:txBody>
                  <a:tcPr anchor="ctr"/>
                </a:tc>
                <a:tc>
                  <a:txBody>
                    <a:bodyPr/>
                    <a:lstStyle/>
                    <a:p>
                      <a:pPr algn="ctr"/>
                      <a:endParaRPr lang="en-AU" sz="2500" dirty="0"/>
                    </a:p>
                  </a:txBody>
                  <a:tcPr anchor="ctr"/>
                </a:tc>
                <a:tc>
                  <a:txBody>
                    <a:bodyPr/>
                    <a:lstStyle/>
                    <a:p>
                      <a:pPr algn="ctr"/>
                      <a:endParaRPr lang="en-AU" sz="2500" dirty="0"/>
                    </a:p>
                  </a:txBody>
                  <a:tcPr anchor="ctr"/>
                </a:tc>
                <a:tc>
                  <a:txBody>
                    <a:bodyPr/>
                    <a:lstStyle/>
                    <a:p>
                      <a:pPr algn="ctr"/>
                      <a:endParaRPr lang="en-AU" sz="2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2500" dirty="0"/>
                    </a:p>
                  </a:txBody>
                  <a:tcPr anchor="ctr"/>
                </a:tc>
                <a:extLst>
                  <a:ext uri="{0D108BD9-81ED-4DB2-BD59-A6C34878D82A}">
                    <a16:rowId xmlns="" xmlns:a16="http://schemas.microsoft.com/office/drawing/2014/main" val="4228776681"/>
                  </a:ext>
                </a:extLst>
              </a:tr>
            </a:tbl>
          </a:graphicData>
        </a:graphic>
      </p:graphicFrame>
      <p:sp>
        <p:nvSpPr>
          <p:cNvPr id="13" name="TextBox 12"/>
          <p:cNvSpPr txBox="1"/>
          <p:nvPr/>
        </p:nvSpPr>
        <p:spPr>
          <a:xfrm>
            <a:off x="233604" y="1843734"/>
            <a:ext cx="11532298" cy="2677656"/>
          </a:xfrm>
          <a:prstGeom prst="rect">
            <a:avLst/>
          </a:prstGeom>
          <a:noFill/>
        </p:spPr>
        <p:txBody>
          <a:bodyPr wrap="square" rtlCol="0">
            <a:spAutoFit/>
          </a:bodyPr>
          <a:lstStyle/>
          <a:p>
            <a:r>
              <a:rPr lang="en-US" sz="2800" dirty="0"/>
              <a:t>Low level perceptual covariates, such as Surface Area, are preferred over strategies of </a:t>
            </a:r>
            <a:r>
              <a:rPr lang="en-US" sz="2800" dirty="0" err="1"/>
              <a:t>Groupitizing</a:t>
            </a:r>
            <a:r>
              <a:rPr lang="en-US" sz="2800" dirty="0"/>
              <a:t> or Subitizing if they hold reliable information about quantity. </a:t>
            </a:r>
          </a:p>
          <a:p>
            <a:endParaRPr lang="en-US" sz="2800" dirty="0"/>
          </a:p>
          <a:p>
            <a:r>
              <a:rPr lang="en-US" sz="2800" dirty="0"/>
              <a:t>Against </a:t>
            </a:r>
            <a:r>
              <a:rPr lang="en-US" sz="2800" dirty="0" err="1"/>
              <a:t>Halberda</a:t>
            </a:r>
            <a:r>
              <a:rPr lang="en-US" sz="2800" dirty="0"/>
              <a:t>, Sires &amp; Feig’s (2006) predictions, this process was Serial and most likely does not drive Parallel Groupitizing.</a:t>
            </a:r>
          </a:p>
        </p:txBody>
      </p:sp>
      <p:sp>
        <p:nvSpPr>
          <p:cNvPr id="15" name="Rectangle 14"/>
          <p:cNvSpPr/>
          <p:nvPr/>
        </p:nvSpPr>
        <p:spPr>
          <a:xfrm>
            <a:off x="249123" y="327858"/>
            <a:ext cx="3957396" cy="1169551"/>
          </a:xfrm>
          <a:prstGeom prst="rect">
            <a:avLst/>
          </a:prstGeom>
          <a:solidFill>
            <a:schemeClr val="accent1">
              <a:lumMod val="20000"/>
              <a:lumOff val="80000"/>
            </a:schemeClr>
          </a:solidFill>
        </p:spPr>
        <p:txBody>
          <a:bodyPr wrap="square">
            <a:spAutoFit/>
          </a:bodyPr>
          <a:lstStyle/>
          <a:p>
            <a:r>
              <a:rPr lang="en-AU" sz="4000" b="1" dirty="0">
                <a:solidFill>
                  <a:schemeClr val="accent1">
                    <a:lumMod val="75000"/>
                  </a:schemeClr>
                </a:solidFill>
              </a:rPr>
              <a:t>Conclusion –</a:t>
            </a:r>
            <a:br>
              <a:rPr lang="en-AU" sz="4000" b="1" dirty="0">
                <a:solidFill>
                  <a:schemeClr val="accent1">
                    <a:lumMod val="75000"/>
                  </a:schemeClr>
                </a:solidFill>
              </a:rPr>
            </a:br>
            <a:r>
              <a:rPr lang="en-AU" sz="3000" b="1" dirty="0">
                <a:solidFill>
                  <a:schemeClr val="accent1">
                    <a:lumMod val="75000"/>
                  </a:schemeClr>
                </a:solidFill>
              </a:rPr>
              <a:t>Experiment Two</a:t>
            </a:r>
          </a:p>
        </p:txBody>
      </p:sp>
      <p:sp>
        <p:nvSpPr>
          <p:cNvPr id="17" name="Rectangle 16"/>
          <p:cNvSpPr/>
          <p:nvPr/>
        </p:nvSpPr>
        <p:spPr>
          <a:xfrm>
            <a:off x="249123" y="315725"/>
            <a:ext cx="3957396" cy="1169551"/>
          </a:xfrm>
          <a:prstGeom prst="rect">
            <a:avLst/>
          </a:prstGeom>
          <a:solidFill>
            <a:schemeClr val="accent1">
              <a:lumMod val="20000"/>
              <a:lumOff val="80000"/>
            </a:schemeClr>
          </a:solidFill>
        </p:spPr>
        <p:txBody>
          <a:bodyPr wrap="square">
            <a:spAutoFit/>
          </a:bodyPr>
          <a:lstStyle/>
          <a:p>
            <a:r>
              <a:rPr lang="en-AU" sz="4000" b="1" dirty="0">
                <a:solidFill>
                  <a:schemeClr val="accent1">
                    <a:lumMod val="75000"/>
                  </a:schemeClr>
                </a:solidFill>
              </a:rPr>
              <a:t>Results –</a:t>
            </a:r>
            <a:br>
              <a:rPr lang="en-AU" sz="4000" b="1" dirty="0">
                <a:solidFill>
                  <a:schemeClr val="accent1">
                    <a:lumMod val="75000"/>
                  </a:schemeClr>
                </a:solidFill>
              </a:rPr>
            </a:br>
            <a:r>
              <a:rPr lang="en-AU" sz="3000" b="1" dirty="0">
                <a:solidFill>
                  <a:schemeClr val="accent1">
                    <a:lumMod val="75000"/>
                  </a:schemeClr>
                </a:solidFill>
              </a:rPr>
              <a:t>Experiment Two</a:t>
            </a:r>
          </a:p>
        </p:txBody>
      </p:sp>
    </p:spTree>
    <p:extLst>
      <p:ext uri="{BB962C8B-B14F-4D97-AF65-F5344CB8AC3E}">
        <p14:creationId xmlns:p14="http://schemas.microsoft.com/office/powerpoint/2010/main" val="367657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6408549" cy="430887"/>
          </a:xfrm>
          <a:prstGeom prst="rect">
            <a:avLst/>
          </a:prstGeom>
        </p:spPr>
        <p:txBody>
          <a:bodyPr wrap="none">
            <a:spAutoFit/>
          </a:bodyPr>
          <a:lstStyle/>
          <a:p>
            <a:r>
              <a:rPr lang="en-AU" sz="2200" b="1" dirty="0"/>
              <a:t>Experiment Three – Non-Predictive Area Across Trials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grpSp>
        <p:nvGrpSpPr>
          <p:cNvPr id="17" name="Group 16"/>
          <p:cNvGrpSpPr/>
          <p:nvPr/>
        </p:nvGrpSpPr>
        <p:grpSpPr>
          <a:xfrm>
            <a:off x="421200" y="1670400"/>
            <a:ext cx="11311200" cy="4195187"/>
            <a:chOff x="421200" y="1670400"/>
            <a:chExt cx="11311200" cy="4195187"/>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00" y="1670400"/>
              <a:ext cx="5587199" cy="41904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5200" y="1670400"/>
              <a:ext cx="5587200" cy="4190400"/>
            </a:xfrm>
            <a:prstGeom prst="rect">
              <a:avLst/>
            </a:prstGeom>
          </p:spPr>
        </p:pic>
        <p:pic>
          <p:nvPicPr>
            <p:cNvPr id="15" name="Picture 14"/>
            <p:cNvPicPr>
              <a:picLocks noChangeAspect="1"/>
            </p:cNvPicPr>
            <p:nvPr/>
          </p:nvPicPr>
          <p:blipFill>
            <a:blip r:embed="rId6"/>
            <a:stretch>
              <a:fillRect/>
            </a:stretch>
          </p:blipFill>
          <p:spPr>
            <a:xfrm>
              <a:off x="9236533" y="4046520"/>
              <a:ext cx="2493268" cy="1819067"/>
            </a:xfrm>
            <a:prstGeom prst="rect">
              <a:avLst/>
            </a:prstGeom>
          </p:spPr>
        </p:pic>
        <p:pic>
          <p:nvPicPr>
            <p:cNvPr id="16" name="Picture 15"/>
            <p:cNvPicPr>
              <a:picLocks noChangeAspect="1"/>
            </p:cNvPicPr>
            <p:nvPr/>
          </p:nvPicPr>
          <p:blipFill>
            <a:blip r:embed="rId7"/>
            <a:stretch>
              <a:fillRect/>
            </a:stretch>
          </p:blipFill>
          <p:spPr>
            <a:xfrm>
              <a:off x="3526893" y="4013544"/>
              <a:ext cx="2479165" cy="1820637"/>
            </a:xfrm>
            <a:prstGeom prst="rect">
              <a:avLst/>
            </a:prstGeom>
          </p:spPr>
        </p:pic>
      </p:grpSp>
      <p:grpSp>
        <p:nvGrpSpPr>
          <p:cNvPr id="13" name="Group 12"/>
          <p:cNvGrpSpPr/>
          <p:nvPr/>
        </p:nvGrpSpPr>
        <p:grpSpPr>
          <a:xfrm>
            <a:off x="418858" y="1670400"/>
            <a:ext cx="11310943" cy="4190400"/>
            <a:chOff x="418858" y="-2685600"/>
            <a:chExt cx="11310943" cy="4190400"/>
          </a:xfrm>
        </p:grpSpPr>
        <p:grpSp>
          <p:nvGrpSpPr>
            <p:cNvPr id="9" name="Group 8"/>
            <p:cNvGrpSpPr/>
            <p:nvPr/>
          </p:nvGrpSpPr>
          <p:grpSpPr>
            <a:xfrm>
              <a:off x="418858" y="-2685600"/>
              <a:ext cx="11310943" cy="4190400"/>
              <a:chOff x="418858" y="-2685600"/>
              <a:chExt cx="11310943" cy="4190400"/>
            </a:xfrm>
          </p:grpSpPr>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858" y="-2685600"/>
                <a:ext cx="5587200" cy="4190400"/>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42601" y="-2685600"/>
                <a:ext cx="5587200" cy="4190400"/>
              </a:xfrm>
              <a:prstGeom prst="rect">
                <a:avLst/>
              </a:prstGeom>
            </p:spPr>
          </p:pic>
        </p:grpSp>
        <p:sp>
          <p:nvSpPr>
            <p:cNvPr id="24" name="Rounded Rectangle 23"/>
            <p:cNvSpPr/>
            <p:nvPr/>
          </p:nvSpPr>
          <p:spPr>
            <a:xfrm>
              <a:off x="6945279" y="-2339598"/>
              <a:ext cx="4186015" cy="1746560"/>
            </a:xfrm>
            <a:prstGeom prst="round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1219200" y="-1003936"/>
              <a:ext cx="4206240" cy="692150"/>
            </a:xfrm>
            <a:prstGeom prst="round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4" name="Group 13"/>
          <p:cNvGrpSpPr/>
          <p:nvPr/>
        </p:nvGrpSpPr>
        <p:grpSpPr>
          <a:xfrm>
            <a:off x="419725" y="1219200"/>
            <a:ext cx="11322091" cy="4692523"/>
            <a:chOff x="419725" y="1219200"/>
            <a:chExt cx="11322091" cy="4692523"/>
          </a:xfrm>
        </p:grpSpPr>
        <p:sp>
          <p:nvSpPr>
            <p:cNvPr id="27" name="Rectangle 26"/>
            <p:cNvSpPr/>
            <p:nvPr/>
          </p:nvSpPr>
          <p:spPr>
            <a:xfrm>
              <a:off x="419725" y="1219200"/>
              <a:ext cx="11322091" cy="469252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4" name="Group 33"/>
            <p:cNvGrpSpPr>
              <a:grpSpLocks noChangeAspect="1"/>
            </p:cNvGrpSpPr>
            <p:nvPr/>
          </p:nvGrpSpPr>
          <p:grpSpPr>
            <a:xfrm>
              <a:off x="4989599" y="1388413"/>
              <a:ext cx="5811865" cy="3805476"/>
              <a:chOff x="6465474" y="2125755"/>
              <a:chExt cx="5096262" cy="3336916"/>
            </a:xfrm>
          </p:grpSpPr>
          <p:sp>
            <p:nvSpPr>
              <p:cNvPr id="35" name="Rectangle 34"/>
              <p:cNvSpPr/>
              <p:nvPr/>
            </p:nvSpPr>
            <p:spPr>
              <a:xfrm>
                <a:off x="6465474" y="2125755"/>
                <a:ext cx="5096262" cy="33369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a:spLocks noChangeAspect="1"/>
              </p:cNvSpPr>
              <p:nvPr/>
            </p:nvSpPr>
            <p:spPr>
              <a:xfrm>
                <a:off x="9165668" y="2730956"/>
                <a:ext cx="216933" cy="216933"/>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7" name="Oval 36"/>
              <p:cNvSpPr>
                <a:spLocks noChangeAspect="1"/>
              </p:cNvSpPr>
              <p:nvPr/>
            </p:nvSpPr>
            <p:spPr>
              <a:xfrm>
                <a:off x="7316363" y="3435508"/>
                <a:ext cx="815893" cy="815892"/>
              </a:xfrm>
              <a:prstGeom prst="ellipse">
                <a:avLst/>
              </a:prstGeom>
              <a:solidFill>
                <a:srgbClr val="4755EF"/>
              </a:solidFill>
              <a:ln>
                <a:solidFill>
                  <a:srgbClr val="475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8" name="Oval 37"/>
              <p:cNvSpPr>
                <a:spLocks noChangeAspect="1"/>
              </p:cNvSpPr>
              <p:nvPr/>
            </p:nvSpPr>
            <p:spPr>
              <a:xfrm>
                <a:off x="9833041" y="3869684"/>
                <a:ext cx="688587" cy="688588"/>
              </a:xfrm>
              <a:prstGeom prst="ellipse">
                <a:avLst/>
              </a:prstGeom>
              <a:solidFill>
                <a:srgbClr val="F41F26"/>
              </a:solidFill>
              <a:ln>
                <a:solidFill>
                  <a:srgbClr val="F4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9" name="Rectangle 38"/>
          <p:cNvSpPr/>
          <p:nvPr/>
        </p:nvSpPr>
        <p:spPr>
          <a:xfrm>
            <a:off x="249123" y="327858"/>
            <a:ext cx="6391520" cy="1092607"/>
          </a:xfrm>
          <a:prstGeom prst="rect">
            <a:avLst/>
          </a:prstGeom>
        </p:spPr>
        <p:txBody>
          <a:bodyPr wrap="square">
            <a:spAutoFit/>
          </a:bodyPr>
          <a:lstStyle/>
          <a:p>
            <a:r>
              <a:rPr lang="en-AU" sz="3500" b="1" dirty="0">
                <a:solidFill>
                  <a:schemeClr val="accent1">
                    <a:lumMod val="75000"/>
                  </a:schemeClr>
                </a:solidFill>
              </a:rPr>
              <a:t>Experiment Three –</a:t>
            </a:r>
          </a:p>
          <a:p>
            <a:r>
              <a:rPr lang="en-AU" sz="3000" b="1" dirty="0">
                <a:solidFill>
                  <a:schemeClr val="accent1">
                    <a:lumMod val="75000"/>
                  </a:schemeClr>
                </a:solidFill>
              </a:rPr>
              <a:t>Non-Predictive Area Across Trials</a:t>
            </a:r>
          </a:p>
        </p:txBody>
      </p:sp>
    </p:spTree>
    <p:extLst>
      <p:ext uri="{BB962C8B-B14F-4D97-AF65-F5344CB8AC3E}">
        <p14:creationId xmlns:p14="http://schemas.microsoft.com/office/powerpoint/2010/main" val="293652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264" cy="430887"/>
          </a:xfrm>
          <a:prstGeom prst="rect">
            <a:avLst/>
          </a:prstGeom>
        </p:spPr>
        <p:txBody>
          <a:bodyPr wrap="none">
            <a:spAutoFit/>
          </a:bodyPr>
          <a:lstStyle/>
          <a:p>
            <a:r>
              <a:rPr lang="en-AU" sz="2200" b="1" dirty="0"/>
              <a:t>Conclusions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graphicFrame>
        <p:nvGraphicFramePr>
          <p:cNvPr id="14" name="Table 13"/>
          <p:cNvGraphicFramePr>
            <a:graphicFrameLocks noGrp="1"/>
          </p:cNvGraphicFramePr>
          <p:nvPr>
            <p:extLst>
              <p:ext uri="{D42A27DB-BD31-4B8C-83A1-F6EECF244321}">
                <p14:modId xmlns:p14="http://schemas.microsoft.com/office/powerpoint/2010/main" val="464806196"/>
              </p:ext>
            </p:extLst>
          </p:nvPr>
        </p:nvGraphicFramePr>
        <p:xfrm>
          <a:off x="673548" y="1518384"/>
          <a:ext cx="10652410" cy="4279276"/>
        </p:xfrm>
        <a:graphic>
          <a:graphicData uri="http://schemas.openxmlformats.org/drawingml/2006/table">
            <a:tbl>
              <a:tblPr firstRow="1" bandRow="1">
                <a:tableStyleId>{5C22544A-7EE6-4342-B048-85BDC9FD1C3A}</a:tableStyleId>
              </a:tblPr>
              <a:tblGrid>
                <a:gridCol w="2130482">
                  <a:extLst>
                    <a:ext uri="{9D8B030D-6E8A-4147-A177-3AD203B41FA5}">
                      <a16:colId xmlns="" xmlns:a16="http://schemas.microsoft.com/office/drawing/2014/main" val="1657304507"/>
                    </a:ext>
                  </a:extLst>
                </a:gridCol>
                <a:gridCol w="2130482">
                  <a:extLst>
                    <a:ext uri="{9D8B030D-6E8A-4147-A177-3AD203B41FA5}">
                      <a16:colId xmlns="" xmlns:a16="http://schemas.microsoft.com/office/drawing/2014/main" val="1093018289"/>
                    </a:ext>
                  </a:extLst>
                </a:gridCol>
                <a:gridCol w="2130482">
                  <a:extLst>
                    <a:ext uri="{9D8B030D-6E8A-4147-A177-3AD203B41FA5}">
                      <a16:colId xmlns="" xmlns:a16="http://schemas.microsoft.com/office/drawing/2014/main" val="20002"/>
                    </a:ext>
                  </a:extLst>
                </a:gridCol>
                <a:gridCol w="2130482">
                  <a:extLst>
                    <a:ext uri="{9D8B030D-6E8A-4147-A177-3AD203B41FA5}">
                      <a16:colId xmlns="" xmlns:a16="http://schemas.microsoft.com/office/drawing/2014/main" val="1431451660"/>
                    </a:ext>
                  </a:extLst>
                </a:gridCol>
                <a:gridCol w="2130482">
                  <a:extLst>
                    <a:ext uri="{9D8B030D-6E8A-4147-A177-3AD203B41FA5}">
                      <a16:colId xmlns="" xmlns:a16="http://schemas.microsoft.com/office/drawing/2014/main" val="960136507"/>
                    </a:ext>
                  </a:extLst>
                </a:gridCol>
              </a:tblGrid>
              <a:tr h="1069819">
                <a:tc>
                  <a:txBody>
                    <a:bodyPr/>
                    <a:lstStyle/>
                    <a:p>
                      <a:pPr algn="ctr"/>
                      <a:r>
                        <a:rPr lang="en-AU" sz="2500" dirty="0"/>
                        <a:t>Experiment</a:t>
                      </a:r>
                    </a:p>
                  </a:txBody>
                  <a:tcPr anchor="ctr"/>
                </a:tc>
                <a:tc>
                  <a:txBody>
                    <a:bodyPr/>
                    <a:lstStyle/>
                    <a:p>
                      <a:pPr algn="ctr"/>
                      <a:r>
                        <a:rPr lang="en-AU" sz="2500" dirty="0"/>
                        <a:t>Criterion Three</a:t>
                      </a:r>
                    </a:p>
                  </a:txBody>
                  <a:tcPr anchor="ctr"/>
                </a:tc>
                <a:tc>
                  <a:txBody>
                    <a:bodyPr/>
                    <a:lstStyle/>
                    <a:p>
                      <a:pPr algn="ctr"/>
                      <a:r>
                        <a:rPr lang="en-US" sz="2500" dirty="0"/>
                        <a:t>Capacity</a:t>
                      </a:r>
                      <a:endParaRPr lang="en-AU" sz="2500" dirty="0"/>
                    </a:p>
                  </a:txBody>
                  <a:tcPr anchor="ctr"/>
                </a:tc>
                <a:tc>
                  <a:txBody>
                    <a:bodyPr/>
                    <a:lstStyle/>
                    <a:p>
                      <a:pPr algn="ctr"/>
                      <a:r>
                        <a:rPr lang="en-AU" sz="2500" dirty="0"/>
                        <a:t>Criterion Four</a:t>
                      </a:r>
                    </a:p>
                  </a:txBody>
                  <a:tcPr anchor="ctr"/>
                </a:tc>
                <a:tc>
                  <a:txBody>
                    <a:bodyPr/>
                    <a:lstStyle/>
                    <a:p>
                      <a:pPr algn="ctr"/>
                      <a:r>
                        <a:rPr lang="en-AU" sz="2500" dirty="0"/>
                        <a:t>Capacity</a:t>
                      </a:r>
                    </a:p>
                  </a:txBody>
                  <a:tcPr anchor="ctr"/>
                </a:tc>
                <a:extLst>
                  <a:ext uri="{0D108BD9-81ED-4DB2-BD59-A6C34878D82A}">
                    <a16:rowId xmlns="" xmlns:a16="http://schemas.microsoft.com/office/drawing/2014/main" val="137590577"/>
                  </a:ext>
                </a:extLst>
              </a:tr>
              <a:tr h="1069819">
                <a:tc>
                  <a:txBody>
                    <a:bodyPr/>
                    <a:lstStyle/>
                    <a:p>
                      <a:pPr algn="ctr"/>
                      <a:r>
                        <a:rPr lang="en-AU" sz="2500" dirty="0"/>
                        <a:t>Evenly Sized Dots</a:t>
                      </a:r>
                    </a:p>
                  </a:txBody>
                  <a:tcPr anchor="ctr"/>
                </a:tc>
                <a:tc>
                  <a:txBody>
                    <a:bodyPr/>
                    <a:lstStyle/>
                    <a:p>
                      <a:pPr algn="ctr"/>
                      <a:r>
                        <a:rPr lang="en-AU" sz="2500" dirty="0"/>
                        <a:t>Serial</a:t>
                      </a:r>
                      <a:r>
                        <a:rPr lang="en-AU" sz="2500" baseline="0" dirty="0"/>
                        <a:t> / </a:t>
                      </a:r>
                    </a:p>
                    <a:p>
                      <a:pPr algn="ctr"/>
                      <a:r>
                        <a:rPr lang="en-AU" sz="2500" baseline="0" dirty="0"/>
                        <a:t>Parallel</a:t>
                      </a:r>
                      <a:endParaRPr lang="en-AU" sz="2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b="1" dirty="0">
                          <a:solidFill>
                            <a:srgbClr val="FFC000"/>
                          </a:solidFill>
                        </a:rPr>
                        <a:t>Unlimited</a:t>
                      </a:r>
                      <a:r>
                        <a:rPr lang="en-AU" sz="2500" dirty="0"/>
                        <a:t>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b="1" dirty="0">
                          <a:solidFill>
                            <a:srgbClr val="00B050"/>
                          </a:solidFill>
                        </a:rPr>
                        <a:t>Super</a:t>
                      </a:r>
                    </a:p>
                  </a:txBody>
                  <a:tcPr anchor="ctr"/>
                </a:tc>
                <a:tc>
                  <a:txBody>
                    <a:bodyPr/>
                    <a:lstStyle/>
                    <a:p>
                      <a:pPr algn="ctr"/>
                      <a:r>
                        <a:rPr lang="en-AU" sz="2500" dirty="0"/>
                        <a:t>Serial</a:t>
                      </a:r>
                      <a:r>
                        <a:rPr lang="en-AU" sz="2500" baseline="0" dirty="0"/>
                        <a:t> / </a:t>
                      </a:r>
                    </a:p>
                    <a:p>
                      <a:pPr algn="ctr"/>
                      <a:r>
                        <a:rPr lang="en-AU" sz="2500" baseline="0" dirty="0"/>
                        <a:t>Parallel</a:t>
                      </a:r>
                      <a:endParaRPr lang="en-AU" sz="2500" dirty="0"/>
                    </a:p>
                  </a:txBody>
                  <a:tcPr anchor="ctr"/>
                </a:tc>
                <a:tc>
                  <a:txBody>
                    <a:bodyPr/>
                    <a:lstStyle/>
                    <a:p>
                      <a:pPr algn="ctr"/>
                      <a:r>
                        <a:rPr lang="en-US" sz="2500" b="1" dirty="0">
                          <a:solidFill>
                            <a:srgbClr val="FFC000"/>
                          </a:solidFill>
                        </a:rPr>
                        <a:t>Unlimited </a:t>
                      </a:r>
                      <a:r>
                        <a:rPr lang="en-US" sz="2500" b="0" dirty="0">
                          <a:solidFill>
                            <a:schemeClr val="tx1"/>
                          </a:solidFill>
                        </a:rPr>
                        <a:t>/</a:t>
                      </a:r>
                    </a:p>
                    <a:p>
                      <a:pPr algn="ctr"/>
                      <a:r>
                        <a:rPr lang="en-US" sz="2500" b="1" dirty="0">
                          <a:solidFill>
                            <a:srgbClr val="00B050"/>
                          </a:solidFill>
                        </a:rPr>
                        <a:t>Super</a:t>
                      </a:r>
                      <a:endParaRPr lang="en-AU" sz="2500" b="1" dirty="0">
                        <a:solidFill>
                          <a:srgbClr val="00B050"/>
                        </a:solidFill>
                      </a:endParaRPr>
                    </a:p>
                  </a:txBody>
                  <a:tcPr anchor="ctr"/>
                </a:tc>
                <a:extLst>
                  <a:ext uri="{0D108BD9-81ED-4DB2-BD59-A6C34878D82A}">
                    <a16:rowId xmlns="" xmlns:a16="http://schemas.microsoft.com/office/drawing/2014/main" val="1640704687"/>
                  </a:ext>
                </a:extLst>
              </a:tr>
              <a:tr h="1069819">
                <a:tc>
                  <a:txBody>
                    <a:bodyPr/>
                    <a:lstStyle/>
                    <a:p>
                      <a:pPr algn="ctr"/>
                      <a:r>
                        <a:rPr lang="en-AU" sz="2500"/>
                        <a:t>Predictive Surface Area</a:t>
                      </a:r>
                      <a:endParaRPr lang="en-AU" sz="2500" dirty="0"/>
                    </a:p>
                  </a:txBody>
                  <a:tcPr anchor="ctr"/>
                </a:tc>
                <a:tc>
                  <a:txBody>
                    <a:bodyPr/>
                    <a:lstStyle/>
                    <a:p>
                      <a:pPr algn="ctr"/>
                      <a:r>
                        <a:rPr lang="en-AU" sz="2500"/>
                        <a:t>Serial</a:t>
                      </a:r>
                      <a:endParaRPr lang="en-AU" sz="2500" dirty="0"/>
                    </a:p>
                  </a:txBody>
                  <a:tcPr anchor="ctr"/>
                </a:tc>
                <a:tc>
                  <a:txBody>
                    <a:bodyPr/>
                    <a:lstStyle/>
                    <a:p>
                      <a:pPr algn="ctr"/>
                      <a:r>
                        <a:rPr lang="en-US" sz="2500" b="1" dirty="0">
                          <a:solidFill>
                            <a:srgbClr val="FFC000"/>
                          </a:solidFill>
                        </a:rPr>
                        <a:t>Unlimited</a:t>
                      </a:r>
                      <a:endParaRPr lang="en-AU" sz="2500" b="1" dirty="0">
                        <a:solidFill>
                          <a:srgbClr val="FFC000"/>
                        </a:solidFill>
                      </a:endParaRPr>
                    </a:p>
                  </a:txBody>
                  <a:tcPr anchor="ctr"/>
                </a:tc>
                <a:tc>
                  <a:txBody>
                    <a:bodyPr/>
                    <a:lstStyle/>
                    <a:p>
                      <a:pPr algn="ctr"/>
                      <a:r>
                        <a:rPr lang="en-AU" sz="2500"/>
                        <a:t>Serial</a:t>
                      </a:r>
                      <a:endParaRPr lang="en-AU" sz="2500" dirty="0"/>
                    </a:p>
                  </a:txBody>
                  <a:tcPr anchor="ctr"/>
                </a:tc>
                <a:tc>
                  <a:txBody>
                    <a:bodyPr/>
                    <a:lstStyle/>
                    <a:p>
                      <a:pPr algn="ctr"/>
                      <a:r>
                        <a:rPr lang="en-AU" sz="2500" b="1" dirty="0">
                          <a:solidFill>
                            <a:srgbClr val="FFC000"/>
                          </a:solidFill>
                        </a:rPr>
                        <a:t>Unlimited</a:t>
                      </a:r>
                    </a:p>
                  </a:txBody>
                  <a:tcPr anchor="ctr"/>
                </a:tc>
                <a:extLst>
                  <a:ext uri="{0D108BD9-81ED-4DB2-BD59-A6C34878D82A}">
                    <a16:rowId xmlns="" xmlns:a16="http://schemas.microsoft.com/office/drawing/2014/main" val="2322855173"/>
                  </a:ext>
                </a:extLst>
              </a:tr>
              <a:tr h="10698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500"/>
                        <a:t>Non-Predictive Surface Area</a:t>
                      </a:r>
                      <a:endParaRPr lang="en-AU" sz="2500" dirty="0"/>
                    </a:p>
                  </a:txBody>
                  <a:tcPr anchor="ctr"/>
                </a:tc>
                <a:tc>
                  <a:txBody>
                    <a:bodyPr/>
                    <a:lstStyle/>
                    <a:p>
                      <a:pPr algn="ctr"/>
                      <a:r>
                        <a:rPr lang="en-AU" sz="2500"/>
                        <a:t>Serial / </a:t>
                      </a:r>
                    </a:p>
                    <a:p>
                      <a:pPr algn="ctr"/>
                      <a:r>
                        <a:rPr lang="en-AU" sz="2500"/>
                        <a:t>Parallel</a:t>
                      </a:r>
                      <a:endParaRPr lang="en-AU" sz="2500" dirty="0"/>
                    </a:p>
                  </a:txBody>
                  <a:tcPr anchor="ctr"/>
                </a:tc>
                <a:tc>
                  <a:txBody>
                    <a:bodyPr/>
                    <a:lstStyle/>
                    <a:p>
                      <a:pPr algn="ctr"/>
                      <a:r>
                        <a:rPr lang="en-US" sz="2500" b="1" dirty="0">
                          <a:solidFill>
                            <a:srgbClr val="FFC000"/>
                          </a:solidFill>
                        </a:rPr>
                        <a:t>Unlimited</a:t>
                      </a:r>
                      <a:r>
                        <a:rPr lang="en-US" sz="2500" dirty="0"/>
                        <a:t> / </a:t>
                      </a:r>
                    </a:p>
                    <a:p>
                      <a:pPr algn="ctr"/>
                      <a:r>
                        <a:rPr lang="en-US" sz="2500" b="1" dirty="0">
                          <a:solidFill>
                            <a:srgbClr val="00B050"/>
                          </a:solidFill>
                        </a:rPr>
                        <a:t>Super</a:t>
                      </a:r>
                      <a:endParaRPr lang="en-AU" sz="2500" b="1" dirty="0">
                        <a:solidFill>
                          <a:srgbClr val="00B050"/>
                        </a:solidFill>
                      </a:endParaRPr>
                    </a:p>
                  </a:txBody>
                  <a:tcPr anchor="ctr"/>
                </a:tc>
                <a:tc>
                  <a:txBody>
                    <a:bodyPr/>
                    <a:lstStyle/>
                    <a:p>
                      <a:pPr algn="ctr"/>
                      <a:r>
                        <a:rPr lang="en-AU" sz="2500" dirty="0"/>
                        <a:t>Serial / </a:t>
                      </a:r>
                    </a:p>
                    <a:p>
                      <a:pPr algn="ctr"/>
                      <a:r>
                        <a:rPr lang="en-AU" sz="2500" dirty="0"/>
                        <a:t>Parallel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b="1" dirty="0">
                          <a:solidFill>
                            <a:srgbClr val="FFC000"/>
                          </a:solidFill>
                        </a:rPr>
                        <a:t>Unlimited</a:t>
                      </a:r>
                      <a:r>
                        <a:rPr lang="en-AU" sz="2500" dirty="0"/>
                        <a:t> / </a:t>
                      </a:r>
                      <a:r>
                        <a:rPr lang="en-AU" sz="2500" b="1" dirty="0">
                          <a:solidFill>
                            <a:srgbClr val="00B050"/>
                          </a:solidFill>
                        </a:rPr>
                        <a:t>Super</a:t>
                      </a:r>
                    </a:p>
                  </a:txBody>
                  <a:tcPr anchor="ctr"/>
                </a:tc>
                <a:extLst>
                  <a:ext uri="{0D108BD9-81ED-4DB2-BD59-A6C34878D82A}">
                    <a16:rowId xmlns="" xmlns:a16="http://schemas.microsoft.com/office/drawing/2014/main" val="4228776681"/>
                  </a:ext>
                </a:extLst>
              </a:tr>
            </a:tbl>
          </a:graphicData>
        </a:graphic>
      </p:graphicFrame>
      <p:sp>
        <p:nvSpPr>
          <p:cNvPr id="13" name="TextBox 12"/>
          <p:cNvSpPr txBox="1"/>
          <p:nvPr/>
        </p:nvSpPr>
        <p:spPr>
          <a:xfrm>
            <a:off x="233604" y="1843734"/>
            <a:ext cx="11532298" cy="2246769"/>
          </a:xfrm>
          <a:prstGeom prst="rect">
            <a:avLst/>
          </a:prstGeom>
          <a:noFill/>
        </p:spPr>
        <p:txBody>
          <a:bodyPr wrap="square" rtlCol="0">
            <a:spAutoFit/>
          </a:bodyPr>
          <a:lstStyle/>
          <a:p>
            <a:r>
              <a:rPr lang="en-US" sz="2800" dirty="0"/>
              <a:t>Parallel Groupitizing was found to be possible under forced conditions if there was no limit to the individual participants Capacity. </a:t>
            </a:r>
          </a:p>
          <a:p>
            <a:endParaRPr lang="en-US" sz="2800" dirty="0"/>
          </a:p>
          <a:p>
            <a:r>
              <a:rPr lang="en-US" sz="2800" dirty="0"/>
              <a:t>Most individuals show an upper bound to capacity, as such Serial Subitizing was the preferred strategy. </a:t>
            </a:r>
          </a:p>
        </p:txBody>
      </p:sp>
      <p:sp>
        <p:nvSpPr>
          <p:cNvPr id="15" name="Rectangle 14"/>
          <p:cNvSpPr/>
          <p:nvPr/>
        </p:nvSpPr>
        <p:spPr>
          <a:xfrm>
            <a:off x="249123" y="327858"/>
            <a:ext cx="3957396" cy="1169551"/>
          </a:xfrm>
          <a:prstGeom prst="rect">
            <a:avLst/>
          </a:prstGeom>
          <a:solidFill>
            <a:schemeClr val="accent1">
              <a:lumMod val="20000"/>
              <a:lumOff val="80000"/>
            </a:schemeClr>
          </a:solidFill>
        </p:spPr>
        <p:txBody>
          <a:bodyPr wrap="square">
            <a:spAutoFit/>
          </a:bodyPr>
          <a:lstStyle/>
          <a:p>
            <a:r>
              <a:rPr lang="en-AU" sz="4000" b="1" dirty="0">
                <a:solidFill>
                  <a:schemeClr val="accent1">
                    <a:lumMod val="75000"/>
                  </a:schemeClr>
                </a:solidFill>
              </a:rPr>
              <a:t>Conclusion –</a:t>
            </a:r>
            <a:br>
              <a:rPr lang="en-AU" sz="4000" b="1" dirty="0">
                <a:solidFill>
                  <a:schemeClr val="accent1">
                    <a:lumMod val="75000"/>
                  </a:schemeClr>
                </a:solidFill>
              </a:rPr>
            </a:br>
            <a:r>
              <a:rPr lang="en-AU" sz="3000" b="1" dirty="0">
                <a:solidFill>
                  <a:schemeClr val="accent1">
                    <a:lumMod val="75000"/>
                  </a:schemeClr>
                </a:solidFill>
              </a:rPr>
              <a:t>Experiment Three</a:t>
            </a:r>
          </a:p>
        </p:txBody>
      </p:sp>
      <p:sp>
        <p:nvSpPr>
          <p:cNvPr id="17" name="Rectangle 16"/>
          <p:cNvSpPr/>
          <p:nvPr/>
        </p:nvSpPr>
        <p:spPr>
          <a:xfrm>
            <a:off x="249123" y="315725"/>
            <a:ext cx="3957396" cy="1169551"/>
          </a:xfrm>
          <a:prstGeom prst="rect">
            <a:avLst/>
          </a:prstGeom>
          <a:solidFill>
            <a:schemeClr val="accent1">
              <a:lumMod val="20000"/>
              <a:lumOff val="80000"/>
            </a:schemeClr>
          </a:solidFill>
        </p:spPr>
        <p:txBody>
          <a:bodyPr wrap="square">
            <a:spAutoFit/>
          </a:bodyPr>
          <a:lstStyle/>
          <a:p>
            <a:r>
              <a:rPr lang="en-AU" sz="4000" b="1" dirty="0">
                <a:solidFill>
                  <a:schemeClr val="accent1">
                    <a:lumMod val="75000"/>
                  </a:schemeClr>
                </a:solidFill>
              </a:rPr>
              <a:t>Results –</a:t>
            </a:r>
            <a:br>
              <a:rPr lang="en-AU" sz="4000" b="1" dirty="0">
                <a:solidFill>
                  <a:schemeClr val="accent1">
                    <a:lumMod val="75000"/>
                  </a:schemeClr>
                </a:solidFill>
              </a:rPr>
            </a:br>
            <a:r>
              <a:rPr lang="en-AU" sz="3000" b="1" dirty="0">
                <a:solidFill>
                  <a:schemeClr val="accent1">
                    <a:lumMod val="75000"/>
                  </a:schemeClr>
                </a:solidFill>
              </a:rPr>
              <a:t>Experiment Three</a:t>
            </a:r>
          </a:p>
        </p:txBody>
      </p:sp>
    </p:spTree>
    <p:extLst>
      <p:ext uri="{BB962C8B-B14F-4D97-AF65-F5344CB8AC3E}">
        <p14:creationId xmlns:p14="http://schemas.microsoft.com/office/powerpoint/2010/main" val="337636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264" cy="430887"/>
          </a:xfrm>
          <a:prstGeom prst="rect">
            <a:avLst/>
          </a:prstGeom>
        </p:spPr>
        <p:txBody>
          <a:bodyPr wrap="none">
            <a:spAutoFit/>
          </a:bodyPr>
          <a:lstStyle/>
          <a:p>
            <a:r>
              <a:rPr lang="en-AU" sz="2200" b="1" dirty="0"/>
              <a:t>Conclusions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sp>
        <p:nvSpPr>
          <p:cNvPr id="13" name="TextBox 12"/>
          <p:cNvSpPr txBox="1"/>
          <p:nvPr/>
        </p:nvSpPr>
        <p:spPr>
          <a:xfrm>
            <a:off x="235838" y="2208401"/>
            <a:ext cx="11532298" cy="1815882"/>
          </a:xfrm>
          <a:prstGeom prst="rect">
            <a:avLst/>
          </a:prstGeom>
          <a:noFill/>
        </p:spPr>
        <p:txBody>
          <a:bodyPr wrap="square" rtlCol="0">
            <a:spAutoFit/>
          </a:bodyPr>
          <a:lstStyle/>
          <a:p>
            <a:r>
              <a:rPr lang="en-US" sz="2800" dirty="0"/>
              <a:t>- Can Parallel Groupitizing be Learned with Practice?</a:t>
            </a:r>
          </a:p>
          <a:p>
            <a:endParaRPr lang="en-US" sz="2800" dirty="0"/>
          </a:p>
          <a:p>
            <a:r>
              <a:rPr lang="en-US" sz="2800" dirty="0"/>
              <a:t>- Can Capacity be Expanded with Practice?</a:t>
            </a:r>
          </a:p>
          <a:p>
            <a:endParaRPr lang="en-US" sz="2800" dirty="0"/>
          </a:p>
        </p:txBody>
      </p:sp>
      <p:sp>
        <p:nvSpPr>
          <p:cNvPr id="15" name="Rectangle 14"/>
          <p:cNvSpPr/>
          <p:nvPr/>
        </p:nvSpPr>
        <p:spPr>
          <a:xfrm>
            <a:off x="249123" y="439368"/>
            <a:ext cx="7327334" cy="1323439"/>
          </a:xfrm>
          <a:prstGeom prst="rect">
            <a:avLst/>
          </a:prstGeom>
          <a:solidFill>
            <a:schemeClr val="accent1">
              <a:lumMod val="20000"/>
              <a:lumOff val="80000"/>
            </a:schemeClr>
          </a:solidFill>
        </p:spPr>
        <p:txBody>
          <a:bodyPr wrap="square">
            <a:spAutoFit/>
          </a:bodyPr>
          <a:lstStyle/>
          <a:p>
            <a:r>
              <a:rPr lang="en-AU" sz="4000" b="1" dirty="0">
                <a:solidFill>
                  <a:schemeClr val="accent1">
                    <a:lumMod val="75000"/>
                  </a:schemeClr>
                </a:solidFill>
              </a:rPr>
              <a:t>Future Directions and Applications</a:t>
            </a:r>
            <a:endParaRPr lang="en-AU" sz="3000" b="1" dirty="0">
              <a:solidFill>
                <a:schemeClr val="accent1">
                  <a:lumMod val="75000"/>
                </a:schemeClr>
              </a:solidFill>
            </a:endParaRPr>
          </a:p>
        </p:txBody>
      </p:sp>
      <p:sp>
        <p:nvSpPr>
          <p:cNvPr id="4" name="Rectangle 3"/>
          <p:cNvSpPr/>
          <p:nvPr/>
        </p:nvSpPr>
        <p:spPr>
          <a:xfrm>
            <a:off x="235837" y="3909938"/>
            <a:ext cx="10875507" cy="800219"/>
          </a:xfrm>
          <a:prstGeom prst="rect">
            <a:avLst/>
          </a:prstGeom>
        </p:spPr>
        <p:txBody>
          <a:bodyPr wrap="square">
            <a:spAutoFit/>
          </a:bodyPr>
          <a:lstStyle/>
          <a:p>
            <a:pPr lvl="0"/>
            <a:r>
              <a:rPr lang="en-US" sz="2800" dirty="0">
                <a:solidFill>
                  <a:prstClr val="black"/>
                </a:solidFill>
              </a:rPr>
              <a:t>- Education and the teaching of Numbers</a:t>
            </a:r>
          </a:p>
          <a:p>
            <a:pPr lvl="0"/>
            <a:endParaRPr lang="en-AU" dirty="0"/>
          </a:p>
        </p:txBody>
      </p:sp>
      <p:sp>
        <p:nvSpPr>
          <p:cNvPr id="14" name="Rectangle 13"/>
          <p:cNvSpPr/>
          <p:nvPr/>
        </p:nvSpPr>
        <p:spPr>
          <a:xfrm>
            <a:off x="235836" y="4721533"/>
            <a:ext cx="10875507" cy="1231106"/>
          </a:xfrm>
          <a:prstGeom prst="rect">
            <a:avLst/>
          </a:prstGeom>
        </p:spPr>
        <p:txBody>
          <a:bodyPr wrap="square">
            <a:spAutoFit/>
          </a:bodyPr>
          <a:lstStyle/>
          <a:p>
            <a:pPr lvl="0"/>
            <a:r>
              <a:rPr lang="en-US" sz="2800" dirty="0">
                <a:solidFill>
                  <a:prstClr val="black"/>
                </a:solidFill>
              </a:rPr>
              <a:t>- High Workload Capacity Environments which require Easily Interpretable Signals</a:t>
            </a:r>
          </a:p>
          <a:p>
            <a:pPr lvl="0"/>
            <a:endParaRPr lang="en-AU" dirty="0"/>
          </a:p>
        </p:txBody>
      </p:sp>
    </p:spTree>
    <p:extLst>
      <p:ext uri="{BB962C8B-B14F-4D97-AF65-F5344CB8AC3E}">
        <p14:creationId xmlns:p14="http://schemas.microsoft.com/office/powerpoint/2010/main" val="230778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2817" y="-1066"/>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4" name="Rectangle 3"/>
          <p:cNvSpPr/>
          <p:nvPr/>
        </p:nvSpPr>
        <p:spPr>
          <a:xfrm>
            <a:off x="314325" y="-56080"/>
            <a:ext cx="1343509" cy="369332"/>
          </a:xfrm>
          <a:prstGeom prst="rect">
            <a:avLst/>
          </a:prstGeom>
        </p:spPr>
        <p:txBody>
          <a:bodyPr wrap="none">
            <a:spAutoFit/>
          </a:bodyPr>
          <a:lstStyle/>
          <a:p>
            <a:r>
              <a:rPr lang="en-AU" b="1" dirty="0"/>
              <a:t>Paul Garrett</a:t>
            </a:r>
          </a:p>
        </p:txBody>
      </p:sp>
      <p:sp>
        <p:nvSpPr>
          <p:cNvPr id="16" name="Rectangle 15"/>
          <p:cNvSpPr/>
          <p:nvPr/>
        </p:nvSpPr>
        <p:spPr>
          <a:xfrm>
            <a:off x="95250" y="6287095"/>
            <a:ext cx="1571007" cy="430887"/>
          </a:xfrm>
          <a:prstGeom prst="rect">
            <a:avLst/>
          </a:prstGeom>
        </p:spPr>
        <p:txBody>
          <a:bodyPr wrap="none">
            <a:spAutoFit/>
          </a:bodyPr>
          <a:lstStyle/>
          <a:p>
            <a:r>
              <a:rPr lang="en-AU" sz="2200" b="1" dirty="0"/>
              <a:t>Background</a:t>
            </a:r>
          </a:p>
        </p:txBody>
      </p:sp>
      <p:sp>
        <p:nvSpPr>
          <p:cNvPr id="17" name="Rectangle 16"/>
          <p:cNvSpPr/>
          <p:nvPr/>
        </p:nvSpPr>
        <p:spPr>
          <a:xfrm>
            <a:off x="233604" y="763022"/>
            <a:ext cx="1996059" cy="630942"/>
          </a:xfrm>
          <a:prstGeom prst="rect">
            <a:avLst/>
          </a:prstGeom>
        </p:spPr>
        <p:txBody>
          <a:bodyPr wrap="none">
            <a:spAutoFit/>
          </a:bodyPr>
          <a:lstStyle/>
          <a:p>
            <a:r>
              <a:rPr lang="en-AU" sz="3500" b="1" dirty="0">
                <a:solidFill>
                  <a:schemeClr val="accent1">
                    <a:lumMod val="75000"/>
                  </a:schemeClr>
                </a:solidFill>
              </a:rPr>
              <a:t>Subitizing</a:t>
            </a:r>
          </a:p>
        </p:txBody>
      </p:sp>
      <p:sp>
        <p:nvSpPr>
          <p:cNvPr id="6" name="TextBox 5"/>
          <p:cNvSpPr txBox="1"/>
          <p:nvPr/>
        </p:nvSpPr>
        <p:spPr>
          <a:xfrm>
            <a:off x="233603" y="1931490"/>
            <a:ext cx="5678896" cy="2031325"/>
          </a:xfrm>
          <a:prstGeom prst="rect">
            <a:avLst/>
          </a:prstGeom>
          <a:noFill/>
        </p:spPr>
        <p:txBody>
          <a:bodyPr wrap="square" rtlCol="0">
            <a:spAutoFit/>
          </a:bodyPr>
          <a:lstStyle/>
          <a:p>
            <a:r>
              <a:rPr lang="en-AU" sz="2800" dirty="0"/>
              <a:t>“The Instantaneous Counting of one to four items…”</a:t>
            </a:r>
          </a:p>
          <a:p>
            <a:endParaRPr lang="en-AU" sz="1400" dirty="0"/>
          </a:p>
          <a:p>
            <a:endParaRPr lang="en-AU" sz="2800" dirty="0"/>
          </a:p>
          <a:p>
            <a:pPr lvl="0"/>
            <a:r>
              <a:rPr lang="en-AU" sz="2800" dirty="0" smtClean="0">
                <a:solidFill>
                  <a:prstClr val="black"/>
                </a:solidFill>
              </a:rPr>
              <a:t>“Simultaneous and Attentive…”</a:t>
            </a:r>
            <a:endParaRPr lang="en-AU" sz="2800" dirty="0">
              <a:solidFill>
                <a:prstClr val="black"/>
              </a:solidFill>
            </a:endParaRPr>
          </a:p>
        </p:txBody>
      </p:sp>
      <p:grpSp>
        <p:nvGrpSpPr>
          <p:cNvPr id="19" name="Group 18"/>
          <p:cNvGrpSpPr/>
          <p:nvPr/>
        </p:nvGrpSpPr>
        <p:grpSpPr>
          <a:xfrm>
            <a:off x="6883350" y="854989"/>
            <a:ext cx="4680000" cy="4680000"/>
            <a:chOff x="6883350" y="854989"/>
            <a:chExt cx="4680000" cy="4680000"/>
          </a:xfrm>
        </p:grpSpPr>
        <p:sp>
          <p:nvSpPr>
            <p:cNvPr id="2" name="Rectangle 1"/>
            <p:cNvSpPr/>
            <p:nvPr/>
          </p:nvSpPr>
          <p:spPr>
            <a:xfrm>
              <a:off x="6883350" y="854989"/>
              <a:ext cx="4680000" cy="468000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a:spLocks noChangeAspect="1"/>
            </p:cNvSpPr>
            <p:nvPr/>
          </p:nvSpPr>
          <p:spPr>
            <a:xfrm>
              <a:off x="7854146" y="1530772"/>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a:spLocks noChangeAspect="1"/>
            </p:cNvSpPr>
            <p:nvPr/>
          </p:nvSpPr>
          <p:spPr>
            <a:xfrm>
              <a:off x="10187771" y="2820932"/>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a:spLocks noChangeAspect="1"/>
            </p:cNvSpPr>
            <p:nvPr/>
          </p:nvSpPr>
          <p:spPr>
            <a:xfrm>
              <a:off x="8025596" y="3825836"/>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a:spLocks noChangeAspect="1"/>
            </p:cNvSpPr>
            <p:nvPr/>
          </p:nvSpPr>
          <p:spPr>
            <a:xfrm>
              <a:off x="9568646" y="1192110"/>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6" name="Group 25"/>
          <p:cNvGrpSpPr/>
          <p:nvPr/>
        </p:nvGrpSpPr>
        <p:grpSpPr>
          <a:xfrm>
            <a:off x="6883350" y="854989"/>
            <a:ext cx="4680000" cy="4680000"/>
            <a:chOff x="6883350" y="854989"/>
            <a:chExt cx="4680000" cy="4680000"/>
          </a:xfrm>
        </p:grpSpPr>
        <p:sp>
          <p:nvSpPr>
            <p:cNvPr id="27" name="Rectangle 26"/>
            <p:cNvSpPr/>
            <p:nvPr/>
          </p:nvSpPr>
          <p:spPr>
            <a:xfrm>
              <a:off x="6883350" y="854989"/>
              <a:ext cx="4680000" cy="468000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p:cNvSpPr>
              <a:spLocks noChangeAspect="1"/>
            </p:cNvSpPr>
            <p:nvPr/>
          </p:nvSpPr>
          <p:spPr>
            <a:xfrm>
              <a:off x="7378567" y="2151268"/>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p:cNvSpPr>
              <a:spLocks noChangeAspect="1"/>
            </p:cNvSpPr>
            <p:nvPr/>
          </p:nvSpPr>
          <p:spPr>
            <a:xfrm>
              <a:off x="9118646" y="4182611"/>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p:cNvSpPr>
              <a:spLocks noChangeAspect="1"/>
            </p:cNvSpPr>
            <p:nvPr/>
          </p:nvSpPr>
          <p:spPr>
            <a:xfrm>
              <a:off x="10187771" y="2444198"/>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2" name="Group 31"/>
          <p:cNvGrpSpPr/>
          <p:nvPr/>
        </p:nvGrpSpPr>
        <p:grpSpPr>
          <a:xfrm>
            <a:off x="6883350" y="854989"/>
            <a:ext cx="4680000" cy="4680000"/>
            <a:chOff x="6883350" y="854989"/>
            <a:chExt cx="4680000" cy="4680000"/>
          </a:xfrm>
        </p:grpSpPr>
        <p:sp>
          <p:nvSpPr>
            <p:cNvPr id="33" name="Rectangle 32"/>
            <p:cNvSpPr/>
            <p:nvPr/>
          </p:nvSpPr>
          <p:spPr>
            <a:xfrm>
              <a:off x="6883350" y="854989"/>
              <a:ext cx="4680000" cy="468000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Oval 33"/>
            <p:cNvSpPr>
              <a:spLocks noChangeAspect="1"/>
            </p:cNvSpPr>
            <p:nvPr/>
          </p:nvSpPr>
          <p:spPr>
            <a:xfrm>
              <a:off x="8401498" y="1348256"/>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3" name="Group 42"/>
          <p:cNvGrpSpPr/>
          <p:nvPr/>
        </p:nvGrpSpPr>
        <p:grpSpPr>
          <a:xfrm>
            <a:off x="6884021" y="854989"/>
            <a:ext cx="4680000" cy="4680000"/>
            <a:chOff x="6884021" y="854989"/>
            <a:chExt cx="4680000" cy="4680000"/>
          </a:xfrm>
        </p:grpSpPr>
        <p:grpSp>
          <p:nvGrpSpPr>
            <p:cNvPr id="37" name="Group 36"/>
            <p:cNvGrpSpPr/>
            <p:nvPr/>
          </p:nvGrpSpPr>
          <p:grpSpPr>
            <a:xfrm>
              <a:off x="6884021" y="854989"/>
              <a:ext cx="4680000" cy="4680000"/>
              <a:chOff x="6883350" y="854989"/>
              <a:chExt cx="4680000" cy="4680000"/>
            </a:xfrm>
          </p:grpSpPr>
          <p:sp>
            <p:nvSpPr>
              <p:cNvPr id="38" name="Rectangle 37"/>
              <p:cNvSpPr/>
              <p:nvPr/>
            </p:nvSpPr>
            <p:spPr>
              <a:xfrm>
                <a:off x="6883350" y="854989"/>
                <a:ext cx="4680000" cy="468000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p:cNvSpPr>
                <a:spLocks noChangeAspect="1"/>
              </p:cNvSpPr>
              <p:nvPr/>
            </p:nvSpPr>
            <p:spPr>
              <a:xfrm>
                <a:off x="7673395" y="1230721"/>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0" name="Oval 39"/>
            <p:cNvSpPr>
              <a:spLocks noChangeAspect="1"/>
            </p:cNvSpPr>
            <p:nvPr/>
          </p:nvSpPr>
          <p:spPr>
            <a:xfrm>
              <a:off x="10467912" y="1106521"/>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p:cNvSpPr>
              <a:spLocks noChangeAspect="1"/>
            </p:cNvSpPr>
            <p:nvPr/>
          </p:nvSpPr>
          <p:spPr>
            <a:xfrm>
              <a:off x="7744467" y="4116524"/>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p:cNvSpPr>
              <a:spLocks noChangeAspect="1"/>
            </p:cNvSpPr>
            <p:nvPr/>
          </p:nvSpPr>
          <p:spPr>
            <a:xfrm>
              <a:off x="10260221" y="4511995"/>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4" name="Group 43"/>
          <p:cNvGrpSpPr/>
          <p:nvPr/>
        </p:nvGrpSpPr>
        <p:grpSpPr>
          <a:xfrm>
            <a:off x="6883350" y="854989"/>
            <a:ext cx="4680000" cy="4680000"/>
            <a:chOff x="6884021" y="854989"/>
            <a:chExt cx="4680000" cy="4680000"/>
          </a:xfrm>
        </p:grpSpPr>
        <p:grpSp>
          <p:nvGrpSpPr>
            <p:cNvPr id="45" name="Group 44"/>
            <p:cNvGrpSpPr/>
            <p:nvPr/>
          </p:nvGrpSpPr>
          <p:grpSpPr>
            <a:xfrm>
              <a:off x="6884021" y="854989"/>
              <a:ext cx="4680000" cy="4680000"/>
              <a:chOff x="6883350" y="854989"/>
              <a:chExt cx="4680000" cy="4680000"/>
            </a:xfrm>
          </p:grpSpPr>
          <p:sp>
            <p:nvSpPr>
              <p:cNvPr id="49" name="Rectangle 48"/>
              <p:cNvSpPr/>
              <p:nvPr/>
            </p:nvSpPr>
            <p:spPr>
              <a:xfrm>
                <a:off x="6883350" y="854989"/>
                <a:ext cx="4680000" cy="468000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p:cNvSpPr>
                <a:spLocks noChangeAspect="1"/>
              </p:cNvSpPr>
              <p:nvPr/>
            </p:nvSpPr>
            <p:spPr>
              <a:xfrm>
                <a:off x="7501498" y="2294989"/>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8" name="Oval 47"/>
            <p:cNvSpPr>
              <a:spLocks noChangeAspect="1"/>
            </p:cNvSpPr>
            <p:nvPr/>
          </p:nvSpPr>
          <p:spPr>
            <a:xfrm>
              <a:off x="10310546" y="3525673"/>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p:cNvGrpSpPr/>
          <p:nvPr/>
        </p:nvGrpSpPr>
        <p:grpSpPr>
          <a:xfrm>
            <a:off x="6883350" y="854989"/>
            <a:ext cx="4680000" cy="4680000"/>
            <a:chOff x="6883350" y="854989"/>
            <a:chExt cx="4680000" cy="4680000"/>
          </a:xfrm>
        </p:grpSpPr>
        <p:grpSp>
          <p:nvGrpSpPr>
            <p:cNvPr id="53" name="Group 52"/>
            <p:cNvGrpSpPr/>
            <p:nvPr/>
          </p:nvGrpSpPr>
          <p:grpSpPr>
            <a:xfrm>
              <a:off x="6883350" y="854989"/>
              <a:ext cx="4680000" cy="4680000"/>
              <a:chOff x="6883350" y="854989"/>
              <a:chExt cx="4680000" cy="4680000"/>
            </a:xfrm>
          </p:grpSpPr>
          <p:sp>
            <p:nvSpPr>
              <p:cNvPr id="55" name="Rectangle 54"/>
              <p:cNvSpPr/>
              <p:nvPr/>
            </p:nvSpPr>
            <p:spPr>
              <a:xfrm>
                <a:off x="6883350" y="854989"/>
                <a:ext cx="4680000" cy="468000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a:spLocks noChangeAspect="1"/>
              </p:cNvSpPr>
              <p:nvPr/>
            </p:nvSpPr>
            <p:spPr>
              <a:xfrm>
                <a:off x="8721703" y="1583521"/>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7" name="Oval 56"/>
            <p:cNvSpPr>
              <a:spLocks noChangeAspect="1"/>
            </p:cNvSpPr>
            <p:nvPr/>
          </p:nvSpPr>
          <p:spPr>
            <a:xfrm>
              <a:off x="10120425" y="3762142"/>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a:spLocks noChangeAspect="1"/>
            </p:cNvSpPr>
            <p:nvPr/>
          </p:nvSpPr>
          <p:spPr>
            <a:xfrm>
              <a:off x="7293796" y="3575775"/>
              <a:ext cx="90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0" name="TextBox 59"/>
          <p:cNvSpPr txBox="1"/>
          <p:nvPr/>
        </p:nvSpPr>
        <p:spPr>
          <a:xfrm>
            <a:off x="233603" y="1298851"/>
            <a:ext cx="5678896" cy="307777"/>
          </a:xfrm>
          <a:prstGeom prst="rect">
            <a:avLst/>
          </a:prstGeom>
          <a:noFill/>
        </p:spPr>
        <p:txBody>
          <a:bodyPr wrap="square" rtlCol="0">
            <a:spAutoFit/>
          </a:bodyPr>
          <a:lstStyle/>
          <a:p>
            <a:r>
              <a:rPr lang="en-AU" sz="1400" dirty="0"/>
              <a:t>Kaufman, Lord, Reese &amp; Volkmann, 1949</a:t>
            </a:r>
          </a:p>
        </p:txBody>
      </p:sp>
    </p:spTree>
    <p:extLst>
      <p:ext uri="{BB962C8B-B14F-4D97-AF65-F5344CB8AC3E}">
        <p14:creationId xmlns:p14="http://schemas.microsoft.com/office/powerpoint/2010/main" val="39687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150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nodeType="afterEffect">
                                  <p:stCondLst>
                                    <p:cond delay="1500"/>
                                  </p:stCondLst>
                                  <p:childTnLst>
                                    <p:set>
                                      <p:cBhvr>
                                        <p:cTn id="12" dur="1" fill="hold">
                                          <p:stCondLst>
                                            <p:cond delay="0"/>
                                          </p:stCondLst>
                                        </p:cTn>
                                        <p:tgtEl>
                                          <p:spTgt spid="43"/>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1500"/>
                                  </p:stCondLst>
                                  <p:childTnLst>
                                    <p:set>
                                      <p:cBhvr>
                                        <p:cTn id="15" dur="1" fill="hold">
                                          <p:stCondLst>
                                            <p:cond delay="0"/>
                                          </p:stCondLst>
                                        </p:cTn>
                                        <p:tgtEl>
                                          <p:spTgt spid="44"/>
                                        </p:tgtEl>
                                        <p:attrNameLst>
                                          <p:attrName>style.visibility</p:attrName>
                                        </p:attrNameLst>
                                      </p:cBhvr>
                                      <p:to>
                                        <p:strVal val="visible"/>
                                      </p:to>
                                    </p:set>
                                  </p:childTnLst>
                                </p:cTn>
                              </p:par>
                            </p:childTnLst>
                          </p:cTn>
                        </p:par>
                        <p:par>
                          <p:cTn id="16" fill="hold">
                            <p:stCondLst>
                              <p:cond delay="5500"/>
                            </p:stCondLst>
                            <p:childTnLst>
                              <p:par>
                                <p:cTn id="17" presetID="1" presetClass="entr" presetSubtype="0" fill="hold" nodeType="afterEffect">
                                  <p:stCondLst>
                                    <p:cond delay="150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sp>
        <p:nvSpPr>
          <p:cNvPr id="17" name="Rectangle 16"/>
          <p:cNvSpPr/>
          <p:nvPr/>
        </p:nvSpPr>
        <p:spPr>
          <a:xfrm>
            <a:off x="5088351" y="2880463"/>
            <a:ext cx="2015295" cy="630942"/>
          </a:xfrm>
          <a:prstGeom prst="rect">
            <a:avLst/>
          </a:prstGeom>
        </p:spPr>
        <p:txBody>
          <a:bodyPr wrap="none">
            <a:spAutoFit/>
          </a:bodyPr>
          <a:lstStyle/>
          <a:p>
            <a:r>
              <a:rPr lang="en-AU" sz="3500" b="1" dirty="0">
                <a:solidFill>
                  <a:schemeClr val="accent1">
                    <a:lumMod val="75000"/>
                  </a:schemeClr>
                </a:solidFill>
              </a:rPr>
              <a:t>Thankyou</a:t>
            </a:r>
          </a:p>
        </p:txBody>
      </p:sp>
    </p:spTree>
    <p:extLst>
      <p:ext uri="{BB962C8B-B14F-4D97-AF65-F5344CB8AC3E}">
        <p14:creationId xmlns:p14="http://schemas.microsoft.com/office/powerpoint/2010/main" val="14965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76524" y="1843734"/>
            <a:ext cx="4063181" cy="326443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9393" y="1625801"/>
            <a:ext cx="657159" cy="657159"/>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8957" y="2051541"/>
            <a:ext cx="657159" cy="657159"/>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3941" y="2641530"/>
            <a:ext cx="657159" cy="65715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0378" y="3121160"/>
            <a:ext cx="657159" cy="657159"/>
          </a:xfrm>
          <a:prstGeom prst="rect">
            <a:avLst/>
          </a:prstGeom>
        </p:spPr>
      </p:pic>
      <p:sp>
        <p:nvSpPr>
          <p:cNvPr id="20" name="Rectangle 19"/>
          <p:cNvSpPr/>
          <p:nvPr/>
        </p:nvSpPr>
        <p:spPr>
          <a:xfrm>
            <a:off x="8582025" y="895350"/>
            <a:ext cx="310027" cy="35909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8" name="Group 27"/>
          <p:cNvGrpSpPr/>
          <p:nvPr/>
        </p:nvGrpSpPr>
        <p:grpSpPr>
          <a:xfrm>
            <a:off x="424587" y="1755066"/>
            <a:ext cx="4315519" cy="3518613"/>
            <a:chOff x="1184788" y="2250921"/>
            <a:chExt cx="4315519" cy="3518613"/>
          </a:xfrm>
        </p:grpSpPr>
        <p:sp>
          <p:nvSpPr>
            <p:cNvPr id="29" name="Rectangle 28"/>
            <p:cNvSpPr/>
            <p:nvPr/>
          </p:nvSpPr>
          <p:spPr>
            <a:xfrm>
              <a:off x="1184788" y="2250921"/>
              <a:ext cx="4315519" cy="3518613"/>
            </a:xfrm>
            <a:prstGeom prst="rect">
              <a:avLst/>
            </a:prstGeom>
            <a:solidFill>
              <a:srgbClr val="DEEBF7"/>
            </a:solidFill>
            <a:ln>
              <a:solidFill>
                <a:srgbClr val="DEE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3796" y="2283731"/>
              <a:ext cx="3370338" cy="3351692"/>
            </a:xfrm>
            <a:prstGeom prst="rect">
              <a:avLst/>
            </a:prstGeom>
          </p:spPr>
        </p:pic>
      </p:grpSp>
      <p:sp>
        <p:nvSpPr>
          <p:cNvPr id="32" name="Rectangle 31"/>
          <p:cNvSpPr/>
          <p:nvPr/>
        </p:nvSpPr>
        <p:spPr>
          <a:xfrm>
            <a:off x="233604" y="763022"/>
            <a:ext cx="1996059" cy="846386"/>
          </a:xfrm>
          <a:prstGeom prst="rect">
            <a:avLst/>
          </a:prstGeom>
        </p:spPr>
        <p:txBody>
          <a:bodyPr wrap="none">
            <a:spAutoFit/>
          </a:bodyPr>
          <a:lstStyle/>
          <a:p>
            <a:r>
              <a:rPr lang="en-AU" sz="3500" b="1" dirty="0">
                <a:solidFill>
                  <a:schemeClr val="accent1">
                    <a:lumMod val="75000"/>
                  </a:schemeClr>
                </a:solidFill>
              </a:rPr>
              <a:t>Subitizing</a:t>
            </a:r>
          </a:p>
          <a:p>
            <a:r>
              <a:rPr lang="en-US" sz="1400" dirty="0" smtClean="0"/>
              <a:t>Starkey &amp; Cooper, 1980</a:t>
            </a:r>
            <a:endParaRPr lang="en-AU" sz="1400" dirty="0"/>
          </a:p>
        </p:txBody>
      </p:sp>
      <p:sp>
        <p:nvSpPr>
          <p:cNvPr id="33" name="Rectangle 32"/>
          <p:cNvSpPr/>
          <p:nvPr/>
        </p:nvSpPr>
        <p:spPr>
          <a:xfrm>
            <a:off x="314325" y="-56080"/>
            <a:ext cx="1343509" cy="369332"/>
          </a:xfrm>
          <a:prstGeom prst="rect">
            <a:avLst/>
          </a:prstGeom>
        </p:spPr>
        <p:txBody>
          <a:bodyPr wrap="none">
            <a:spAutoFit/>
          </a:bodyPr>
          <a:lstStyle/>
          <a:p>
            <a:r>
              <a:rPr lang="en-AU" b="1" dirty="0"/>
              <a:t>Paul Garrett</a:t>
            </a:r>
          </a:p>
        </p:txBody>
      </p:sp>
      <p:sp>
        <p:nvSpPr>
          <p:cNvPr id="36" name="Rectangle 35"/>
          <p:cNvSpPr/>
          <p:nvPr/>
        </p:nvSpPr>
        <p:spPr>
          <a:xfrm>
            <a:off x="8251937" y="383656"/>
            <a:ext cx="970202" cy="430887"/>
          </a:xfrm>
          <a:prstGeom prst="rect">
            <a:avLst/>
          </a:prstGeom>
        </p:spPr>
        <p:txBody>
          <a:bodyPr wrap="none">
            <a:spAutoFit/>
          </a:bodyPr>
          <a:lstStyle/>
          <a:p>
            <a:r>
              <a:rPr lang="en-AU" sz="2200" b="1" dirty="0"/>
              <a:t>Screen</a:t>
            </a:r>
          </a:p>
        </p:txBody>
      </p:sp>
    </p:spTree>
    <p:extLst>
      <p:ext uri="{BB962C8B-B14F-4D97-AF65-F5344CB8AC3E}">
        <p14:creationId xmlns:p14="http://schemas.microsoft.com/office/powerpoint/2010/main" val="180845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104 -0.00648 L 0.11119 0.23218 C 0.13528 0.2868 0.16263 0.31042 0.18593 0.29884 C 0.21237 0.28611 0.22877 0.24213 0.23411 0.17361 L 0.26458 -0.13287 " pathEditMode="relative" rAng="20700000" ptsTypes="AAAAA">
                                      <p:cBhvr>
                                        <p:cTn id="6" dur="2000" fill="hold"/>
                                        <p:tgtEl>
                                          <p:spTgt spid="19"/>
                                        </p:tgtEl>
                                        <p:attrNameLst>
                                          <p:attrName>ppt_x</p:attrName>
                                          <p:attrName>ppt_y</p:attrName>
                                        </p:attrNameLst>
                                      </p:cBhvr>
                                      <p:rCtr x="16055" y="1206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76524" y="1843734"/>
            <a:ext cx="4063181" cy="3264436"/>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9393" y="1625801"/>
            <a:ext cx="657159" cy="657159"/>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8957" y="2051541"/>
            <a:ext cx="657159" cy="65715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3941" y="2641530"/>
            <a:ext cx="657159" cy="657159"/>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0378" y="3121160"/>
            <a:ext cx="657159" cy="657159"/>
          </a:xfrm>
          <a:prstGeom prst="rect">
            <a:avLst/>
          </a:prstGeom>
        </p:spPr>
      </p:pic>
      <p:sp>
        <p:nvSpPr>
          <p:cNvPr id="21" name="Rectangle 20"/>
          <p:cNvSpPr/>
          <p:nvPr/>
        </p:nvSpPr>
        <p:spPr>
          <a:xfrm>
            <a:off x="8582025" y="895350"/>
            <a:ext cx="310027" cy="35909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9403" y="1195709"/>
            <a:ext cx="657159" cy="657159"/>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6916" y="1274431"/>
            <a:ext cx="657159" cy="657159"/>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9460" y="3829116"/>
            <a:ext cx="657159" cy="657159"/>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4862" y="4287939"/>
            <a:ext cx="657159" cy="657159"/>
          </a:xfrm>
          <a:prstGeom prst="rect">
            <a:avLst/>
          </a:prstGeom>
        </p:spPr>
      </p:pic>
      <p:grpSp>
        <p:nvGrpSpPr>
          <p:cNvPr id="8" name="Group 7"/>
          <p:cNvGrpSpPr/>
          <p:nvPr/>
        </p:nvGrpSpPr>
        <p:grpSpPr>
          <a:xfrm>
            <a:off x="424587" y="1755066"/>
            <a:ext cx="4315519" cy="3518613"/>
            <a:chOff x="424587" y="1755066"/>
            <a:chExt cx="4315519" cy="3518613"/>
          </a:xfrm>
        </p:grpSpPr>
        <p:sp>
          <p:nvSpPr>
            <p:cNvPr id="28" name="Rectangle 27"/>
            <p:cNvSpPr/>
            <p:nvPr/>
          </p:nvSpPr>
          <p:spPr>
            <a:xfrm>
              <a:off x="424587" y="1755066"/>
              <a:ext cx="4315519" cy="3518613"/>
            </a:xfrm>
            <a:prstGeom prst="rect">
              <a:avLst/>
            </a:prstGeom>
            <a:solidFill>
              <a:srgbClr val="DEEBF7"/>
            </a:solidFill>
            <a:ln>
              <a:solidFill>
                <a:srgbClr val="DEE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1789200"/>
              <a:ext cx="3370246" cy="3351600"/>
            </a:xfrm>
            <a:prstGeom prst="rect">
              <a:avLst/>
            </a:prstGeom>
          </p:spPr>
        </p:pic>
      </p:grpSp>
      <p:sp>
        <p:nvSpPr>
          <p:cNvPr id="31" name="Rectangle 30"/>
          <p:cNvSpPr/>
          <p:nvPr/>
        </p:nvSpPr>
        <p:spPr>
          <a:xfrm>
            <a:off x="314325" y="-56080"/>
            <a:ext cx="1343509" cy="369332"/>
          </a:xfrm>
          <a:prstGeom prst="rect">
            <a:avLst/>
          </a:prstGeom>
        </p:spPr>
        <p:txBody>
          <a:bodyPr wrap="none">
            <a:spAutoFit/>
          </a:bodyPr>
          <a:lstStyle/>
          <a:p>
            <a:r>
              <a:rPr lang="en-AU" b="1" dirty="0"/>
              <a:t>Paul Garrett</a:t>
            </a:r>
          </a:p>
        </p:txBody>
      </p:sp>
      <p:sp>
        <p:nvSpPr>
          <p:cNvPr id="33" name="Rectangle 32"/>
          <p:cNvSpPr/>
          <p:nvPr/>
        </p:nvSpPr>
        <p:spPr>
          <a:xfrm>
            <a:off x="8251937" y="383656"/>
            <a:ext cx="970202" cy="430887"/>
          </a:xfrm>
          <a:prstGeom prst="rect">
            <a:avLst/>
          </a:prstGeom>
        </p:spPr>
        <p:txBody>
          <a:bodyPr wrap="none">
            <a:spAutoFit/>
          </a:bodyPr>
          <a:lstStyle/>
          <a:p>
            <a:r>
              <a:rPr lang="en-AU" sz="2200" b="1" dirty="0"/>
              <a:t>Screen</a:t>
            </a:r>
          </a:p>
        </p:txBody>
      </p:sp>
      <p:sp>
        <p:nvSpPr>
          <p:cNvPr id="26" name="Rectangle 25"/>
          <p:cNvSpPr/>
          <p:nvPr/>
        </p:nvSpPr>
        <p:spPr>
          <a:xfrm>
            <a:off x="233604" y="763022"/>
            <a:ext cx="1996059" cy="846386"/>
          </a:xfrm>
          <a:prstGeom prst="rect">
            <a:avLst/>
          </a:prstGeom>
        </p:spPr>
        <p:txBody>
          <a:bodyPr wrap="none">
            <a:spAutoFit/>
          </a:bodyPr>
          <a:lstStyle/>
          <a:p>
            <a:r>
              <a:rPr lang="en-AU" sz="3500" b="1" dirty="0">
                <a:solidFill>
                  <a:schemeClr val="accent1">
                    <a:lumMod val="75000"/>
                  </a:schemeClr>
                </a:solidFill>
              </a:rPr>
              <a:t>Subitizing</a:t>
            </a:r>
          </a:p>
          <a:p>
            <a:r>
              <a:rPr lang="en-US" sz="1400" dirty="0"/>
              <a:t>Starkey &amp; Cooper, 1980</a:t>
            </a:r>
            <a:endParaRPr lang="en-AU" sz="1400" dirty="0"/>
          </a:p>
        </p:txBody>
      </p:sp>
    </p:spTree>
    <p:extLst>
      <p:ext uri="{BB962C8B-B14F-4D97-AF65-F5344CB8AC3E}">
        <p14:creationId xmlns:p14="http://schemas.microsoft.com/office/powerpoint/2010/main" val="40894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104 -0.00648 L 0.11119 0.23218 C 0.13528 0.2868 0.16263 0.31042 0.18593 0.29884 C 0.21237 0.28611 0.22877 0.24213 0.23411 0.17361 L 0.26458 -0.13287 " pathEditMode="relative" rAng="20700000" ptsTypes="AAAAA">
                                      <p:cBhvr>
                                        <p:cTn id="6" dur="2000" fill="hold"/>
                                        <p:tgtEl>
                                          <p:spTgt spid="20"/>
                                        </p:tgtEl>
                                        <p:attrNameLst>
                                          <p:attrName>ppt_x</p:attrName>
                                          <p:attrName>ppt_y</p:attrName>
                                        </p:attrNameLst>
                                      </p:cBhvr>
                                      <p:rCtr x="16055" y="1206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grpSp>
        <p:nvGrpSpPr>
          <p:cNvPr id="13" name="Group 12"/>
          <p:cNvGrpSpPr/>
          <p:nvPr/>
        </p:nvGrpSpPr>
        <p:grpSpPr>
          <a:xfrm>
            <a:off x="6610350" y="938509"/>
            <a:ext cx="2724150" cy="4848821"/>
            <a:chOff x="2486025" y="1285874"/>
            <a:chExt cx="2276475" cy="3848100"/>
          </a:xfrm>
        </p:grpSpPr>
        <p:sp>
          <p:nvSpPr>
            <p:cNvPr id="2" name="Rounded Rectangle 1"/>
            <p:cNvSpPr/>
            <p:nvPr/>
          </p:nvSpPr>
          <p:spPr>
            <a:xfrm>
              <a:off x="2486025" y="1285874"/>
              <a:ext cx="2276475" cy="3848100"/>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p:cNvCxnSpPr/>
            <p:nvPr/>
          </p:nvCxnSpPr>
          <p:spPr>
            <a:xfrm>
              <a:off x="2667000" y="3209925"/>
              <a:ext cx="1895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233604" y="763022"/>
            <a:ext cx="2466701" cy="846386"/>
          </a:xfrm>
          <a:prstGeom prst="rect">
            <a:avLst/>
          </a:prstGeom>
        </p:spPr>
        <p:txBody>
          <a:bodyPr wrap="none">
            <a:spAutoFit/>
          </a:bodyPr>
          <a:lstStyle/>
          <a:p>
            <a:r>
              <a:rPr lang="en-AU" sz="3500" b="1" dirty="0">
                <a:solidFill>
                  <a:schemeClr val="accent1">
                    <a:lumMod val="75000"/>
                  </a:schemeClr>
                </a:solidFill>
              </a:rPr>
              <a:t>Groupitizing</a:t>
            </a:r>
          </a:p>
          <a:p>
            <a:r>
              <a:rPr lang="en-US" sz="1400" dirty="0">
                <a:solidFill>
                  <a:prstClr val="black"/>
                </a:solidFill>
              </a:rPr>
              <a:t>Starkey &amp; </a:t>
            </a:r>
            <a:r>
              <a:rPr lang="en-US" sz="1400" dirty="0" err="1">
                <a:solidFill>
                  <a:prstClr val="black"/>
                </a:solidFill>
              </a:rPr>
              <a:t>McCandliss</a:t>
            </a:r>
            <a:r>
              <a:rPr lang="en-US" sz="1400" dirty="0">
                <a:solidFill>
                  <a:prstClr val="black"/>
                </a:solidFill>
              </a:rPr>
              <a:t>, 2014</a:t>
            </a:r>
            <a:endParaRPr lang="en-AU" sz="3500" b="1" dirty="0">
              <a:solidFill>
                <a:schemeClr val="accent1">
                  <a:lumMod val="75000"/>
                </a:schemeClr>
              </a:solidFill>
            </a:endParaRPr>
          </a:p>
        </p:txBody>
      </p:sp>
      <p:sp>
        <p:nvSpPr>
          <p:cNvPr id="20" name="Oval 19"/>
          <p:cNvSpPr/>
          <p:nvPr/>
        </p:nvSpPr>
        <p:spPr>
          <a:xfrm>
            <a:off x="8182800" y="2789576"/>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a:off x="7386750" y="2790825"/>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p:cNvSpPr/>
          <p:nvPr/>
        </p:nvSpPr>
        <p:spPr>
          <a:xfrm>
            <a:off x="8178750" y="2303030"/>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p:cNvSpPr/>
          <p:nvPr/>
        </p:nvSpPr>
        <p:spPr>
          <a:xfrm>
            <a:off x="7382700" y="2304279"/>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p:cNvSpPr/>
          <p:nvPr/>
        </p:nvSpPr>
        <p:spPr>
          <a:xfrm>
            <a:off x="8178750" y="1809011"/>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p:cNvSpPr/>
          <p:nvPr/>
        </p:nvSpPr>
        <p:spPr>
          <a:xfrm>
            <a:off x="7382700" y="1810260"/>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p:cNvSpPr/>
          <p:nvPr/>
        </p:nvSpPr>
        <p:spPr>
          <a:xfrm>
            <a:off x="8174700" y="1322465"/>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p:cNvSpPr/>
          <p:nvPr/>
        </p:nvSpPr>
        <p:spPr>
          <a:xfrm>
            <a:off x="7378650" y="1323714"/>
            <a:ext cx="396000" cy="39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p:cNvSpPr txBox="1"/>
          <p:nvPr/>
        </p:nvSpPr>
        <p:spPr>
          <a:xfrm>
            <a:off x="233604" y="1760040"/>
            <a:ext cx="5976696" cy="1384995"/>
          </a:xfrm>
          <a:prstGeom prst="rect">
            <a:avLst/>
          </a:prstGeom>
          <a:noFill/>
        </p:spPr>
        <p:txBody>
          <a:bodyPr wrap="square" rtlCol="0">
            <a:spAutoFit/>
          </a:bodyPr>
          <a:lstStyle/>
          <a:p>
            <a:r>
              <a:rPr lang="en-AU" sz="2800" dirty="0" smtClean="0"/>
              <a:t>Process by which we ‘Group’ </a:t>
            </a:r>
            <a:r>
              <a:rPr lang="en-AU" sz="2800" dirty="0"/>
              <a:t>items so as to be easily Subitized</a:t>
            </a:r>
          </a:p>
          <a:p>
            <a:endParaRPr lang="en-AU" sz="2800" dirty="0"/>
          </a:p>
        </p:txBody>
      </p:sp>
      <p:cxnSp>
        <p:nvCxnSpPr>
          <p:cNvPr id="38" name="Straight Connector 37"/>
          <p:cNvCxnSpPr/>
          <p:nvPr/>
        </p:nvCxnSpPr>
        <p:spPr>
          <a:xfrm>
            <a:off x="7177087" y="2260141"/>
            <a:ext cx="1555200" cy="0"/>
          </a:xfrm>
          <a:prstGeom prst="line">
            <a:avLst/>
          </a:prstGeom>
          <a:ln w="444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901950" y="2205011"/>
            <a:ext cx="2160000" cy="0"/>
          </a:xfrm>
          <a:prstGeom prst="line">
            <a:avLst/>
          </a:prstGeom>
          <a:ln w="444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3604" y="2983904"/>
            <a:ext cx="4779267" cy="1384995"/>
          </a:xfrm>
          <a:prstGeom prst="rect">
            <a:avLst/>
          </a:prstGeom>
          <a:solidFill>
            <a:schemeClr val="accent1">
              <a:lumMod val="20000"/>
              <a:lumOff val="80000"/>
            </a:schemeClr>
          </a:solidFill>
        </p:spPr>
        <p:txBody>
          <a:bodyPr wrap="square" rtlCol="0">
            <a:spAutoFit/>
          </a:bodyPr>
          <a:lstStyle/>
          <a:p>
            <a:r>
              <a:rPr lang="en-AU" sz="2800" b="1" dirty="0"/>
              <a:t>Research Question</a:t>
            </a:r>
          </a:p>
          <a:p>
            <a:r>
              <a:rPr lang="en-AU" sz="2800" dirty="0"/>
              <a:t>Can we still </a:t>
            </a:r>
            <a:r>
              <a:rPr lang="en-AU" sz="2800" dirty="0" err="1"/>
              <a:t>Groupitize</a:t>
            </a:r>
            <a:r>
              <a:rPr lang="en-AU" sz="2800" dirty="0"/>
              <a:t> if item sets are randomly allocated?</a:t>
            </a:r>
          </a:p>
        </p:txBody>
      </p:sp>
    </p:spTree>
    <p:extLst>
      <p:ext uri="{BB962C8B-B14F-4D97-AF65-F5344CB8AC3E}">
        <p14:creationId xmlns:p14="http://schemas.microsoft.com/office/powerpoint/2010/main" val="265780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mph" presetSubtype="2" fill="hold" nodeType="withEffect">
                                  <p:stCondLst>
                                    <p:cond delay="0"/>
                                  </p:stCondLst>
                                  <p:childTnLst>
                                    <p:animClr clrSpc="rgb" dir="cw">
                                      <p:cBhvr>
                                        <p:cTn id="16" dur="2000" fill="hold"/>
                                        <p:tgtEl>
                                          <p:spTgt spid="20"/>
                                        </p:tgtEl>
                                        <p:attrNameLst>
                                          <p:attrName>fillcolor</p:attrName>
                                        </p:attrNameLst>
                                      </p:cBhvr>
                                      <p:to>
                                        <a:srgbClr val="FF0000"/>
                                      </p:to>
                                    </p:animClr>
                                    <p:set>
                                      <p:cBhvr>
                                        <p:cTn id="17" dur="2000" fill="hold"/>
                                        <p:tgtEl>
                                          <p:spTgt spid="20"/>
                                        </p:tgtEl>
                                        <p:attrNameLst>
                                          <p:attrName>fill.type</p:attrName>
                                        </p:attrNameLst>
                                      </p:cBhvr>
                                      <p:to>
                                        <p:strVal val="solid"/>
                                      </p:to>
                                    </p:set>
                                    <p:set>
                                      <p:cBhvr>
                                        <p:cTn id="18" dur="2000" fill="hold"/>
                                        <p:tgtEl>
                                          <p:spTgt spid="2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23"/>
                                        </p:tgtEl>
                                        <p:attrNameLst>
                                          <p:attrName>fillcolor</p:attrName>
                                        </p:attrNameLst>
                                      </p:cBhvr>
                                      <p:to>
                                        <a:srgbClr val="FF0000"/>
                                      </p:to>
                                    </p:animClr>
                                    <p:set>
                                      <p:cBhvr>
                                        <p:cTn id="21" dur="2000" fill="hold"/>
                                        <p:tgtEl>
                                          <p:spTgt spid="23"/>
                                        </p:tgtEl>
                                        <p:attrNameLst>
                                          <p:attrName>fill.type</p:attrName>
                                        </p:attrNameLst>
                                      </p:cBhvr>
                                      <p:to>
                                        <p:strVal val="solid"/>
                                      </p:to>
                                    </p:set>
                                    <p:set>
                                      <p:cBhvr>
                                        <p:cTn id="22" dur="2000" fill="hold"/>
                                        <p:tgtEl>
                                          <p:spTgt spid="23"/>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24"/>
                                        </p:tgtEl>
                                        <p:attrNameLst>
                                          <p:attrName>fillcolor</p:attrName>
                                        </p:attrNameLst>
                                      </p:cBhvr>
                                      <p:to>
                                        <a:srgbClr val="FF0000"/>
                                      </p:to>
                                    </p:animClr>
                                    <p:set>
                                      <p:cBhvr>
                                        <p:cTn id="25" dur="2000" fill="hold"/>
                                        <p:tgtEl>
                                          <p:spTgt spid="24"/>
                                        </p:tgtEl>
                                        <p:attrNameLst>
                                          <p:attrName>fill.type</p:attrName>
                                        </p:attrNameLst>
                                      </p:cBhvr>
                                      <p:to>
                                        <p:strVal val="solid"/>
                                      </p:to>
                                    </p:set>
                                    <p:set>
                                      <p:cBhvr>
                                        <p:cTn id="26" dur="2000" fill="hold"/>
                                        <p:tgtEl>
                                          <p:spTgt spid="24"/>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21"/>
                                        </p:tgtEl>
                                        <p:attrNameLst>
                                          <p:attrName>fillcolor</p:attrName>
                                        </p:attrNameLst>
                                      </p:cBhvr>
                                      <p:to>
                                        <a:srgbClr val="FF0000"/>
                                      </p:to>
                                    </p:animClr>
                                    <p:set>
                                      <p:cBhvr>
                                        <p:cTn id="29" dur="2000" fill="hold"/>
                                        <p:tgtEl>
                                          <p:spTgt spid="21"/>
                                        </p:tgtEl>
                                        <p:attrNameLst>
                                          <p:attrName>fill.type</p:attrName>
                                        </p:attrNameLst>
                                      </p:cBhvr>
                                      <p:to>
                                        <p:strVal val="solid"/>
                                      </p:to>
                                    </p:set>
                                    <p:set>
                                      <p:cBhvr>
                                        <p:cTn id="30" dur="2000" fill="hold"/>
                                        <p:tgtEl>
                                          <p:spTgt spid="21"/>
                                        </p:tgtEl>
                                        <p:attrNameLst>
                                          <p:attrName>fill.on</p:attrName>
                                        </p:attrNameLst>
                                      </p:cBhvr>
                                      <p:to>
                                        <p:strVal val="true"/>
                                      </p:to>
                                    </p:set>
                                  </p:childTnLst>
                                </p:cTn>
                              </p:par>
                              <p:par>
                                <p:cTn id="31" presetID="37" presetClass="path" presetSubtype="0" accel="50000" decel="50000" fill="hold" grpId="0" nodeType="withEffect">
                                  <p:stCondLst>
                                    <p:cond delay="0"/>
                                  </p:stCondLst>
                                  <p:childTnLst>
                                    <p:animMotion origin="layout" path="M -1.04167E-6 -7.40741E-7 L -0.02969 0.04306 C -0.03633 0.05185 -0.04141 0.06713 -0.04388 0.08472 C -0.04713 0.10486 -0.04687 0.12153 -0.04362 0.13519 L -0.02995 0.19861 " pathEditMode="relative" rAng="6300000" ptsTypes="AAAAA">
                                      <p:cBhvr>
                                        <p:cTn id="32" dur="2000" fill="hold"/>
                                        <p:tgtEl>
                                          <p:spTgt spid="20"/>
                                        </p:tgtEl>
                                        <p:attrNameLst>
                                          <p:attrName>ppt_x</p:attrName>
                                          <p:attrName>ppt_y</p:attrName>
                                        </p:attrNameLst>
                                      </p:cBhvr>
                                      <p:rCtr x="-2943" y="9236"/>
                                    </p:animMotion>
                                  </p:childTnLst>
                                </p:cTn>
                              </p:par>
                              <p:par>
                                <p:cTn id="33" presetID="37" presetClass="path" presetSubtype="0" accel="50000" decel="50000" fill="hold" grpId="0" nodeType="withEffect">
                                  <p:stCondLst>
                                    <p:cond delay="0"/>
                                  </p:stCondLst>
                                  <p:childTnLst>
                                    <p:animMotion origin="layout" path="M 8.33333E-7 -3.33333E-6 L -0.04063 0.02593 C -0.04948 0.03079 -0.05899 0.04375 -0.06667 0.06042 C -0.07526 0.07963 -0.07995 0.09769 -0.08099 0.11459 L -0.08685 0.19098 " pathEditMode="relative" rAng="7740000" ptsTypes="AAAAA">
                                      <p:cBhvr>
                                        <p:cTn id="34" dur="2000" fill="hold"/>
                                        <p:tgtEl>
                                          <p:spTgt spid="23"/>
                                        </p:tgtEl>
                                        <p:attrNameLst>
                                          <p:attrName>ppt_x</p:attrName>
                                          <p:attrName>ppt_y</p:attrName>
                                        </p:attrNameLst>
                                      </p:cBhvr>
                                      <p:rCtr x="-5521" y="7847"/>
                                    </p:animMotion>
                                  </p:childTnLst>
                                </p:cTn>
                              </p:par>
                              <p:par>
                                <p:cTn id="35" presetID="37" presetClass="path" presetSubtype="0" accel="50000" decel="50000" fill="hold" grpId="0" nodeType="withEffect">
                                  <p:stCondLst>
                                    <p:cond delay="0"/>
                                  </p:stCondLst>
                                  <p:childTnLst>
                                    <p:animMotion origin="layout" path="M 1.45833E-6 1.48148E-6 L -0.01263 0.11736 C -0.01537 0.1419 -0.01498 0.17731 -0.01172 0.21389 C -0.00794 0.25555 -0.00221 0.28819 0.00469 0.30995 L 0.03698 0.41528 " pathEditMode="relative" rAng="4860000" ptsTypes="AAAAA">
                                      <p:cBhvr>
                                        <p:cTn id="36" dur="2000" fill="hold"/>
                                        <p:tgtEl>
                                          <p:spTgt spid="24"/>
                                        </p:tgtEl>
                                        <p:attrNameLst>
                                          <p:attrName>ppt_x</p:attrName>
                                          <p:attrName>ppt_y</p:attrName>
                                        </p:attrNameLst>
                                      </p:cBhvr>
                                      <p:rCtr x="352" y="21181"/>
                                    </p:animMotion>
                                  </p:childTnLst>
                                </p:cTn>
                              </p:par>
                              <p:par>
                                <p:cTn id="37" presetID="37" presetClass="path" presetSubtype="0" accel="50000" decel="50000" fill="hold" grpId="0" nodeType="withEffect">
                                  <p:stCondLst>
                                    <p:cond delay="0"/>
                                  </p:stCondLst>
                                  <p:childTnLst>
                                    <p:animMotion origin="layout" path="M -4.58333E-6 -7.40741E-7 L -0.02513 0.15023 C -0.03098 0.18357 -0.02994 0.20718 -0.02252 0.21574 C -0.01432 0.22546 -0.00182 0.21806 0.01303 0.19607 L 0.08217 0.09884 " pathEditMode="relative" rAng="2040000" ptsTypes="AAAAA">
                                      <p:cBhvr>
                                        <p:cTn id="38" dur="2000" fill="hold"/>
                                        <p:tgtEl>
                                          <p:spTgt spid="21"/>
                                        </p:tgtEl>
                                        <p:attrNameLst>
                                          <p:attrName>ppt_x</p:attrName>
                                          <p:attrName>ppt_y</p:attrName>
                                        </p:attrNameLst>
                                      </p:cBhvr>
                                      <p:rCtr x="951" y="13264"/>
                                    </p:animMotion>
                                  </p:childTnLst>
                                </p:cTn>
                              </p:par>
                              <p:par>
                                <p:cTn id="39" presetID="37" presetClass="path" presetSubtype="0" accel="50000" decel="50000" fill="hold" grpId="0" nodeType="withEffect">
                                  <p:stCondLst>
                                    <p:cond delay="0"/>
                                  </p:stCondLst>
                                  <p:childTnLst>
                                    <p:animMotion origin="layout" path="M -2.70833E-6 -2.22222E-6 L -0.03659 0.17338 C -0.04557 0.21065 -0.04531 0.25834 -0.0375 0.30394 C -0.02838 0.35695 -0.01367 0.39491 0.00521 0.4169 L 0.09024 0.525 " pathEditMode="relative" rAng="4380000" ptsTypes="AAAAA">
                                      <p:cBhvr>
                                        <p:cTn id="40" dur="2000" fill="hold"/>
                                        <p:tgtEl>
                                          <p:spTgt spid="30"/>
                                        </p:tgtEl>
                                        <p:attrNameLst>
                                          <p:attrName>ppt_x</p:attrName>
                                          <p:attrName>ppt_y</p:attrName>
                                        </p:attrNameLst>
                                      </p:cBhvr>
                                      <p:rCtr x="417" y="28472"/>
                                    </p:animMotion>
                                  </p:childTnLst>
                                </p:cTn>
                              </p:par>
                              <p:par>
                                <p:cTn id="41" presetID="37" presetClass="path" presetSubtype="0" accel="50000" decel="50000" fill="hold" grpId="0" nodeType="withEffect">
                                  <p:stCondLst>
                                    <p:cond delay="0"/>
                                  </p:stCondLst>
                                  <p:childTnLst>
                                    <p:animMotion origin="layout" path="M 2.29167E-6 1.85185E-6 L -0.06003 0.09699 C -0.07292 0.11643 -0.08477 0.15162 -0.09219 0.19028 C -0.10104 0.23495 -0.10339 0.27338 -0.1 0.30347 L -0.08672 0.44583 " pathEditMode="relative" rAng="6540000" ptsTypes="AAAAA">
                                      <p:cBhvr>
                                        <p:cTn id="42" dur="2000" fill="hold"/>
                                        <p:tgtEl>
                                          <p:spTgt spid="29"/>
                                        </p:tgtEl>
                                        <p:attrNameLst>
                                          <p:attrName>ppt_x</p:attrName>
                                          <p:attrName>ppt_y</p:attrName>
                                        </p:attrNameLst>
                                      </p:cBhvr>
                                      <p:rCtr x="-6797" y="20787"/>
                                    </p:animMotion>
                                  </p:childTnLst>
                                </p:cTn>
                              </p:par>
                              <p:par>
                                <p:cTn id="43" presetID="37" presetClass="path" presetSubtype="0" accel="50000" decel="50000" fill="hold" grpId="0" nodeType="withEffect">
                                  <p:stCondLst>
                                    <p:cond delay="0"/>
                                  </p:stCondLst>
                                  <p:childTnLst>
                                    <p:animMotion origin="layout" path="M -0.00117 -0.00162 L 0.03646 0.12084 C 0.0448 0.14653 0.04857 0.18449 0.04753 0.22338 C 0.04597 0.26783 0.04024 0.30324 0.03047 0.32662 L -0.01393 0.4419 " pathEditMode="relative" rAng="5580000" ptsTypes="AAAAA">
                                      <p:cBhvr>
                                        <p:cTn id="44" dur="2000" fill="hold"/>
                                        <p:tgtEl>
                                          <p:spTgt spid="27"/>
                                        </p:tgtEl>
                                        <p:attrNameLst>
                                          <p:attrName>ppt_x</p:attrName>
                                          <p:attrName>ppt_y</p:attrName>
                                        </p:attrNameLst>
                                      </p:cBhvr>
                                      <p:rCtr x="2109" y="22431"/>
                                    </p:animMotion>
                                  </p:childTnLst>
                                </p:cTn>
                              </p:par>
                              <p:par>
                                <p:cTn id="45" presetID="37" presetClass="path" presetSubtype="0" accel="50000" decel="50000" fill="hold" grpId="0" nodeType="withEffect">
                                  <p:stCondLst>
                                    <p:cond delay="0"/>
                                  </p:stCondLst>
                                  <p:childTnLst>
                                    <p:animMotion origin="layout" path="M -6.25E-7 -2.59259E-6 L 0.02279 0.07894 C 0.02774 0.09537 0.03112 0.1206 0.03242 0.14746 C 0.03385 0.17755 0.03294 0.20278 0.02969 0.22037 L 0.0151 0.3051 " pathEditMode="relative" rAng="5100000" ptsTypes="AAAAA">
                                      <p:cBhvr>
                                        <p:cTn id="46" dur="2000" fill="hold"/>
                                        <p:tgtEl>
                                          <p:spTgt spid="26"/>
                                        </p:tgtEl>
                                        <p:attrNameLst>
                                          <p:attrName>ppt_x</p:attrName>
                                          <p:attrName>ppt_y</p:attrName>
                                        </p:attrNameLst>
                                      </p:cBhvr>
                                      <p:rCtr x="2005" y="1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P spid="26" grpId="0" animBg="1"/>
      <p:bldP spid="27" grpId="0" animBg="1"/>
      <p:bldP spid="29" grpId="0" animBg="1"/>
      <p:bldP spid="30"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cxnSp>
        <p:nvCxnSpPr>
          <p:cNvPr id="16" name="Straight Connector 15"/>
          <p:cNvCxnSpPr/>
          <p:nvPr/>
        </p:nvCxnSpPr>
        <p:spPr>
          <a:xfrm flipH="1">
            <a:off x="233604" y="2001786"/>
            <a:ext cx="1167288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33604" y="509022"/>
            <a:ext cx="3431260" cy="630942"/>
          </a:xfrm>
          <a:prstGeom prst="rect">
            <a:avLst/>
          </a:prstGeom>
        </p:spPr>
        <p:txBody>
          <a:bodyPr wrap="none">
            <a:spAutoFit/>
          </a:bodyPr>
          <a:lstStyle/>
          <a:p>
            <a:r>
              <a:rPr lang="en-AU" sz="3500" b="1" dirty="0">
                <a:solidFill>
                  <a:schemeClr val="accent1">
                    <a:lumMod val="75000"/>
                  </a:schemeClr>
                </a:solidFill>
              </a:rPr>
              <a:t>System Processes</a:t>
            </a:r>
          </a:p>
        </p:txBody>
      </p:sp>
      <p:sp>
        <p:nvSpPr>
          <p:cNvPr id="46" name="TextBox 45"/>
          <p:cNvSpPr txBox="1"/>
          <p:nvPr/>
        </p:nvSpPr>
        <p:spPr>
          <a:xfrm>
            <a:off x="233604" y="1213289"/>
            <a:ext cx="5678896" cy="523220"/>
          </a:xfrm>
          <a:prstGeom prst="rect">
            <a:avLst/>
          </a:prstGeom>
          <a:noFill/>
        </p:spPr>
        <p:txBody>
          <a:bodyPr wrap="square" rtlCol="0">
            <a:spAutoFit/>
          </a:bodyPr>
          <a:lstStyle/>
          <a:p>
            <a:r>
              <a:rPr lang="en-AU" sz="2800" dirty="0"/>
              <a:t>“Parallel or Serial Processing…”</a:t>
            </a:r>
          </a:p>
        </p:txBody>
      </p:sp>
      <p:sp>
        <p:nvSpPr>
          <p:cNvPr id="47" name="Rounded Rectangle 46"/>
          <p:cNvSpPr>
            <a:spLocks noChangeAspect="1"/>
          </p:cNvSpPr>
          <p:nvPr/>
        </p:nvSpPr>
        <p:spPr>
          <a:xfrm>
            <a:off x="2176789" y="2768824"/>
            <a:ext cx="1555005" cy="1555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8" name="Straight Connector 47"/>
          <p:cNvCxnSpPr/>
          <p:nvPr/>
        </p:nvCxnSpPr>
        <p:spPr>
          <a:xfrm rot="5400000" flipH="1">
            <a:off x="4180047" y="4052662"/>
            <a:ext cx="37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33604" y="2478320"/>
            <a:ext cx="11672886"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437819" y="1963199"/>
            <a:ext cx="3408497" cy="553998"/>
          </a:xfrm>
          <a:prstGeom prst="rect">
            <a:avLst/>
          </a:prstGeom>
        </p:spPr>
        <p:txBody>
          <a:bodyPr wrap="none">
            <a:spAutoFit/>
          </a:bodyPr>
          <a:lstStyle/>
          <a:p>
            <a:r>
              <a:rPr lang="en-AU" sz="3000" b="1" dirty="0">
                <a:solidFill>
                  <a:schemeClr val="accent1">
                    <a:lumMod val="75000"/>
                  </a:schemeClr>
                </a:solidFill>
              </a:rPr>
              <a:t>Parallel Groupitizing</a:t>
            </a:r>
          </a:p>
        </p:txBody>
      </p:sp>
      <p:sp>
        <p:nvSpPr>
          <p:cNvPr id="52" name="Rectangle 51"/>
          <p:cNvSpPr/>
          <p:nvPr/>
        </p:nvSpPr>
        <p:spPr>
          <a:xfrm>
            <a:off x="7714477" y="1963199"/>
            <a:ext cx="2714205" cy="553998"/>
          </a:xfrm>
          <a:prstGeom prst="rect">
            <a:avLst/>
          </a:prstGeom>
        </p:spPr>
        <p:txBody>
          <a:bodyPr wrap="none">
            <a:spAutoFit/>
          </a:bodyPr>
          <a:lstStyle/>
          <a:p>
            <a:r>
              <a:rPr lang="en-AU" sz="3000" b="1" dirty="0">
                <a:solidFill>
                  <a:schemeClr val="accent1">
                    <a:lumMod val="75000"/>
                  </a:schemeClr>
                </a:solidFill>
              </a:rPr>
              <a:t>Serial Subitizing</a:t>
            </a:r>
          </a:p>
        </p:txBody>
      </p:sp>
      <p:cxnSp>
        <p:nvCxnSpPr>
          <p:cNvPr id="55" name="Straight Arrow Connector 54"/>
          <p:cNvCxnSpPr/>
          <p:nvPr/>
        </p:nvCxnSpPr>
        <p:spPr>
          <a:xfrm flipH="1">
            <a:off x="1883245" y="4323829"/>
            <a:ext cx="288047" cy="468796"/>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731794" y="4338036"/>
            <a:ext cx="298782" cy="454589"/>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a:spLocks noChangeAspect="1"/>
          </p:cNvSpPr>
          <p:nvPr/>
        </p:nvSpPr>
        <p:spPr>
          <a:xfrm>
            <a:off x="3659058" y="4887030"/>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ounded Rectangle 65"/>
          <p:cNvSpPr>
            <a:spLocks noChangeAspect="1"/>
          </p:cNvSpPr>
          <p:nvPr/>
        </p:nvSpPr>
        <p:spPr>
          <a:xfrm>
            <a:off x="1117553" y="4893032"/>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a:spLocks noChangeAspect="1"/>
          </p:cNvSpPr>
          <p:nvPr/>
        </p:nvSpPr>
        <p:spPr>
          <a:xfrm>
            <a:off x="2779729" y="3945898"/>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a:spLocks noChangeAspect="1"/>
          </p:cNvSpPr>
          <p:nvPr/>
        </p:nvSpPr>
        <p:spPr>
          <a:xfrm>
            <a:off x="3277429" y="32808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Oval 79"/>
          <p:cNvSpPr>
            <a:spLocks noChangeAspect="1"/>
          </p:cNvSpPr>
          <p:nvPr/>
        </p:nvSpPr>
        <p:spPr>
          <a:xfrm>
            <a:off x="3254581" y="3844020"/>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p:cNvSpPr>
            <a:spLocks noChangeAspect="1"/>
          </p:cNvSpPr>
          <p:nvPr/>
        </p:nvSpPr>
        <p:spPr>
          <a:xfrm>
            <a:off x="2358132" y="3746303"/>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a:spLocks noChangeAspect="1"/>
          </p:cNvSpPr>
          <p:nvPr/>
        </p:nvSpPr>
        <p:spPr>
          <a:xfrm>
            <a:off x="3287254" y="2847397"/>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a:spLocks noChangeAspect="1"/>
          </p:cNvSpPr>
          <p:nvPr/>
        </p:nvSpPr>
        <p:spPr>
          <a:xfrm>
            <a:off x="2321821" y="332467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p:cNvSpPr>
            <a:spLocks noChangeAspect="1"/>
          </p:cNvSpPr>
          <p:nvPr/>
        </p:nvSpPr>
        <p:spPr>
          <a:xfrm>
            <a:off x="2395186" y="29194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Oval 85"/>
          <p:cNvSpPr>
            <a:spLocks noChangeAspect="1"/>
          </p:cNvSpPr>
          <p:nvPr/>
        </p:nvSpPr>
        <p:spPr>
          <a:xfrm>
            <a:off x="2815304" y="34026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Rounded Rectangle 87"/>
          <p:cNvSpPr>
            <a:spLocks noChangeAspect="1"/>
          </p:cNvSpPr>
          <p:nvPr/>
        </p:nvSpPr>
        <p:spPr>
          <a:xfrm>
            <a:off x="8331255" y="2768824"/>
            <a:ext cx="1555005" cy="1555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9" name="Straight Arrow Connector 88"/>
          <p:cNvCxnSpPr/>
          <p:nvPr/>
        </p:nvCxnSpPr>
        <p:spPr>
          <a:xfrm flipH="1">
            <a:off x="8037711" y="4323829"/>
            <a:ext cx="288047" cy="468796"/>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9886260" y="4338036"/>
            <a:ext cx="298782" cy="454589"/>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91" name="Rounded Rectangle 90"/>
          <p:cNvSpPr>
            <a:spLocks noChangeAspect="1"/>
          </p:cNvSpPr>
          <p:nvPr/>
        </p:nvSpPr>
        <p:spPr>
          <a:xfrm>
            <a:off x="9813524" y="4887030"/>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Rounded Rectangle 91"/>
          <p:cNvSpPr>
            <a:spLocks noChangeAspect="1"/>
          </p:cNvSpPr>
          <p:nvPr/>
        </p:nvSpPr>
        <p:spPr>
          <a:xfrm>
            <a:off x="7272019" y="4893032"/>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Oval 92"/>
          <p:cNvSpPr>
            <a:spLocks noChangeAspect="1"/>
          </p:cNvSpPr>
          <p:nvPr/>
        </p:nvSpPr>
        <p:spPr>
          <a:xfrm>
            <a:off x="8934195" y="3945898"/>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Oval 93"/>
          <p:cNvSpPr>
            <a:spLocks noChangeAspect="1"/>
          </p:cNvSpPr>
          <p:nvPr/>
        </p:nvSpPr>
        <p:spPr>
          <a:xfrm>
            <a:off x="9431895" y="32808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Oval 94"/>
          <p:cNvSpPr>
            <a:spLocks noChangeAspect="1"/>
          </p:cNvSpPr>
          <p:nvPr/>
        </p:nvSpPr>
        <p:spPr>
          <a:xfrm>
            <a:off x="9409047" y="3844020"/>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Oval 95"/>
          <p:cNvSpPr>
            <a:spLocks noChangeAspect="1"/>
          </p:cNvSpPr>
          <p:nvPr/>
        </p:nvSpPr>
        <p:spPr>
          <a:xfrm>
            <a:off x="8512598" y="3746303"/>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Oval 96"/>
          <p:cNvSpPr>
            <a:spLocks noChangeAspect="1"/>
          </p:cNvSpPr>
          <p:nvPr/>
        </p:nvSpPr>
        <p:spPr>
          <a:xfrm>
            <a:off x="9441720" y="2847397"/>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Oval 97"/>
          <p:cNvSpPr>
            <a:spLocks noChangeAspect="1"/>
          </p:cNvSpPr>
          <p:nvPr/>
        </p:nvSpPr>
        <p:spPr>
          <a:xfrm>
            <a:off x="8476287" y="332467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Oval 98"/>
          <p:cNvSpPr>
            <a:spLocks noChangeAspect="1"/>
          </p:cNvSpPr>
          <p:nvPr/>
        </p:nvSpPr>
        <p:spPr>
          <a:xfrm>
            <a:off x="8549652" y="29194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a:spLocks noChangeAspect="1"/>
          </p:cNvSpPr>
          <p:nvPr/>
        </p:nvSpPr>
        <p:spPr>
          <a:xfrm>
            <a:off x="8969770" y="34026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7840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3.125E-6 2.22222E-6 L -0.09297 0.30833 " pathEditMode="relative" rAng="0" ptsTypes="AA">
                                      <p:cBhvr>
                                        <p:cTn id="10" dur="2000" fill="hold"/>
                                        <p:tgtEl>
                                          <p:spTgt spid="85"/>
                                        </p:tgtEl>
                                        <p:attrNameLst>
                                          <p:attrName>ppt_x</p:attrName>
                                          <p:attrName>ppt_y</p:attrName>
                                        </p:attrNameLst>
                                      </p:cBhvr>
                                      <p:rCtr x="-4648" y="15417"/>
                                    </p:animMotion>
                                  </p:childTnLst>
                                </p:cTn>
                              </p:par>
                              <p:par>
                                <p:cTn id="11" presetID="42" presetClass="path" presetSubtype="0" accel="50000" decel="50000" fill="hold" grpId="0" nodeType="withEffect">
                                  <p:stCondLst>
                                    <p:cond delay="0"/>
                                  </p:stCondLst>
                                  <p:childTnLst>
                                    <p:animMotion origin="layout" path="M -2.08333E-7 -1.11111E-6 L -0.12174 0.31875 " pathEditMode="relative" rAng="0" ptsTypes="AA">
                                      <p:cBhvr>
                                        <p:cTn id="12" dur="2000" fill="hold"/>
                                        <p:tgtEl>
                                          <p:spTgt spid="83"/>
                                        </p:tgtEl>
                                        <p:attrNameLst>
                                          <p:attrName>ppt_x</p:attrName>
                                          <p:attrName>ppt_y</p:attrName>
                                        </p:attrNameLst>
                                      </p:cBhvr>
                                      <p:rCtr x="-6094" y="15926"/>
                                    </p:animMotion>
                                  </p:childTnLst>
                                </p:cTn>
                              </p:par>
                              <p:par>
                                <p:cTn id="13" presetID="42" presetClass="path" presetSubtype="0" accel="50000" decel="50000" fill="hold" grpId="0" nodeType="withEffect">
                                  <p:stCondLst>
                                    <p:cond delay="0"/>
                                  </p:stCondLst>
                                  <p:childTnLst>
                                    <p:animMotion origin="layout" path="M 1.04167E-6 4.44444E-6 L 0.0875 0.25555 " pathEditMode="relative" rAng="0" ptsTypes="AA">
                                      <p:cBhvr>
                                        <p:cTn id="14" dur="2000" fill="hold"/>
                                        <p:tgtEl>
                                          <p:spTgt spid="79"/>
                                        </p:tgtEl>
                                        <p:attrNameLst>
                                          <p:attrName>ppt_x</p:attrName>
                                          <p:attrName>ppt_y</p:attrName>
                                        </p:attrNameLst>
                                      </p:cBhvr>
                                      <p:rCtr x="4375" y="12778"/>
                                    </p:animMotion>
                                  </p:childTnLst>
                                </p:cTn>
                              </p:par>
                              <p:par>
                                <p:cTn id="15" presetID="42" presetClass="path" presetSubtype="0" accel="50000" decel="50000" fill="hold" grpId="0" nodeType="withEffect">
                                  <p:stCondLst>
                                    <p:cond delay="0"/>
                                  </p:stCondLst>
                                  <p:childTnLst>
                                    <p:animMotion origin="layout" path="M 1.66667E-6 3.7037E-7 L -0.12748 0.31643 " pathEditMode="relative" rAng="0" ptsTypes="AA">
                                      <p:cBhvr>
                                        <p:cTn id="16" dur="2000" fill="hold"/>
                                        <p:tgtEl>
                                          <p:spTgt spid="86"/>
                                        </p:tgtEl>
                                        <p:attrNameLst>
                                          <p:attrName>ppt_x</p:attrName>
                                          <p:attrName>ppt_y</p:attrName>
                                        </p:attrNameLst>
                                      </p:cBhvr>
                                      <p:rCtr x="-6380" y="15810"/>
                                    </p:animMotion>
                                  </p:childTnLst>
                                </p:cTn>
                              </p:par>
                              <p:par>
                                <p:cTn id="17" presetID="42" presetClass="path" presetSubtype="0" accel="50000" decel="50000" fill="hold" grpId="0" nodeType="withEffect">
                                  <p:stCondLst>
                                    <p:cond delay="0"/>
                                  </p:stCondLst>
                                  <p:childTnLst>
                                    <p:animMotion origin="layout" path="M -3.54167E-6 2.96296E-6 L 0.12162 0.24907 " pathEditMode="relative" rAng="0" ptsTypes="AA">
                                      <p:cBhvr>
                                        <p:cTn id="18" dur="2000" fill="hold"/>
                                        <p:tgtEl>
                                          <p:spTgt spid="84"/>
                                        </p:tgtEl>
                                        <p:attrNameLst>
                                          <p:attrName>ppt_x</p:attrName>
                                          <p:attrName>ppt_y</p:attrName>
                                        </p:attrNameLst>
                                      </p:cBhvr>
                                      <p:rCtr x="6081" y="12454"/>
                                    </p:animMotion>
                                  </p:childTnLst>
                                </p:cTn>
                              </p:par>
                              <p:par>
                                <p:cTn id="19" presetID="42" presetClass="path" presetSubtype="0" accel="50000" decel="50000" fill="hold" grpId="0" nodeType="withEffect">
                                  <p:stCondLst>
                                    <p:cond delay="0"/>
                                  </p:stCondLst>
                                  <p:childTnLst>
                                    <p:animMotion origin="layout" path="M 1.66667E-6 3.7037E-7 L 0.11862 0.26643 " pathEditMode="relative" rAng="0" ptsTypes="AA">
                                      <p:cBhvr>
                                        <p:cTn id="20" dur="2000" fill="hold"/>
                                        <p:tgtEl>
                                          <p:spTgt spid="81"/>
                                        </p:tgtEl>
                                        <p:attrNameLst>
                                          <p:attrName>ppt_x</p:attrName>
                                          <p:attrName>ppt_y</p:attrName>
                                        </p:attrNameLst>
                                      </p:cBhvr>
                                      <p:rCtr x="5924" y="13310"/>
                                    </p:animMotion>
                                  </p:childTnLst>
                                </p:cTn>
                              </p:par>
                              <p:par>
                                <p:cTn id="21" presetID="42" presetClass="path" presetSubtype="0" accel="50000" decel="50000" fill="hold" grpId="0" nodeType="withEffect">
                                  <p:stCondLst>
                                    <p:cond delay="0"/>
                                  </p:stCondLst>
                                  <p:childTnLst>
                                    <p:animMotion origin="layout" path="M -3.54167E-6 3.7037E-6 L -0.07942 0.23726 " pathEditMode="relative" rAng="0" ptsTypes="AA">
                                      <p:cBhvr>
                                        <p:cTn id="22" dur="2000" fill="hold"/>
                                        <p:tgtEl>
                                          <p:spTgt spid="72"/>
                                        </p:tgtEl>
                                        <p:attrNameLst>
                                          <p:attrName>ppt_x</p:attrName>
                                          <p:attrName>ppt_y</p:attrName>
                                        </p:attrNameLst>
                                      </p:cBhvr>
                                      <p:rCtr x="-3971" y="11852"/>
                                    </p:animMotion>
                                  </p:childTnLst>
                                </p:cTn>
                              </p:par>
                              <p:par>
                                <p:cTn id="23" presetID="42" presetClass="path" presetSubtype="0" accel="50000" decel="50000" fill="hold" grpId="0" nodeType="withEffect">
                                  <p:stCondLst>
                                    <p:cond delay="0"/>
                                  </p:stCondLst>
                                  <p:childTnLst>
                                    <p:animMotion origin="layout" path="M 3.95833E-6 -1.48148E-6 L 0.08932 0.25208 " pathEditMode="relative" rAng="0" ptsTypes="AA">
                                      <p:cBhvr>
                                        <p:cTn id="24" dur="2000" fill="hold"/>
                                        <p:tgtEl>
                                          <p:spTgt spid="80"/>
                                        </p:tgtEl>
                                        <p:attrNameLst>
                                          <p:attrName>ppt_x</p:attrName>
                                          <p:attrName>ppt_y</p:attrName>
                                        </p:attrNameLst>
                                      </p:cBhvr>
                                      <p:rCtr x="4466" y="12593"/>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42" presetClass="path" presetSubtype="0" accel="50000" decel="50000" fill="hold" grpId="0" nodeType="withEffect">
                                  <p:stCondLst>
                                    <p:cond delay="0"/>
                                  </p:stCondLst>
                                  <p:childTnLst>
                                    <p:animMotion origin="layout" path="M -8.33333E-7 2.22222E-6 L -0.09297 0.30833 " pathEditMode="relative" rAng="0" ptsTypes="AA">
                                      <p:cBhvr>
                                        <p:cTn id="30" dur="2000" fill="hold"/>
                                        <p:tgtEl>
                                          <p:spTgt spid="99"/>
                                        </p:tgtEl>
                                        <p:attrNameLst>
                                          <p:attrName>ppt_x</p:attrName>
                                          <p:attrName>ppt_y</p:attrName>
                                        </p:attrNameLst>
                                      </p:cBhvr>
                                      <p:rCtr x="-4648" y="15417"/>
                                    </p:animMotion>
                                  </p:childTnLst>
                                </p:cTn>
                              </p:par>
                              <p:par>
                                <p:cTn id="31" presetID="42" presetClass="path" presetSubtype="0" accel="50000" decel="50000" fill="hold" grpId="0" nodeType="withEffect">
                                  <p:stCondLst>
                                    <p:cond delay="0"/>
                                  </p:stCondLst>
                                  <p:childTnLst>
                                    <p:animMotion origin="layout" path="M 2.08333E-6 -1.11111E-6 L -0.12175 0.31875 " pathEditMode="relative" rAng="0" ptsTypes="AA">
                                      <p:cBhvr>
                                        <p:cTn id="32" dur="2000" fill="hold"/>
                                        <p:tgtEl>
                                          <p:spTgt spid="97"/>
                                        </p:tgtEl>
                                        <p:attrNameLst>
                                          <p:attrName>ppt_x</p:attrName>
                                          <p:attrName>ppt_y</p:attrName>
                                        </p:attrNameLst>
                                      </p:cBhvr>
                                      <p:rCtr x="-6094" y="15926"/>
                                    </p:animMotion>
                                  </p:childTnLst>
                                </p:cTn>
                              </p:par>
                              <p:par>
                                <p:cTn id="33" presetID="42" presetClass="path" presetSubtype="0" accel="50000" decel="50000" fill="hold" grpId="0" nodeType="withEffect">
                                  <p:stCondLst>
                                    <p:cond delay="0"/>
                                  </p:stCondLst>
                                  <p:childTnLst>
                                    <p:animMotion origin="layout" path="M 3.95833E-6 3.7037E-7 L -0.12748 0.31643 " pathEditMode="relative" rAng="0" ptsTypes="AA">
                                      <p:cBhvr>
                                        <p:cTn id="34" dur="2000" fill="hold"/>
                                        <p:tgtEl>
                                          <p:spTgt spid="100"/>
                                        </p:tgtEl>
                                        <p:attrNameLst>
                                          <p:attrName>ppt_x</p:attrName>
                                          <p:attrName>ppt_y</p:attrName>
                                        </p:attrNameLst>
                                      </p:cBhvr>
                                      <p:rCtr x="-6380" y="15810"/>
                                    </p:animMotion>
                                  </p:childTnLst>
                                </p:cTn>
                              </p:par>
                              <p:par>
                                <p:cTn id="35" presetID="42" presetClass="path" presetSubtype="0" accel="50000" decel="50000" fill="hold" grpId="0" nodeType="withEffect">
                                  <p:stCondLst>
                                    <p:cond delay="0"/>
                                  </p:stCondLst>
                                  <p:childTnLst>
                                    <p:animMotion origin="layout" path="M -1.25E-6 3.7037E-6 L -0.07943 0.23726 " pathEditMode="relative" rAng="0" ptsTypes="AA">
                                      <p:cBhvr>
                                        <p:cTn id="36" dur="2000" fill="hold"/>
                                        <p:tgtEl>
                                          <p:spTgt spid="93"/>
                                        </p:tgtEl>
                                        <p:attrNameLst>
                                          <p:attrName>ppt_x</p:attrName>
                                          <p:attrName>ppt_y</p:attrName>
                                        </p:attrNameLst>
                                      </p:cBhvr>
                                      <p:rCtr x="-3971" y="11852"/>
                                    </p:animMotion>
                                  </p:childTnLst>
                                </p:cTn>
                              </p:par>
                              <p:par>
                                <p:cTn id="37" presetID="1" presetClass="entr" presetSubtype="0" fill="hold" nodeType="withEffect">
                                  <p:stCondLst>
                                    <p:cond delay="2000"/>
                                  </p:stCondLst>
                                  <p:childTnLst>
                                    <p:set>
                                      <p:cBhvr>
                                        <p:cTn id="38" dur="1" fill="hold">
                                          <p:stCondLst>
                                            <p:cond delay="0"/>
                                          </p:stCondLst>
                                        </p:cTn>
                                        <p:tgtEl>
                                          <p:spTgt spid="90"/>
                                        </p:tgtEl>
                                        <p:attrNameLst>
                                          <p:attrName>style.visibility</p:attrName>
                                        </p:attrNameLst>
                                      </p:cBhvr>
                                      <p:to>
                                        <p:strVal val="visible"/>
                                      </p:to>
                                    </p:set>
                                  </p:childTnLst>
                                </p:cTn>
                              </p:par>
                              <p:par>
                                <p:cTn id="39" presetID="42" presetClass="path" presetSubtype="0" accel="50000" decel="50000" fill="hold" grpId="0" nodeType="withEffect">
                                  <p:stCondLst>
                                    <p:cond delay="2000"/>
                                  </p:stCondLst>
                                  <p:childTnLst>
                                    <p:animMotion origin="layout" path="M 3.33333E-6 4.44444E-6 L 0.0875 0.25555 " pathEditMode="relative" rAng="0" ptsTypes="AA">
                                      <p:cBhvr>
                                        <p:cTn id="40" dur="2000" fill="hold"/>
                                        <p:tgtEl>
                                          <p:spTgt spid="94"/>
                                        </p:tgtEl>
                                        <p:attrNameLst>
                                          <p:attrName>ppt_x</p:attrName>
                                          <p:attrName>ppt_y</p:attrName>
                                        </p:attrNameLst>
                                      </p:cBhvr>
                                      <p:rCtr x="4375" y="12778"/>
                                    </p:animMotion>
                                  </p:childTnLst>
                                </p:cTn>
                              </p:par>
                              <p:par>
                                <p:cTn id="41" presetID="42" presetClass="path" presetSubtype="0" accel="50000" decel="50000" fill="hold" grpId="0" nodeType="withEffect">
                                  <p:stCondLst>
                                    <p:cond delay="2000"/>
                                  </p:stCondLst>
                                  <p:childTnLst>
                                    <p:animMotion origin="layout" path="M -1.25E-6 2.96296E-6 L 0.12162 0.24907 " pathEditMode="relative" rAng="0" ptsTypes="AA">
                                      <p:cBhvr>
                                        <p:cTn id="42" dur="2000" fill="hold"/>
                                        <p:tgtEl>
                                          <p:spTgt spid="98"/>
                                        </p:tgtEl>
                                        <p:attrNameLst>
                                          <p:attrName>ppt_x</p:attrName>
                                          <p:attrName>ppt_y</p:attrName>
                                        </p:attrNameLst>
                                      </p:cBhvr>
                                      <p:rCtr x="6081" y="12454"/>
                                    </p:animMotion>
                                  </p:childTnLst>
                                </p:cTn>
                              </p:par>
                              <p:par>
                                <p:cTn id="43" presetID="42" presetClass="path" presetSubtype="0" accel="50000" decel="50000" fill="hold" grpId="0" nodeType="withEffect">
                                  <p:stCondLst>
                                    <p:cond delay="2000"/>
                                  </p:stCondLst>
                                  <p:childTnLst>
                                    <p:animMotion origin="layout" path="M 3.95833E-6 3.7037E-7 L 0.11862 0.26643 " pathEditMode="relative" rAng="0" ptsTypes="AA">
                                      <p:cBhvr>
                                        <p:cTn id="44" dur="2000" fill="hold"/>
                                        <p:tgtEl>
                                          <p:spTgt spid="96"/>
                                        </p:tgtEl>
                                        <p:attrNameLst>
                                          <p:attrName>ppt_x</p:attrName>
                                          <p:attrName>ppt_y</p:attrName>
                                        </p:attrNameLst>
                                      </p:cBhvr>
                                      <p:rCtr x="5924" y="13310"/>
                                    </p:animMotion>
                                  </p:childTnLst>
                                </p:cTn>
                              </p:par>
                              <p:par>
                                <p:cTn id="45" presetID="42" presetClass="path" presetSubtype="0" accel="50000" decel="50000" fill="hold" grpId="0" nodeType="withEffect">
                                  <p:stCondLst>
                                    <p:cond delay="2000"/>
                                  </p:stCondLst>
                                  <p:childTnLst>
                                    <p:animMotion origin="layout" path="M -3.54167E-6 -1.48148E-6 L 0.08933 0.25208 " pathEditMode="relative" rAng="0" ptsTypes="AA">
                                      <p:cBhvr>
                                        <p:cTn id="46" dur="2000" fill="hold"/>
                                        <p:tgtEl>
                                          <p:spTgt spid="95"/>
                                        </p:tgtEl>
                                        <p:attrNameLst>
                                          <p:attrName>ppt_x</p:attrName>
                                          <p:attrName>ppt_y</p:attrName>
                                        </p:attrNameLst>
                                      </p:cBhvr>
                                      <p:rCtr x="4466" y="12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9" grpId="0" animBg="1"/>
      <p:bldP spid="80" grpId="0" animBg="1"/>
      <p:bldP spid="81" grpId="0" animBg="1"/>
      <p:bldP spid="83" grpId="0" animBg="1"/>
      <p:bldP spid="84" grpId="0" animBg="1"/>
      <p:bldP spid="85" grpId="0" animBg="1"/>
      <p:bldP spid="86"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cxnSp>
        <p:nvCxnSpPr>
          <p:cNvPr id="16" name="Straight Connector 15"/>
          <p:cNvCxnSpPr/>
          <p:nvPr/>
        </p:nvCxnSpPr>
        <p:spPr>
          <a:xfrm flipH="1">
            <a:off x="233604" y="2001786"/>
            <a:ext cx="1167288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33604" y="509022"/>
            <a:ext cx="3849900" cy="630942"/>
          </a:xfrm>
          <a:prstGeom prst="rect">
            <a:avLst/>
          </a:prstGeom>
        </p:spPr>
        <p:txBody>
          <a:bodyPr wrap="none">
            <a:spAutoFit/>
          </a:bodyPr>
          <a:lstStyle/>
          <a:p>
            <a:r>
              <a:rPr lang="en-AU" sz="3500" b="1" dirty="0">
                <a:solidFill>
                  <a:schemeClr val="accent1">
                    <a:lumMod val="75000"/>
                  </a:schemeClr>
                </a:solidFill>
              </a:rPr>
              <a:t>Cognitive Workload</a:t>
            </a:r>
          </a:p>
        </p:txBody>
      </p:sp>
      <p:sp>
        <p:nvSpPr>
          <p:cNvPr id="46" name="TextBox 45"/>
          <p:cNvSpPr txBox="1"/>
          <p:nvPr/>
        </p:nvSpPr>
        <p:spPr>
          <a:xfrm>
            <a:off x="233604" y="1213289"/>
            <a:ext cx="5678896" cy="523220"/>
          </a:xfrm>
          <a:prstGeom prst="rect">
            <a:avLst/>
          </a:prstGeom>
          <a:noFill/>
        </p:spPr>
        <p:txBody>
          <a:bodyPr wrap="square" rtlCol="0">
            <a:spAutoFit/>
          </a:bodyPr>
          <a:lstStyle/>
          <a:p>
            <a:r>
              <a:rPr lang="en-AU" sz="2800" dirty="0"/>
              <a:t>“Efficiency or Speed of Processing…”</a:t>
            </a:r>
          </a:p>
        </p:txBody>
      </p:sp>
      <p:sp>
        <p:nvSpPr>
          <p:cNvPr id="47" name="Rounded Rectangle 46"/>
          <p:cNvSpPr>
            <a:spLocks noChangeAspect="1"/>
          </p:cNvSpPr>
          <p:nvPr/>
        </p:nvSpPr>
        <p:spPr>
          <a:xfrm>
            <a:off x="2176789" y="2768824"/>
            <a:ext cx="1555005" cy="1555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8" name="Straight Connector 47"/>
          <p:cNvCxnSpPr/>
          <p:nvPr/>
        </p:nvCxnSpPr>
        <p:spPr>
          <a:xfrm rot="5400000" flipH="1">
            <a:off x="4180047" y="4052662"/>
            <a:ext cx="37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33604" y="2478320"/>
            <a:ext cx="11672886"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172199" y="1963199"/>
            <a:ext cx="3824573" cy="553998"/>
          </a:xfrm>
          <a:prstGeom prst="rect">
            <a:avLst/>
          </a:prstGeom>
        </p:spPr>
        <p:txBody>
          <a:bodyPr wrap="none">
            <a:spAutoFit/>
          </a:bodyPr>
          <a:lstStyle/>
          <a:p>
            <a:r>
              <a:rPr lang="en-AU" sz="3000" b="1" dirty="0">
                <a:solidFill>
                  <a:schemeClr val="accent1">
                    <a:lumMod val="75000"/>
                  </a:schemeClr>
                </a:solidFill>
              </a:rPr>
              <a:t>High Workload Parallel</a:t>
            </a:r>
          </a:p>
        </p:txBody>
      </p:sp>
      <p:sp>
        <p:nvSpPr>
          <p:cNvPr id="52" name="Rectangle 51"/>
          <p:cNvSpPr/>
          <p:nvPr/>
        </p:nvSpPr>
        <p:spPr>
          <a:xfrm>
            <a:off x="7287650" y="1963199"/>
            <a:ext cx="3461460" cy="553998"/>
          </a:xfrm>
          <a:prstGeom prst="rect">
            <a:avLst/>
          </a:prstGeom>
        </p:spPr>
        <p:txBody>
          <a:bodyPr wrap="none">
            <a:spAutoFit/>
          </a:bodyPr>
          <a:lstStyle/>
          <a:p>
            <a:r>
              <a:rPr lang="en-AU" sz="3000" b="1" dirty="0">
                <a:solidFill>
                  <a:schemeClr val="accent1">
                    <a:lumMod val="75000"/>
                  </a:schemeClr>
                </a:solidFill>
              </a:rPr>
              <a:t>Low Workload Serial</a:t>
            </a:r>
          </a:p>
        </p:txBody>
      </p:sp>
      <p:cxnSp>
        <p:nvCxnSpPr>
          <p:cNvPr id="55" name="Straight Arrow Connector 54"/>
          <p:cNvCxnSpPr/>
          <p:nvPr/>
        </p:nvCxnSpPr>
        <p:spPr>
          <a:xfrm flipH="1">
            <a:off x="1883245" y="4323829"/>
            <a:ext cx="288047" cy="468796"/>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731794" y="4338036"/>
            <a:ext cx="298782" cy="454589"/>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a:spLocks noChangeAspect="1"/>
          </p:cNvSpPr>
          <p:nvPr/>
        </p:nvSpPr>
        <p:spPr>
          <a:xfrm>
            <a:off x="3659058" y="4887030"/>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ounded Rectangle 65"/>
          <p:cNvSpPr>
            <a:spLocks noChangeAspect="1"/>
          </p:cNvSpPr>
          <p:nvPr/>
        </p:nvSpPr>
        <p:spPr>
          <a:xfrm>
            <a:off x="1117553" y="4893032"/>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a:spLocks noChangeAspect="1"/>
          </p:cNvSpPr>
          <p:nvPr/>
        </p:nvSpPr>
        <p:spPr>
          <a:xfrm>
            <a:off x="2779729" y="3945898"/>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a:spLocks noChangeAspect="1"/>
          </p:cNvSpPr>
          <p:nvPr/>
        </p:nvSpPr>
        <p:spPr>
          <a:xfrm>
            <a:off x="3277429" y="32808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Oval 79"/>
          <p:cNvSpPr>
            <a:spLocks noChangeAspect="1"/>
          </p:cNvSpPr>
          <p:nvPr/>
        </p:nvSpPr>
        <p:spPr>
          <a:xfrm>
            <a:off x="3254581" y="3844020"/>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p:cNvSpPr>
            <a:spLocks noChangeAspect="1"/>
          </p:cNvSpPr>
          <p:nvPr/>
        </p:nvSpPr>
        <p:spPr>
          <a:xfrm>
            <a:off x="2358132" y="3746303"/>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a:spLocks noChangeAspect="1"/>
          </p:cNvSpPr>
          <p:nvPr/>
        </p:nvSpPr>
        <p:spPr>
          <a:xfrm>
            <a:off x="3287254" y="2847397"/>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a:spLocks noChangeAspect="1"/>
          </p:cNvSpPr>
          <p:nvPr/>
        </p:nvSpPr>
        <p:spPr>
          <a:xfrm>
            <a:off x="2321821" y="332467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p:cNvSpPr>
            <a:spLocks noChangeAspect="1"/>
          </p:cNvSpPr>
          <p:nvPr/>
        </p:nvSpPr>
        <p:spPr>
          <a:xfrm>
            <a:off x="2395186" y="29194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Oval 85"/>
          <p:cNvSpPr>
            <a:spLocks noChangeAspect="1"/>
          </p:cNvSpPr>
          <p:nvPr/>
        </p:nvSpPr>
        <p:spPr>
          <a:xfrm>
            <a:off x="2815304" y="34026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Rounded Rectangle 87"/>
          <p:cNvSpPr>
            <a:spLocks noChangeAspect="1"/>
          </p:cNvSpPr>
          <p:nvPr/>
        </p:nvSpPr>
        <p:spPr>
          <a:xfrm>
            <a:off x="8331255" y="2768824"/>
            <a:ext cx="1555005" cy="1555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9" name="Straight Arrow Connector 88"/>
          <p:cNvCxnSpPr/>
          <p:nvPr/>
        </p:nvCxnSpPr>
        <p:spPr>
          <a:xfrm flipH="1">
            <a:off x="8037711" y="4323829"/>
            <a:ext cx="288047" cy="468796"/>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9886260" y="4338036"/>
            <a:ext cx="298782" cy="454589"/>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91" name="Rounded Rectangle 90"/>
          <p:cNvSpPr>
            <a:spLocks noChangeAspect="1"/>
          </p:cNvSpPr>
          <p:nvPr/>
        </p:nvSpPr>
        <p:spPr>
          <a:xfrm>
            <a:off x="9813524" y="4887030"/>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Rounded Rectangle 91"/>
          <p:cNvSpPr>
            <a:spLocks noChangeAspect="1"/>
          </p:cNvSpPr>
          <p:nvPr/>
        </p:nvSpPr>
        <p:spPr>
          <a:xfrm>
            <a:off x="7272019" y="4893032"/>
            <a:ext cx="1118836" cy="1118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Oval 92"/>
          <p:cNvSpPr>
            <a:spLocks noChangeAspect="1"/>
          </p:cNvSpPr>
          <p:nvPr/>
        </p:nvSpPr>
        <p:spPr>
          <a:xfrm>
            <a:off x="8934195" y="3945898"/>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Oval 93"/>
          <p:cNvSpPr>
            <a:spLocks noChangeAspect="1"/>
          </p:cNvSpPr>
          <p:nvPr/>
        </p:nvSpPr>
        <p:spPr>
          <a:xfrm>
            <a:off x="9431895" y="32808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Oval 94"/>
          <p:cNvSpPr>
            <a:spLocks noChangeAspect="1"/>
          </p:cNvSpPr>
          <p:nvPr/>
        </p:nvSpPr>
        <p:spPr>
          <a:xfrm>
            <a:off x="9409047" y="3844020"/>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Oval 95"/>
          <p:cNvSpPr>
            <a:spLocks noChangeAspect="1"/>
          </p:cNvSpPr>
          <p:nvPr/>
        </p:nvSpPr>
        <p:spPr>
          <a:xfrm>
            <a:off x="8512598" y="3746303"/>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Oval 96"/>
          <p:cNvSpPr>
            <a:spLocks noChangeAspect="1"/>
          </p:cNvSpPr>
          <p:nvPr/>
        </p:nvSpPr>
        <p:spPr>
          <a:xfrm>
            <a:off x="9441720" y="2847397"/>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Oval 97"/>
          <p:cNvSpPr>
            <a:spLocks noChangeAspect="1"/>
          </p:cNvSpPr>
          <p:nvPr/>
        </p:nvSpPr>
        <p:spPr>
          <a:xfrm>
            <a:off x="8476287" y="332467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Oval 98"/>
          <p:cNvSpPr>
            <a:spLocks noChangeAspect="1"/>
          </p:cNvSpPr>
          <p:nvPr/>
        </p:nvSpPr>
        <p:spPr>
          <a:xfrm>
            <a:off x="8549652" y="29194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a:spLocks noChangeAspect="1"/>
          </p:cNvSpPr>
          <p:nvPr/>
        </p:nvSpPr>
        <p:spPr>
          <a:xfrm>
            <a:off x="8969770" y="3402621"/>
            <a:ext cx="288000" cy="28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5783231" y="3207421"/>
            <a:ext cx="631904" cy="1169551"/>
          </a:xfrm>
          <a:prstGeom prst="rect">
            <a:avLst/>
          </a:prstGeom>
          <a:solidFill>
            <a:schemeClr val="accent1">
              <a:lumMod val="20000"/>
              <a:lumOff val="80000"/>
            </a:schemeClr>
          </a:solidFill>
        </p:spPr>
        <p:txBody>
          <a:bodyPr wrap="none" rtlCol="0">
            <a:spAutoFit/>
          </a:bodyPr>
          <a:lstStyle/>
          <a:p>
            <a:r>
              <a:rPr lang="en-AU" sz="7000" b="1" dirty="0"/>
              <a:t>&gt;</a:t>
            </a:r>
          </a:p>
        </p:txBody>
      </p:sp>
    </p:spTree>
    <p:extLst>
      <p:ext uri="{BB962C8B-B14F-4D97-AF65-F5344CB8AC3E}">
        <p14:creationId xmlns:p14="http://schemas.microsoft.com/office/powerpoint/2010/main" val="365424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3.125E-6 2.22222E-6 L -0.09297 0.30833 " pathEditMode="relative" rAng="0" ptsTypes="AA">
                                      <p:cBhvr>
                                        <p:cTn id="10" dur="5000" fill="hold"/>
                                        <p:tgtEl>
                                          <p:spTgt spid="85"/>
                                        </p:tgtEl>
                                        <p:attrNameLst>
                                          <p:attrName>ppt_x</p:attrName>
                                          <p:attrName>ppt_y</p:attrName>
                                        </p:attrNameLst>
                                      </p:cBhvr>
                                      <p:rCtr x="-4648" y="15417"/>
                                    </p:animMotion>
                                  </p:childTnLst>
                                </p:cTn>
                              </p:par>
                              <p:par>
                                <p:cTn id="11" presetID="42" presetClass="path" presetSubtype="0" accel="50000" decel="50000" fill="hold" grpId="0" nodeType="withEffect">
                                  <p:stCondLst>
                                    <p:cond delay="0"/>
                                  </p:stCondLst>
                                  <p:childTnLst>
                                    <p:animMotion origin="layout" path="M -2.08333E-7 -1.11111E-6 L -0.12174 0.31875 " pathEditMode="relative" rAng="0" ptsTypes="AA">
                                      <p:cBhvr>
                                        <p:cTn id="12" dur="5000" fill="hold"/>
                                        <p:tgtEl>
                                          <p:spTgt spid="83"/>
                                        </p:tgtEl>
                                        <p:attrNameLst>
                                          <p:attrName>ppt_x</p:attrName>
                                          <p:attrName>ppt_y</p:attrName>
                                        </p:attrNameLst>
                                      </p:cBhvr>
                                      <p:rCtr x="-6094" y="15926"/>
                                    </p:animMotion>
                                  </p:childTnLst>
                                </p:cTn>
                              </p:par>
                              <p:par>
                                <p:cTn id="13" presetID="42" presetClass="path" presetSubtype="0" accel="50000" decel="50000" fill="hold" grpId="0" nodeType="withEffect">
                                  <p:stCondLst>
                                    <p:cond delay="0"/>
                                  </p:stCondLst>
                                  <p:childTnLst>
                                    <p:animMotion origin="layout" path="M -0.00078 4.44444E-6 L 0.08672 0.25555 " pathEditMode="relative" rAng="0" ptsTypes="AA">
                                      <p:cBhvr>
                                        <p:cTn id="14" dur="5000" fill="hold"/>
                                        <p:tgtEl>
                                          <p:spTgt spid="79"/>
                                        </p:tgtEl>
                                        <p:attrNameLst>
                                          <p:attrName>ppt_x</p:attrName>
                                          <p:attrName>ppt_y</p:attrName>
                                        </p:attrNameLst>
                                      </p:cBhvr>
                                      <p:rCtr x="4375" y="12778"/>
                                    </p:animMotion>
                                  </p:childTnLst>
                                </p:cTn>
                              </p:par>
                              <p:par>
                                <p:cTn id="15" presetID="42" presetClass="path" presetSubtype="0" accel="50000" decel="50000" fill="hold" grpId="0" nodeType="withEffect">
                                  <p:stCondLst>
                                    <p:cond delay="0"/>
                                  </p:stCondLst>
                                  <p:childTnLst>
                                    <p:animMotion origin="layout" path="M 1.66667E-6 3.7037E-7 L -0.12748 0.31643 " pathEditMode="relative" rAng="0" ptsTypes="AA">
                                      <p:cBhvr>
                                        <p:cTn id="16" dur="5000" fill="hold"/>
                                        <p:tgtEl>
                                          <p:spTgt spid="86"/>
                                        </p:tgtEl>
                                        <p:attrNameLst>
                                          <p:attrName>ppt_x</p:attrName>
                                          <p:attrName>ppt_y</p:attrName>
                                        </p:attrNameLst>
                                      </p:cBhvr>
                                      <p:rCtr x="-6380" y="15810"/>
                                    </p:animMotion>
                                  </p:childTnLst>
                                </p:cTn>
                              </p:par>
                              <p:par>
                                <p:cTn id="17" presetID="42" presetClass="path" presetSubtype="0" accel="50000" decel="50000" fill="hold" grpId="0" nodeType="withEffect">
                                  <p:stCondLst>
                                    <p:cond delay="0"/>
                                  </p:stCondLst>
                                  <p:childTnLst>
                                    <p:animMotion origin="layout" path="M -3.54167E-6 2.96296E-6 L 0.12162 0.24907 " pathEditMode="relative" rAng="0" ptsTypes="AA">
                                      <p:cBhvr>
                                        <p:cTn id="18" dur="5000" fill="hold"/>
                                        <p:tgtEl>
                                          <p:spTgt spid="84"/>
                                        </p:tgtEl>
                                        <p:attrNameLst>
                                          <p:attrName>ppt_x</p:attrName>
                                          <p:attrName>ppt_y</p:attrName>
                                        </p:attrNameLst>
                                      </p:cBhvr>
                                      <p:rCtr x="6081" y="12454"/>
                                    </p:animMotion>
                                  </p:childTnLst>
                                </p:cTn>
                              </p:par>
                              <p:par>
                                <p:cTn id="19" presetID="42" presetClass="path" presetSubtype="0" accel="50000" decel="50000" fill="hold" grpId="0" nodeType="withEffect">
                                  <p:stCondLst>
                                    <p:cond delay="0"/>
                                  </p:stCondLst>
                                  <p:childTnLst>
                                    <p:animMotion origin="layout" path="M 1.66667E-6 3.7037E-7 L 0.11862 0.26643 " pathEditMode="relative" rAng="0" ptsTypes="AA">
                                      <p:cBhvr>
                                        <p:cTn id="20" dur="5000" fill="hold"/>
                                        <p:tgtEl>
                                          <p:spTgt spid="81"/>
                                        </p:tgtEl>
                                        <p:attrNameLst>
                                          <p:attrName>ppt_x</p:attrName>
                                          <p:attrName>ppt_y</p:attrName>
                                        </p:attrNameLst>
                                      </p:cBhvr>
                                      <p:rCtr x="5924" y="13310"/>
                                    </p:animMotion>
                                  </p:childTnLst>
                                </p:cTn>
                              </p:par>
                              <p:par>
                                <p:cTn id="21" presetID="42" presetClass="path" presetSubtype="0" accel="50000" decel="50000" fill="hold" grpId="0" nodeType="withEffect">
                                  <p:stCondLst>
                                    <p:cond delay="0"/>
                                  </p:stCondLst>
                                  <p:childTnLst>
                                    <p:animMotion origin="layout" path="M -3.54167E-6 3.7037E-6 L -0.07942 0.23726 " pathEditMode="relative" rAng="0" ptsTypes="AA">
                                      <p:cBhvr>
                                        <p:cTn id="22" dur="5000" fill="hold"/>
                                        <p:tgtEl>
                                          <p:spTgt spid="72"/>
                                        </p:tgtEl>
                                        <p:attrNameLst>
                                          <p:attrName>ppt_x</p:attrName>
                                          <p:attrName>ppt_y</p:attrName>
                                        </p:attrNameLst>
                                      </p:cBhvr>
                                      <p:rCtr x="-3971" y="11852"/>
                                    </p:animMotion>
                                  </p:childTnLst>
                                </p:cTn>
                              </p:par>
                              <p:par>
                                <p:cTn id="23" presetID="42" presetClass="path" presetSubtype="0" accel="50000" decel="50000" fill="hold" grpId="0" nodeType="withEffect">
                                  <p:stCondLst>
                                    <p:cond delay="0"/>
                                  </p:stCondLst>
                                  <p:childTnLst>
                                    <p:animMotion origin="layout" path="M 3.95833E-6 -1.48148E-6 L 0.08932 0.25208 " pathEditMode="relative" rAng="0" ptsTypes="AA">
                                      <p:cBhvr>
                                        <p:cTn id="24" dur="5000" fill="hold"/>
                                        <p:tgtEl>
                                          <p:spTgt spid="80"/>
                                        </p:tgtEl>
                                        <p:attrNameLst>
                                          <p:attrName>ppt_x</p:attrName>
                                          <p:attrName>ppt_y</p:attrName>
                                        </p:attrNameLst>
                                      </p:cBhvr>
                                      <p:rCtr x="4466" y="12593"/>
                                    </p:animMotion>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42" presetClass="path" presetSubtype="0" accel="50000" decel="50000" fill="hold" grpId="0" nodeType="withEffect">
                                  <p:stCondLst>
                                    <p:cond delay="0"/>
                                  </p:stCondLst>
                                  <p:childTnLst>
                                    <p:animMotion origin="layout" path="M -8.33333E-7 2.22222E-6 L -0.09297 0.30833 " pathEditMode="relative" rAng="0" ptsTypes="AA">
                                      <p:cBhvr>
                                        <p:cTn id="28" dur="1500" fill="hold"/>
                                        <p:tgtEl>
                                          <p:spTgt spid="99"/>
                                        </p:tgtEl>
                                        <p:attrNameLst>
                                          <p:attrName>ppt_x</p:attrName>
                                          <p:attrName>ppt_y</p:attrName>
                                        </p:attrNameLst>
                                      </p:cBhvr>
                                      <p:rCtr x="-4648" y="15417"/>
                                    </p:animMotion>
                                  </p:childTnLst>
                                </p:cTn>
                              </p:par>
                              <p:par>
                                <p:cTn id="29" presetID="42" presetClass="path" presetSubtype="0" accel="50000" decel="50000" fill="hold" grpId="0" nodeType="withEffect">
                                  <p:stCondLst>
                                    <p:cond delay="0"/>
                                  </p:stCondLst>
                                  <p:childTnLst>
                                    <p:animMotion origin="layout" path="M 2.08333E-6 -1.11111E-6 L -0.12175 0.31875 " pathEditMode="relative" rAng="0" ptsTypes="AA">
                                      <p:cBhvr>
                                        <p:cTn id="30" dur="1500" fill="hold"/>
                                        <p:tgtEl>
                                          <p:spTgt spid="97"/>
                                        </p:tgtEl>
                                        <p:attrNameLst>
                                          <p:attrName>ppt_x</p:attrName>
                                          <p:attrName>ppt_y</p:attrName>
                                        </p:attrNameLst>
                                      </p:cBhvr>
                                      <p:rCtr x="-6094" y="15926"/>
                                    </p:animMotion>
                                  </p:childTnLst>
                                </p:cTn>
                              </p:par>
                              <p:par>
                                <p:cTn id="31" presetID="42" presetClass="path" presetSubtype="0" accel="50000" decel="50000" fill="hold" grpId="0" nodeType="withEffect">
                                  <p:stCondLst>
                                    <p:cond delay="0"/>
                                  </p:stCondLst>
                                  <p:childTnLst>
                                    <p:animMotion origin="layout" path="M 3.95833E-6 3.7037E-7 L -0.12748 0.31643 " pathEditMode="relative" rAng="0" ptsTypes="AA">
                                      <p:cBhvr>
                                        <p:cTn id="32" dur="1500" fill="hold"/>
                                        <p:tgtEl>
                                          <p:spTgt spid="100"/>
                                        </p:tgtEl>
                                        <p:attrNameLst>
                                          <p:attrName>ppt_x</p:attrName>
                                          <p:attrName>ppt_y</p:attrName>
                                        </p:attrNameLst>
                                      </p:cBhvr>
                                      <p:rCtr x="-6380" y="15810"/>
                                    </p:animMotion>
                                  </p:childTnLst>
                                </p:cTn>
                              </p:par>
                              <p:par>
                                <p:cTn id="33" presetID="42" presetClass="path" presetSubtype="0" accel="50000" decel="50000" fill="hold" grpId="0" nodeType="withEffect">
                                  <p:stCondLst>
                                    <p:cond delay="0"/>
                                  </p:stCondLst>
                                  <p:childTnLst>
                                    <p:animMotion origin="layout" path="M -1.25E-6 3.7037E-6 L -0.07943 0.23726 " pathEditMode="relative" rAng="0" ptsTypes="AA">
                                      <p:cBhvr>
                                        <p:cTn id="34" dur="1500" fill="hold"/>
                                        <p:tgtEl>
                                          <p:spTgt spid="93"/>
                                        </p:tgtEl>
                                        <p:attrNameLst>
                                          <p:attrName>ppt_x</p:attrName>
                                          <p:attrName>ppt_y</p:attrName>
                                        </p:attrNameLst>
                                      </p:cBhvr>
                                      <p:rCtr x="-3971" y="11852"/>
                                    </p:animMotion>
                                  </p:childTnLst>
                                </p:cTn>
                              </p:par>
                              <p:par>
                                <p:cTn id="35" presetID="1" presetClass="entr" presetSubtype="0" fill="hold" nodeType="withEffect">
                                  <p:stCondLst>
                                    <p:cond delay="1500"/>
                                  </p:stCondLst>
                                  <p:childTnLst>
                                    <p:set>
                                      <p:cBhvr>
                                        <p:cTn id="36" dur="1" fill="hold">
                                          <p:stCondLst>
                                            <p:cond delay="0"/>
                                          </p:stCondLst>
                                        </p:cTn>
                                        <p:tgtEl>
                                          <p:spTgt spid="90"/>
                                        </p:tgtEl>
                                        <p:attrNameLst>
                                          <p:attrName>style.visibility</p:attrName>
                                        </p:attrNameLst>
                                      </p:cBhvr>
                                      <p:to>
                                        <p:strVal val="visible"/>
                                      </p:to>
                                    </p:set>
                                  </p:childTnLst>
                                </p:cTn>
                              </p:par>
                              <p:par>
                                <p:cTn id="37" presetID="42" presetClass="path" presetSubtype="0" accel="50000" decel="50000" fill="hold" grpId="0" nodeType="withEffect">
                                  <p:stCondLst>
                                    <p:cond delay="2000"/>
                                  </p:stCondLst>
                                  <p:childTnLst>
                                    <p:animMotion origin="layout" path="M -0.00078 4.44444E-6 L 0.08672 0.25555 " pathEditMode="relative" rAng="0" ptsTypes="AA">
                                      <p:cBhvr>
                                        <p:cTn id="38" dur="1500" fill="hold"/>
                                        <p:tgtEl>
                                          <p:spTgt spid="94"/>
                                        </p:tgtEl>
                                        <p:attrNameLst>
                                          <p:attrName>ppt_x</p:attrName>
                                          <p:attrName>ppt_y</p:attrName>
                                        </p:attrNameLst>
                                      </p:cBhvr>
                                      <p:rCtr x="4375" y="12778"/>
                                    </p:animMotion>
                                  </p:childTnLst>
                                </p:cTn>
                              </p:par>
                              <p:par>
                                <p:cTn id="39" presetID="42" presetClass="path" presetSubtype="0" accel="50000" decel="50000" fill="hold" grpId="0" nodeType="withEffect">
                                  <p:stCondLst>
                                    <p:cond delay="2000"/>
                                  </p:stCondLst>
                                  <p:childTnLst>
                                    <p:animMotion origin="layout" path="M -1.25E-6 2.96296E-6 L 0.12162 0.24907 " pathEditMode="relative" rAng="0" ptsTypes="AA">
                                      <p:cBhvr>
                                        <p:cTn id="40" dur="1500" fill="hold"/>
                                        <p:tgtEl>
                                          <p:spTgt spid="98"/>
                                        </p:tgtEl>
                                        <p:attrNameLst>
                                          <p:attrName>ppt_x</p:attrName>
                                          <p:attrName>ppt_y</p:attrName>
                                        </p:attrNameLst>
                                      </p:cBhvr>
                                      <p:rCtr x="6081" y="12454"/>
                                    </p:animMotion>
                                  </p:childTnLst>
                                </p:cTn>
                              </p:par>
                              <p:par>
                                <p:cTn id="41" presetID="42" presetClass="path" presetSubtype="0" accel="50000" decel="50000" fill="hold" grpId="0" nodeType="withEffect">
                                  <p:stCondLst>
                                    <p:cond delay="2000"/>
                                  </p:stCondLst>
                                  <p:childTnLst>
                                    <p:animMotion origin="layout" path="M 3.95833E-6 3.7037E-7 L 0.11862 0.26643 " pathEditMode="relative" rAng="0" ptsTypes="AA">
                                      <p:cBhvr>
                                        <p:cTn id="42" dur="1500" fill="hold"/>
                                        <p:tgtEl>
                                          <p:spTgt spid="96"/>
                                        </p:tgtEl>
                                        <p:attrNameLst>
                                          <p:attrName>ppt_x</p:attrName>
                                          <p:attrName>ppt_y</p:attrName>
                                        </p:attrNameLst>
                                      </p:cBhvr>
                                      <p:rCtr x="5924" y="13310"/>
                                    </p:animMotion>
                                  </p:childTnLst>
                                </p:cTn>
                              </p:par>
                              <p:par>
                                <p:cTn id="43" presetID="42" presetClass="path" presetSubtype="0" accel="50000" decel="50000" fill="hold" grpId="0" nodeType="withEffect">
                                  <p:stCondLst>
                                    <p:cond delay="2000"/>
                                  </p:stCondLst>
                                  <p:childTnLst>
                                    <p:animMotion origin="layout" path="M -3.54167E-6 -1.48148E-6 L 0.08933 0.25208 " pathEditMode="relative" rAng="0" ptsTypes="AA">
                                      <p:cBhvr>
                                        <p:cTn id="44" dur="1500" fill="hold"/>
                                        <p:tgtEl>
                                          <p:spTgt spid="95"/>
                                        </p:tgtEl>
                                        <p:attrNameLst>
                                          <p:attrName>ppt_x</p:attrName>
                                          <p:attrName>ppt_y</p:attrName>
                                        </p:attrNameLst>
                                      </p:cBhvr>
                                      <p:rCtr x="4466" y="12593"/>
                                    </p:animMotion>
                                  </p:childTnLst>
                                </p:cTn>
                              </p:par>
                            </p:childTnLst>
                          </p:cTn>
                        </p:par>
                        <p:par>
                          <p:cTn id="45" fill="hold">
                            <p:stCondLst>
                              <p:cond delay="5000"/>
                            </p:stCondLst>
                            <p:childTnLst>
                              <p:par>
                                <p:cTn id="46" presetID="1" presetClass="entr" presetSubtype="0" fill="hold" grpId="0" nodeType="after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9" grpId="0" animBg="1"/>
      <p:bldP spid="80" grpId="0" animBg="1"/>
      <p:bldP spid="81" grpId="0" animBg="1"/>
      <p:bldP spid="83" grpId="0" animBg="1"/>
      <p:bldP spid="84" grpId="0" animBg="1"/>
      <p:bldP spid="85" grpId="0" animBg="1"/>
      <p:bldP spid="86" grpId="0" animBg="1"/>
      <p:bldP spid="93" grpId="0" animBg="1"/>
      <p:bldP spid="94" grpId="0" animBg="1"/>
      <p:bldP spid="95" grpId="0" animBg="1"/>
      <p:bldP spid="96" grpId="0" animBg="1"/>
      <p:bldP spid="97" grpId="0" animBg="1"/>
      <p:bldP spid="98" grpId="0" animBg="1"/>
      <p:bldP spid="99" grpId="0" animBg="1"/>
      <p:bldP spid="100"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sp>
        <p:nvSpPr>
          <p:cNvPr id="15" name="Rectangle 14"/>
          <p:cNvSpPr/>
          <p:nvPr/>
        </p:nvSpPr>
        <p:spPr>
          <a:xfrm>
            <a:off x="233604" y="763022"/>
            <a:ext cx="3396058" cy="1384995"/>
          </a:xfrm>
          <a:prstGeom prst="rect">
            <a:avLst/>
          </a:prstGeom>
        </p:spPr>
        <p:txBody>
          <a:bodyPr wrap="none">
            <a:spAutoFit/>
          </a:bodyPr>
          <a:lstStyle/>
          <a:p>
            <a:r>
              <a:rPr lang="en-AU" sz="3500" b="1" dirty="0">
                <a:solidFill>
                  <a:schemeClr val="accent1">
                    <a:lumMod val="75000"/>
                  </a:schemeClr>
                </a:solidFill>
              </a:rPr>
              <a:t>Systems Factorial</a:t>
            </a:r>
          </a:p>
          <a:p>
            <a:r>
              <a:rPr lang="en-AU" sz="3500" b="1" dirty="0">
                <a:solidFill>
                  <a:schemeClr val="accent1">
                    <a:lumMod val="75000"/>
                  </a:schemeClr>
                </a:solidFill>
              </a:rPr>
              <a:t>Technology (SFT)</a:t>
            </a:r>
          </a:p>
          <a:p>
            <a:r>
              <a:rPr lang="en-US" sz="1400" dirty="0" smtClean="0"/>
              <a:t>Townsend &amp; </a:t>
            </a:r>
            <a:r>
              <a:rPr lang="en-US" sz="1400" dirty="0" err="1" smtClean="0"/>
              <a:t>Nozawa</a:t>
            </a:r>
            <a:r>
              <a:rPr lang="en-US" sz="1400" dirty="0" smtClean="0"/>
              <a:t>, 1995</a:t>
            </a:r>
            <a:endParaRPr lang="en-AU" sz="1400" dirty="0"/>
          </a:p>
        </p:txBody>
      </p:sp>
      <p:sp>
        <p:nvSpPr>
          <p:cNvPr id="13" name="TextBox 12"/>
          <p:cNvSpPr txBox="1"/>
          <p:nvPr/>
        </p:nvSpPr>
        <p:spPr>
          <a:xfrm>
            <a:off x="233603" y="2304233"/>
            <a:ext cx="6675197" cy="1692771"/>
          </a:xfrm>
          <a:prstGeom prst="rect">
            <a:avLst/>
          </a:prstGeom>
          <a:noFill/>
        </p:spPr>
        <p:txBody>
          <a:bodyPr wrap="square" rtlCol="0">
            <a:spAutoFit/>
          </a:bodyPr>
          <a:lstStyle/>
          <a:p>
            <a:r>
              <a:rPr lang="en-AU" sz="2800" dirty="0"/>
              <a:t>“Assess Parallel and Serial Systems independent of Workload…”</a:t>
            </a:r>
          </a:p>
          <a:p>
            <a:endParaRPr lang="en-AU" sz="2000" dirty="0"/>
          </a:p>
          <a:p>
            <a:r>
              <a:rPr lang="en-AU" sz="2800" dirty="0"/>
              <a:t>Requires MATH</a:t>
            </a:r>
          </a:p>
        </p:txBody>
      </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4254" t="3140" r="4577" b="4777"/>
          <a:stretch/>
        </p:blipFill>
        <p:spPr>
          <a:xfrm>
            <a:off x="6206165" y="763022"/>
            <a:ext cx="5184776" cy="5227443"/>
          </a:xfrm>
          <a:prstGeom prst="rect">
            <a:avLst/>
          </a:prstGeom>
        </p:spPr>
      </p:pic>
      <p:grpSp>
        <p:nvGrpSpPr>
          <p:cNvPr id="9" name="Group 8"/>
          <p:cNvGrpSpPr/>
          <p:nvPr/>
        </p:nvGrpSpPr>
        <p:grpSpPr>
          <a:xfrm>
            <a:off x="263043" y="4093878"/>
            <a:ext cx="5976701" cy="1684037"/>
            <a:chOff x="263043" y="4175523"/>
            <a:chExt cx="5976701" cy="1684037"/>
          </a:xfrm>
        </p:grpSpPr>
        <mc:AlternateContent xmlns:mc="http://schemas.openxmlformats.org/markup-compatibility/2006" xmlns:a14="http://schemas.microsoft.com/office/drawing/2010/main">
          <mc:Choice Requires="a14">
            <p:sp>
              <p:nvSpPr>
                <p:cNvPr id="4" name="TextBox 3"/>
                <p:cNvSpPr txBox="1"/>
                <p:nvPr/>
              </p:nvSpPr>
              <p:spPr>
                <a:xfrm>
                  <a:off x="268047" y="4682610"/>
                  <a:ext cx="494590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AU" sz="2800" b="0" i="0" smtClean="0">
                            <a:latin typeface="Cambria Math" panose="02040503050406030204" pitchFamily="18" charset="0"/>
                          </a:rPr>
                          <m:t>SIC</m:t>
                        </m:r>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𝑆</m:t>
                            </m:r>
                          </m:e>
                          <m:sub>
                            <m:r>
                              <a:rPr lang="en-AU" sz="2800" b="0" i="1" smtClean="0">
                                <a:latin typeface="Cambria Math" panose="02040503050406030204" pitchFamily="18" charset="0"/>
                              </a:rPr>
                              <m:t>𝐻𝐻</m:t>
                            </m:r>
                          </m:sub>
                        </m:sSub>
                        <m:r>
                          <a:rPr lang="en-AU" sz="2800" b="0" i="1" smtClean="0">
                            <a:latin typeface="Cambria Math" panose="02040503050406030204" pitchFamily="18" charset="0"/>
                          </a:rPr>
                          <m:t> −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𝑆</m:t>
                            </m:r>
                          </m:e>
                          <m:sub>
                            <m:r>
                              <a:rPr lang="en-AU" sz="2800" b="0" i="1" smtClean="0">
                                <a:latin typeface="Cambria Math" panose="02040503050406030204" pitchFamily="18" charset="0"/>
                              </a:rPr>
                              <m:t>𝐻𝐿</m:t>
                            </m:r>
                          </m:sub>
                        </m:sSub>
                        <m:r>
                          <a:rPr lang="en-AU" sz="2800" b="0" i="1" smtClean="0">
                            <a:latin typeface="Cambria Math" panose="02040503050406030204" pitchFamily="18" charset="0"/>
                          </a:rPr>
                          <m:t> −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𝑆</m:t>
                            </m:r>
                          </m:e>
                          <m:sub>
                            <m:r>
                              <a:rPr lang="en-AU" sz="2800" b="0" i="1" smtClean="0">
                                <a:latin typeface="Cambria Math" panose="02040503050406030204" pitchFamily="18" charset="0"/>
                              </a:rPr>
                              <m:t>𝐿𝐻</m:t>
                            </m:r>
                          </m:sub>
                        </m:sSub>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𝑆</m:t>
                            </m:r>
                          </m:e>
                          <m:sub>
                            <m:r>
                              <a:rPr lang="en-AU" sz="2800" b="0" i="1" smtClean="0">
                                <a:latin typeface="Cambria Math" panose="02040503050406030204" pitchFamily="18" charset="0"/>
                              </a:rPr>
                              <m:t>𝐿𝐿</m:t>
                            </m:r>
                          </m:sub>
                        </m:sSub>
                      </m:oMath>
                    </m:oMathPara>
                  </a14:m>
                  <a:endParaRPr lang="en-AU" sz="28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68047" y="4682610"/>
                  <a:ext cx="4945906" cy="430887"/>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63043" y="4175523"/>
                  <a:ext cx="59767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AU" sz="2800" b="0" i="0" smtClean="0">
                            <a:latin typeface="Cambria Math" panose="02040503050406030204" pitchFamily="18" charset="0"/>
                          </a:rPr>
                          <m:t>MIC</m:t>
                        </m:r>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𝑅𝑇</m:t>
                            </m:r>
                          </m:e>
                          <m:sub>
                            <m:r>
                              <a:rPr lang="en-AU" sz="2800" b="0" i="1" smtClean="0">
                                <a:latin typeface="Cambria Math" panose="02040503050406030204" pitchFamily="18" charset="0"/>
                              </a:rPr>
                              <m:t>𝐻𝐻</m:t>
                            </m:r>
                          </m:sub>
                        </m:sSub>
                        <m:r>
                          <a:rPr lang="en-AU" sz="2800" b="0" i="1" smtClean="0">
                            <a:latin typeface="Cambria Math" panose="02040503050406030204" pitchFamily="18" charset="0"/>
                          </a:rPr>
                          <m:t> −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𝑅𝑇</m:t>
                            </m:r>
                          </m:e>
                          <m:sub>
                            <m:r>
                              <a:rPr lang="en-AU" sz="2800" b="0" i="1" smtClean="0">
                                <a:latin typeface="Cambria Math" panose="02040503050406030204" pitchFamily="18" charset="0"/>
                              </a:rPr>
                              <m:t>𝐻𝐿</m:t>
                            </m:r>
                          </m:sub>
                        </m:sSub>
                        <m:r>
                          <a:rPr lang="en-AU" sz="2800" b="0" i="1" smtClean="0">
                            <a:latin typeface="Cambria Math" panose="02040503050406030204" pitchFamily="18" charset="0"/>
                          </a:rPr>
                          <m:t> −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𝑅𝑇</m:t>
                            </m:r>
                          </m:e>
                          <m:sub>
                            <m:r>
                              <a:rPr lang="en-AU" sz="2800" b="0" i="1" smtClean="0">
                                <a:latin typeface="Cambria Math" panose="02040503050406030204" pitchFamily="18" charset="0"/>
                              </a:rPr>
                              <m:t>𝐿𝐻</m:t>
                            </m:r>
                          </m:sub>
                        </m:sSub>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𝑅𝑇</m:t>
                            </m:r>
                          </m:e>
                          <m:sub>
                            <m:r>
                              <a:rPr lang="en-AU" sz="2800" b="0" i="1" smtClean="0">
                                <a:latin typeface="Cambria Math" panose="02040503050406030204" pitchFamily="18" charset="0"/>
                              </a:rPr>
                              <m:t>𝐿𝐿</m:t>
                            </m:r>
                          </m:sub>
                        </m:sSub>
                      </m:oMath>
                    </m:oMathPara>
                  </a14:m>
                  <a:endParaRPr lang="en-AU" sz="28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63043" y="4175523"/>
                  <a:ext cx="5976701" cy="430887"/>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39243" y="5189697"/>
                  <a:ext cx="2640403" cy="669863"/>
                </a:xfrm>
                <a:prstGeom prst="rect">
                  <a:avLst/>
                </a:prstGeom>
                <a:noFill/>
              </p:spPr>
              <p:txBody>
                <a:bodyPr wrap="none" lIns="0" tIns="0" rIns="0" bIns="0" rtlCol="0">
                  <a:spAutoFit/>
                </a:bodyPr>
                <a:lstStyle/>
                <a:p>
                  <a14:m>
                    <m:oMath xmlns:m="http://schemas.openxmlformats.org/officeDocument/2006/math">
                      <m:r>
                        <m:rPr>
                          <m:sty m:val="p"/>
                        </m:rPr>
                        <a:rPr lang="en-AU" sz="2800" b="0" i="0" smtClean="0">
                          <a:latin typeface="Cambria Math" panose="02040503050406030204" pitchFamily="18" charset="0"/>
                        </a:rPr>
                        <m:t>CC</m:t>
                      </m:r>
                      <m:r>
                        <a:rPr lang="en-AU" sz="2800" b="0" i="1" smtClean="0">
                          <a:latin typeface="Cambria Math" panose="02040503050406030204" pitchFamily="18" charset="0"/>
                        </a:rPr>
                        <m:t>=</m:t>
                      </m:r>
                      <m:r>
                        <a:rPr lang="en-AU" sz="2800" b="0" i="1" smtClean="0">
                          <a:latin typeface="Cambria Math" panose="02040503050406030204" pitchFamily="18" charset="0"/>
                        </a:rPr>
                        <m:t>𝑙𝑜𝑔</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𝑆</m:t>
                              </m:r>
                            </m:e>
                            <m:sub>
                              <m:r>
                                <a:rPr lang="en-AU" sz="2800" b="0" i="1" smtClean="0">
                                  <a:latin typeface="Cambria Math" panose="02040503050406030204" pitchFamily="18" charset="0"/>
                                </a:rPr>
                                <m:t>𝐴𝐵</m:t>
                              </m:r>
                            </m:sub>
                          </m:sSub>
                        </m:num>
                        <m:den>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𝑆</m:t>
                              </m:r>
                            </m:e>
                            <m:sub>
                              <m:r>
                                <a:rPr lang="en-AU" sz="2800" b="0" i="1" smtClean="0">
                                  <a:latin typeface="Cambria Math" panose="02040503050406030204" pitchFamily="18" charset="0"/>
                                </a:rPr>
                                <m:t>𝐴</m:t>
                              </m:r>
                            </m:sub>
                          </m:sSub>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𝑆</m:t>
                              </m:r>
                            </m:e>
                            <m:sub>
                              <m:r>
                                <a:rPr lang="en-AU" sz="2800" b="0" i="1" smtClean="0">
                                  <a:latin typeface="Cambria Math" panose="02040503050406030204" pitchFamily="18" charset="0"/>
                                </a:rPr>
                                <m:t>𝐵</m:t>
                              </m:r>
                            </m:sub>
                          </m:sSub>
                          <m:r>
                            <a:rPr lang="en-AU" sz="2800" b="0" i="1" smtClean="0">
                              <a:latin typeface="Cambria Math" panose="02040503050406030204" pitchFamily="18" charset="0"/>
                            </a:rPr>
                            <m:t>)</m:t>
                          </m:r>
                        </m:den>
                      </m:f>
                    </m:oMath>
                  </a14:m>
                  <a:r>
                    <a:rPr lang="en-AU" sz="2800" dirty="0">
                      <a:latin typeface="Times New Roman" panose="02020603050405020304" pitchFamily="18" charset="0"/>
                      <a:cs typeface="Times New Roman" panose="02020603050405020304" pitchFamily="18" charset="0"/>
                    </a:rPr>
                    <a:t> </a:t>
                  </a:r>
                </a:p>
              </p:txBody>
            </p:sp>
          </mc:Choice>
          <mc:Fallback xmlns="">
            <p:sp>
              <p:nvSpPr>
                <p:cNvPr id="19" name="TextBox 18"/>
                <p:cNvSpPr txBox="1">
                  <a:spLocks noRot="1" noChangeAspect="1" noMove="1" noResize="1" noEditPoints="1" noAdjustHandles="1" noChangeArrowheads="1" noChangeShapeType="1" noTextEdit="1"/>
                </p:cNvSpPr>
                <p:nvPr/>
              </p:nvSpPr>
              <p:spPr>
                <a:xfrm>
                  <a:off x="339243" y="5189697"/>
                  <a:ext cx="2640403" cy="669863"/>
                </a:xfrm>
                <a:prstGeom prst="rect">
                  <a:avLst/>
                </a:prstGeom>
                <a:blipFill rotWithShape="0">
                  <a:blip r:embed="rId7"/>
                  <a:stretch>
                    <a:fillRect/>
                  </a:stretch>
                </a:blipFill>
              </p:spPr>
              <p:txBody>
                <a:bodyPr/>
                <a:lstStyle/>
                <a:p>
                  <a:r>
                    <a:rPr lang="en-AU">
                      <a:noFill/>
                    </a:rPr>
                    <a:t> </a:t>
                  </a:r>
                </a:p>
              </p:txBody>
            </p:sp>
          </mc:Fallback>
        </mc:AlternateContent>
      </p:grpSp>
      <p:sp>
        <p:nvSpPr>
          <p:cNvPr id="29" name="TextBox 28"/>
          <p:cNvSpPr txBox="1"/>
          <p:nvPr/>
        </p:nvSpPr>
        <p:spPr>
          <a:xfrm>
            <a:off x="233602" y="4044145"/>
            <a:ext cx="6675197" cy="568615"/>
          </a:xfrm>
          <a:prstGeom prst="rect">
            <a:avLst/>
          </a:prstGeom>
          <a:noFill/>
        </p:spPr>
        <p:txBody>
          <a:bodyPr wrap="square" rtlCol="0">
            <a:spAutoFit/>
          </a:bodyPr>
          <a:lstStyle/>
          <a:p>
            <a:r>
              <a:rPr lang="en-AU" sz="2800" dirty="0"/>
              <a:t>M.A.T.H. – Mental Abuse To Humans</a:t>
            </a:r>
          </a:p>
        </p:txBody>
      </p:sp>
    </p:spTree>
    <p:extLst>
      <p:ext uri="{BB962C8B-B14F-4D97-AF65-F5344CB8AC3E}">
        <p14:creationId xmlns:p14="http://schemas.microsoft.com/office/powerpoint/2010/main" val="2178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p:cNvSpPr/>
          <p:nvPr/>
        </p:nvSpPr>
        <p:spPr>
          <a:xfrm>
            <a:off x="0" y="6162675"/>
            <a:ext cx="12191999" cy="6953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12" name="Rectangle 11"/>
          <p:cNvSpPr/>
          <p:nvPr/>
        </p:nvSpPr>
        <p:spPr>
          <a:xfrm>
            <a:off x="0" y="-1"/>
            <a:ext cx="12191999" cy="25717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95250" y="6287095"/>
            <a:ext cx="1571007" cy="430887"/>
          </a:xfrm>
          <a:prstGeom prst="rect">
            <a:avLst/>
          </a:prstGeom>
        </p:spPr>
        <p:txBody>
          <a:bodyPr wrap="none">
            <a:spAutoFit/>
          </a:bodyPr>
          <a:lstStyle/>
          <a:p>
            <a:r>
              <a:rPr lang="en-AU" sz="2200" b="1" dirty="0"/>
              <a:t>Background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0425" y="5911723"/>
            <a:ext cx="1495423" cy="1196338"/>
          </a:xfrm>
          <a:prstGeom prst="rect">
            <a:avLst/>
          </a:prstGeom>
        </p:spPr>
      </p:pic>
      <p:sp>
        <p:nvSpPr>
          <p:cNvPr id="11" name="Rectangle 10"/>
          <p:cNvSpPr/>
          <p:nvPr/>
        </p:nvSpPr>
        <p:spPr>
          <a:xfrm>
            <a:off x="8892052" y="6134695"/>
            <a:ext cx="2498889" cy="769441"/>
          </a:xfrm>
          <a:prstGeom prst="rect">
            <a:avLst/>
          </a:prstGeom>
        </p:spPr>
        <p:txBody>
          <a:bodyPr wrap="none">
            <a:spAutoFit/>
          </a:bodyPr>
          <a:lstStyle/>
          <a:p>
            <a:r>
              <a:rPr lang="en-AU" sz="2200" b="1" dirty="0"/>
              <a:t>The University of </a:t>
            </a:r>
          </a:p>
          <a:p>
            <a:r>
              <a:rPr lang="en-AU" sz="2200" b="1" dirty="0"/>
              <a:t>Newcastle Australia</a:t>
            </a:r>
          </a:p>
        </p:txBody>
      </p:sp>
      <p:sp>
        <p:nvSpPr>
          <p:cNvPr id="8" name="Rectangle 7"/>
          <p:cNvSpPr/>
          <p:nvPr/>
        </p:nvSpPr>
        <p:spPr>
          <a:xfrm>
            <a:off x="314325" y="-56080"/>
            <a:ext cx="1343509" cy="369332"/>
          </a:xfrm>
          <a:prstGeom prst="rect">
            <a:avLst/>
          </a:prstGeom>
        </p:spPr>
        <p:txBody>
          <a:bodyPr wrap="none">
            <a:spAutoFit/>
          </a:bodyPr>
          <a:lstStyle/>
          <a:p>
            <a:r>
              <a:rPr lang="en-AU" b="1" dirty="0"/>
              <a:t>Paul Garrett</a:t>
            </a:r>
          </a:p>
        </p:txBody>
      </p:sp>
      <p:sp>
        <p:nvSpPr>
          <p:cNvPr id="15" name="Rectangle 14"/>
          <p:cNvSpPr/>
          <p:nvPr/>
        </p:nvSpPr>
        <p:spPr>
          <a:xfrm>
            <a:off x="233604" y="763022"/>
            <a:ext cx="3957396" cy="1169551"/>
          </a:xfrm>
          <a:prstGeom prst="rect">
            <a:avLst/>
          </a:prstGeom>
        </p:spPr>
        <p:txBody>
          <a:bodyPr wrap="square">
            <a:spAutoFit/>
          </a:bodyPr>
          <a:lstStyle/>
          <a:p>
            <a:r>
              <a:rPr lang="en-AU" sz="3500" b="1" dirty="0">
                <a:solidFill>
                  <a:schemeClr val="accent1">
                    <a:lumMod val="75000"/>
                  </a:schemeClr>
                </a:solidFill>
              </a:rPr>
              <a:t>Survivor Interaction Contrast (SIC)</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1217" y="285154"/>
            <a:ext cx="7836694" cy="5877521"/>
          </a:xfrm>
          <a:prstGeom prst="rect">
            <a:avLst/>
          </a:prstGeom>
        </p:spPr>
      </p:pic>
      <p:sp>
        <p:nvSpPr>
          <p:cNvPr id="13" name="TextBox 12"/>
          <p:cNvSpPr txBox="1"/>
          <p:nvPr/>
        </p:nvSpPr>
        <p:spPr>
          <a:xfrm>
            <a:off x="233604" y="2235221"/>
            <a:ext cx="3843096" cy="1384995"/>
          </a:xfrm>
          <a:prstGeom prst="rect">
            <a:avLst/>
          </a:prstGeom>
          <a:noFill/>
        </p:spPr>
        <p:txBody>
          <a:bodyPr wrap="square" rtlCol="0">
            <a:spAutoFit/>
          </a:bodyPr>
          <a:lstStyle/>
          <a:p>
            <a:r>
              <a:rPr lang="en-AU" sz="2800" dirty="0"/>
              <a:t>“Assess Parallel and Serial systems in addition to stopping rule”</a:t>
            </a:r>
          </a:p>
        </p:txBody>
      </p:sp>
    </p:spTree>
    <p:extLst>
      <p:ext uri="{BB962C8B-B14F-4D97-AF65-F5344CB8AC3E}">
        <p14:creationId xmlns:p14="http://schemas.microsoft.com/office/powerpoint/2010/main" val="3377313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TotalTime>
  <Words>2492</Words>
  <Application>Microsoft Office PowerPoint</Application>
  <PresentationFormat>Widescreen</PresentationFormat>
  <Paragraphs>314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How Do You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Garrett</dc:creator>
  <cp:lastModifiedBy>Microsoft account</cp:lastModifiedBy>
  <cp:revision>188</cp:revision>
  <dcterms:created xsi:type="dcterms:W3CDTF">2016-10-04T00:17:17Z</dcterms:created>
  <dcterms:modified xsi:type="dcterms:W3CDTF">2017-02-20T01:22:41Z</dcterms:modified>
</cp:coreProperties>
</file>