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9"/>
  </p:notesMasterIdLst>
  <p:handoutMasterIdLst>
    <p:handoutMasterId r:id="rId4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 id="276" r:id="rId20"/>
    <p:sldId id="277" r:id="rId21"/>
    <p:sldId id="278" r:id="rId22"/>
    <p:sldId id="279" r:id="rId23"/>
    <p:sldId id="294" r:id="rId24"/>
    <p:sldId id="280" r:id="rId25"/>
    <p:sldId id="281" r:id="rId26"/>
    <p:sldId id="288" r:id="rId27"/>
    <p:sldId id="285" r:id="rId28"/>
    <p:sldId id="283" r:id="rId29"/>
    <p:sldId id="297" r:id="rId30"/>
    <p:sldId id="295" r:id="rId31"/>
    <p:sldId id="289" r:id="rId32"/>
    <p:sldId id="287" r:id="rId33"/>
    <p:sldId id="290" r:id="rId34"/>
    <p:sldId id="292" r:id="rId35"/>
    <p:sldId id="291" r:id="rId36"/>
    <p:sldId id="293" r:id="rId37"/>
    <p:sldId id="29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190" autoAdjust="0"/>
  </p:normalViewPr>
  <p:slideViewPr>
    <p:cSldViewPr>
      <p:cViewPr varScale="1">
        <p:scale>
          <a:sx n="64" d="100"/>
          <a:sy n="64" d="100"/>
        </p:scale>
        <p:origin x="-1470" y="-102"/>
      </p:cViewPr>
      <p:guideLst>
        <p:guide orient="horz" pos="2160"/>
        <p:guide pos="2880"/>
      </p:guideLst>
    </p:cSldViewPr>
  </p:slideViewPr>
  <p:outlineViewPr>
    <p:cViewPr>
      <p:scale>
        <a:sx n="33" d="100"/>
        <a:sy n="33" d="100"/>
      </p:scale>
      <p:origin x="48" y="998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667C50-99A9-467D-BE56-0E1D2CC6503C}" type="datetimeFigureOut">
              <a:rPr lang="en-US" smtClean="0"/>
              <a:pPr/>
              <a:t>9/22/2014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FB8CF8-A0C5-466B-B939-7C17B1DE1B6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09C5FA-485C-4A08-B373-F8A85FA06173}" type="datetimeFigureOut">
              <a:rPr lang="en-US" smtClean="0"/>
              <a:pPr/>
              <a:t>9/22/2014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3D10BF-4022-4D31-98C0-BC43160483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Given the historical readings,</a:t>
            </a:r>
            <a:r>
              <a:rPr lang="en-US" baseline="0" dirty="0" smtClean="0"/>
              <a:t> my goal is to address the questions: What do scientists mean when they say representation across time. I also want to briefly touch on the significance of representations for cognitive science.</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Putting Skinner and operant conditioning aside, the field believed that drive reduction could explain behavior (meaning no need for </a:t>
            </a:r>
            <a:r>
              <a:rPr lang="en-US" dirty="0" err="1" smtClean="0"/>
              <a:t>int</a:t>
            </a:r>
            <a:r>
              <a:rPr lang="en-US" dirty="0" smtClean="0"/>
              <a:t> rep)?</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Bottom Line:</a:t>
            </a:r>
            <a:r>
              <a:rPr lang="en-US" baseline="0" dirty="0" smtClean="0"/>
              <a:t> Behaviorism cannot explain language. We need internal mental representations. And this was being acknowledged by certain “behaviorists”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Try and be at 15 minutes</a:t>
            </a:r>
            <a:endParaRPr lang="en-US" dirty="0" smtClean="0"/>
          </a:p>
          <a:p>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Positive</a:t>
            </a:r>
            <a:r>
              <a:rPr lang="en-US" baseline="0" dirty="0" smtClean="0"/>
              <a:t> Evidence means learning to reach X.</a:t>
            </a:r>
          </a:p>
          <a:p>
            <a:r>
              <a:rPr lang="en-US" baseline="0" dirty="0" smtClean="0"/>
              <a:t>Negative Evidence means learning to avoid X.</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trial per day</a:t>
            </a:r>
          </a:p>
          <a:p>
            <a:r>
              <a:rPr lang="en-US" dirty="0" smtClean="0"/>
              <a:t>Group I (Control) </a:t>
            </a:r>
            <a:r>
              <a:rPr lang="en-US" dirty="0" smtClean="0">
                <a:sym typeface="Wingdings" pitchFamily="2" charset="2"/>
              </a:rPr>
              <a:t> Food @</a:t>
            </a:r>
            <a:r>
              <a:rPr lang="en-US" baseline="0" dirty="0" smtClean="0">
                <a:sym typeface="Wingdings" pitchFamily="2" charset="2"/>
              </a:rPr>
              <a:t> goal every day</a:t>
            </a:r>
          </a:p>
          <a:p>
            <a:r>
              <a:rPr lang="en-US" baseline="0" dirty="0" smtClean="0">
                <a:sym typeface="Wingdings" pitchFamily="2" charset="2"/>
              </a:rPr>
              <a:t>Group II (7 days)  Fed in cage for 6 days, food @ goal on day 7</a:t>
            </a:r>
          </a:p>
          <a:p>
            <a:r>
              <a:rPr lang="en-US" baseline="0" dirty="0" smtClean="0">
                <a:sym typeface="Wingdings" pitchFamily="2" charset="2"/>
              </a:rPr>
              <a:t>Group III (3 days)  Fed in cage for 2 days, food @ goal on day 3</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Always</a:t>
            </a:r>
            <a:r>
              <a:rPr lang="en-US" baseline="0" dirty="0" smtClean="0"/>
              <a:t> satiated before entry to maze. Reward for maze was friend time.</a:t>
            </a:r>
          </a:p>
          <a:p>
            <a:r>
              <a:rPr lang="en-US" baseline="0" dirty="0" smtClean="0"/>
              <a:t>Trained for a week, 4 trials per day. Food and water were counterbalanced but more frequently in one location than the other.</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Forced</a:t>
            </a:r>
            <a:r>
              <a:rPr lang="en-US" baseline="0" dirty="0" smtClean="0"/>
              <a:t> exploration of both boxes</a:t>
            </a:r>
          </a:p>
          <a:p>
            <a:r>
              <a:rPr lang="en-US" baseline="0" dirty="0" smtClean="0"/>
              <a:t>In the detached goal box, animals were shocked</a:t>
            </a:r>
          </a:p>
          <a:p>
            <a:r>
              <a:rPr lang="en-US" baseline="0" dirty="0" smtClean="0"/>
              <a:t>Placed in the maze, most went to the non-aversive box.</a:t>
            </a:r>
          </a:p>
          <a:p>
            <a:r>
              <a:rPr lang="en-US" baseline="0" dirty="0" smtClean="0"/>
              <a:t>Starved	One mouse made the wrong decision, realized it before the box, squealed, became visibly distressed and eventually ran back the other way</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Maybe, it might just be that the rats learned several reflex chains</a:t>
            </a:r>
          </a:p>
          <a:p>
            <a:r>
              <a:rPr lang="en-US" dirty="0" smtClean="0"/>
              <a:t>Do we encode stimulus in the environments?</a:t>
            </a:r>
          </a:p>
          <a:p>
            <a:r>
              <a:rPr lang="en-US" dirty="0" smtClean="0"/>
              <a:t>How deeply do we encode these stimuli</a:t>
            </a:r>
          </a:p>
          <a:p>
            <a:pPr lvl="2"/>
            <a:r>
              <a:rPr lang="en-US" dirty="0" smtClean="0"/>
              <a:t>Stay tuned . . .</a:t>
            </a:r>
          </a:p>
          <a:p>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Single</a:t>
            </a:r>
            <a:r>
              <a:rPr lang="en-US" baseline="0" dirty="0" smtClean="0"/>
              <a:t> Trial Avoidance.</a:t>
            </a:r>
          </a:p>
          <a:p>
            <a:r>
              <a:rPr lang="en-US" baseline="0" dirty="0" smtClean="0"/>
              <a:t>	Eat from pattern food </a:t>
            </a:r>
            <a:r>
              <a:rPr lang="en-US" baseline="0" dirty="0" smtClean="0">
                <a:sym typeface="Wingdings" pitchFamily="2" charset="2"/>
              </a:rPr>
              <a:t> Shock  Avoidance</a:t>
            </a:r>
          </a:p>
          <a:p>
            <a:r>
              <a:rPr lang="en-US" baseline="0" dirty="0" smtClean="0">
                <a:sym typeface="Wingdings" pitchFamily="2" charset="2"/>
              </a:rPr>
              <a:t>What they are avoiding?</a:t>
            </a:r>
          </a:p>
          <a:p>
            <a:r>
              <a:rPr lang="en-US" baseline="0" dirty="0" smtClean="0">
                <a:sym typeface="Wingdings" pitchFamily="2" charset="2"/>
              </a:rPr>
              <a:t>	Eat  Shock  Blackout + Pattern (disappear)  No Avoidance</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Trained</a:t>
            </a:r>
            <a:r>
              <a:rPr lang="en-US" baseline="0" dirty="0" smtClean="0"/>
              <a:t> 4 nights, 3 trials per night on the left maze and food was rewarded</a:t>
            </a:r>
          </a:p>
          <a:p>
            <a:r>
              <a:rPr lang="en-US" baseline="0" dirty="0" smtClean="0"/>
              <a:t>Then let loose into the </a:t>
            </a:r>
            <a:r>
              <a:rPr lang="en-US" baseline="0" dirty="0" err="1" smtClean="0"/>
              <a:t>mohawk</a:t>
            </a:r>
            <a:r>
              <a:rPr lang="en-US" baseline="0" dirty="0" smtClean="0"/>
              <a:t> maze. Walked a few inches and doubled back decided on 1 path.</a:t>
            </a:r>
          </a:p>
          <a:p>
            <a:r>
              <a:rPr lang="en-US" baseline="0" dirty="0" err="1" smtClean="0"/>
              <a:t>Histo</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Try and be at 25 minutes</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Connectionist Models</a:t>
            </a:r>
          </a:p>
          <a:p>
            <a:r>
              <a:rPr lang="en-US" dirty="0" smtClean="0"/>
              <a:t>Feature Lists</a:t>
            </a:r>
          </a:p>
          <a:p>
            <a:r>
              <a:rPr lang="en-US" dirty="0" smtClean="0"/>
              <a:t>Finite</a:t>
            </a:r>
            <a:r>
              <a:rPr lang="en-US" baseline="0" dirty="0" smtClean="0"/>
              <a:t> State </a:t>
            </a:r>
            <a:r>
              <a:rPr lang="en-US" baseline="0" dirty="0" err="1" smtClean="0"/>
              <a:t>Autotomata</a:t>
            </a:r>
            <a:endParaRPr lang="en-US" baseline="0" dirty="0" smtClean="0"/>
          </a:p>
          <a:p>
            <a:r>
              <a:rPr lang="en-US" baseline="0" dirty="0" smtClean="0"/>
              <a:t>Syntactic Tree Parsing</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name a few: quality, extension, duration, intensity. But if you ask another order,</a:t>
            </a:r>
            <a:r>
              <a:rPr lang="en-US" baseline="0" dirty="0" smtClean="0"/>
              <a:t> clarity, etc.</a:t>
            </a:r>
          </a:p>
          <a:p>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a:t>
            </a:r>
            <a:r>
              <a:rPr lang="en-US" baseline="0" dirty="0" smtClean="0"/>
              <a:t> – World and the Representational Domain, but the representational domain is not the full picture of the world. It is delimited by things such as task or features. Why would we want to store the color of the maze? Why might we have wanted to store the illumination of the maze? Based on task, different things are considered in our representational structure.</a:t>
            </a:r>
          </a:p>
          <a:p>
            <a:r>
              <a:rPr lang="en-US" baseline="0" dirty="0" smtClean="0"/>
              <a:t>Content – The features of the represented world that are preserved in representation and any </a:t>
            </a:r>
            <a:r>
              <a:rPr lang="en-US" baseline="0" dirty="0" err="1" smtClean="0"/>
              <a:t>dependecies</a:t>
            </a:r>
            <a:r>
              <a:rPr lang="en-US" baseline="0" dirty="0" smtClean="0"/>
              <a:t> or information that can be derived from it.</a:t>
            </a:r>
          </a:p>
        </p:txBody>
      </p:sp>
      <p:sp>
        <p:nvSpPr>
          <p:cNvPr id="4" name="Slide Number Placeholder 3"/>
          <p:cNvSpPr>
            <a:spLocks noGrp="1"/>
          </p:cNvSpPr>
          <p:nvPr>
            <p:ph type="sldNum" sz="quarter" idx="10"/>
          </p:nvPr>
        </p:nvSpPr>
        <p:spPr/>
        <p:txBody>
          <a:bodyPr/>
          <a:lstStyle/>
          <a:p>
            <a:fld id="{103D10BF-4022-4D31-98C0-BC43160483F9}"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Caveat – </a:t>
            </a:r>
            <a:r>
              <a:rPr lang="en-US" dirty="0" err="1" smtClean="0"/>
              <a:t>Strawman</a:t>
            </a:r>
            <a:r>
              <a:rPr lang="en-US" dirty="0" smtClean="0"/>
              <a:t> coming up!</a:t>
            </a:r>
          </a:p>
          <a:p>
            <a:endParaRPr lang="en-US" dirty="0" smtClean="0"/>
          </a:p>
          <a:p>
            <a:r>
              <a:rPr lang="en-US" dirty="0" smtClean="0"/>
              <a:t>This is actually oversimplification (assumed the brain and </a:t>
            </a:r>
            <a:r>
              <a:rPr lang="en-US" dirty="0" err="1" smtClean="0"/>
              <a:t>Hebbian</a:t>
            </a:r>
            <a:r>
              <a:rPr lang="en-US" dirty="0" smtClean="0"/>
              <a:t> learning) but that is how most </a:t>
            </a:r>
            <a:r>
              <a:rPr lang="en-US" dirty="0" err="1" smtClean="0"/>
              <a:t>strawmen</a:t>
            </a:r>
            <a:r>
              <a:rPr lang="en-US" dirty="0" smtClean="0"/>
              <a:t> are formed in the introduction of a paper.</a:t>
            </a:r>
          </a:p>
          <a:p>
            <a:r>
              <a:rPr lang="en-US" dirty="0" smtClean="0"/>
              <a:t>Issue of Medium</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a recording system but an actual</a:t>
            </a:r>
            <a:r>
              <a:rPr lang="en-US" baseline="0" dirty="0" smtClean="0"/>
              <a:t> conceptual system</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Having representations and proposing changes in representations via mental processes informs the questions that cognitive neuroscientists ask.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Try and be</a:t>
            </a:r>
            <a:r>
              <a:rPr lang="en-US" baseline="0" dirty="0" smtClean="0"/>
              <a:t> at 33 minutes</a:t>
            </a:r>
            <a:endParaRPr lang="en-US" dirty="0" smtClean="0"/>
          </a:p>
        </p:txBody>
      </p:sp>
      <p:sp>
        <p:nvSpPr>
          <p:cNvPr id="4" name="Slide Number Placeholder 3"/>
          <p:cNvSpPr>
            <a:spLocks noGrp="1"/>
          </p:cNvSpPr>
          <p:nvPr>
            <p:ph type="sldNum" sz="quarter" idx="10"/>
          </p:nvPr>
        </p:nvSpPr>
        <p:spPr/>
        <p:txBody>
          <a:bodyPr/>
          <a:lstStyle/>
          <a:p>
            <a:fld id="{103D10BF-4022-4D31-98C0-BC43160483F9}"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Summarizing with the weaker hypothesis</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Basically we have removed internal</a:t>
            </a:r>
            <a:r>
              <a:rPr lang="en-US" baseline="0" dirty="0" smtClean="0"/>
              <a:t> mental representation from the domain of study!</a:t>
            </a:r>
          </a:p>
          <a:p>
            <a:r>
              <a:rPr lang="en-US" baseline="0" dirty="0" smtClean="0"/>
              <a:t>Oh no, why am I standing here trying to talk to you about mental representations it’s all over!</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Little Albert (Watson &amp; </a:t>
            </a:r>
            <a:r>
              <a:rPr lang="en-US" dirty="0" err="1" smtClean="0"/>
              <a:t>Rayner</a:t>
            </a:r>
            <a:r>
              <a:rPr lang="en-US" dirty="0" smtClean="0"/>
              <a:t>, 1920)</a:t>
            </a:r>
          </a:p>
          <a:p>
            <a:r>
              <a:rPr lang="en-US" dirty="0" smtClean="0"/>
              <a:t>US </a:t>
            </a:r>
            <a:r>
              <a:rPr lang="en-US" dirty="0" smtClean="0">
                <a:sym typeface="Wingdings" pitchFamily="2" charset="2"/>
              </a:rPr>
              <a:t> UR : loud noise  fear</a:t>
            </a:r>
          </a:p>
          <a:p>
            <a:r>
              <a:rPr lang="en-US" dirty="0" smtClean="0">
                <a:sym typeface="Wingdings" pitchFamily="2" charset="2"/>
              </a:rPr>
              <a:t>NS  null : white rat  no response</a:t>
            </a:r>
          </a:p>
          <a:p>
            <a:r>
              <a:rPr lang="en-US" dirty="0" smtClean="0">
                <a:sym typeface="Wingdings" pitchFamily="2" charset="2"/>
              </a:rPr>
              <a:t>US + NS  UR : white rat + loud noise  fear</a:t>
            </a:r>
          </a:p>
          <a:p>
            <a:pPr lvl="1"/>
            <a:r>
              <a:rPr lang="en-US" dirty="0" smtClean="0">
                <a:sym typeface="Wingdings" pitchFamily="2" charset="2"/>
              </a:rPr>
              <a:t>Rinse and Repeat</a:t>
            </a:r>
          </a:p>
          <a:p>
            <a:r>
              <a:rPr lang="en-US" dirty="0" smtClean="0">
                <a:sym typeface="Wingdings" pitchFamily="2" charset="2"/>
              </a:rPr>
              <a:t>CS  CR : white rat  fear</a:t>
            </a:r>
            <a:endParaRPr lang="en-US" dirty="0" smtClean="0"/>
          </a:p>
        </p:txBody>
      </p:sp>
      <p:sp>
        <p:nvSpPr>
          <p:cNvPr id="4" name="Slide Number Placeholder 3"/>
          <p:cNvSpPr>
            <a:spLocks noGrp="1"/>
          </p:cNvSpPr>
          <p:nvPr>
            <p:ph type="sldNum" sz="quarter" idx="10"/>
          </p:nvPr>
        </p:nvSpPr>
        <p:spPr/>
        <p:txBody>
          <a:bodyPr/>
          <a:lstStyle/>
          <a:p>
            <a:fld id="{103D10BF-4022-4D31-98C0-BC43160483F9}"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Statistical Rigor!</a:t>
            </a:r>
          </a:p>
          <a:p>
            <a:r>
              <a:rPr lang="en-US" dirty="0" smtClean="0"/>
              <a:t>Does a good job!</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haven’t read the supplemental, that</a:t>
            </a:r>
            <a:r>
              <a:rPr lang="en-US" baseline="0" dirty="0" smtClean="0"/>
              <a:t> is a classic paper in language and cognitive science.</a:t>
            </a:r>
          </a:p>
          <a:p>
            <a:r>
              <a:rPr lang="en-US" baseline="0" dirty="0" smtClean="0"/>
              <a:t>Caveat about </a:t>
            </a:r>
            <a:r>
              <a:rPr lang="en-US" baseline="0" dirty="0" err="1" smtClean="0"/>
              <a:t>Strawmen</a:t>
            </a:r>
            <a:r>
              <a:rPr lang="en-US" baseline="0" dirty="0" smtClean="0"/>
              <a:t>!</a:t>
            </a:r>
          </a:p>
          <a:p>
            <a:r>
              <a:rPr lang="en-US" baseline="0" dirty="0" smtClean="0"/>
              <a:t>The arguments for Skinner’s application to speech is well motivated when you look at the evidence he presents.</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Narrow (lawful): In the presence of a stimulus, a particular</a:t>
            </a:r>
            <a:r>
              <a:rPr lang="en-US" baseline="0" dirty="0" smtClean="0"/>
              <a:t> predictable response is realized.</a:t>
            </a:r>
            <a:endParaRPr lang="en-US" dirty="0" smtClean="0"/>
          </a:p>
          <a:p>
            <a:r>
              <a:rPr lang="en-US" dirty="0" smtClean="0"/>
              <a:t>Broad: Something in the environment</a:t>
            </a:r>
            <a:r>
              <a:rPr lang="en-US" baseline="0" dirty="0" smtClean="0"/>
              <a:t> caused the response.</a:t>
            </a:r>
          </a:p>
          <a:p>
            <a:endParaRPr lang="en-US" baseline="0" dirty="0" smtClean="0"/>
          </a:p>
          <a:p>
            <a:r>
              <a:rPr lang="en-US" baseline="0" dirty="0" smtClean="0"/>
              <a:t>The not obvious stimulus for </a:t>
            </a:r>
            <a:r>
              <a:rPr lang="en-US" baseline="0" dirty="0" err="1" smtClean="0"/>
              <a:t>operants</a:t>
            </a:r>
            <a:r>
              <a:rPr lang="en-US" baseline="0" dirty="0" smtClean="0"/>
              <a:t> is normally a reward?</a:t>
            </a:r>
            <a:endParaRPr lang="en-US" dirty="0"/>
          </a:p>
        </p:txBody>
      </p:sp>
      <p:sp>
        <p:nvSpPr>
          <p:cNvPr id="4" name="Slide Number Placeholder 3"/>
          <p:cNvSpPr>
            <a:spLocks noGrp="1"/>
          </p:cNvSpPr>
          <p:nvPr>
            <p:ph type="sldNum" sz="quarter" idx="10"/>
          </p:nvPr>
        </p:nvSpPr>
        <p:spPr/>
        <p:txBody>
          <a:bodyPr/>
          <a:lstStyle/>
          <a:p>
            <a:fld id="{103D10BF-4022-4D31-98C0-BC43160483F9}"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What is the controlling stimulus of my random cat facts?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is easy to build a </a:t>
            </a:r>
            <a:r>
              <a:rPr lang="en-US" dirty="0" err="1" smtClean="0"/>
              <a:t>strawman</a:t>
            </a:r>
            <a:r>
              <a:rPr lang="en-US" dirty="0" smtClean="0"/>
              <a:t> and knock it down, but by limiting the evidence Skinner used to build his argument, it is clear that he </a:t>
            </a:r>
            <a:r>
              <a:rPr lang="en-US" dirty="0" err="1" smtClean="0"/>
              <a:t>overgeneralizes</a:t>
            </a:r>
            <a:r>
              <a:rPr lang="en-US" dirty="0" smtClean="0"/>
              <a:t> his hammer.</a:t>
            </a:r>
          </a:p>
        </p:txBody>
      </p:sp>
      <p:sp>
        <p:nvSpPr>
          <p:cNvPr id="4" name="Slide Number Placeholder 3"/>
          <p:cNvSpPr>
            <a:spLocks noGrp="1"/>
          </p:cNvSpPr>
          <p:nvPr>
            <p:ph type="sldNum" sz="quarter" idx="10"/>
          </p:nvPr>
        </p:nvSpPr>
        <p:spPr/>
        <p:txBody>
          <a:bodyPr/>
          <a:lstStyle/>
          <a:p>
            <a:fld id="{103D10BF-4022-4D31-98C0-BC43160483F9}"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application to speech w</a:t>
            </a:r>
            <a:r>
              <a:rPr lang="en-US" dirty="0" smtClean="0"/>
              <a:t>as well motivated, the reinforcing quality of speech was it’s ability to affect changes in reality</a:t>
            </a:r>
          </a:p>
        </p:txBody>
      </p:sp>
      <p:sp>
        <p:nvSpPr>
          <p:cNvPr id="4" name="Slide Number Placeholder 3"/>
          <p:cNvSpPr>
            <a:spLocks noGrp="1"/>
          </p:cNvSpPr>
          <p:nvPr>
            <p:ph type="sldNum" sz="quarter" idx="10"/>
          </p:nvPr>
        </p:nvSpPr>
        <p:spPr/>
        <p:txBody>
          <a:bodyPr/>
          <a:lstStyle/>
          <a:p>
            <a:fld id="{103D10BF-4022-4D31-98C0-BC43160483F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93A1520-3D13-456B-972A-C27339495626}"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93A1520-3D13-456B-972A-C273394956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93A1520-3D13-456B-972A-C273394956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93A1520-3D13-456B-972A-C273394956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93A1520-3D13-456B-972A-C27339495626}"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93A1520-3D13-456B-972A-C273394956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93A1520-3D13-456B-972A-C273394956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93A1520-3D13-456B-972A-C273394956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93A1520-3D13-456B-972A-C27339495626}"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93A1520-3D13-456B-972A-C273394956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D9C6C89-17E7-447A-8505-061F9A5477E5}" type="datetimeFigureOut">
              <a:rPr lang="en-US" smtClean="0"/>
              <a:pPr/>
              <a:t>9/22/2014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93A1520-3D13-456B-972A-C27339495626}"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D9C6C89-17E7-447A-8505-061F9A5477E5}" type="datetimeFigureOut">
              <a:rPr lang="en-US" smtClean="0"/>
              <a:pPr/>
              <a:t>9/22/2014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93A1520-3D13-456B-972A-C27339495626}"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hyperlink" Target="http://youtu.be/SUwCgFSb6Nk?t=2m16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Representation</a:t>
            </a:r>
            <a:endParaRPr lang="en-US" dirty="0"/>
          </a:p>
        </p:txBody>
      </p:sp>
      <p:sp>
        <p:nvSpPr>
          <p:cNvPr id="3" name="Subtitle 2"/>
          <p:cNvSpPr>
            <a:spLocks noGrp="1"/>
          </p:cNvSpPr>
          <p:nvPr>
            <p:ph type="subTitle" idx="1"/>
          </p:nvPr>
        </p:nvSpPr>
        <p:spPr/>
        <p:txBody>
          <a:bodyPr>
            <a:normAutofit/>
          </a:bodyPr>
          <a:lstStyle/>
          <a:p>
            <a:r>
              <a:rPr lang="en-US" dirty="0" smtClean="0"/>
              <a:t>Frank Mollica</a:t>
            </a:r>
          </a:p>
          <a:p>
            <a:r>
              <a:rPr lang="en-US" dirty="0" smtClean="0"/>
              <a:t>22 September 2014</a:t>
            </a:r>
          </a:p>
          <a:p>
            <a:r>
              <a:rPr lang="en-US" dirty="0" smtClean="0"/>
              <a:t>University of Rochester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generalize to language?</a:t>
            </a:r>
            <a:endParaRPr lang="en-US" dirty="0"/>
          </a:p>
        </p:txBody>
      </p:sp>
      <p:sp>
        <p:nvSpPr>
          <p:cNvPr id="3" name="Content Placeholder 2"/>
          <p:cNvSpPr>
            <a:spLocks noGrp="1"/>
          </p:cNvSpPr>
          <p:nvPr>
            <p:ph idx="1"/>
          </p:nvPr>
        </p:nvSpPr>
        <p:spPr>
          <a:xfrm>
            <a:off x="990600" y="1371600"/>
            <a:ext cx="8229600" cy="4953000"/>
          </a:xfrm>
        </p:spPr>
        <p:txBody>
          <a:bodyPr>
            <a:normAutofit/>
          </a:bodyPr>
          <a:lstStyle/>
          <a:p>
            <a:r>
              <a:rPr lang="en-US" i="1" dirty="0" smtClean="0"/>
              <a:t>“A group of cats is called a ‘</a:t>
            </a:r>
            <a:r>
              <a:rPr lang="en-US" i="1" dirty="0" err="1" smtClean="0"/>
              <a:t>clowder</a:t>
            </a:r>
            <a:r>
              <a:rPr lang="en-US" i="1" dirty="0" smtClean="0"/>
              <a:t>’. ”</a:t>
            </a:r>
          </a:p>
          <a:p>
            <a:r>
              <a:rPr lang="en-US" dirty="0" smtClean="0"/>
              <a:t>Even if there was a controlling stimulus, how do we identify its response?</a:t>
            </a:r>
          </a:p>
          <a:p>
            <a:pPr lvl="1"/>
            <a:r>
              <a:rPr lang="en-US" dirty="0" smtClean="0"/>
              <a:t>Answer:  Post-hoc. </a:t>
            </a:r>
          </a:p>
          <a:p>
            <a:pPr lvl="1"/>
            <a:r>
              <a:rPr lang="en-US" dirty="0" smtClean="0"/>
              <a:t>Displacement in language warrants internal representations</a:t>
            </a:r>
            <a:endParaRPr lang="en-US" dirty="0"/>
          </a:p>
        </p:txBody>
      </p:sp>
      <p:sp>
        <p:nvSpPr>
          <p:cNvPr id="4" name="TextBox 3"/>
          <p:cNvSpPr txBox="1"/>
          <p:nvPr/>
        </p:nvSpPr>
        <p:spPr>
          <a:xfrm>
            <a:off x="7239000" y="6488668"/>
            <a:ext cx="1905000" cy="369332"/>
          </a:xfrm>
          <a:prstGeom prst="rect">
            <a:avLst/>
          </a:prstGeom>
          <a:noFill/>
        </p:spPr>
        <p:txBody>
          <a:bodyPr wrap="square" rtlCol="0">
            <a:spAutoFit/>
          </a:bodyPr>
          <a:lstStyle/>
          <a:p>
            <a:pPr algn="r"/>
            <a:r>
              <a:rPr lang="en-US" dirty="0" smtClean="0"/>
              <a:t>Chomsky (1959)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Verbal Behavior: Reinforcement</a:t>
            </a:r>
            <a:endParaRPr lang="en-US" dirty="0"/>
          </a:p>
        </p:txBody>
      </p:sp>
      <p:sp>
        <p:nvSpPr>
          <p:cNvPr id="3" name="Content Placeholder 2"/>
          <p:cNvSpPr>
            <a:spLocks noGrp="1"/>
          </p:cNvSpPr>
          <p:nvPr>
            <p:ph idx="1"/>
          </p:nvPr>
        </p:nvSpPr>
        <p:spPr/>
        <p:txBody>
          <a:bodyPr/>
          <a:lstStyle/>
          <a:p>
            <a:r>
              <a:rPr lang="en-US" dirty="0" smtClean="0"/>
              <a:t>Reinforcement—  the outcome of an operant leads to a reward, which increases the response strength.</a:t>
            </a:r>
          </a:p>
          <a:p>
            <a:r>
              <a:rPr lang="en-US" dirty="0" smtClean="0"/>
              <a:t>The problems is how to measure response strength?</a:t>
            </a:r>
          </a:p>
        </p:txBody>
      </p:sp>
      <p:pic>
        <p:nvPicPr>
          <p:cNvPr id="28674" name="Picture 2" descr="http://ih3.redbubble.net/image.4952418.6452/flat,550x550,075,f.jpg"/>
          <p:cNvPicPr>
            <a:picLocks noChangeAspect="1" noChangeArrowheads="1"/>
          </p:cNvPicPr>
          <p:nvPr/>
        </p:nvPicPr>
        <p:blipFill>
          <a:blip r:embed="rId3" cstate="print"/>
          <a:srcRect/>
          <a:stretch>
            <a:fillRect/>
          </a:stretch>
        </p:blipFill>
        <p:spPr bwMode="auto">
          <a:xfrm>
            <a:off x="5181600" y="3874424"/>
            <a:ext cx="3352800" cy="2225040"/>
          </a:xfrm>
          <a:prstGeom prst="rect">
            <a:avLst/>
          </a:prstGeom>
          <a:noFill/>
        </p:spPr>
      </p:pic>
      <p:sp>
        <p:nvSpPr>
          <p:cNvPr id="5" name="TextBox 4"/>
          <p:cNvSpPr txBox="1"/>
          <p:nvPr/>
        </p:nvSpPr>
        <p:spPr>
          <a:xfrm>
            <a:off x="7239000" y="6488668"/>
            <a:ext cx="1905000" cy="369332"/>
          </a:xfrm>
          <a:prstGeom prst="rect">
            <a:avLst/>
          </a:prstGeom>
          <a:noFill/>
        </p:spPr>
        <p:txBody>
          <a:bodyPr wrap="square" rtlCol="0">
            <a:spAutoFit/>
          </a:bodyPr>
          <a:lstStyle/>
          <a:p>
            <a:pPr algn="r"/>
            <a:r>
              <a:rPr lang="en-US" dirty="0" smtClean="0"/>
              <a:t>Chomsky (1959)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Why the field could not explain Language</a:t>
            </a:r>
            <a:endParaRPr lang="en-US" dirty="0"/>
          </a:p>
        </p:txBody>
      </p:sp>
      <p:sp>
        <p:nvSpPr>
          <p:cNvPr id="3" name="Content Placeholder 2"/>
          <p:cNvSpPr>
            <a:spLocks noGrp="1"/>
          </p:cNvSpPr>
          <p:nvPr>
            <p:ph idx="1"/>
          </p:nvPr>
        </p:nvSpPr>
        <p:spPr>
          <a:xfrm>
            <a:off x="1435608" y="1600200"/>
            <a:ext cx="7498080" cy="2667000"/>
          </a:xfrm>
        </p:spPr>
        <p:txBody>
          <a:bodyPr>
            <a:normAutofit lnSpcReduction="10000"/>
          </a:bodyPr>
          <a:lstStyle/>
          <a:p>
            <a:r>
              <a:rPr lang="en-US" dirty="0" smtClean="0"/>
              <a:t>Drive Reduction – Rewards relieve a need</a:t>
            </a:r>
          </a:p>
          <a:p>
            <a:r>
              <a:rPr lang="en-US" dirty="0" smtClean="0"/>
              <a:t>Language use can be drive reduction.</a:t>
            </a:r>
          </a:p>
          <a:p>
            <a:r>
              <a:rPr lang="en-US" dirty="0" smtClean="0"/>
              <a:t>To explain all language though, we may need to posit drives. </a:t>
            </a:r>
            <a:endParaRPr lang="en-US" dirty="0"/>
          </a:p>
        </p:txBody>
      </p:sp>
      <p:sp>
        <p:nvSpPr>
          <p:cNvPr id="4" name="Rectangle 3"/>
          <p:cNvSpPr/>
          <p:nvPr/>
        </p:nvSpPr>
        <p:spPr>
          <a:xfrm>
            <a:off x="1638757" y="4343400"/>
            <a:ext cx="6590843"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Curiosity Drive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7239000" y="6488668"/>
            <a:ext cx="1905000" cy="369332"/>
          </a:xfrm>
          <a:prstGeom prst="rect">
            <a:avLst/>
          </a:prstGeom>
          <a:noFill/>
        </p:spPr>
        <p:txBody>
          <a:bodyPr wrap="square" rtlCol="0">
            <a:spAutoFit/>
          </a:bodyPr>
          <a:lstStyle/>
          <a:p>
            <a:pPr algn="r"/>
            <a:r>
              <a:rPr lang="en-US" dirty="0" smtClean="0"/>
              <a:t>Chomsky (1959)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Edward </a:t>
            </a:r>
            <a:r>
              <a:rPr lang="en-US" dirty="0" err="1" smtClean="0"/>
              <a:t>Tolman</a:t>
            </a:r>
            <a:r>
              <a:rPr lang="en-US" dirty="0" smtClean="0"/>
              <a:t> “The Behaviorist”</a:t>
            </a:r>
            <a:endParaRPr lang="en-US" dirty="0"/>
          </a:p>
        </p:txBody>
      </p:sp>
      <p:sp>
        <p:nvSpPr>
          <p:cNvPr id="3" name="Content Placeholder 2"/>
          <p:cNvSpPr>
            <a:spLocks noGrp="1"/>
          </p:cNvSpPr>
          <p:nvPr>
            <p:ph idx="1"/>
          </p:nvPr>
        </p:nvSpPr>
        <p:spPr/>
        <p:txBody>
          <a:bodyPr/>
          <a:lstStyle/>
          <a:p>
            <a:r>
              <a:rPr lang="en-US" dirty="0" smtClean="0"/>
              <a:t>Two camps</a:t>
            </a:r>
          </a:p>
          <a:p>
            <a:pPr lvl="1"/>
            <a:r>
              <a:rPr lang="en-US" dirty="0" smtClean="0"/>
              <a:t>Switchboard Operator (Reflex Chains)</a:t>
            </a:r>
          </a:p>
          <a:p>
            <a:pPr lvl="2"/>
            <a:r>
              <a:rPr lang="en-US" dirty="0" smtClean="0"/>
              <a:t>↑ ↓ ↑ ↓ ← → ← → (B A …)</a:t>
            </a:r>
          </a:p>
          <a:p>
            <a:pPr lvl="1"/>
            <a:r>
              <a:rPr lang="en-US" dirty="0" smtClean="0"/>
              <a:t>Field Maps (Internal Representations)</a:t>
            </a:r>
          </a:p>
          <a:p>
            <a:pPr lvl="2"/>
            <a:r>
              <a:rPr lang="en-US" dirty="0" smtClean="0"/>
              <a:t>Latent Learning (Positive Evidence)</a:t>
            </a:r>
          </a:p>
          <a:p>
            <a:pPr lvl="2"/>
            <a:r>
              <a:rPr lang="en-US" dirty="0" smtClean="0"/>
              <a:t>Latent Learning (Negative Evidence)</a:t>
            </a:r>
          </a:p>
          <a:p>
            <a:pPr lvl="2"/>
            <a:r>
              <a:rPr lang="en-US" dirty="0" smtClean="0"/>
              <a:t>Searching for the Stimulus</a:t>
            </a:r>
          </a:p>
          <a:p>
            <a:pPr lvl="2"/>
            <a:r>
              <a:rPr lang="en-US" dirty="0" smtClean="0"/>
              <a:t>Spatial Orientation</a:t>
            </a:r>
          </a:p>
          <a:p>
            <a:pPr lvl="2"/>
            <a:endParaRPr lang="en-US" dirty="0"/>
          </a:p>
        </p:txBody>
      </p:sp>
      <p:sp>
        <p:nvSpPr>
          <p:cNvPr id="4" name="TextBox 3"/>
          <p:cNvSpPr txBox="1"/>
          <p:nvPr/>
        </p:nvSpPr>
        <p:spPr>
          <a:xfrm>
            <a:off x="7239000" y="6488668"/>
            <a:ext cx="1905000" cy="369332"/>
          </a:xfrm>
          <a:prstGeom prst="rect">
            <a:avLst/>
          </a:prstGeom>
          <a:noFill/>
        </p:spPr>
        <p:txBody>
          <a:bodyPr wrap="square" rtlCol="0">
            <a:spAutoFit/>
          </a:bodyPr>
          <a:lstStyle/>
          <a:p>
            <a:pPr algn="r"/>
            <a:r>
              <a:rPr lang="en-US" dirty="0" err="1" smtClean="0"/>
              <a:t>Tolman</a:t>
            </a:r>
            <a:r>
              <a:rPr lang="en-US" dirty="0" smtClean="0"/>
              <a:t> (1948)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Latent Learning (Positive Evidence)</a:t>
            </a:r>
            <a:endParaRPr lang="en-US" dirty="0"/>
          </a:p>
        </p:txBody>
      </p:sp>
      <p:pic>
        <p:nvPicPr>
          <p:cNvPr id="1026" name="Picture 2"/>
          <p:cNvPicPr>
            <a:picLocks noChangeAspect="1" noChangeArrowheads="1"/>
          </p:cNvPicPr>
          <p:nvPr/>
        </p:nvPicPr>
        <p:blipFill>
          <a:blip r:embed="rId3" cstate="print"/>
          <a:srcRect l="12298" t="27084" r="54319" b="33749"/>
          <a:stretch>
            <a:fillRect/>
          </a:stretch>
        </p:blipFill>
        <p:spPr bwMode="auto">
          <a:xfrm>
            <a:off x="1143000" y="1465179"/>
            <a:ext cx="6904612" cy="4554621"/>
          </a:xfrm>
          <a:prstGeom prst="rect">
            <a:avLst/>
          </a:prstGeom>
          <a:noFill/>
          <a:ln w="9525">
            <a:noFill/>
            <a:miter lim="800000"/>
            <a:headEnd/>
            <a:tailEnd/>
          </a:ln>
        </p:spPr>
      </p:pic>
      <p:sp>
        <p:nvSpPr>
          <p:cNvPr id="5" name="TextBox 4"/>
          <p:cNvSpPr txBox="1"/>
          <p:nvPr/>
        </p:nvSpPr>
        <p:spPr>
          <a:xfrm>
            <a:off x="4953000" y="1295400"/>
            <a:ext cx="1166025" cy="461665"/>
          </a:xfrm>
          <a:prstGeom prst="rect">
            <a:avLst/>
          </a:prstGeom>
          <a:noFill/>
        </p:spPr>
        <p:txBody>
          <a:bodyPr wrap="none" rtlCol="0">
            <a:spAutoFit/>
          </a:bodyPr>
          <a:lstStyle/>
          <a:p>
            <a:r>
              <a:rPr lang="en-US" sz="2400" dirty="0" smtClean="0"/>
              <a:t>Group I</a:t>
            </a:r>
            <a:endParaRPr lang="en-US" sz="2400" dirty="0"/>
          </a:p>
        </p:txBody>
      </p:sp>
      <p:sp>
        <p:nvSpPr>
          <p:cNvPr id="6" name="TextBox 5"/>
          <p:cNvSpPr txBox="1"/>
          <p:nvPr/>
        </p:nvSpPr>
        <p:spPr>
          <a:xfrm>
            <a:off x="6224631" y="1295400"/>
            <a:ext cx="1242969" cy="461665"/>
          </a:xfrm>
          <a:prstGeom prst="rect">
            <a:avLst/>
          </a:prstGeom>
          <a:noFill/>
        </p:spPr>
        <p:txBody>
          <a:bodyPr wrap="none" rtlCol="0">
            <a:spAutoFit/>
          </a:bodyPr>
          <a:lstStyle/>
          <a:p>
            <a:r>
              <a:rPr lang="en-US" sz="2400" dirty="0" smtClean="0"/>
              <a:t>Group II</a:t>
            </a:r>
            <a:endParaRPr lang="en-US" sz="2400" dirty="0"/>
          </a:p>
        </p:txBody>
      </p:sp>
      <p:sp>
        <p:nvSpPr>
          <p:cNvPr id="7" name="TextBox 6"/>
          <p:cNvSpPr txBox="1"/>
          <p:nvPr/>
        </p:nvSpPr>
        <p:spPr>
          <a:xfrm>
            <a:off x="7467600" y="1295400"/>
            <a:ext cx="1319913" cy="461665"/>
          </a:xfrm>
          <a:prstGeom prst="rect">
            <a:avLst/>
          </a:prstGeom>
          <a:noFill/>
        </p:spPr>
        <p:txBody>
          <a:bodyPr wrap="none" rtlCol="0">
            <a:spAutoFit/>
          </a:bodyPr>
          <a:lstStyle/>
          <a:p>
            <a:r>
              <a:rPr lang="en-US" sz="2400" dirty="0" smtClean="0"/>
              <a:t>Group III</a:t>
            </a:r>
            <a:endParaRPr lang="en-US" sz="2400" dirty="0"/>
          </a:p>
        </p:txBody>
      </p:sp>
      <p:pic>
        <p:nvPicPr>
          <p:cNvPr id="25602" name="Picture 2" descr="http://foodclipart.org/images/stories/foodclipart/Burger1_Food_Clipart.png"/>
          <p:cNvPicPr>
            <a:picLocks noChangeAspect="1" noChangeArrowheads="1"/>
          </p:cNvPicPr>
          <p:nvPr/>
        </p:nvPicPr>
        <p:blipFill>
          <a:blip r:embed="rId4" cstate="print"/>
          <a:srcRect/>
          <a:stretch>
            <a:fillRect/>
          </a:stretch>
        </p:blipFill>
        <p:spPr bwMode="auto">
          <a:xfrm>
            <a:off x="7848600" y="2286000"/>
            <a:ext cx="1219200" cy="1055302"/>
          </a:xfrm>
          <a:prstGeom prst="rect">
            <a:avLst/>
          </a:prstGeom>
          <a:noFill/>
        </p:spPr>
      </p:pic>
      <p:sp>
        <p:nvSpPr>
          <p:cNvPr id="10" name="TextBox 9"/>
          <p:cNvSpPr txBox="1"/>
          <p:nvPr/>
        </p:nvSpPr>
        <p:spPr>
          <a:xfrm>
            <a:off x="7239000" y="6488668"/>
            <a:ext cx="1905000" cy="369332"/>
          </a:xfrm>
          <a:prstGeom prst="rect">
            <a:avLst/>
          </a:prstGeom>
          <a:noFill/>
        </p:spPr>
        <p:txBody>
          <a:bodyPr wrap="square" rtlCol="0">
            <a:spAutoFit/>
          </a:bodyPr>
          <a:lstStyle/>
          <a:p>
            <a:pPr algn="r"/>
            <a:r>
              <a:rPr lang="en-US" dirty="0" smtClean="0"/>
              <a:t>Blodgett (1929)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Latent Learning (Positive Evidence)</a:t>
            </a:r>
            <a:endParaRPr lang="en-US" dirty="0"/>
          </a:p>
        </p:txBody>
      </p:sp>
      <p:pic>
        <p:nvPicPr>
          <p:cNvPr id="4" name="Picture 3"/>
          <p:cNvPicPr>
            <a:picLocks noChangeAspect="1" noChangeArrowheads="1"/>
          </p:cNvPicPr>
          <p:nvPr/>
        </p:nvPicPr>
        <p:blipFill>
          <a:blip r:embed="rId2" cstate="print"/>
          <a:srcRect l="11347" t="21875" r="50586" b="27941"/>
          <a:stretch>
            <a:fillRect/>
          </a:stretch>
        </p:blipFill>
        <p:spPr bwMode="auto">
          <a:xfrm>
            <a:off x="1242181" y="1371600"/>
            <a:ext cx="6682619" cy="4953000"/>
          </a:xfrm>
          <a:prstGeom prst="rect">
            <a:avLst/>
          </a:prstGeom>
          <a:noFill/>
          <a:ln w="9525">
            <a:noFill/>
            <a:miter lim="800000"/>
            <a:headEnd/>
            <a:tailEnd/>
          </a:ln>
        </p:spPr>
      </p:pic>
      <p:sp>
        <p:nvSpPr>
          <p:cNvPr id="5" name="Oval 4"/>
          <p:cNvSpPr/>
          <p:nvPr/>
        </p:nvSpPr>
        <p:spPr>
          <a:xfrm rot="20414383">
            <a:off x="3733800" y="2180488"/>
            <a:ext cx="1219200" cy="2819400"/>
          </a:xfrm>
          <a:prstGeom prst="ellipse">
            <a:avLst/>
          </a:prstGeom>
          <a:noFill/>
          <a:ln w="1016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Oval 5"/>
          <p:cNvSpPr/>
          <p:nvPr/>
        </p:nvSpPr>
        <p:spPr>
          <a:xfrm rot="20414383">
            <a:off x="6188696" y="2543912"/>
            <a:ext cx="1219200" cy="2819400"/>
          </a:xfrm>
          <a:prstGeom prst="ellipse">
            <a:avLst/>
          </a:prstGeom>
          <a:noFill/>
          <a:ln w="1016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7239000" y="6477000"/>
            <a:ext cx="1905000" cy="369332"/>
          </a:xfrm>
          <a:prstGeom prst="rect">
            <a:avLst/>
          </a:prstGeom>
          <a:noFill/>
        </p:spPr>
        <p:txBody>
          <a:bodyPr wrap="square" rtlCol="0">
            <a:spAutoFit/>
          </a:bodyPr>
          <a:lstStyle/>
          <a:p>
            <a:pPr algn="r"/>
            <a:r>
              <a:rPr lang="en-US" dirty="0" smtClean="0"/>
              <a:t>Blodgett (1929)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Latent Learning (Positive Evidence)</a:t>
            </a:r>
            <a:endParaRPr lang="en-US" dirty="0"/>
          </a:p>
        </p:txBody>
      </p:sp>
      <p:grpSp>
        <p:nvGrpSpPr>
          <p:cNvPr id="6" name="Group 5"/>
          <p:cNvGrpSpPr/>
          <p:nvPr/>
        </p:nvGrpSpPr>
        <p:grpSpPr>
          <a:xfrm>
            <a:off x="2362200" y="1295400"/>
            <a:ext cx="5486400" cy="5494867"/>
            <a:chOff x="2057400" y="1295400"/>
            <a:chExt cx="5486400" cy="5494867"/>
          </a:xfrm>
        </p:grpSpPr>
        <p:pic>
          <p:nvPicPr>
            <p:cNvPr id="2050" name="Picture 2"/>
            <p:cNvPicPr>
              <a:picLocks noChangeAspect="1" noChangeArrowheads="1"/>
            </p:cNvPicPr>
            <p:nvPr/>
          </p:nvPicPr>
          <p:blipFill>
            <a:blip r:embed="rId3" cstate="print"/>
            <a:srcRect l="9956" t="20833" r="69546" b="34606"/>
            <a:stretch>
              <a:fillRect/>
            </a:stretch>
          </p:blipFill>
          <p:spPr bwMode="auto">
            <a:xfrm>
              <a:off x="2286000" y="1295400"/>
              <a:ext cx="4495800" cy="5494867"/>
            </a:xfrm>
            <a:prstGeom prst="rect">
              <a:avLst/>
            </a:prstGeom>
            <a:noFill/>
            <a:ln w="9525">
              <a:noFill/>
              <a:miter lim="800000"/>
              <a:headEnd/>
              <a:tailEnd/>
            </a:ln>
          </p:spPr>
        </p:pic>
        <p:pic>
          <p:nvPicPr>
            <p:cNvPr id="4" name="Picture 2" descr="http://foodclipart.org/images/stories/foodclipart/Burger1_Food_Clipart.png"/>
            <p:cNvPicPr>
              <a:picLocks noChangeAspect="1" noChangeArrowheads="1"/>
            </p:cNvPicPr>
            <p:nvPr/>
          </p:nvPicPr>
          <p:blipFill>
            <a:blip r:embed="rId4" cstate="print"/>
            <a:srcRect/>
            <a:stretch>
              <a:fillRect/>
            </a:stretch>
          </p:blipFill>
          <p:spPr bwMode="auto">
            <a:xfrm>
              <a:off x="6324600" y="1295400"/>
              <a:ext cx="1219200" cy="1055302"/>
            </a:xfrm>
            <a:prstGeom prst="rect">
              <a:avLst/>
            </a:prstGeom>
            <a:noFill/>
          </p:spPr>
        </p:pic>
        <p:pic>
          <p:nvPicPr>
            <p:cNvPr id="23554" name="Picture 2" descr="http://www.psdgraphics.com/file/water-droplet-icon.jpg"/>
            <p:cNvPicPr>
              <a:picLocks noChangeAspect="1" noChangeArrowheads="1"/>
            </p:cNvPicPr>
            <p:nvPr/>
          </p:nvPicPr>
          <p:blipFill>
            <a:blip r:embed="rId5" cstate="print"/>
            <a:srcRect l="27411" t="2536" r="27919" b="8716"/>
            <a:stretch>
              <a:fillRect/>
            </a:stretch>
          </p:blipFill>
          <p:spPr bwMode="auto">
            <a:xfrm>
              <a:off x="2057400" y="1295400"/>
              <a:ext cx="685800" cy="1091046"/>
            </a:xfrm>
            <a:prstGeom prst="rect">
              <a:avLst/>
            </a:prstGeom>
            <a:noFill/>
          </p:spPr>
        </p:pic>
      </p:grpSp>
      <p:sp>
        <p:nvSpPr>
          <p:cNvPr id="7" name="TextBox 6"/>
          <p:cNvSpPr txBox="1"/>
          <p:nvPr/>
        </p:nvSpPr>
        <p:spPr>
          <a:xfrm>
            <a:off x="6096000" y="6488668"/>
            <a:ext cx="3048000" cy="369332"/>
          </a:xfrm>
          <a:prstGeom prst="rect">
            <a:avLst/>
          </a:prstGeom>
          <a:noFill/>
        </p:spPr>
        <p:txBody>
          <a:bodyPr wrap="square" rtlCol="0">
            <a:spAutoFit/>
          </a:bodyPr>
          <a:lstStyle/>
          <a:p>
            <a:pPr algn="r"/>
            <a:r>
              <a:rPr lang="en-US" dirty="0" smtClean="0"/>
              <a:t>Spence &amp; </a:t>
            </a:r>
            <a:r>
              <a:rPr lang="en-US" dirty="0" err="1" smtClean="0"/>
              <a:t>Lippitt</a:t>
            </a:r>
            <a:r>
              <a:rPr lang="en-US" dirty="0" smtClean="0"/>
              <a:t> (19XX)</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Latent Learning (Negative Evidence)</a:t>
            </a:r>
            <a:endParaRPr lang="en-US" dirty="0"/>
          </a:p>
        </p:txBody>
      </p:sp>
      <p:sp>
        <p:nvSpPr>
          <p:cNvPr id="4" name="Rectangle 3"/>
          <p:cNvSpPr/>
          <p:nvPr/>
        </p:nvSpPr>
        <p:spPr>
          <a:xfrm>
            <a:off x="1828800" y="2057400"/>
            <a:ext cx="2514600" cy="2590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t>Black Box</a:t>
            </a:r>
            <a:endParaRPr lang="en-US" sz="2800" b="1" dirty="0"/>
          </a:p>
        </p:txBody>
      </p:sp>
      <p:sp>
        <p:nvSpPr>
          <p:cNvPr id="5" name="Rectangle 4"/>
          <p:cNvSpPr/>
          <p:nvPr/>
        </p:nvSpPr>
        <p:spPr>
          <a:xfrm>
            <a:off x="5334000" y="2057400"/>
            <a:ext cx="2514600" cy="259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White Box</a:t>
            </a:r>
            <a:endParaRPr lang="en-US" sz="2800" b="1" dirty="0"/>
          </a:p>
        </p:txBody>
      </p:sp>
      <p:sp>
        <p:nvSpPr>
          <p:cNvPr id="6" name="Rectangle 5"/>
          <p:cNvSpPr/>
          <p:nvPr/>
        </p:nvSpPr>
        <p:spPr>
          <a:xfrm>
            <a:off x="2514600" y="4800600"/>
            <a:ext cx="4800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2514600" y="4648200"/>
            <a:ext cx="4572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6858000" y="4648200"/>
            <a:ext cx="4572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4572000" y="5334000"/>
            <a:ext cx="457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4419600" y="5867400"/>
            <a:ext cx="762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4603224" y="5943600"/>
            <a:ext cx="349776" cy="523220"/>
          </a:xfrm>
          <a:prstGeom prst="rect">
            <a:avLst/>
          </a:prstGeom>
          <a:noFill/>
        </p:spPr>
        <p:txBody>
          <a:bodyPr wrap="none" rtlCol="0">
            <a:spAutoFit/>
          </a:bodyPr>
          <a:lstStyle/>
          <a:p>
            <a:r>
              <a:rPr lang="en-US" sz="2800" dirty="0" smtClean="0"/>
              <a:t>S</a:t>
            </a:r>
            <a:endParaRPr lang="en-US" sz="2800" dirty="0"/>
          </a:p>
        </p:txBody>
      </p:sp>
      <p:sp>
        <p:nvSpPr>
          <p:cNvPr id="12" name="TextBox 11"/>
          <p:cNvSpPr txBox="1"/>
          <p:nvPr/>
        </p:nvSpPr>
        <p:spPr>
          <a:xfrm>
            <a:off x="6477000" y="6488668"/>
            <a:ext cx="2667000" cy="369332"/>
          </a:xfrm>
          <a:prstGeom prst="rect">
            <a:avLst/>
          </a:prstGeom>
          <a:noFill/>
        </p:spPr>
        <p:txBody>
          <a:bodyPr wrap="square" rtlCol="0">
            <a:spAutoFit/>
          </a:bodyPr>
          <a:lstStyle/>
          <a:p>
            <a:pPr algn="r"/>
            <a:r>
              <a:rPr lang="en-US" dirty="0" err="1" smtClean="0"/>
              <a:t>Tolman</a:t>
            </a:r>
            <a:r>
              <a:rPr lang="en-US" dirty="0" smtClean="0"/>
              <a:t> &amp; </a:t>
            </a:r>
            <a:r>
              <a:rPr lang="en-US" dirty="0" err="1" smtClean="0"/>
              <a:t>Gleitman</a:t>
            </a:r>
            <a:r>
              <a:rPr lang="en-US" dirty="0" smtClean="0"/>
              <a:t> (1949)</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this tell us about Representations?</a:t>
            </a:r>
            <a:endParaRPr lang="en-US" dirty="0"/>
          </a:p>
        </p:txBody>
      </p:sp>
      <p:sp>
        <p:nvSpPr>
          <p:cNvPr id="3" name="Content Placeholder 2"/>
          <p:cNvSpPr>
            <a:spLocks noGrp="1"/>
          </p:cNvSpPr>
          <p:nvPr>
            <p:ph idx="1"/>
          </p:nvPr>
        </p:nvSpPr>
        <p:spPr/>
        <p:txBody>
          <a:bodyPr/>
          <a:lstStyle/>
          <a:p>
            <a:r>
              <a:rPr lang="en-US" dirty="0" smtClean="0"/>
              <a:t>Rats learn more than just the reflex chain!</a:t>
            </a:r>
          </a:p>
          <a:p>
            <a:r>
              <a:rPr lang="en-US" dirty="0" smtClean="0"/>
              <a:t>But how far does this field representation or cognitive map go?</a:t>
            </a:r>
          </a:p>
        </p:txBody>
      </p:sp>
      <p:grpSp>
        <p:nvGrpSpPr>
          <p:cNvPr id="40" name="Group 39"/>
          <p:cNvGrpSpPr/>
          <p:nvPr/>
        </p:nvGrpSpPr>
        <p:grpSpPr>
          <a:xfrm>
            <a:off x="2133600" y="3581400"/>
            <a:ext cx="5562600" cy="2362200"/>
            <a:chOff x="1981200" y="3962400"/>
            <a:chExt cx="5562600" cy="2362200"/>
          </a:xfrm>
        </p:grpSpPr>
        <p:sp>
          <p:nvSpPr>
            <p:cNvPr id="4" name="Cross 3"/>
            <p:cNvSpPr/>
            <p:nvPr/>
          </p:nvSpPr>
          <p:spPr>
            <a:xfrm>
              <a:off x="1981200" y="3962400"/>
              <a:ext cx="5562600" cy="2362200"/>
            </a:xfrm>
            <a:prstGeom prst="plus">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p:nvPr/>
          </p:nvCxnSpPr>
          <p:spPr>
            <a:xfrm>
              <a:off x="2590800" y="4495800"/>
              <a:ext cx="0" cy="838200"/>
            </a:xfrm>
            <a:prstGeom prst="line">
              <a:avLst/>
            </a:prstGeom>
            <a:ln w="28575"/>
          </p:spPr>
          <p:style>
            <a:lnRef idx="2">
              <a:schemeClr val="dk1"/>
            </a:lnRef>
            <a:fillRef idx="1">
              <a:schemeClr val="lt1"/>
            </a:fillRef>
            <a:effectRef idx="0">
              <a:schemeClr val="dk1"/>
            </a:effectRef>
            <a:fontRef idx="minor">
              <a:schemeClr val="dk1"/>
            </a:fontRef>
          </p:style>
        </p:cxnSp>
        <p:cxnSp>
          <p:nvCxnSpPr>
            <p:cNvPr id="7" name="Straight Connector 6"/>
            <p:cNvCxnSpPr/>
            <p:nvPr/>
          </p:nvCxnSpPr>
          <p:spPr>
            <a:xfrm flipH="1">
              <a:off x="2590800" y="53340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flipH="1">
              <a:off x="3200400" y="49530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0" name="Straight Connector 9"/>
            <p:cNvCxnSpPr/>
            <p:nvPr/>
          </p:nvCxnSpPr>
          <p:spPr>
            <a:xfrm flipH="1">
              <a:off x="2895600" y="5791200"/>
              <a:ext cx="1295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a:off x="4191000" y="4953000"/>
              <a:ext cx="0" cy="838200"/>
            </a:xfrm>
            <a:prstGeom prst="line">
              <a:avLst/>
            </a:prstGeom>
            <a:ln w="28575"/>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a:off x="4800600" y="3962400"/>
              <a:ext cx="0" cy="1828800"/>
            </a:xfrm>
            <a:prstGeom prst="line">
              <a:avLst/>
            </a:prstGeom>
            <a:ln w="28575"/>
          </p:spPr>
          <p:style>
            <a:lnRef idx="2">
              <a:schemeClr val="dk1"/>
            </a:lnRef>
            <a:fillRef idx="1">
              <a:schemeClr val="lt1"/>
            </a:fillRef>
            <a:effectRef idx="0">
              <a:schemeClr val="dk1"/>
            </a:effectRef>
            <a:fontRef idx="minor">
              <a:schemeClr val="dk1"/>
            </a:fontRef>
          </p:style>
        </p:cxnSp>
        <p:cxnSp>
          <p:nvCxnSpPr>
            <p:cNvPr id="14" name="Straight Connector 13"/>
            <p:cNvCxnSpPr/>
            <p:nvPr/>
          </p:nvCxnSpPr>
          <p:spPr>
            <a:xfrm flipH="1">
              <a:off x="3276600" y="4495800"/>
              <a:ext cx="15240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7" name="Straight Connector 16"/>
            <p:cNvCxnSpPr/>
            <p:nvPr/>
          </p:nvCxnSpPr>
          <p:spPr>
            <a:xfrm flipH="1">
              <a:off x="3810000" y="57912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a:off x="5181600" y="4419600"/>
              <a:ext cx="0" cy="1905000"/>
            </a:xfrm>
            <a:prstGeom prst="line">
              <a:avLst/>
            </a:prstGeom>
            <a:ln w="28575"/>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flipH="1">
              <a:off x="5181600" y="4419600"/>
              <a:ext cx="914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a:off x="5638800" y="48006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6" name="Straight Connector 25"/>
            <p:cNvCxnSpPr/>
            <p:nvPr/>
          </p:nvCxnSpPr>
          <p:spPr>
            <a:xfrm flipH="1">
              <a:off x="5638800" y="4800600"/>
              <a:ext cx="1295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8" name="Straight Connector 27"/>
            <p:cNvCxnSpPr/>
            <p:nvPr/>
          </p:nvCxnSpPr>
          <p:spPr>
            <a:xfrm>
              <a:off x="6019800" y="52578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9" name="Straight Connector 28"/>
            <p:cNvCxnSpPr/>
            <p:nvPr/>
          </p:nvCxnSpPr>
          <p:spPr>
            <a:xfrm flipH="1">
              <a:off x="6019800" y="5257800"/>
              <a:ext cx="609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31" name="Straight Connector 30"/>
            <p:cNvCxnSpPr/>
            <p:nvPr/>
          </p:nvCxnSpPr>
          <p:spPr>
            <a:xfrm>
              <a:off x="6934200" y="48006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32" name="Straight Connector 31"/>
            <p:cNvCxnSpPr/>
            <p:nvPr/>
          </p:nvCxnSpPr>
          <p:spPr>
            <a:xfrm>
              <a:off x="6629400" y="5257800"/>
              <a:ext cx="0" cy="685800"/>
            </a:xfrm>
            <a:prstGeom prst="line">
              <a:avLst/>
            </a:prstGeom>
            <a:ln w="28575"/>
          </p:spPr>
          <p:style>
            <a:lnRef idx="2">
              <a:schemeClr val="dk1"/>
            </a:lnRef>
            <a:fillRef idx="1">
              <a:schemeClr val="lt1"/>
            </a:fillRef>
            <a:effectRef idx="0">
              <a:schemeClr val="dk1"/>
            </a:effectRef>
            <a:fontRef idx="minor">
              <a:schemeClr val="dk1"/>
            </a:fontRef>
          </p:style>
        </p:cxnSp>
        <p:cxnSp>
          <p:nvCxnSpPr>
            <p:cNvPr id="34" name="Straight Connector 33"/>
            <p:cNvCxnSpPr/>
            <p:nvPr/>
          </p:nvCxnSpPr>
          <p:spPr>
            <a:xfrm flipH="1">
              <a:off x="6324600" y="5943600"/>
              <a:ext cx="3048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38" name="Straight Connector 37"/>
            <p:cNvCxnSpPr/>
            <p:nvPr/>
          </p:nvCxnSpPr>
          <p:spPr>
            <a:xfrm flipH="1">
              <a:off x="6477000" y="4419600"/>
              <a:ext cx="457200" cy="0"/>
            </a:xfrm>
            <a:prstGeom prst="line">
              <a:avLst/>
            </a:prstGeom>
            <a:ln w="28575"/>
          </p:spPr>
          <p:style>
            <a:lnRef idx="2">
              <a:schemeClr val="dk1"/>
            </a:lnRef>
            <a:fillRef idx="1">
              <a:schemeClr val="lt1"/>
            </a:fillRef>
            <a:effectRef idx="0">
              <a:schemeClr val="dk1"/>
            </a:effectRef>
            <a:fontRef idx="minor">
              <a:schemeClr val="dk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the stimulus</a:t>
            </a:r>
            <a:endParaRPr lang="en-US" dirty="0"/>
          </a:p>
        </p:txBody>
      </p:sp>
      <p:pic>
        <p:nvPicPr>
          <p:cNvPr id="4098" name="Picture 2"/>
          <p:cNvPicPr>
            <a:picLocks noChangeAspect="1" noChangeArrowheads="1"/>
          </p:cNvPicPr>
          <p:nvPr/>
        </p:nvPicPr>
        <p:blipFill>
          <a:blip r:embed="rId3" cstate="print"/>
          <a:srcRect l="8199" t="33333" r="71889" b="37500"/>
          <a:stretch>
            <a:fillRect/>
          </a:stretch>
        </p:blipFill>
        <p:spPr bwMode="auto">
          <a:xfrm>
            <a:off x="1752600" y="1828800"/>
            <a:ext cx="5334000" cy="4392705"/>
          </a:xfrm>
          <a:prstGeom prst="rect">
            <a:avLst/>
          </a:prstGeom>
          <a:noFill/>
          <a:ln w="9525">
            <a:noFill/>
            <a:miter lim="800000"/>
            <a:headEnd/>
            <a:tailEnd/>
          </a:ln>
        </p:spPr>
      </p:pic>
      <p:sp>
        <p:nvSpPr>
          <p:cNvPr id="4" name="TextBox 3"/>
          <p:cNvSpPr txBox="1"/>
          <p:nvPr/>
        </p:nvSpPr>
        <p:spPr>
          <a:xfrm>
            <a:off x="6477000" y="6488668"/>
            <a:ext cx="2667000" cy="369332"/>
          </a:xfrm>
          <a:prstGeom prst="rect">
            <a:avLst/>
          </a:prstGeom>
          <a:noFill/>
        </p:spPr>
        <p:txBody>
          <a:bodyPr wrap="square" rtlCol="0">
            <a:spAutoFit/>
          </a:bodyPr>
          <a:lstStyle/>
          <a:p>
            <a:pPr algn="r"/>
            <a:r>
              <a:rPr lang="en-US" dirty="0" smtClean="0"/>
              <a:t>Hudson (19XX)</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do scientists mean when they say </a:t>
            </a:r>
            <a:r>
              <a:rPr lang="en-US" i="1" dirty="0" smtClean="0"/>
              <a:t>representation</a:t>
            </a:r>
            <a:r>
              <a:rPr lang="en-US" dirty="0"/>
              <a:t>?</a:t>
            </a:r>
          </a:p>
        </p:txBody>
      </p:sp>
      <p:pic>
        <p:nvPicPr>
          <p:cNvPr id="37890" name="Picture 2" descr="https://encrypted-tbn1.gstatic.com/images?q=tbn:ANd9GcSAWf8Q_SASB5hYqYdsxTccncNF3ejwmASKDUqjButyyOpf5JaBXA"/>
          <p:cNvPicPr>
            <a:picLocks noChangeAspect="1" noChangeArrowheads="1"/>
          </p:cNvPicPr>
          <p:nvPr/>
        </p:nvPicPr>
        <p:blipFill>
          <a:blip r:embed="rId2" cstate="print"/>
          <a:srcRect/>
          <a:stretch>
            <a:fillRect/>
          </a:stretch>
        </p:blipFill>
        <p:spPr bwMode="auto">
          <a:xfrm>
            <a:off x="4953000" y="1447800"/>
            <a:ext cx="3869531" cy="1990472"/>
          </a:xfrm>
          <a:prstGeom prst="rect">
            <a:avLst/>
          </a:prstGeom>
          <a:noFill/>
        </p:spPr>
      </p:pic>
      <p:pic>
        <p:nvPicPr>
          <p:cNvPr id="37896" name="Picture 8" descr="http://www.edpsycinteractive.org/topics/cognition/info.jpg"/>
          <p:cNvPicPr>
            <a:picLocks noChangeAspect="1" noChangeArrowheads="1"/>
          </p:cNvPicPr>
          <p:nvPr/>
        </p:nvPicPr>
        <p:blipFill>
          <a:blip r:embed="rId3" cstate="print"/>
          <a:srcRect/>
          <a:stretch>
            <a:fillRect/>
          </a:stretch>
        </p:blipFill>
        <p:spPr bwMode="auto">
          <a:xfrm>
            <a:off x="1295400" y="1447800"/>
            <a:ext cx="3352800" cy="2151381"/>
          </a:xfrm>
          <a:prstGeom prst="rect">
            <a:avLst/>
          </a:prstGeom>
          <a:noFill/>
        </p:spPr>
      </p:pic>
      <p:pic>
        <p:nvPicPr>
          <p:cNvPr id="37898" name="Picture 10" descr="http://www.thecrosshouse.org/Page%208%20-%20Blueprints/Blueprint-First%20Floor.jpg"/>
          <p:cNvPicPr>
            <a:picLocks noChangeAspect="1" noChangeArrowheads="1"/>
          </p:cNvPicPr>
          <p:nvPr/>
        </p:nvPicPr>
        <p:blipFill>
          <a:blip r:embed="rId4" cstate="print"/>
          <a:srcRect/>
          <a:stretch>
            <a:fillRect/>
          </a:stretch>
        </p:blipFill>
        <p:spPr bwMode="auto">
          <a:xfrm>
            <a:off x="1066800" y="3921404"/>
            <a:ext cx="3733799" cy="2860396"/>
          </a:xfrm>
          <a:prstGeom prst="rect">
            <a:avLst/>
          </a:prstGeom>
          <a:noFill/>
        </p:spPr>
      </p:pic>
      <p:pic>
        <p:nvPicPr>
          <p:cNvPr id="37900" name="Picture 12" descr="http://www.explainxkcd.com/wiki/images/d/d5/world_according_to_americans.png"/>
          <p:cNvPicPr>
            <a:picLocks noChangeAspect="1" noChangeArrowheads="1"/>
          </p:cNvPicPr>
          <p:nvPr/>
        </p:nvPicPr>
        <p:blipFill>
          <a:blip r:embed="rId5" cstate="print"/>
          <a:srcRect/>
          <a:stretch>
            <a:fillRect/>
          </a:stretch>
        </p:blipFill>
        <p:spPr bwMode="auto">
          <a:xfrm>
            <a:off x="4876800" y="3576181"/>
            <a:ext cx="4267200" cy="32818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this tell us about Representations?</a:t>
            </a:r>
            <a:endParaRPr lang="en-US" dirty="0"/>
          </a:p>
        </p:txBody>
      </p:sp>
      <p:sp>
        <p:nvSpPr>
          <p:cNvPr id="3" name="Content Placeholder 2"/>
          <p:cNvSpPr>
            <a:spLocks noGrp="1"/>
          </p:cNvSpPr>
          <p:nvPr>
            <p:ph idx="1"/>
          </p:nvPr>
        </p:nvSpPr>
        <p:spPr/>
        <p:txBody>
          <a:bodyPr/>
          <a:lstStyle/>
          <a:p>
            <a:r>
              <a:rPr lang="en-US" dirty="0" smtClean="0"/>
              <a:t>Rats look for stimuli to encode into their cognitive map!</a:t>
            </a:r>
            <a:endParaRPr lang="en-US" dirty="0"/>
          </a:p>
        </p:txBody>
      </p:sp>
      <p:grpSp>
        <p:nvGrpSpPr>
          <p:cNvPr id="5" name="Group 4"/>
          <p:cNvGrpSpPr/>
          <p:nvPr/>
        </p:nvGrpSpPr>
        <p:grpSpPr>
          <a:xfrm>
            <a:off x="1371600" y="3352800"/>
            <a:ext cx="5562600" cy="2362200"/>
            <a:chOff x="1981200" y="3962400"/>
            <a:chExt cx="5562600" cy="2362200"/>
          </a:xfrm>
        </p:grpSpPr>
        <p:sp>
          <p:nvSpPr>
            <p:cNvPr id="6" name="Cross 5"/>
            <p:cNvSpPr/>
            <p:nvPr/>
          </p:nvSpPr>
          <p:spPr>
            <a:xfrm>
              <a:off x="1981200" y="3962400"/>
              <a:ext cx="5562600" cy="2362200"/>
            </a:xfrm>
            <a:prstGeom prst="plus">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a:off x="2590800" y="4495800"/>
              <a:ext cx="0" cy="838200"/>
            </a:xfrm>
            <a:prstGeom prst="line">
              <a:avLst/>
            </a:prstGeom>
            <a:ln w="28575"/>
          </p:spPr>
          <p:style>
            <a:lnRef idx="2">
              <a:schemeClr val="dk1"/>
            </a:lnRef>
            <a:fillRef idx="1">
              <a:schemeClr val="lt1"/>
            </a:fillRef>
            <a:effectRef idx="0">
              <a:schemeClr val="dk1"/>
            </a:effectRef>
            <a:fontRef idx="minor">
              <a:schemeClr val="dk1"/>
            </a:fontRef>
          </p:style>
        </p:cxnSp>
        <p:cxnSp>
          <p:nvCxnSpPr>
            <p:cNvPr id="8" name="Straight Connector 7"/>
            <p:cNvCxnSpPr/>
            <p:nvPr/>
          </p:nvCxnSpPr>
          <p:spPr>
            <a:xfrm flipH="1">
              <a:off x="2590800" y="53340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flipH="1">
              <a:off x="3200400" y="49530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0" name="Straight Connector 9"/>
            <p:cNvCxnSpPr/>
            <p:nvPr/>
          </p:nvCxnSpPr>
          <p:spPr>
            <a:xfrm flipH="1">
              <a:off x="2895600" y="5791200"/>
              <a:ext cx="1295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a:off x="4191000" y="4953000"/>
              <a:ext cx="0" cy="838200"/>
            </a:xfrm>
            <a:prstGeom prst="line">
              <a:avLst/>
            </a:prstGeom>
            <a:ln w="28575"/>
          </p:spPr>
          <p:style>
            <a:lnRef idx="2">
              <a:schemeClr val="dk1"/>
            </a:lnRef>
            <a:fillRef idx="1">
              <a:schemeClr val="lt1"/>
            </a:fillRef>
            <a:effectRef idx="0">
              <a:schemeClr val="dk1"/>
            </a:effectRef>
            <a:fontRef idx="minor">
              <a:schemeClr val="dk1"/>
            </a:fontRef>
          </p:style>
        </p:cxnSp>
        <p:cxnSp>
          <p:nvCxnSpPr>
            <p:cNvPr id="12" name="Straight Connector 11"/>
            <p:cNvCxnSpPr/>
            <p:nvPr/>
          </p:nvCxnSpPr>
          <p:spPr>
            <a:xfrm>
              <a:off x="4800600" y="3962400"/>
              <a:ext cx="0" cy="1828800"/>
            </a:xfrm>
            <a:prstGeom prst="line">
              <a:avLst/>
            </a:prstGeom>
            <a:ln w="28575"/>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flipH="1">
              <a:off x="3276600" y="4495800"/>
              <a:ext cx="15240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4" name="Straight Connector 13"/>
            <p:cNvCxnSpPr/>
            <p:nvPr/>
          </p:nvCxnSpPr>
          <p:spPr>
            <a:xfrm flipH="1">
              <a:off x="3810000" y="57912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5" name="Straight Connector 14"/>
            <p:cNvCxnSpPr/>
            <p:nvPr/>
          </p:nvCxnSpPr>
          <p:spPr>
            <a:xfrm>
              <a:off x="5181600" y="4419600"/>
              <a:ext cx="0" cy="1905000"/>
            </a:xfrm>
            <a:prstGeom prst="line">
              <a:avLst/>
            </a:prstGeom>
            <a:ln w="28575"/>
          </p:spPr>
          <p:style>
            <a:lnRef idx="2">
              <a:schemeClr val="dk1"/>
            </a:lnRef>
            <a:fillRef idx="1">
              <a:schemeClr val="lt1"/>
            </a:fillRef>
            <a:effectRef idx="0">
              <a:schemeClr val="dk1"/>
            </a:effectRef>
            <a:fontRef idx="minor">
              <a:schemeClr val="dk1"/>
            </a:fontRef>
          </p:style>
        </p:cxnSp>
        <p:cxnSp>
          <p:nvCxnSpPr>
            <p:cNvPr id="16" name="Straight Connector 15"/>
            <p:cNvCxnSpPr/>
            <p:nvPr/>
          </p:nvCxnSpPr>
          <p:spPr>
            <a:xfrm flipH="1">
              <a:off x="5181600" y="4419600"/>
              <a:ext cx="914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7" name="Straight Connector 16"/>
            <p:cNvCxnSpPr/>
            <p:nvPr/>
          </p:nvCxnSpPr>
          <p:spPr>
            <a:xfrm>
              <a:off x="5638800" y="48006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flipH="1">
              <a:off x="5638800" y="4800600"/>
              <a:ext cx="1295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a:off x="6019800" y="52578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flipH="1">
              <a:off x="6019800" y="5257800"/>
              <a:ext cx="609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1" name="Straight Connector 20"/>
            <p:cNvCxnSpPr/>
            <p:nvPr/>
          </p:nvCxnSpPr>
          <p:spPr>
            <a:xfrm>
              <a:off x="6934200" y="48006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a:off x="6629400" y="5257800"/>
              <a:ext cx="0" cy="685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3" name="Straight Connector 22"/>
            <p:cNvCxnSpPr/>
            <p:nvPr/>
          </p:nvCxnSpPr>
          <p:spPr>
            <a:xfrm flipH="1">
              <a:off x="6324600" y="5943600"/>
              <a:ext cx="3048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4" name="Straight Connector 23"/>
            <p:cNvCxnSpPr/>
            <p:nvPr/>
          </p:nvCxnSpPr>
          <p:spPr>
            <a:xfrm flipH="1">
              <a:off x="6477000" y="4419600"/>
              <a:ext cx="457200" cy="0"/>
            </a:xfrm>
            <a:prstGeom prst="line">
              <a:avLst/>
            </a:prstGeom>
            <a:ln w="28575"/>
          </p:spPr>
          <p:style>
            <a:lnRef idx="2">
              <a:schemeClr val="dk1"/>
            </a:lnRef>
            <a:fillRef idx="1">
              <a:schemeClr val="lt1"/>
            </a:fillRef>
            <a:effectRef idx="0">
              <a:schemeClr val="dk1"/>
            </a:effectRef>
            <a:fontRef idx="minor">
              <a:schemeClr val="dk1"/>
            </a:fontRef>
          </p:style>
        </p:cxnSp>
      </p:grpSp>
      <p:grpSp>
        <p:nvGrpSpPr>
          <p:cNvPr id="41" name="Group 40"/>
          <p:cNvGrpSpPr/>
          <p:nvPr/>
        </p:nvGrpSpPr>
        <p:grpSpPr>
          <a:xfrm>
            <a:off x="5562600" y="4648200"/>
            <a:ext cx="3276600" cy="1676400"/>
            <a:chOff x="5791200" y="5105400"/>
            <a:chExt cx="3276600" cy="1676400"/>
          </a:xfrm>
        </p:grpSpPr>
        <p:grpSp>
          <p:nvGrpSpPr>
            <p:cNvPr id="33" name="Group 32"/>
            <p:cNvGrpSpPr/>
            <p:nvPr/>
          </p:nvGrpSpPr>
          <p:grpSpPr>
            <a:xfrm>
              <a:off x="7620000" y="5410200"/>
              <a:ext cx="1143000" cy="1066800"/>
              <a:chOff x="7620000" y="5334000"/>
              <a:chExt cx="1219200" cy="1143000"/>
            </a:xfrm>
          </p:grpSpPr>
          <p:sp>
            <p:nvSpPr>
              <p:cNvPr id="25" name="Rectangle 24"/>
              <p:cNvSpPr/>
              <p:nvPr/>
            </p:nvSpPr>
            <p:spPr>
              <a:xfrm>
                <a:off x="7620000" y="5334000"/>
                <a:ext cx="12192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76200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26"/>
              <p:cNvSpPr/>
              <p:nvPr/>
            </p:nvSpPr>
            <p:spPr>
              <a:xfrm>
                <a:off x="7772400" y="5334000"/>
                <a:ext cx="152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79248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p:cNvSpPr/>
              <p:nvPr/>
            </p:nvSpPr>
            <p:spPr>
              <a:xfrm>
                <a:off x="8077200" y="5334000"/>
                <a:ext cx="152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82296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p:cNvSpPr/>
              <p:nvPr/>
            </p:nvSpPr>
            <p:spPr>
              <a:xfrm>
                <a:off x="8382000" y="5334000"/>
                <a:ext cx="152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85344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4" name="Oval 33"/>
            <p:cNvSpPr/>
            <p:nvPr/>
          </p:nvSpPr>
          <p:spPr>
            <a:xfrm>
              <a:off x="5791200" y="5181600"/>
              <a:ext cx="304800" cy="304800"/>
            </a:xfrm>
            <a:prstGeom prst="ellipse">
              <a:avLst/>
            </a:prstGeom>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7315200" y="5105400"/>
              <a:ext cx="1752600" cy="1676400"/>
            </a:xfrm>
            <a:prstGeom prst="ellipse">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 name="Straight Connector 36"/>
            <p:cNvCxnSpPr>
              <a:stCxn id="34" idx="0"/>
              <a:endCxn id="35" idx="0"/>
            </p:cNvCxnSpPr>
            <p:nvPr/>
          </p:nvCxnSpPr>
          <p:spPr>
            <a:xfrm flipV="1">
              <a:off x="5943600" y="5105400"/>
              <a:ext cx="2247900" cy="76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4" idx="3"/>
              <a:endCxn id="35" idx="3"/>
            </p:cNvCxnSpPr>
            <p:nvPr/>
          </p:nvCxnSpPr>
          <p:spPr>
            <a:xfrm>
              <a:off x="5835837" y="5441763"/>
              <a:ext cx="1736026" cy="10945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Orientation</a:t>
            </a:r>
            <a:endParaRPr lang="en-US" dirty="0"/>
          </a:p>
        </p:txBody>
      </p:sp>
      <p:pic>
        <p:nvPicPr>
          <p:cNvPr id="5122" name="Picture 2"/>
          <p:cNvPicPr>
            <a:picLocks noChangeAspect="1" noChangeArrowheads="1"/>
          </p:cNvPicPr>
          <p:nvPr/>
        </p:nvPicPr>
        <p:blipFill>
          <a:blip r:embed="rId3" cstate="print"/>
          <a:srcRect l="17570" t="14583" r="54319" b="20833"/>
          <a:stretch>
            <a:fillRect/>
          </a:stretch>
        </p:blipFill>
        <p:spPr bwMode="auto">
          <a:xfrm>
            <a:off x="1143000" y="1371600"/>
            <a:ext cx="3458060" cy="48768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l="13690" t="16667" r="56442" b="30208"/>
          <a:stretch>
            <a:fillRect/>
          </a:stretch>
        </p:blipFill>
        <p:spPr bwMode="auto">
          <a:xfrm>
            <a:off x="4800600" y="1584439"/>
            <a:ext cx="4271721" cy="4663961"/>
          </a:xfrm>
          <a:prstGeom prst="rect">
            <a:avLst/>
          </a:prstGeom>
          <a:noFill/>
          <a:ln w="9525">
            <a:noFill/>
            <a:miter lim="800000"/>
            <a:headEnd/>
            <a:tailEnd/>
          </a:ln>
        </p:spPr>
      </p:pic>
      <p:sp>
        <p:nvSpPr>
          <p:cNvPr id="7" name="TextBox 6"/>
          <p:cNvSpPr txBox="1"/>
          <p:nvPr/>
        </p:nvSpPr>
        <p:spPr>
          <a:xfrm>
            <a:off x="5791200" y="6488668"/>
            <a:ext cx="3352800" cy="369332"/>
          </a:xfrm>
          <a:prstGeom prst="rect">
            <a:avLst/>
          </a:prstGeom>
          <a:noFill/>
        </p:spPr>
        <p:txBody>
          <a:bodyPr wrap="square" rtlCol="0">
            <a:spAutoFit/>
          </a:bodyPr>
          <a:lstStyle/>
          <a:p>
            <a:pPr algn="r"/>
            <a:r>
              <a:rPr lang="en-US" dirty="0" err="1" smtClean="0"/>
              <a:t>Tolman</a:t>
            </a:r>
            <a:r>
              <a:rPr lang="en-US" dirty="0" smtClean="0"/>
              <a:t>, Ritchie &amp; </a:t>
            </a:r>
            <a:r>
              <a:rPr lang="en-US" dirty="0" err="1" smtClean="0"/>
              <a:t>Kalish</a:t>
            </a:r>
            <a:r>
              <a:rPr lang="en-US" dirty="0" smtClean="0"/>
              <a:t> (19XX)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this tell us about Representations?</a:t>
            </a:r>
            <a:endParaRPr lang="en-US" dirty="0"/>
          </a:p>
        </p:txBody>
      </p:sp>
      <p:sp>
        <p:nvSpPr>
          <p:cNvPr id="3" name="Content Placeholder 2"/>
          <p:cNvSpPr>
            <a:spLocks noGrp="1"/>
          </p:cNvSpPr>
          <p:nvPr>
            <p:ph idx="1"/>
          </p:nvPr>
        </p:nvSpPr>
        <p:spPr>
          <a:xfrm>
            <a:off x="4724400" y="1600200"/>
            <a:ext cx="4191000" cy="4525963"/>
          </a:xfrm>
        </p:spPr>
        <p:txBody>
          <a:bodyPr/>
          <a:lstStyle/>
          <a:p>
            <a:r>
              <a:rPr lang="en-US" dirty="0" smtClean="0"/>
              <a:t>Rats encode maps, relevant stimuli and spatial orientation.</a:t>
            </a:r>
          </a:p>
          <a:p>
            <a:r>
              <a:rPr lang="en-US" dirty="0" smtClean="0"/>
              <a:t>Cognitive Maps</a:t>
            </a:r>
            <a:endParaRPr lang="en-US" dirty="0"/>
          </a:p>
        </p:txBody>
      </p:sp>
      <p:pic>
        <p:nvPicPr>
          <p:cNvPr id="6147" name="Picture 3"/>
          <p:cNvPicPr>
            <a:picLocks noChangeAspect="1" noChangeArrowheads="1"/>
          </p:cNvPicPr>
          <p:nvPr/>
        </p:nvPicPr>
        <p:blipFill>
          <a:blip r:embed="rId3" cstate="print"/>
          <a:srcRect l="9956" t="34375" r="70132" b="14583"/>
          <a:stretch>
            <a:fillRect/>
          </a:stretch>
        </p:blipFill>
        <p:spPr bwMode="auto">
          <a:xfrm>
            <a:off x="1066800" y="1367118"/>
            <a:ext cx="3810000" cy="5490882"/>
          </a:xfrm>
          <a:prstGeom prst="rect">
            <a:avLst/>
          </a:prstGeom>
          <a:noFill/>
          <a:ln w="9525">
            <a:noFill/>
            <a:miter lim="800000"/>
            <a:headEnd/>
            <a:tailEnd/>
          </a:ln>
        </p:spPr>
      </p:pic>
      <p:grpSp>
        <p:nvGrpSpPr>
          <p:cNvPr id="7" name="Group 6"/>
          <p:cNvGrpSpPr/>
          <p:nvPr/>
        </p:nvGrpSpPr>
        <p:grpSpPr>
          <a:xfrm>
            <a:off x="5181600" y="4419600"/>
            <a:ext cx="2781300" cy="1332523"/>
            <a:chOff x="1981200" y="3962400"/>
            <a:chExt cx="5562600" cy="2362200"/>
          </a:xfrm>
        </p:grpSpPr>
        <p:sp>
          <p:nvSpPr>
            <p:cNvPr id="8" name="Cross 7"/>
            <p:cNvSpPr/>
            <p:nvPr/>
          </p:nvSpPr>
          <p:spPr>
            <a:xfrm>
              <a:off x="1981200" y="3962400"/>
              <a:ext cx="5562600" cy="2362200"/>
            </a:xfrm>
            <a:prstGeom prst="plus">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p:cNvCxnSpPr/>
            <p:nvPr/>
          </p:nvCxnSpPr>
          <p:spPr>
            <a:xfrm>
              <a:off x="2590800" y="4495800"/>
              <a:ext cx="0" cy="838200"/>
            </a:xfrm>
            <a:prstGeom prst="line">
              <a:avLst/>
            </a:prstGeom>
            <a:ln w="28575"/>
          </p:spPr>
          <p:style>
            <a:lnRef idx="2">
              <a:schemeClr val="dk1"/>
            </a:lnRef>
            <a:fillRef idx="1">
              <a:schemeClr val="lt1"/>
            </a:fillRef>
            <a:effectRef idx="0">
              <a:schemeClr val="dk1"/>
            </a:effectRef>
            <a:fontRef idx="minor">
              <a:schemeClr val="dk1"/>
            </a:fontRef>
          </p:style>
        </p:cxnSp>
        <p:cxnSp>
          <p:nvCxnSpPr>
            <p:cNvPr id="10" name="Straight Connector 9"/>
            <p:cNvCxnSpPr/>
            <p:nvPr/>
          </p:nvCxnSpPr>
          <p:spPr>
            <a:xfrm flipH="1">
              <a:off x="2590800" y="53340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flipH="1">
              <a:off x="3200400" y="49530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2" name="Straight Connector 11"/>
            <p:cNvCxnSpPr/>
            <p:nvPr/>
          </p:nvCxnSpPr>
          <p:spPr>
            <a:xfrm flipH="1">
              <a:off x="2895600" y="5791200"/>
              <a:ext cx="1295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a:off x="4191000" y="4953000"/>
              <a:ext cx="0" cy="838200"/>
            </a:xfrm>
            <a:prstGeom prst="line">
              <a:avLst/>
            </a:prstGeom>
            <a:ln w="28575"/>
          </p:spPr>
          <p:style>
            <a:lnRef idx="2">
              <a:schemeClr val="dk1"/>
            </a:lnRef>
            <a:fillRef idx="1">
              <a:schemeClr val="lt1"/>
            </a:fillRef>
            <a:effectRef idx="0">
              <a:schemeClr val="dk1"/>
            </a:effectRef>
            <a:fontRef idx="minor">
              <a:schemeClr val="dk1"/>
            </a:fontRef>
          </p:style>
        </p:cxnSp>
        <p:cxnSp>
          <p:nvCxnSpPr>
            <p:cNvPr id="14" name="Straight Connector 13"/>
            <p:cNvCxnSpPr/>
            <p:nvPr/>
          </p:nvCxnSpPr>
          <p:spPr>
            <a:xfrm>
              <a:off x="4800600" y="3962400"/>
              <a:ext cx="0" cy="1828800"/>
            </a:xfrm>
            <a:prstGeom prst="line">
              <a:avLst/>
            </a:prstGeom>
            <a:ln w="28575"/>
          </p:spPr>
          <p:style>
            <a:lnRef idx="2">
              <a:schemeClr val="dk1"/>
            </a:lnRef>
            <a:fillRef idx="1">
              <a:schemeClr val="lt1"/>
            </a:fillRef>
            <a:effectRef idx="0">
              <a:schemeClr val="dk1"/>
            </a:effectRef>
            <a:fontRef idx="minor">
              <a:schemeClr val="dk1"/>
            </a:fontRef>
          </p:style>
        </p:cxnSp>
        <p:cxnSp>
          <p:nvCxnSpPr>
            <p:cNvPr id="15" name="Straight Connector 14"/>
            <p:cNvCxnSpPr/>
            <p:nvPr/>
          </p:nvCxnSpPr>
          <p:spPr>
            <a:xfrm flipH="1">
              <a:off x="3276600" y="4495800"/>
              <a:ext cx="15240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6" name="Straight Connector 15"/>
            <p:cNvCxnSpPr/>
            <p:nvPr/>
          </p:nvCxnSpPr>
          <p:spPr>
            <a:xfrm flipH="1">
              <a:off x="3810000" y="57912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7" name="Straight Connector 16"/>
            <p:cNvCxnSpPr/>
            <p:nvPr/>
          </p:nvCxnSpPr>
          <p:spPr>
            <a:xfrm>
              <a:off x="5181600" y="4419600"/>
              <a:ext cx="0" cy="1905000"/>
            </a:xfrm>
            <a:prstGeom prst="line">
              <a:avLst/>
            </a:prstGeom>
            <a:ln w="28575"/>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flipH="1">
              <a:off x="5181600" y="4419600"/>
              <a:ext cx="914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a:off x="5638800" y="48006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flipH="1">
              <a:off x="5638800" y="4800600"/>
              <a:ext cx="1295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1" name="Straight Connector 20"/>
            <p:cNvCxnSpPr/>
            <p:nvPr/>
          </p:nvCxnSpPr>
          <p:spPr>
            <a:xfrm>
              <a:off x="6019800" y="52578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flipH="1">
              <a:off x="6019800" y="5257800"/>
              <a:ext cx="609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3" name="Straight Connector 22"/>
            <p:cNvCxnSpPr/>
            <p:nvPr/>
          </p:nvCxnSpPr>
          <p:spPr>
            <a:xfrm>
              <a:off x="6934200" y="48006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4" name="Straight Connector 23"/>
            <p:cNvCxnSpPr/>
            <p:nvPr/>
          </p:nvCxnSpPr>
          <p:spPr>
            <a:xfrm>
              <a:off x="6629400" y="5257800"/>
              <a:ext cx="0" cy="685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5" name="Straight Connector 24"/>
            <p:cNvCxnSpPr/>
            <p:nvPr/>
          </p:nvCxnSpPr>
          <p:spPr>
            <a:xfrm flipH="1">
              <a:off x="6324600" y="5943600"/>
              <a:ext cx="3048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6" name="Straight Connector 25"/>
            <p:cNvCxnSpPr/>
            <p:nvPr/>
          </p:nvCxnSpPr>
          <p:spPr>
            <a:xfrm flipH="1">
              <a:off x="6477000" y="4419600"/>
              <a:ext cx="457200" cy="0"/>
            </a:xfrm>
            <a:prstGeom prst="line">
              <a:avLst/>
            </a:prstGeom>
            <a:ln w="28575"/>
          </p:spPr>
          <p:style>
            <a:lnRef idx="2">
              <a:schemeClr val="dk1"/>
            </a:lnRef>
            <a:fillRef idx="1">
              <a:schemeClr val="lt1"/>
            </a:fillRef>
            <a:effectRef idx="0">
              <a:schemeClr val="dk1"/>
            </a:effectRef>
            <a:fontRef idx="minor">
              <a:schemeClr val="dk1"/>
            </a:fontRef>
          </p:style>
        </p:cxnSp>
      </p:grpSp>
      <p:grpSp>
        <p:nvGrpSpPr>
          <p:cNvPr id="27" name="Group 26"/>
          <p:cNvGrpSpPr/>
          <p:nvPr/>
        </p:nvGrpSpPr>
        <p:grpSpPr>
          <a:xfrm>
            <a:off x="7277100" y="5150338"/>
            <a:ext cx="1638300" cy="945662"/>
            <a:chOff x="5791200" y="5105400"/>
            <a:chExt cx="3276600" cy="1676400"/>
          </a:xfrm>
        </p:grpSpPr>
        <p:grpSp>
          <p:nvGrpSpPr>
            <p:cNvPr id="28" name="Group 32"/>
            <p:cNvGrpSpPr/>
            <p:nvPr/>
          </p:nvGrpSpPr>
          <p:grpSpPr>
            <a:xfrm>
              <a:off x="7620000" y="5410200"/>
              <a:ext cx="1143000" cy="1066800"/>
              <a:chOff x="7620000" y="5334000"/>
              <a:chExt cx="1219200" cy="1143000"/>
            </a:xfrm>
          </p:grpSpPr>
          <p:sp>
            <p:nvSpPr>
              <p:cNvPr id="33" name="Rectangle 24"/>
              <p:cNvSpPr/>
              <p:nvPr/>
            </p:nvSpPr>
            <p:spPr>
              <a:xfrm>
                <a:off x="7620000" y="5334000"/>
                <a:ext cx="12192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76200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p:cNvSpPr/>
              <p:nvPr/>
            </p:nvSpPr>
            <p:spPr>
              <a:xfrm>
                <a:off x="7772400" y="5334000"/>
                <a:ext cx="152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79248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p:cNvSpPr/>
              <p:nvPr/>
            </p:nvSpPr>
            <p:spPr>
              <a:xfrm>
                <a:off x="8077200" y="5334000"/>
                <a:ext cx="152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82296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38"/>
              <p:cNvSpPr/>
              <p:nvPr/>
            </p:nvSpPr>
            <p:spPr>
              <a:xfrm>
                <a:off x="8382000" y="5334000"/>
                <a:ext cx="152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85344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9" name="Oval 28"/>
            <p:cNvSpPr/>
            <p:nvPr/>
          </p:nvSpPr>
          <p:spPr>
            <a:xfrm>
              <a:off x="5791200" y="5181600"/>
              <a:ext cx="304800" cy="304800"/>
            </a:xfrm>
            <a:prstGeom prst="ellipse">
              <a:avLst/>
            </a:prstGeom>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7315200" y="5105400"/>
              <a:ext cx="1752600" cy="1676400"/>
            </a:xfrm>
            <a:prstGeom prst="ellipse">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 name="Straight Connector 30"/>
            <p:cNvCxnSpPr>
              <a:stCxn id="29" idx="0"/>
              <a:endCxn id="30" idx="0"/>
            </p:cNvCxnSpPr>
            <p:nvPr/>
          </p:nvCxnSpPr>
          <p:spPr>
            <a:xfrm flipV="1">
              <a:off x="5943600" y="5105400"/>
              <a:ext cx="2247900" cy="76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9" idx="3"/>
              <a:endCxn id="30" idx="3"/>
            </p:cNvCxnSpPr>
            <p:nvPr/>
          </p:nvCxnSpPr>
          <p:spPr>
            <a:xfrm>
              <a:off x="5835837" y="5441763"/>
              <a:ext cx="1736026" cy="10945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5362" name="Picture 2" descr="http://thumbs.dreamstime.com/x/compass-rose-6251464.jpg"/>
          <p:cNvPicPr>
            <a:picLocks noChangeAspect="1" noChangeArrowheads="1"/>
          </p:cNvPicPr>
          <p:nvPr/>
        </p:nvPicPr>
        <p:blipFill>
          <a:blip r:embed="rId4" cstate="print"/>
          <a:srcRect/>
          <a:stretch>
            <a:fillRect/>
          </a:stretch>
        </p:blipFill>
        <p:spPr bwMode="auto">
          <a:xfrm>
            <a:off x="7772400" y="3505200"/>
            <a:ext cx="1066800" cy="1066800"/>
          </a:xfrm>
          <a:prstGeom prst="rect">
            <a:avLst/>
          </a:prstGeom>
          <a:noFill/>
        </p:spPr>
      </p:pic>
      <p:sp>
        <p:nvSpPr>
          <p:cNvPr id="42" name="TextBox 41"/>
          <p:cNvSpPr txBox="1"/>
          <p:nvPr/>
        </p:nvSpPr>
        <p:spPr>
          <a:xfrm>
            <a:off x="5791200" y="6488668"/>
            <a:ext cx="3352800" cy="369332"/>
          </a:xfrm>
          <a:prstGeom prst="rect">
            <a:avLst/>
          </a:prstGeom>
          <a:noFill/>
        </p:spPr>
        <p:txBody>
          <a:bodyPr wrap="square" rtlCol="0">
            <a:spAutoFit/>
          </a:bodyPr>
          <a:lstStyle/>
          <a:p>
            <a:pPr algn="r"/>
            <a:r>
              <a:rPr lang="en-US" dirty="0" err="1" smtClean="0"/>
              <a:t>Tolman</a:t>
            </a:r>
            <a:r>
              <a:rPr lang="en-US" dirty="0" smtClean="0"/>
              <a:t>, Ritchie &amp; </a:t>
            </a:r>
            <a:r>
              <a:rPr lang="en-US" dirty="0" err="1" smtClean="0"/>
              <a:t>Kalish</a:t>
            </a:r>
            <a:r>
              <a:rPr lang="en-US" dirty="0" smtClean="0"/>
              <a:t> (19XX)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Cognitive Revolution</a:t>
            </a:r>
            <a:endParaRPr lang="en-US" dirty="0"/>
          </a:p>
        </p:txBody>
      </p:sp>
      <p:pic>
        <p:nvPicPr>
          <p:cNvPr id="86018" name="Picture 2" descr="http://plato.stanford.edu/entries/connectionism/net.gif"/>
          <p:cNvPicPr>
            <a:picLocks noChangeAspect="1" noChangeArrowheads="1"/>
          </p:cNvPicPr>
          <p:nvPr/>
        </p:nvPicPr>
        <p:blipFill>
          <a:blip r:embed="rId3" cstate="print"/>
          <a:srcRect/>
          <a:stretch>
            <a:fillRect/>
          </a:stretch>
        </p:blipFill>
        <p:spPr bwMode="auto">
          <a:xfrm>
            <a:off x="1371600" y="1295400"/>
            <a:ext cx="3733800" cy="2159549"/>
          </a:xfrm>
          <a:prstGeom prst="rect">
            <a:avLst/>
          </a:prstGeom>
          <a:noFill/>
        </p:spPr>
      </p:pic>
      <p:sp>
        <p:nvSpPr>
          <p:cNvPr id="5" name="TextBox 4"/>
          <p:cNvSpPr txBox="1"/>
          <p:nvPr/>
        </p:nvSpPr>
        <p:spPr>
          <a:xfrm>
            <a:off x="5181600" y="1600200"/>
            <a:ext cx="3687228" cy="1569660"/>
          </a:xfrm>
          <a:prstGeom prst="rect">
            <a:avLst/>
          </a:prstGeom>
          <a:noFill/>
        </p:spPr>
        <p:txBody>
          <a:bodyPr wrap="none" rtlCol="0">
            <a:spAutoFit/>
          </a:bodyPr>
          <a:lstStyle/>
          <a:p>
            <a:r>
              <a:rPr lang="en-US" sz="2400" dirty="0" smtClean="0">
                <a:latin typeface="Courier New" pitchFamily="49" charset="0"/>
                <a:cs typeface="Courier New" pitchFamily="49" charset="0"/>
              </a:rPr>
              <a:t>( (CHAIR=C1) </a:t>
            </a:r>
          </a:p>
          <a:p>
            <a:r>
              <a:rPr lang="en-US" sz="2400" dirty="0" smtClean="0">
                <a:latin typeface="Courier New" pitchFamily="49" charset="0"/>
                <a:cs typeface="Courier New" pitchFamily="49" charset="0"/>
              </a:rPr>
              <a:t>        (BACK=b1)</a:t>
            </a:r>
          </a:p>
          <a:p>
            <a:r>
              <a:rPr lang="en-US" sz="2400" dirty="0" smtClean="0">
                <a:latin typeface="Courier New" pitchFamily="49" charset="0"/>
                <a:cs typeface="Courier New" pitchFamily="49" charset="0"/>
              </a:rPr>
              <a:t>        (SEAT=s1)</a:t>
            </a:r>
          </a:p>
          <a:p>
            <a:r>
              <a:rPr lang="en-US" sz="2400" dirty="0" smtClean="0">
                <a:latin typeface="Courier New" pitchFamily="49" charset="0"/>
                <a:cs typeface="Courier New" pitchFamily="49" charset="0"/>
              </a:rPr>
              <a:t>        (LEGS=l1) )</a:t>
            </a:r>
            <a:endParaRPr lang="en-US" sz="2400" dirty="0">
              <a:latin typeface="Courier New" pitchFamily="49" charset="0"/>
              <a:cs typeface="Courier New" pitchFamily="49" charset="0"/>
            </a:endParaRPr>
          </a:p>
        </p:txBody>
      </p:sp>
      <p:pic>
        <p:nvPicPr>
          <p:cNvPr id="86020" name="Picture 4" descr="http://www.speech.kth.se/%7Eannah/courses/nlp/union.jpg"/>
          <p:cNvPicPr>
            <a:picLocks noChangeAspect="1" noChangeArrowheads="1"/>
          </p:cNvPicPr>
          <p:nvPr/>
        </p:nvPicPr>
        <p:blipFill>
          <a:blip r:embed="rId4" cstate="print"/>
          <a:srcRect/>
          <a:stretch>
            <a:fillRect/>
          </a:stretch>
        </p:blipFill>
        <p:spPr bwMode="auto">
          <a:xfrm>
            <a:off x="1219200" y="3810000"/>
            <a:ext cx="3886200" cy="2732158"/>
          </a:xfrm>
          <a:prstGeom prst="rect">
            <a:avLst/>
          </a:prstGeom>
          <a:noFill/>
        </p:spPr>
      </p:pic>
      <p:pic>
        <p:nvPicPr>
          <p:cNvPr id="86022" name="Picture 6" descr="http://1.bp.blogspot.com/_eIARuH0-x4Y/SPjyqwXLJ-I/AAAAAAAAAQY/W-DQQjn9rd4/s400/tree+why_graphs002.png"/>
          <p:cNvPicPr>
            <a:picLocks noChangeAspect="1" noChangeArrowheads="1"/>
          </p:cNvPicPr>
          <p:nvPr/>
        </p:nvPicPr>
        <p:blipFill>
          <a:blip r:embed="rId5" cstate="print"/>
          <a:srcRect/>
          <a:stretch>
            <a:fillRect/>
          </a:stretch>
        </p:blipFill>
        <p:spPr bwMode="auto">
          <a:xfrm>
            <a:off x="5029200" y="3657600"/>
            <a:ext cx="3962400" cy="270603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229600" cy="1143000"/>
          </a:xfrm>
        </p:spPr>
        <p:txBody>
          <a:bodyPr>
            <a:normAutofit/>
          </a:bodyPr>
          <a:lstStyle/>
          <a:p>
            <a:r>
              <a:rPr lang="en-US" dirty="0" smtClean="0"/>
              <a:t>Formalizing Representations</a:t>
            </a:r>
            <a:endParaRPr lang="en-US" dirty="0"/>
          </a:p>
        </p:txBody>
      </p:sp>
      <p:pic>
        <p:nvPicPr>
          <p:cNvPr id="6" name="Picture 2"/>
          <p:cNvPicPr>
            <a:picLocks noChangeAspect="1" noChangeArrowheads="1"/>
          </p:cNvPicPr>
          <p:nvPr/>
        </p:nvPicPr>
        <p:blipFill>
          <a:blip r:embed="rId3" cstate="print"/>
          <a:srcRect l="12298" t="27084" r="54319" b="33749"/>
          <a:stretch>
            <a:fillRect/>
          </a:stretch>
        </p:blipFill>
        <p:spPr bwMode="auto">
          <a:xfrm>
            <a:off x="1108953" y="1143000"/>
            <a:ext cx="3234447" cy="2133600"/>
          </a:xfrm>
          <a:prstGeom prst="rect">
            <a:avLst/>
          </a:prstGeom>
          <a:noFill/>
          <a:ln w="9525">
            <a:noFill/>
            <a:miter lim="800000"/>
            <a:headEnd/>
            <a:tailEnd/>
          </a:ln>
        </p:spPr>
      </p:pic>
      <p:grpSp>
        <p:nvGrpSpPr>
          <p:cNvPr id="7" name="Group 6"/>
          <p:cNvGrpSpPr/>
          <p:nvPr/>
        </p:nvGrpSpPr>
        <p:grpSpPr>
          <a:xfrm>
            <a:off x="4953000" y="1524000"/>
            <a:ext cx="2781300" cy="1332523"/>
            <a:chOff x="1981200" y="3962400"/>
            <a:chExt cx="5562600" cy="2362200"/>
          </a:xfrm>
        </p:grpSpPr>
        <p:sp>
          <p:nvSpPr>
            <p:cNvPr id="8" name="Cross 7"/>
            <p:cNvSpPr/>
            <p:nvPr/>
          </p:nvSpPr>
          <p:spPr>
            <a:xfrm>
              <a:off x="1981200" y="3962400"/>
              <a:ext cx="5562600" cy="2362200"/>
            </a:xfrm>
            <a:prstGeom prst="plus">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p:cNvCxnSpPr/>
            <p:nvPr/>
          </p:nvCxnSpPr>
          <p:spPr>
            <a:xfrm>
              <a:off x="2590800" y="4495800"/>
              <a:ext cx="0" cy="838200"/>
            </a:xfrm>
            <a:prstGeom prst="line">
              <a:avLst/>
            </a:prstGeom>
            <a:ln w="28575"/>
          </p:spPr>
          <p:style>
            <a:lnRef idx="2">
              <a:schemeClr val="dk1"/>
            </a:lnRef>
            <a:fillRef idx="1">
              <a:schemeClr val="lt1"/>
            </a:fillRef>
            <a:effectRef idx="0">
              <a:schemeClr val="dk1"/>
            </a:effectRef>
            <a:fontRef idx="minor">
              <a:schemeClr val="dk1"/>
            </a:fontRef>
          </p:style>
        </p:cxnSp>
        <p:cxnSp>
          <p:nvCxnSpPr>
            <p:cNvPr id="10" name="Straight Connector 9"/>
            <p:cNvCxnSpPr/>
            <p:nvPr/>
          </p:nvCxnSpPr>
          <p:spPr>
            <a:xfrm flipH="1">
              <a:off x="2590800" y="53340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flipH="1">
              <a:off x="3200400" y="49530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2" name="Straight Connector 11"/>
            <p:cNvCxnSpPr/>
            <p:nvPr/>
          </p:nvCxnSpPr>
          <p:spPr>
            <a:xfrm flipH="1">
              <a:off x="2895600" y="5791200"/>
              <a:ext cx="1295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3" name="Straight Connector 12"/>
            <p:cNvCxnSpPr/>
            <p:nvPr/>
          </p:nvCxnSpPr>
          <p:spPr>
            <a:xfrm>
              <a:off x="4191000" y="4953000"/>
              <a:ext cx="0" cy="838200"/>
            </a:xfrm>
            <a:prstGeom prst="line">
              <a:avLst/>
            </a:prstGeom>
            <a:ln w="28575"/>
          </p:spPr>
          <p:style>
            <a:lnRef idx="2">
              <a:schemeClr val="dk1"/>
            </a:lnRef>
            <a:fillRef idx="1">
              <a:schemeClr val="lt1"/>
            </a:fillRef>
            <a:effectRef idx="0">
              <a:schemeClr val="dk1"/>
            </a:effectRef>
            <a:fontRef idx="minor">
              <a:schemeClr val="dk1"/>
            </a:fontRef>
          </p:style>
        </p:cxnSp>
        <p:cxnSp>
          <p:nvCxnSpPr>
            <p:cNvPr id="14" name="Straight Connector 13"/>
            <p:cNvCxnSpPr/>
            <p:nvPr/>
          </p:nvCxnSpPr>
          <p:spPr>
            <a:xfrm>
              <a:off x="4800600" y="3962400"/>
              <a:ext cx="0" cy="1828800"/>
            </a:xfrm>
            <a:prstGeom prst="line">
              <a:avLst/>
            </a:prstGeom>
            <a:ln w="28575"/>
          </p:spPr>
          <p:style>
            <a:lnRef idx="2">
              <a:schemeClr val="dk1"/>
            </a:lnRef>
            <a:fillRef idx="1">
              <a:schemeClr val="lt1"/>
            </a:fillRef>
            <a:effectRef idx="0">
              <a:schemeClr val="dk1"/>
            </a:effectRef>
            <a:fontRef idx="minor">
              <a:schemeClr val="dk1"/>
            </a:fontRef>
          </p:style>
        </p:cxnSp>
        <p:cxnSp>
          <p:nvCxnSpPr>
            <p:cNvPr id="15" name="Straight Connector 14"/>
            <p:cNvCxnSpPr/>
            <p:nvPr/>
          </p:nvCxnSpPr>
          <p:spPr>
            <a:xfrm flipH="1">
              <a:off x="3276600" y="4495800"/>
              <a:ext cx="15240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flipH="1">
              <a:off x="3810000" y="5791200"/>
              <a:ext cx="990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19" name="Straight Connector 18"/>
            <p:cNvCxnSpPr/>
            <p:nvPr/>
          </p:nvCxnSpPr>
          <p:spPr>
            <a:xfrm>
              <a:off x="5181600" y="4419600"/>
              <a:ext cx="0" cy="1905000"/>
            </a:xfrm>
            <a:prstGeom prst="line">
              <a:avLst/>
            </a:prstGeom>
            <a:ln w="28575"/>
          </p:spPr>
          <p:style>
            <a:lnRef idx="2">
              <a:schemeClr val="dk1"/>
            </a:lnRef>
            <a:fillRef idx="1">
              <a:schemeClr val="lt1"/>
            </a:fillRef>
            <a:effectRef idx="0">
              <a:schemeClr val="dk1"/>
            </a:effectRef>
            <a:fontRef idx="minor">
              <a:schemeClr val="dk1"/>
            </a:fontRef>
          </p:style>
        </p:cxnSp>
        <p:cxnSp>
          <p:nvCxnSpPr>
            <p:cNvPr id="20" name="Straight Connector 19"/>
            <p:cNvCxnSpPr/>
            <p:nvPr/>
          </p:nvCxnSpPr>
          <p:spPr>
            <a:xfrm flipH="1">
              <a:off x="5181600" y="4419600"/>
              <a:ext cx="914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1" name="Straight Connector 20"/>
            <p:cNvCxnSpPr/>
            <p:nvPr/>
          </p:nvCxnSpPr>
          <p:spPr>
            <a:xfrm>
              <a:off x="5638800" y="48006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2" name="Straight Connector 21"/>
            <p:cNvCxnSpPr/>
            <p:nvPr/>
          </p:nvCxnSpPr>
          <p:spPr>
            <a:xfrm flipH="1">
              <a:off x="5638800" y="4800600"/>
              <a:ext cx="12954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3" name="Straight Connector 22"/>
            <p:cNvCxnSpPr/>
            <p:nvPr/>
          </p:nvCxnSpPr>
          <p:spPr>
            <a:xfrm>
              <a:off x="6019800" y="52578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4" name="Straight Connector 23"/>
            <p:cNvCxnSpPr/>
            <p:nvPr/>
          </p:nvCxnSpPr>
          <p:spPr>
            <a:xfrm flipH="1">
              <a:off x="6019800" y="5257800"/>
              <a:ext cx="6096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5" name="Straight Connector 24"/>
            <p:cNvCxnSpPr/>
            <p:nvPr/>
          </p:nvCxnSpPr>
          <p:spPr>
            <a:xfrm>
              <a:off x="6934200" y="4800600"/>
              <a:ext cx="0" cy="1066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6" name="Straight Connector 25"/>
            <p:cNvCxnSpPr/>
            <p:nvPr/>
          </p:nvCxnSpPr>
          <p:spPr>
            <a:xfrm>
              <a:off x="6629400" y="5257800"/>
              <a:ext cx="0" cy="685800"/>
            </a:xfrm>
            <a:prstGeom prst="line">
              <a:avLst/>
            </a:prstGeom>
            <a:ln w="28575"/>
          </p:spPr>
          <p:style>
            <a:lnRef idx="2">
              <a:schemeClr val="dk1"/>
            </a:lnRef>
            <a:fillRef idx="1">
              <a:schemeClr val="lt1"/>
            </a:fillRef>
            <a:effectRef idx="0">
              <a:schemeClr val="dk1"/>
            </a:effectRef>
            <a:fontRef idx="minor">
              <a:schemeClr val="dk1"/>
            </a:fontRef>
          </p:style>
        </p:cxnSp>
        <p:cxnSp>
          <p:nvCxnSpPr>
            <p:cNvPr id="27" name="Straight Connector 26"/>
            <p:cNvCxnSpPr/>
            <p:nvPr/>
          </p:nvCxnSpPr>
          <p:spPr>
            <a:xfrm flipH="1">
              <a:off x="6324600" y="5943600"/>
              <a:ext cx="304800"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8" name="Straight Connector 27"/>
            <p:cNvCxnSpPr/>
            <p:nvPr/>
          </p:nvCxnSpPr>
          <p:spPr>
            <a:xfrm flipH="1">
              <a:off x="6477000" y="4419600"/>
              <a:ext cx="457200" cy="0"/>
            </a:xfrm>
            <a:prstGeom prst="line">
              <a:avLst/>
            </a:prstGeom>
            <a:ln w="28575"/>
          </p:spPr>
          <p:style>
            <a:lnRef idx="2">
              <a:schemeClr val="dk1"/>
            </a:lnRef>
            <a:fillRef idx="1">
              <a:schemeClr val="lt1"/>
            </a:fillRef>
            <a:effectRef idx="0">
              <a:schemeClr val="dk1"/>
            </a:effectRef>
            <a:fontRef idx="minor">
              <a:schemeClr val="dk1"/>
            </a:fontRef>
          </p:style>
        </p:cxnSp>
      </p:grpSp>
      <p:grpSp>
        <p:nvGrpSpPr>
          <p:cNvPr id="29" name="Group 28"/>
          <p:cNvGrpSpPr/>
          <p:nvPr/>
        </p:nvGrpSpPr>
        <p:grpSpPr>
          <a:xfrm>
            <a:off x="7048500" y="2254738"/>
            <a:ext cx="1638300" cy="945662"/>
            <a:chOff x="5791200" y="5105400"/>
            <a:chExt cx="3276600" cy="1676400"/>
          </a:xfrm>
        </p:grpSpPr>
        <p:grpSp>
          <p:nvGrpSpPr>
            <p:cNvPr id="30" name="Group 32"/>
            <p:cNvGrpSpPr/>
            <p:nvPr/>
          </p:nvGrpSpPr>
          <p:grpSpPr>
            <a:xfrm>
              <a:off x="7620000" y="5410200"/>
              <a:ext cx="1143000" cy="1066800"/>
              <a:chOff x="7620000" y="5334000"/>
              <a:chExt cx="1219200" cy="1143000"/>
            </a:xfrm>
          </p:grpSpPr>
          <p:sp>
            <p:nvSpPr>
              <p:cNvPr id="35" name="Rectangle 24"/>
              <p:cNvSpPr/>
              <p:nvPr/>
            </p:nvSpPr>
            <p:spPr>
              <a:xfrm>
                <a:off x="7620000" y="5334000"/>
                <a:ext cx="12192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76200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p:cNvSpPr/>
              <p:nvPr/>
            </p:nvSpPr>
            <p:spPr>
              <a:xfrm>
                <a:off x="7772400" y="5334000"/>
                <a:ext cx="152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79248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38"/>
              <p:cNvSpPr/>
              <p:nvPr/>
            </p:nvSpPr>
            <p:spPr>
              <a:xfrm>
                <a:off x="8077200" y="5334000"/>
                <a:ext cx="152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82296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p:cNvSpPr/>
              <p:nvPr/>
            </p:nvSpPr>
            <p:spPr>
              <a:xfrm>
                <a:off x="8382000" y="5334000"/>
                <a:ext cx="152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8534400" y="5334000"/>
                <a:ext cx="1524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1" name="Oval 30"/>
            <p:cNvSpPr/>
            <p:nvPr/>
          </p:nvSpPr>
          <p:spPr>
            <a:xfrm>
              <a:off x="5791200" y="5181600"/>
              <a:ext cx="304800" cy="304800"/>
            </a:xfrm>
            <a:prstGeom prst="ellipse">
              <a:avLst/>
            </a:prstGeom>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7315200" y="5105400"/>
              <a:ext cx="1752600" cy="1676400"/>
            </a:xfrm>
            <a:prstGeom prst="ellipse">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 name="Straight Connector 32"/>
            <p:cNvCxnSpPr>
              <a:stCxn id="31" idx="0"/>
              <a:endCxn id="32" idx="0"/>
            </p:cNvCxnSpPr>
            <p:nvPr/>
          </p:nvCxnSpPr>
          <p:spPr>
            <a:xfrm flipV="1">
              <a:off x="5943600" y="5105400"/>
              <a:ext cx="2247900" cy="76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3"/>
              <a:endCxn id="32" idx="3"/>
            </p:cNvCxnSpPr>
            <p:nvPr/>
          </p:nvCxnSpPr>
          <p:spPr>
            <a:xfrm>
              <a:off x="5835837" y="5441763"/>
              <a:ext cx="1736026" cy="10945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43" name="Picture 2" descr="http://thumbs.dreamstime.com/x/compass-rose-6251464.jpg"/>
          <p:cNvPicPr>
            <a:picLocks noChangeAspect="1" noChangeArrowheads="1"/>
          </p:cNvPicPr>
          <p:nvPr/>
        </p:nvPicPr>
        <p:blipFill>
          <a:blip r:embed="rId4" cstate="print"/>
          <a:srcRect/>
          <a:stretch>
            <a:fillRect/>
          </a:stretch>
        </p:blipFill>
        <p:spPr bwMode="auto">
          <a:xfrm>
            <a:off x="7543800" y="609600"/>
            <a:ext cx="1066800" cy="1066800"/>
          </a:xfrm>
          <a:prstGeom prst="rect">
            <a:avLst/>
          </a:prstGeom>
          <a:noFill/>
        </p:spPr>
      </p:pic>
      <p:sp>
        <p:nvSpPr>
          <p:cNvPr id="45" name="Content Placeholder 2"/>
          <p:cNvSpPr>
            <a:spLocks noGrp="1"/>
          </p:cNvSpPr>
          <p:nvPr>
            <p:ph idx="1"/>
          </p:nvPr>
        </p:nvSpPr>
        <p:spPr>
          <a:xfrm>
            <a:off x="1143000" y="3352800"/>
            <a:ext cx="8001000" cy="3505200"/>
          </a:xfrm>
        </p:spPr>
        <p:txBody>
          <a:bodyPr>
            <a:normAutofit/>
          </a:bodyPr>
          <a:lstStyle/>
          <a:p>
            <a:r>
              <a:rPr lang="en-US" sz="2800" b="1" dirty="0" smtClean="0"/>
              <a:t>Domain</a:t>
            </a:r>
            <a:r>
              <a:rPr lang="en-US" sz="2800" dirty="0" smtClean="0"/>
              <a:t> – </a:t>
            </a:r>
            <a:r>
              <a:rPr lang="en-US" sz="2400" dirty="0" smtClean="0"/>
              <a:t>World and the Representational Domain</a:t>
            </a:r>
          </a:p>
          <a:p>
            <a:r>
              <a:rPr lang="en-US" sz="2800" b="1" dirty="0" smtClean="0"/>
              <a:t>Content</a:t>
            </a:r>
            <a:r>
              <a:rPr lang="en-US" sz="2800" dirty="0" smtClean="0"/>
              <a:t> – </a:t>
            </a:r>
            <a:r>
              <a:rPr lang="en-US" sz="2400" dirty="0" smtClean="0"/>
              <a:t>Features in the World encoded in 				  Representational Domain</a:t>
            </a:r>
            <a:endParaRPr lang="en-US" sz="2800" dirty="0" smtClean="0"/>
          </a:p>
          <a:p>
            <a:r>
              <a:rPr lang="en-US" sz="2800" b="1" dirty="0" smtClean="0"/>
              <a:t>Code</a:t>
            </a:r>
            <a:r>
              <a:rPr lang="en-US" sz="2800" dirty="0" smtClean="0"/>
              <a:t> – </a:t>
            </a:r>
            <a:r>
              <a:rPr lang="en-US" sz="2400" dirty="0" smtClean="0"/>
              <a:t>Rules for relating features of the World and 		             Content of the Representational Domain</a:t>
            </a:r>
            <a:endParaRPr lang="en-US" sz="2800" dirty="0" smtClean="0"/>
          </a:p>
          <a:p>
            <a:r>
              <a:rPr lang="en-US" sz="2800" b="1" dirty="0" smtClean="0"/>
              <a:t>Medium</a:t>
            </a:r>
            <a:r>
              <a:rPr lang="en-US" sz="2800" dirty="0" smtClean="0"/>
              <a:t> – </a:t>
            </a:r>
            <a:r>
              <a:rPr lang="en-US" sz="2400" dirty="0" smtClean="0"/>
              <a:t>Physical Instantiation of the Representation</a:t>
            </a:r>
            <a:endParaRPr lang="en-US" sz="2800" dirty="0" smtClean="0"/>
          </a:p>
          <a:p>
            <a:r>
              <a:rPr lang="en-US" sz="2800" b="1" dirty="0" smtClean="0"/>
              <a:t>Dynamics</a:t>
            </a:r>
            <a:r>
              <a:rPr lang="en-US" sz="2800" dirty="0" smtClean="0"/>
              <a:t> – </a:t>
            </a:r>
            <a:r>
              <a:rPr lang="en-US" sz="2400" dirty="0" smtClean="0"/>
              <a:t>How representations change</a:t>
            </a:r>
            <a:endParaRPr lang="en-US" sz="2800" dirty="0" smtClean="0"/>
          </a:p>
        </p:txBody>
      </p:sp>
      <p:sp>
        <p:nvSpPr>
          <p:cNvPr id="46" name="TextBox 45"/>
          <p:cNvSpPr txBox="1"/>
          <p:nvPr/>
        </p:nvSpPr>
        <p:spPr>
          <a:xfrm>
            <a:off x="5791200" y="6488668"/>
            <a:ext cx="3352800" cy="369332"/>
          </a:xfrm>
          <a:prstGeom prst="rect">
            <a:avLst/>
          </a:prstGeom>
          <a:noFill/>
        </p:spPr>
        <p:txBody>
          <a:bodyPr wrap="square" rtlCol="0">
            <a:spAutoFit/>
          </a:bodyPr>
          <a:lstStyle/>
          <a:p>
            <a:pPr algn="r"/>
            <a:r>
              <a:rPr lang="en-US" dirty="0" err="1" smtClean="0"/>
              <a:t>Roitblat</a:t>
            </a:r>
            <a:r>
              <a:rPr lang="en-US" dirty="0" smtClean="0"/>
              <a:t> (1982)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Distributed Network Model of Semantic Memory</a:t>
            </a:r>
            <a:endParaRPr lang="en-US" dirty="0"/>
          </a:p>
        </p:txBody>
      </p:sp>
      <p:pic>
        <p:nvPicPr>
          <p:cNvPr id="45058" name="Picture 2" descr="http://www.collegemagazine.com/userFiles/FCK/articles/4233/images/1bih.jpg"/>
          <p:cNvPicPr>
            <a:picLocks noChangeAspect="1" noChangeArrowheads="1"/>
          </p:cNvPicPr>
          <p:nvPr/>
        </p:nvPicPr>
        <p:blipFill>
          <a:blip r:embed="rId3" cstate="print"/>
          <a:srcRect/>
          <a:stretch>
            <a:fillRect/>
          </a:stretch>
        </p:blipFill>
        <p:spPr bwMode="auto">
          <a:xfrm>
            <a:off x="266700" y="1447800"/>
            <a:ext cx="4762500" cy="3667126"/>
          </a:xfrm>
          <a:prstGeom prst="rect">
            <a:avLst/>
          </a:prstGeom>
          <a:noFill/>
        </p:spPr>
      </p:pic>
      <p:pic>
        <p:nvPicPr>
          <p:cNvPr id="45060" name="Picture 4" descr="https://encrypted-tbn1.gstatic.com/images?q=tbn:ANd9GcTS4BI5gph7OXo4EfjVRFL8yCJGKLskMUPMFeUDAZP5oX3ySBJaJQ"/>
          <p:cNvPicPr>
            <a:picLocks noChangeAspect="1" noChangeArrowheads="1"/>
          </p:cNvPicPr>
          <p:nvPr/>
        </p:nvPicPr>
        <p:blipFill>
          <a:blip r:embed="rId4" cstate="print"/>
          <a:srcRect l="52703"/>
          <a:stretch>
            <a:fillRect/>
          </a:stretch>
        </p:blipFill>
        <p:spPr bwMode="auto">
          <a:xfrm>
            <a:off x="76200" y="3038475"/>
            <a:ext cx="2667000" cy="3743325"/>
          </a:xfrm>
          <a:prstGeom prst="rect">
            <a:avLst/>
          </a:prstGeom>
          <a:noFill/>
        </p:spPr>
      </p:pic>
      <p:pic>
        <p:nvPicPr>
          <p:cNvPr id="45062" name="Picture 6" descr="http://www.aiminghigherconsultants.com/wp-content/uploads/2011/08/iStock_000008206546Medium.jpg"/>
          <p:cNvPicPr>
            <a:picLocks noChangeAspect="1" noChangeArrowheads="1"/>
          </p:cNvPicPr>
          <p:nvPr/>
        </p:nvPicPr>
        <p:blipFill>
          <a:blip r:embed="rId5" cstate="print"/>
          <a:srcRect/>
          <a:stretch>
            <a:fillRect/>
          </a:stretch>
        </p:blipFill>
        <p:spPr bwMode="auto">
          <a:xfrm>
            <a:off x="2819400" y="3038475"/>
            <a:ext cx="2495550" cy="3743325"/>
          </a:xfrm>
          <a:prstGeom prst="rect">
            <a:avLst/>
          </a:prstGeom>
          <a:noFill/>
        </p:spPr>
      </p:pic>
      <p:sp>
        <p:nvSpPr>
          <p:cNvPr id="8" name="Content Placeholder 2"/>
          <p:cNvSpPr>
            <a:spLocks noGrp="1"/>
          </p:cNvSpPr>
          <p:nvPr>
            <p:ph idx="1"/>
          </p:nvPr>
        </p:nvSpPr>
        <p:spPr>
          <a:xfrm>
            <a:off x="5181600" y="1447800"/>
            <a:ext cx="3962400" cy="4876800"/>
          </a:xfrm>
        </p:spPr>
        <p:txBody>
          <a:bodyPr>
            <a:normAutofit fontScale="92500" lnSpcReduction="10000"/>
          </a:bodyPr>
          <a:lstStyle/>
          <a:p>
            <a:r>
              <a:rPr lang="en-US" b="1" dirty="0" smtClean="0"/>
              <a:t>Domain</a:t>
            </a:r>
            <a:r>
              <a:rPr lang="en-US" dirty="0" smtClean="0"/>
              <a:t>: Identifying fake college students</a:t>
            </a:r>
            <a:endParaRPr lang="en-US" b="1" dirty="0" smtClean="0"/>
          </a:p>
          <a:p>
            <a:r>
              <a:rPr lang="en-US" b="1" dirty="0" smtClean="0"/>
              <a:t>Content:</a:t>
            </a:r>
            <a:r>
              <a:rPr lang="en-US" dirty="0" smtClean="0"/>
              <a:t> Book, backpack, smile, headphones, smart phone,  </a:t>
            </a:r>
            <a:r>
              <a:rPr lang="en-US" dirty="0" err="1" smtClean="0"/>
              <a:t>hoodie</a:t>
            </a:r>
            <a:endParaRPr lang="en-US" dirty="0" smtClean="0"/>
          </a:p>
          <a:p>
            <a:r>
              <a:rPr lang="en-US" b="1" dirty="0" smtClean="0"/>
              <a:t>Code</a:t>
            </a:r>
            <a:r>
              <a:rPr lang="en-US" dirty="0" smtClean="0"/>
              <a:t>: Salient features get represented</a:t>
            </a:r>
          </a:p>
          <a:p>
            <a:r>
              <a:rPr lang="en-US" b="1" dirty="0" smtClean="0"/>
              <a:t>Medium</a:t>
            </a:r>
            <a:r>
              <a:rPr lang="en-US" dirty="0" smtClean="0"/>
              <a:t>: </a:t>
            </a:r>
            <a:r>
              <a:rPr lang="en-US" i="1" dirty="0" smtClean="0"/>
              <a:t>&lt;unspecified&gt;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Distributed Network Model of Semantic Memory</a:t>
            </a:r>
            <a:endParaRPr lang="en-US" dirty="0"/>
          </a:p>
        </p:txBody>
      </p:sp>
      <p:sp>
        <p:nvSpPr>
          <p:cNvPr id="4" name="Oval 3"/>
          <p:cNvSpPr/>
          <p:nvPr/>
        </p:nvSpPr>
        <p:spPr>
          <a:xfrm>
            <a:off x="1600200" y="2133600"/>
            <a:ext cx="1676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Book</a:t>
            </a:r>
            <a:endParaRPr lang="en-US" sz="2400" dirty="0"/>
          </a:p>
        </p:txBody>
      </p:sp>
      <p:sp>
        <p:nvSpPr>
          <p:cNvPr id="8" name="Oval 7"/>
          <p:cNvSpPr/>
          <p:nvPr/>
        </p:nvSpPr>
        <p:spPr>
          <a:xfrm>
            <a:off x="3276600" y="4343400"/>
            <a:ext cx="1676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Glasses</a:t>
            </a:r>
          </a:p>
        </p:txBody>
      </p:sp>
      <p:sp>
        <p:nvSpPr>
          <p:cNvPr id="9" name="Oval 8"/>
          <p:cNvSpPr/>
          <p:nvPr/>
        </p:nvSpPr>
        <p:spPr>
          <a:xfrm>
            <a:off x="1447800" y="5105400"/>
            <a:ext cx="1676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smtClean="0"/>
              <a:t>Hoodie</a:t>
            </a:r>
            <a:endParaRPr lang="en-US" sz="2400" dirty="0" smtClean="0"/>
          </a:p>
        </p:txBody>
      </p:sp>
      <p:sp>
        <p:nvSpPr>
          <p:cNvPr id="10" name="Oval 9"/>
          <p:cNvSpPr/>
          <p:nvPr/>
        </p:nvSpPr>
        <p:spPr>
          <a:xfrm>
            <a:off x="6400800" y="2438400"/>
            <a:ext cx="1676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Scowl</a:t>
            </a:r>
          </a:p>
        </p:txBody>
      </p:sp>
      <p:sp>
        <p:nvSpPr>
          <p:cNvPr id="11" name="Oval 10"/>
          <p:cNvSpPr/>
          <p:nvPr/>
        </p:nvSpPr>
        <p:spPr>
          <a:xfrm>
            <a:off x="1524000" y="3733800"/>
            <a:ext cx="1676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Ironic </a:t>
            </a:r>
          </a:p>
          <a:p>
            <a:pPr algn="ctr"/>
            <a:r>
              <a:rPr lang="en-US" sz="2400" dirty="0" smtClean="0"/>
              <a:t>T-Shirt</a:t>
            </a:r>
          </a:p>
        </p:txBody>
      </p:sp>
      <p:sp>
        <p:nvSpPr>
          <p:cNvPr id="12" name="Oval 11"/>
          <p:cNvSpPr/>
          <p:nvPr/>
        </p:nvSpPr>
        <p:spPr>
          <a:xfrm>
            <a:off x="6019800" y="3505200"/>
            <a:ext cx="1676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Smile</a:t>
            </a:r>
          </a:p>
        </p:txBody>
      </p:sp>
      <p:sp>
        <p:nvSpPr>
          <p:cNvPr id="13" name="Oval 12"/>
          <p:cNvSpPr/>
          <p:nvPr/>
        </p:nvSpPr>
        <p:spPr>
          <a:xfrm>
            <a:off x="4419600" y="1752600"/>
            <a:ext cx="1676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Head-</a:t>
            </a:r>
          </a:p>
          <a:p>
            <a:pPr algn="ctr"/>
            <a:r>
              <a:rPr lang="en-US" sz="2400" dirty="0" smtClean="0"/>
              <a:t>phones</a:t>
            </a:r>
          </a:p>
        </p:txBody>
      </p:sp>
      <p:sp>
        <p:nvSpPr>
          <p:cNvPr id="14" name="Oval 13"/>
          <p:cNvSpPr/>
          <p:nvPr/>
        </p:nvSpPr>
        <p:spPr>
          <a:xfrm>
            <a:off x="5257800" y="4800600"/>
            <a:ext cx="19050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Cynicism</a:t>
            </a:r>
          </a:p>
        </p:txBody>
      </p:sp>
      <p:sp>
        <p:nvSpPr>
          <p:cNvPr id="15" name="Oval 14"/>
          <p:cNvSpPr/>
          <p:nvPr/>
        </p:nvSpPr>
        <p:spPr>
          <a:xfrm>
            <a:off x="3581400" y="2971800"/>
            <a:ext cx="16764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Smart Phone</a:t>
            </a:r>
          </a:p>
        </p:txBody>
      </p:sp>
      <p:sp>
        <p:nvSpPr>
          <p:cNvPr id="16" name="TextBox 15"/>
          <p:cNvSpPr txBox="1"/>
          <p:nvPr/>
        </p:nvSpPr>
        <p:spPr>
          <a:xfrm>
            <a:off x="3886200" y="6488668"/>
            <a:ext cx="5257800" cy="369332"/>
          </a:xfrm>
          <a:prstGeom prst="rect">
            <a:avLst/>
          </a:prstGeom>
          <a:noFill/>
        </p:spPr>
        <p:txBody>
          <a:bodyPr wrap="square" rtlCol="0">
            <a:spAutoFit/>
          </a:bodyPr>
          <a:lstStyle/>
          <a:p>
            <a:pPr algn="r"/>
            <a:r>
              <a:rPr lang="en-US" dirty="0" err="1" smtClean="0"/>
              <a:t>Plaut</a:t>
            </a:r>
            <a:r>
              <a:rPr lang="en-US" dirty="0" smtClean="0"/>
              <a:t> &amp; </a:t>
            </a:r>
            <a:r>
              <a:rPr lang="en-US" dirty="0" err="1" smtClean="0"/>
              <a:t>Bootj</a:t>
            </a:r>
            <a:r>
              <a:rPr lang="en-US" dirty="0" smtClean="0"/>
              <a:t> (2000)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par>
                                <p:cTn id="9" presetID="1" presetClass="emph" presetSubtype="2" fill="hold" nodeType="withEffect">
                                  <p:stCondLst>
                                    <p:cond delay="0"/>
                                  </p:stCondLst>
                                  <p:childTnLst>
                                    <p:animClr clrSpc="rgb">
                                      <p:cBhvr>
                                        <p:cTn id="10" dur="2000" fill="hold"/>
                                        <p:tgtEl>
                                          <p:spTgt spid="13"/>
                                        </p:tgtEl>
                                        <p:attrNameLst>
                                          <p:attrName>fillcolor</p:attrName>
                                        </p:attrNameLst>
                                      </p:cBhvr>
                                      <p:to>
                                        <a:schemeClr val="accent2"/>
                                      </p:to>
                                    </p:animClr>
                                    <p:set>
                                      <p:cBhvr>
                                        <p:cTn id="11" dur="2000" fill="hold"/>
                                        <p:tgtEl>
                                          <p:spTgt spid="13"/>
                                        </p:tgtEl>
                                        <p:attrNameLst>
                                          <p:attrName>fill.type</p:attrName>
                                        </p:attrNameLst>
                                      </p:cBhvr>
                                      <p:to>
                                        <p:strVal val="solid"/>
                                      </p:to>
                                    </p:set>
                                    <p:set>
                                      <p:cBhvr>
                                        <p:cTn id="12" dur="2000" fill="hold"/>
                                        <p:tgtEl>
                                          <p:spTgt spid="13"/>
                                        </p:tgtEl>
                                        <p:attrNameLst>
                                          <p:attrName>fill.on</p:attrName>
                                        </p:attrNameLst>
                                      </p:cBhvr>
                                      <p:to>
                                        <p:strVal val="true"/>
                                      </p:to>
                                    </p:set>
                                  </p:childTnLst>
                                </p:cTn>
                              </p:par>
                              <p:par>
                                <p:cTn id="13" presetID="1" presetClass="emph" presetSubtype="2" fill="hold" nodeType="withEffect">
                                  <p:stCondLst>
                                    <p:cond delay="0"/>
                                  </p:stCondLst>
                                  <p:childTnLst>
                                    <p:animClr clrSpc="rgb">
                                      <p:cBhvr>
                                        <p:cTn id="14" dur="2000" fill="hold"/>
                                        <p:tgtEl>
                                          <p:spTgt spid="15"/>
                                        </p:tgtEl>
                                        <p:attrNameLst>
                                          <p:attrName>fillcolor</p:attrName>
                                        </p:attrNameLst>
                                      </p:cBhvr>
                                      <p:to>
                                        <a:schemeClr val="accent2"/>
                                      </p:to>
                                    </p:animClr>
                                    <p:set>
                                      <p:cBhvr>
                                        <p:cTn id="15" dur="2000" fill="hold"/>
                                        <p:tgtEl>
                                          <p:spTgt spid="15"/>
                                        </p:tgtEl>
                                        <p:attrNameLst>
                                          <p:attrName>fill.type</p:attrName>
                                        </p:attrNameLst>
                                      </p:cBhvr>
                                      <p:to>
                                        <p:strVal val="solid"/>
                                      </p:to>
                                    </p:set>
                                    <p:set>
                                      <p:cBhvr>
                                        <p:cTn id="16" dur="2000" fill="hold"/>
                                        <p:tgtEl>
                                          <p:spTgt spid="15"/>
                                        </p:tgtEl>
                                        <p:attrNameLst>
                                          <p:attrName>fill.on</p:attrName>
                                        </p:attrNameLst>
                                      </p:cBhvr>
                                      <p:to>
                                        <p:strVal val="true"/>
                                      </p:to>
                                    </p:set>
                                  </p:childTnLst>
                                </p:cTn>
                              </p:par>
                              <p:par>
                                <p:cTn id="17" presetID="1" presetClass="emph" presetSubtype="2" fill="hold" nodeType="withEffect">
                                  <p:stCondLst>
                                    <p:cond delay="0"/>
                                  </p:stCondLst>
                                  <p:childTnLst>
                                    <p:animClr clrSpc="rgb">
                                      <p:cBhvr>
                                        <p:cTn id="18" dur="2000" fill="hold"/>
                                        <p:tgtEl>
                                          <p:spTgt spid="9"/>
                                        </p:tgtEl>
                                        <p:attrNameLst>
                                          <p:attrName>fillcolor</p:attrName>
                                        </p:attrNameLst>
                                      </p:cBhvr>
                                      <p:to>
                                        <a:schemeClr val="accent2"/>
                                      </p:to>
                                    </p:animClr>
                                    <p:set>
                                      <p:cBhvr>
                                        <p:cTn id="19" dur="2000" fill="hold"/>
                                        <p:tgtEl>
                                          <p:spTgt spid="9"/>
                                        </p:tgtEl>
                                        <p:attrNameLst>
                                          <p:attrName>fill.type</p:attrName>
                                        </p:attrNameLst>
                                      </p:cBhvr>
                                      <p:to>
                                        <p:strVal val="solid"/>
                                      </p:to>
                                    </p:set>
                                    <p:set>
                                      <p:cBhvr>
                                        <p:cTn id="20" dur="2000" fill="hold"/>
                                        <p:tgtEl>
                                          <p:spTgt spid="9"/>
                                        </p:tgtEl>
                                        <p:attrNameLst>
                                          <p:attrName>fill.on</p:attrName>
                                        </p:attrNameLst>
                                      </p:cBhvr>
                                      <p:to>
                                        <p:strVal val="true"/>
                                      </p:to>
                                    </p:set>
                                  </p:childTnLst>
                                </p:cTn>
                              </p:par>
                              <p:par>
                                <p:cTn id="21" presetID="1" presetClass="emph" presetSubtype="2" fill="hold" nodeType="withEffect">
                                  <p:stCondLst>
                                    <p:cond delay="0"/>
                                  </p:stCondLst>
                                  <p:childTnLst>
                                    <p:animClr clrSpc="rgb">
                                      <p:cBhvr>
                                        <p:cTn id="22" dur="2000" fill="hold"/>
                                        <p:tgtEl>
                                          <p:spTgt spid="12"/>
                                        </p:tgtEl>
                                        <p:attrNameLst>
                                          <p:attrName>fillcolor</p:attrName>
                                        </p:attrNameLst>
                                      </p:cBhvr>
                                      <p:to>
                                        <a:schemeClr val="accent2"/>
                                      </p:to>
                                    </p:animClr>
                                    <p:set>
                                      <p:cBhvr>
                                        <p:cTn id="23" dur="2000" fill="hold"/>
                                        <p:tgtEl>
                                          <p:spTgt spid="12"/>
                                        </p:tgtEl>
                                        <p:attrNameLst>
                                          <p:attrName>fill.type</p:attrName>
                                        </p:attrNameLst>
                                      </p:cBhvr>
                                      <p:to>
                                        <p:strVal val="solid"/>
                                      </p:to>
                                    </p:set>
                                    <p:set>
                                      <p:cBhvr>
                                        <p:cTn id="24" dur="2000" fill="hold"/>
                                        <p:tgtEl>
                                          <p:spTgt spid="12"/>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p:cBhvr>
                                        <p:cTn id="28" dur="2000" fill="hold"/>
                                        <p:tgtEl>
                                          <p:spTgt spid="4"/>
                                        </p:tgtEl>
                                        <p:attrNameLst>
                                          <p:attrName>fillcolor</p:attrName>
                                        </p:attrNameLst>
                                      </p:cBhvr>
                                      <p:to>
                                        <a:schemeClr val="bg1"/>
                                      </p:to>
                                    </p:animClr>
                                    <p:set>
                                      <p:cBhvr>
                                        <p:cTn id="29" dur="2000" fill="hold"/>
                                        <p:tgtEl>
                                          <p:spTgt spid="4"/>
                                        </p:tgtEl>
                                        <p:attrNameLst>
                                          <p:attrName>fill.type</p:attrName>
                                        </p:attrNameLst>
                                      </p:cBhvr>
                                      <p:to>
                                        <p:strVal val="solid"/>
                                      </p:to>
                                    </p:set>
                                    <p:set>
                                      <p:cBhvr>
                                        <p:cTn id="30" dur="2000" fill="hold"/>
                                        <p:tgtEl>
                                          <p:spTgt spid="4"/>
                                        </p:tgtEl>
                                        <p:attrNameLst>
                                          <p:attrName>fill.on</p:attrName>
                                        </p:attrNameLst>
                                      </p:cBhvr>
                                      <p:to>
                                        <p:strVal val="true"/>
                                      </p:to>
                                    </p:set>
                                  </p:childTnLst>
                                </p:cTn>
                              </p:par>
                              <p:par>
                                <p:cTn id="31" presetID="1" presetClass="emph" presetSubtype="2" fill="hold" nodeType="withEffect">
                                  <p:stCondLst>
                                    <p:cond delay="0"/>
                                  </p:stCondLst>
                                  <p:childTnLst>
                                    <p:animClr clrSpc="rgb">
                                      <p:cBhvr>
                                        <p:cTn id="32" dur="2000" fill="hold"/>
                                        <p:tgtEl>
                                          <p:spTgt spid="12"/>
                                        </p:tgtEl>
                                        <p:attrNameLst>
                                          <p:attrName>fillcolor</p:attrName>
                                        </p:attrNameLst>
                                      </p:cBhvr>
                                      <p:to>
                                        <a:schemeClr val="bg1"/>
                                      </p:to>
                                    </p:animClr>
                                    <p:set>
                                      <p:cBhvr>
                                        <p:cTn id="33" dur="2000" fill="hold"/>
                                        <p:tgtEl>
                                          <p:spTgt spid="12"/>
                                        </p:tgtEl>
                                        <p:attrNameLst>
                                          <p:attrName>fill.type</p:attrName>
                                        </p:attrNameLst>
                                      </p:cBhvr>
                                      <p:to>
                                        <p:strVal val="solid"/>
                                      </p:to>
                                    </p:set>
                                    <p:set>
                                      <p:cBhvr>
                                        <p:cTn id="34" dur="2000" fill="hold"/>
                                        <p:tgtEl>
                                          <p:spTgt spid="12"/>
                                        </p:tgtEl>
                                        <p:attrNameLst>
                                          <p:attrName>fill.on</p:attrName>
                                        </p:attrNameLst>
                                      </p:cBhvr>
                                      <p:to>
                                        <p:strVal val="true"/>
                                      </p:to>
                                    </p:set>
                                  </p:childTnLst>
                                </p:cTn>
                              </p:par>
                              <p:par>
                                <p:cTn id="35" presetID="1" presetClass="emph" presetSubtype="2" fill="hold" nodeType="withEffect">
                                  <p:stCondLst>
                                    <p:cond delay="0"/>
                                  </p:stCondLst>
                                  <p:childTnLst>
                                    <p:animClr clrSpc="rgb">
                                      <p:cBhvr>
                                        <p:cTn id="36" dur="2000" fill="hold"/>
                                        <p:tgtEl>
                                          <p:spTgt spid="10"/>
                                        </p:tgtEl>
                                        <p:attrNameLst>
                                          <p:attrName>fillcolor</p:attrName>
                                        </p:attrNameLst>
                                      </p:cBhvr>
                                      <p:to>
                                        <a:schemeClr val="accent2"/>
                                      </p:to>
                                    </p:animClr>
                                    <p:set>
                                      <p:cBhvr>
                                        <p:cTn id="37" dur="2000" fill="hold"/>
                                        <p:tgtEl>
                                          <p:spTgt spid="10"/>
                                        </p:tgtEl>
                                        <p:attrNameLst>
                                          <p:attrName>fill.type</p:attrName>
                                        </p:attrNameLst>
                                      </p:cBhvr>
                                      <p:to>
                                        <p:strVal val="solid"/>
                                      </p:to>
                                    </p:set>
                                    <p:set>
                                      <p:cBhvr>
                                        <p:cTn id="38" dur="2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p:cBhvr>
                                        <p:cTn id="40" dur="2000" fill="hold"/>
                                        <p:tgtEl>
                                          <p:spTgt spid="11"/>
                                        </p:tgtEl>
                                        <p:attrNameLst>
                                          <p:attrName>fillcolor</p:attrName>
                                        </p:attrNameLst>
                                      </p:cBhvr>
                                      <p:to>
                                        <a:schemeClr val="accent2"/>
                                      </p:to>
                                    </p:animClr>
                                    <p:set>
                                      <p:cBhvr>
                                        <p:cTn id="41" dur="2000" fill="hold"/>
                                        <p:tgtEl>
                                          <p:spTgt spid="11"/>
                                        </p:tgtEl>
                                        <p:attrNameLst>
                                          <p:attrName>fill.type</p:attrName>
                                        </p:attrNameLst>
                                      </p:cBhvr>
                                      <p:to>
                                        <p:strVal val="solid"/>
                                      </p:to>
                                    </p:set>
                                    <p:set>
                                      <p:cBhvr>
                                        <p:cTn id="42" dur="2000" fill="hold"/>
                                        <p:tgtEl>
                                          <p:spTgt spid="11"/>
                                        </p:tgtEl>
                                        <p:attrNameLst>
                                          <p:attrName>fill.on</p:attrName>
                                        </p:attrNameLst>
                                      </p:cBhvr>
                                      <p:to>
                                        <p:strVal val="true"/>
                                      </p:to>
                                    </p:set>
                                  </p:childTnLst>
                                </p:cTn>
                              </p:par>
                              <p:par>
                                <p:cTn id="43" presetID="1" presetClass="emph" presetSubtype="2" fill="hold" nodeType="withEffect">
                                  <p:stCondLst>
                                    <p:cond delay="0"/>
                                  </p:stCondLst>
                                  <p:childTnLst>
                                    <p:animClr clrSpc="rgb">
                                      <p:cBhvr>
                                        <p:cTn id="44" dur="2000" fill="hold"/>
                                        <p:tgtEl>
                                          <p:spTgt spid="14"/>
                                        </p:tgtEl>
                                        <p:attrNameLst>
                                          <p:attrName>fillcolor</p:attrName>
                                        </p:attrNameLst>
                                      </p:cBhvr>
                                      <p:to>
                                        <a:schemeClr val="accent2"/>
                                      </p:to>
                                    </p:animClr>
                                    <p:set>
                                      <p:cBhvr>
                                        <p:cTn id="45" dur="2000" fill="hold"/>
                                        <p:tgtEl>
                                          <p:spTgt spid="14"/>
                                        </p:tgtEl>
                                        <p:attrNameLst>
                                          <p:attrName>fill.type</p:attrName>
                                        </p:attrNameLst>
                                      </p:cBhvr>
                                      <p:to>
                                        <p:strVal val="solid"/>
                                      </p:to>
                                    </p:set>
                                    <p:set>
                                      <p:cBhvr>
                                        <p:cTn id="46" dur="2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Criticisms of </a:t>
            </a:r>
            <a:r>
              <a:rPr lang="en-US" dirty="0" err="1" smtClean="0"/>
              <a:t>Amodal</a:t>
            </a:r>
            <a:r>
              <a:rPr lang="en-US" dirty="0" smtClean="0"/>
              <a:t> Models</a:t>
            </a:r>
            <a:endParaRPr lang="en-US" dirty="0"/>
          </a:p>
        </p:txBody>
      </p:sp>
      <p:sp>
        <p:nvSpPr>
          <p:cNvPr id="3" name="Content Placeholder 2"/>
          <p:cNvSpPr>
            <a:spLocks noGrp="1"/>
          </p:cNvSpPr>
          <p:nvPr>
            <p:ph idx="1"/>
          </p:nvPr>
        </p:nvSpPr>
        <p:spPr/>
        <p:txBody>
          <a:bodyPr>
            <a:normAutofit/>
          </a:bodyPr>
          <a:lstStyle/>
          <a:p>
            <a:r>
              <a:rPr lang="en-US" dirty="0" smtClean="0"/>
              <a:t>They are not </a:t>
            </a:r>
            <a:r>
              <a:rPr lang="en-US" b="1" dirty="0" smtClean="0"/>
              <a:t>grounded</a:t>
            </a:r>
            <a:r>
              <a:rPr lang="en-US" dirty="0" smtClean="0"/>
              <a:t> representations</a:t>
            </a:r>
          </a:p>
          <a:p>
            <a:r>
              <a:rPr lang="en-US" dirty="0" smtClean="0"/>
              <a:t>There is no straightforward biologically plausible coding mechanism</a:t>
            </a:r>
          </a:p>
          <a:p>
            <a:endParaRPr lang="en-US" dirty="0" smtClean="0"/>
          </a:p>
          <a:p>
            <a:r>
              <a:rPr lang="en-US" dirty="0" smtClean="0"/>
              <a:t>Explanatory Power is post-hoc</a:t>
            </a:r>
          </a:p>
          <a:p>
            <a:r>
              <a:rPr lang="en-US" dirty="0" smtClean="0"/>
              <a:t>Not parsimonious</a:t>
            </a:r>
          </a:p>
          <a:p>
            <a:r>
              <a:rPr lang="en-US" dirty="0" smtClean="0"/>
              <a:t>Models do not generate hypotheses</a:t>
            </a:r>
          </a:p>
        </p:txBody>
      </p:sp>
      <p:sp>
        <p:nvSpPr>
          <p:cNvPr id="4" name="TextBox 3"/>
          <p:cNvSpPr txBox="1"/>
          <p:nvPr/>
        </p:nvSpPr>
        <p:spPr>
          <a:xfrm>
            <a:off x="3886200" y="6488668"/>
            <a:ext cx="5257800" cy="369332"/>
          </a:xfrm>
          <a:prstGeom prst="rect">
            <a:avLst/>
          </a:prstGeom>
          <a:noFill/>
        </p:spPr>
        <p:txBody>
          <a:bodyPr wrap="square" rtlCol="0">
            <a:spAutoFit/>
          </a:bodyPr>
          <a:lstStyle/>
          <a:p>
            <a:pPr algn="r"/>
            <a:r>
              <a:rPr lang="en-US" dirty="0" err="1" smtClean="0"/>
              <a:t>Barsalou</a:t>
            </a:r>
            <a:r>
              <a:rPr lang="en-US" dirty="0" smtClean="0"/>
              <a:t> (1999)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Perceptual Symbol Systems</a:t>
            </a:r>
            <a:endParaRPr lang="en-US" dirty="0"/>
          </a:p>
        </p:txBody>
      </p:sp>
      <p:pic>
        <p:nvPicPr>
          <p:cNvPr id="4" name="Picture 2" descr="http://www.collegemagazine.com/userFiles/FCK/articles/4233/images/1bih.jpg"/>
          <p:cNvPicPr>
            <a:picLocks noChangeAspect="1" noChangeArrowheads="1"/>
          </p:cNvPicPr>
          <p:nvPr/>
        </p:nvPicPr>
        <p:blipFill>
          <a:blip r:embed="rId3" cstate="print"/>
          <a:srcRect/>
          <a:stretch>
            <a:fillRect/>
          </a:stretch>
        </p:blipFill>
        <p:spPr bwMode="auto">
          <a:xfrm>
            <a:off x="419100" y="1447800"/>
            <a:ext cx="4762500" cy="3667126"/>
          </a:xfrm>
          <a:prstGeom prst="rect">
            <a:avLst/>
          </a:prstGeom>
          <a:noFill/>
        </p:spPr>
      </p:pic>
      <p:pic>
        <p:nvPicPr>
          <p:cNvPr id="5" name="Picture 4" descr="https://encrypted-tbn1.gstatic.com/images?q=tbn:ANd9GcTS4BI5gph7OXo4EfjVRFL8yCJGKLskMUPMFeUDAZP5oX3ySBJaJQ"/>
          <p:cNvPicPr>
            <a:picLocks noChangeAspect="1" noChangeArrowheads="1"/>
          </p:cNvPicPr>
          <p:nvPr/>
        </p:nvPicPr>
        <p:blipFill>
          <a:blip r:embed="rId4" cstate="print"/>
          <a:srcRect l="52703"/>
          <a:stretch>
            <a:fillRect/>
          </a:stretch>
        </p:blipFill>
        <p:spPr bwMode="auto">
          <a:xfrm>
            <a:off x="228600" y="3038475"/>
            <a:ext cx="2667000" cy="3743325"/>
          </a:xfrm>
          <a:prstGeom prst="rect">
            <a:avLst/>
          </a:prstGeom>
          <a:noFill/>
        </p:spPr>
      </p:pic>
      <p:pic>
        <p:nvPicPr>
          <p:cNvPr id="6" name="Picture 6" descr="http://www.aiminghigherconsultants.com/wp-content/uploads/2011/08/iStock_000008206546Medium.jpg"/>
          <p:cNvPicPr>
            <a:picLocks noChangeAspect="1" noChangeArrowheads="1"/>
          </p:cNvPicPr>
          <p:nvPr/>
        </p:nvPicPr>
        <p:blipFill>
          <a:blip r:embed="rId5" cstate="print"/>
          <a:srcRect/>
          <a:stretch>
            <a:fillRect/>
          </a:stretch>
        </p:blipFill>
        <p:spPr bwMode="auto">
          <a:xfrm>
            <a:off x="2971800" y="3038475"/>
            <a:ext cx="2495550" cy="3743325"/>
          </a:xfrm>
          <a:prstGeom prst="rect">
            <a:avLst/>
          </a:prstGeom>
          <a:noFill/>
        </p:spPr>
      </p:pic>
      <p:sp>
        <p:nvSpPr>
          <p:cNvPr id="8" name="TextBox 7"/>
          <p:cNvSpPr txBox="1"/>
          <p:nvPr/>
        </p:nvSpPr>
        <p:spPr>
          <a:xfrm>
            <a:off x="3886200" y="6488668"/>
            <a:ext cx="5257800" cy="369332"/>
          </a:xfrm>
          <a:prstGeom prst="rect">
            <a:avLst/>
          </a:prstGeom>
          <a:noFill/>
        </p:spPr>
        <p:txBody>
          <a:bodyPr wrap="square" rtlCol="0">
            <a:spAutoFit/>
          </a:bodyPr>
          <a:lstStyle/>
          <a:p>
            <a:pPr algn="r"/>
            <a:r>
              <a:rPr lang="en-US" dirty="0" err="1" smtClean="0"/>
              <a:t>Barsalou</a:t>
            </a:r>
            <a:r>
              <a:rPr lang="en-US" dirty="0" smtClean="0"/>
              <a:t> (1999)</a:t>
            </a:r>
            <a:endParaRPr lang="en-US" dirty="0"/>
          </a:p>
        </p:txBody>
      </p:sp>
      <p:sp>
        <p:nvSpPr>
          <p:cNvPr id="9" name="Content Placeholder 2"/>
          <p:cNvSpPr>
            <a:spLocks noGrp="1"/>
          </p:cNvSpPr>
          <p:nvPr>
            <p:ph idx="1"/>
          </p:nvPr>
        </p:nvSpPr>
        <p:spPr>
          <a:xfrm>
            <a:off x="5334000" y="1447800"/>
            <a:ext cx="3962400" cy="4876800"/>
          </a:xfrm>
        </p:spPr>
        <p:txBody>
          <a:bodyPr>
            <a:normAutofit fontScale="85000" lnSpcReduction="20000"/>
          </a:bodyPr>
          <a:lstStyle/>
          <a:p>
            <a:r>
              <a:rPr lang="en-US" b="1" dirty="0" smtClean="0"/>
              <a:t>Domain</a:t>
            </a:r>
            <a:r>
              <a:rPr lang="en-US" dirty="0" smtClean="0"/>
              <a:t>: Identifying fake college students</a:t>
            </a:r>
            <a:endParaRPr lang="en-US" b="1" dirty="0" smtClean="0"/>
          </a:p>
          <a:p>
            <a:r>
              <a:rPr lang="en-US" b="1" dirty="0" smtClean="0"/>
              <a:t>Content: </a:t>
            </a:r>
            <a:r>
              <a:rPr lang="en-US" dirty="0" smtClean="0"/>
              <a:t>Same as before</a:t>
            </a:r>
          </a:p>
          <a:p>
            <a:r>
              <a:rPr lang="en-US" b="1" dirty="0" smtClean="0"/>
              <a:t>Code</a:t>
            </a:r>
            <a:r>
              <a:rPr lang="en-US" dirty="0" smtClean="0"/>
              <a:t>: Selective attention picks out features</a:t>
            </a:r>
          </a:p>
          <a:p>
            <a:r>
              <a:rPr lang="en-US" b="1" dirty="0" smtClean="0"/>
              <a:t>Medium</a:t>
            </a:r>
            <a:r>
              <a:rPr lang="en-US" dirty="0" smtClean="0"/>
              <a:t>: </a:t>
            </a:r>
            <a:r>
              <a:rPr lang="en-US" i="1" dirty="0" smtClean="0"/>
              <a:t> </a:t>
            </a:r>
            <a:r>
              <a:rPr lang="en-US" dirty="0" smtClean="0"/>
              <a:t>Areas of the brain corresponding to perception and motion</a:t>
            </a:r>
          </a:p>
          <a:p>
            <a:r>
              <a:rPr lang="en-US" b="1" dirty="0" smtClean="0"/>
              <a:t>Dynamics</a:t>
            </a:r>
            <a:r>
              <a:rPr lang="en-US" dirty="0" smtClean="0"/>
              <a:t>: Features are converted into simulators</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Perceptual Symbol Systems</a:t>
            </a:r>
            <a:endParaRPr lang="en-US" dirty="0"/>
          </a:p>
        </p:txBody>
      </p:sp>
      <p:pic>
        <p:nvPicPr>
          <p:cNvPr id="96260" name="Picture 4" descr="http://head4success.com/wp-content/uploads/2011/06/The-Next-Step-College-Students.jpg"/>
          <p:cNvPicPr>
            <a:picLocks noChangeAspect="1" noChangeArrowheads="1"/>
          </p:cNvPicPr>
          <p:nvPr/>
        </p:nvPicPr>
        <p:blipFill>
          <a:blip r:embed="rId2" cstate="print"/>
          <a:srcRect/>
          <a:stretch>
            <a:fillRect/>
          </a:stretch>
        </p:blipFill>
        <p:spPr bwMode="auto">
          <a:xfrm>
            <a:off x="3981838" y="3419475"/>
            <a:ext cx="5162162" cy="3438525"/>
          </a:xfrm>
          <a:prstGeom prst="rect">
            <a:avLst/>
          </a:prstGeom>
          <a:noFill/>
        </p:spPr>
      </p:pic>
      <p:pic>
        <p:nvPicPr>
          <p:cNvPr id="96258" name="Picture 2" descr="http://madisoncollege.edu/files/images/college-success-students.jpg"/>
          <p:cNvPicPr>
            <a:picLocks noChangeAspect="1" noChangeArrowheads="1"/>
          </p:cNvPicPr>
          <p:nvPr/>
        </p:nvPicPr>
        <p:blipFill>
          <a:blip r:embed="rId3" cstate="print"/>
          <a:srcRect l="18075" t="2585" r="3340" b="6947"/>
          <a:stretch>
            <a:fillRect/>
          </a:stretch>
        </p:blipFill>
        <p:spPr bwMode="auto">
          <a:xfrm>
            <a:off x="1295400" y="990600"/>
            <a:ext cx="4572000" cy="3200400"/>
          </a:xfrm>
          <a:prstGeom prst="rect">
            <a:avLst/>
          </a:prstGeom>
          <a:noFill/>
        </p:spPr>
      </p:pic>
      <p:pic>
        <p:nvPicPr>
          <p:cNvPr id="96262" name="Picture 6" descr="http://fabakis.files.wordpress.com/2008/10/bustedteesbfc6df58eb7c8f716f4b3dd5c5d19fd31.jpg?w=510"/>
          <p:cNvPicPr>
            <a:picLocks noChangeAspect="1" noChangeArrowheads="1"/>
          </p:cNvPicPr>
          <p:nvPr/>
        </p:nvPicPr>
        <p:blipFill>
          <a:blip r:embed="rId4" cstate="print"/>
          <a:srcRect/>
          <a:stretch>
            <a:fillRect/>
          </a:stretch>
        </p:blipFill>
        <p:spPr bwMode="auto">
          <a:xfrm>
            <a:off x="6324600" y="1066800"/>
            <a:ext cx="1981200" cy="266437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a </a:t>
            </a:r>
            <a:r>
              <a:rPr lang="en-US" dirty="0" err="1"/>
              <a:t>S</a:t>
            </a:r>
            <a:r>
              <a:rPr lang="en-US" dirty="0" err="1" smtClean="0"/>
              <a:t>tructuralist</a:t>
            </a:r>
            <a:r>
              <a:rPr lang="en-US" dirty="0" smtClean="0"/>
              <a:t> . . .</a:t>
            </a:r>
            <a:endParaRPr lang="en-US" dirty="0"/>
          </a:p>
        </p:txBody>
      </p:sp>
      <p:sp>
        <p:nvSpPr>
          <p:cNvPr id="3" name="Content Placeholder 2"/>
          <p:cNvSpPr>
            <a:spLocks noGrp="1"/>
          </p:cNvSpPr>
          <p:nvPr>
            <p:ph idx="1"/>
          </p:nvPr>
        </p:nvSpPr>
        <p:spPr>
          <a:xfrm>
            <a:off x="914400" y="1447800"/>
            <a:ext cx="8229600" cy="1295400"/>
          </a:xfrm>
        </p:spPr>
        <p:txBody>
          <a:bodyPr>
            <a:normAutofit fontScale="92500" lnSpcReduction="20000"/>
          </a:bodyPr>
          <a:lstStyle/>
          <a:p>
            <a:r>
              <a:rPr lang="en-US" dirty="0" smtClean="0"/>
              <a:t>There are a set number of elemental “</a:t>
            </a:r>
            <a:r>
              <a:rPr lang="en-US" b="1" i="1" dirty="0" smtClean="0"/>
              <a:t>states</a:t>
            </a:r>
            <a:r>
              <a:rPr lang="en-US" i="1" dirty="0" smtClean="0"/>
              <a:t> of consciousness”</a:t>
            </a:r>
            <a:r>
              <a:rPr lang="en-US" dirty="0" smtClean="0"/>
              <a:t> that can combine to explain consciousness.</a:t>
            </a:r>
            <a:endParaRPr lang="en-US" dirty="0"/>
          </a:p>
        </p:txBody>
      </p:sp>
      <p:sp>
        <p:nvSpPr>
          <p:cNvPr id="8" name="Title 1"/>
          <p:cNvSpPr txBox="1">
            <a:spLocks/>
          </p:cNvSpPr>
          <p:nvPr/>
        </p:nvSpPr>
        <p:spPr>
          <a:xfrm>
            <a:off x="3429000" y="2590800"/>
            <a:ext cx="5288280" cy="1143000"/>
          </a:xfrm>
          <a:prstGeom prst="rect">
            <a:avLst/>
          </a:prstGeom>
        </p:spPr>
        <p:txBody>
          <a:bodyPr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or a Functionalist</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9" name="Content Placeholder 2"/>
          <p:cNvSpPr txBox="1">
            <a:spLocks/>
          </p:cNvSpPr>
          <p:nvPr/>
        </p:nvSpPr>
        <p:spPr>
          <a:xfrm>
            <a:off x="914400" y="3733800"/>
            <a:ext cx="8229600" cy="1295400"/>
          </a:xfrm>
          <a:prstGeom prst="rect">
            <a:avLst/>
          </a:prstGeom>
        </p:spPr>
        <p:txBody>
          <a:bodyPr>
            <a:normAutofit fontScale="925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There are a set number of elemental “</a:t>
            </a:r>
            <a:r>
              <a:rPr kumimoji="0" lang="en-US" sz="3200" b="1" i="1" u="none" strike="noStrike" kern="1200" cap="none" spc="0" normalizeH="0" baseline="0" noProof="0" dirty="0" smtClean="0">
                <a:ln>
                  <a:noFill/>
                </a:ln>
                <a:solidFill>
                  <a:schemeClr val="tx1"/>
                </a:solidFill>
                <a:effectLst/>
                <a:uLnTx/>
                <a:uFillTx/>
                <a:latin typeface="+mn-lt"/>
                <a:ea typeface="+mn-ea"/>
                <a:cs typeface="+mn-cs"/>
              </a:rPr>
              <a:t>processes</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 of consciousness”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that can combine to explain consciousness.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Box 9"/>
          <p:cNvSpPr txBox="1"/>
          <p:nvPr/>
        </p:nvSpPr>
        <p:spPr>
          <a:xfrm>
            <a:off x="7239000" y="6488668"/>
            <a:ext cx="1905000" cy="369332"/>
          </a:xfrm>
          <a:prstGeom prst="rect">
            <a:avLst/>
          </a:prstGeom>
          <a:noFill/>
        </p:spPr>
        <p:txBody>
          <a:bodyPr wrap="square" rtlCol="0">
            <a:spAutoFit/>
          </a:bodyPr>
          <a:lstStyle/>
          <a:p>
            <a:pPr algn="r"/>
            <a:r>
              <a:rPr lang="en-US" dirty="0" smtClean="0"/>
              <a:t>Watson (1913)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are representations useful?</a:t>
            </a:r>
            <a:endParaRPr lang="en-US" dirty="0"/>
          </a:p>
        </p:txBody>
      </p:sp>
      <p:sp>
        <p:nvSpPr>
          <p:cNvPr id="3" name="Content Placeholder 2"/>
          <p:cNvSpPr>
            <a:spLocks noGrp="1"/>
          </p:cNvSpPr>
          <p:nvPr>
            <p:ph idx="1"/>
          </p:nvPr>
        </p:nvSpPr>
        <p:spPr>
          <a:xfrm>
            <a:off x="1435608" y="1447800"/>
            <a:ext cx="7498080" cy="4876800"/>
          </a:xfrm>
        </p:spPr>
        <p:txBody>
          <a:bodyPr>
            <a:normAutofit/>
          </a:bodyPr>
          <a:lstStyle/>
          <a:p>
            <a:r>
              <a:rPr lang="en-US" dirty="0" smtClean="0"/>
              <a:t>Cognitive scientists propose representation at both the computational and algorithmic level of explanation (Marr, 1982) with the intent that neuroscientists will eventually be able to provide explanations at the </a:t>
            </a:r>
            <a:r>
              <a:rPr lang="en-US" dirty="0" err="1" smtClean="0"/>
              <a:t>implementational</a:t>
            </a:r>
            <a:r>
              <a:rPr lang="en-US" dirty="0" smtClean="0"/>
              <a:t> level.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435608" y="1447800"/>
            <a:ext cx="7498080" cy="1676400"/>
          </a:xfrm>
        </p:spPr>
        <p:txBody>
          <a:bodyPr/>
          <a:lstStyle/>
          <a:p>
            <a:r>
              <a:rPr lang="en-US" dirty="0" smtClean="0"/>
              <a:t>What is a representation?</a:t>
            </a:r>
          </a:p>
        </p:txBody>
      </p:sp>
      <p:grpSp>
        <p:nvGrpSpPr>
          <p:cNvPr id="25" name="Group 24"/>
          <p:cNvGrpSpPr/>
          <p:nvPr/>
        </p:nvGrpSpPr>
        <p:grpSpPr>
          <a:xfrm>
            <a:off x="1676400" y="1920796"/>
            <a:ext cx="7166725" cy="4564090"/>
            <a:chOff x="1828800" y="1920796"/>
            <a:chExt cx="7166725" cy="4564090"/>
          </a:xfrm>
        </p:grpSpPr>
        <p:cxnSp>
          <p:nvCxnSpPr>
            <p:cNvPr id="5" name="Straight Connector 4"/>
            <p:cNvCxnSpPr/>
            <p:nvPr/>
          </p:nvCxnSpPr>
          <p:spPr>
            <a:xfrm>
              <a:off x="1828800" y="2514600"/>
              <a:ext cx="0" cy="35814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1828800" y="4343400"/>
              <a:ext cx="67056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2743200" y="37338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3657600" y="43434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4572000" y="37338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6400800" y="3733800"/>
              <a:ext cx="0" cy="6096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5486400" y="4343400"/>
              <a:ext cx="0" cy="609600"/>
            </a:xfrm>
            <a:prstGeom prst="line">
              <a:avLst/>
            </a:prstGeom>
          </p:spPr>
          <p:style>
            <a:lnRef idx="3">
              <a:schemeClr val="dk1"/>
            </a:lnRef>
            <a:fillRef idx="0">
              <a:schemeClr val="dk1"/>
            </a:fillRef>
            <a:effectRef idx="2">
              <a:schemeClr val="dk1"/>
            </a:effectRef>
            <a:fontRef idx="minor">
              <a:schemeClr val="tx1"/>
            </a:fontRef>
          </p:style>
        </p:cxnSp>
        <p:sp>
          <p:nvSpPr>
            <p:cNvPr id="15" name="TextBox 14"/>
            <p:cNvSpPr txBox="1"/>
            <p:nvPr/>
          </p:nvSpPr>
          <p:spPr>
            <a:xfrm rot="18542162">
              <a:off x="2329619" y="2554046"/>
              <a:ext cx="1981633" cy="830997"/>
            </a:xfrm>
            <a:prstGeom prst="rect">
              <a:avLst/>
            </a:prstGeom>
            <a:noFill/>
          </p:spPr>
          <p:txBody>
            <a:bodyPr wrap="none" rtlCol="0">
              <a:spAutoFit/>
            </a:bodyPr>
            <a:lstStyle/>
            <a:p>
              <a:r>
                <a:rPr lang="en-US" sz="2400" dirty="0" err="1" smtClean="0"/>
                <a:t>Structuralist</a:t>
              </a:r>
              <a:r>
                <a:rPr lang="en-US" sz="2400" dirty="0" smtClean="0"/>
                <a:t> &amp;</a:t>
              </a:r>
            </a:p>
            <a:p>
              <a:r>
                <a:rPr lang="en-US" sz="2400" dirty="0" smtClean="0"/>
                <a:t>Functionalists</a:t>
              </a:r>
              <a:endParaRPr lang="en-US" sz="2400" dirty="0"/>
            </a:p>
          </p:txBody>
        </p:sp>
        <p:sp>
          <p:nvSpPr>
            <p:cNvPr id="16" name="TextBox 15"/>
            <p:cNvSpPr txBox="1"/>
            <p:nvPr/>
          </p:nvSpPr>
          <p:spPr>
            <a:xfrm rot="18542162">
              <a:off x="2298604" y="5221046"/>
              <a:ext cx="1696683" cy="830997"/>
            </a:xfrm>
            <a:prstGeom prst="rect">
              <a:avLst/>
            </a:prstGeom>
            <a:noFill/>
          </p:spPr>
          <p:txBody>
            <a:bodyPr wrap="none" rtlCol="0">
              <a:spAutoFit/>
            </a:bodyPr>
            <a:lstStyle/>
            <a:p>
              <a:r>
                <a:rPr lang="en-US" sz="2400" dirty="0" smtClean="0"/>
                <a:t>Watson’s</a:t>
              </a:r>
            </a:p>
            <a:p>
              <a:r>
                <a:rPr lang="en-US" sz="2400" dirty="0" smtClean="0"/>
                <a:t>Behaviorism</a:t>
              </a:r>
              <a:endParaRPr lang="en-US" sz="2400" dirty="0"/>
            </a:p>
          </p:txBody>
        </p:sp>
        <p:sp>
          <p:nvSpPr>
            <p:cNvPr id="17" name="TextBox 16"/>
            <p:cNvSpPr txBox="1"/>
            <p:nvPr/>
          </p:nvSpPr>
          <p:spPr>
            <a:xfrm rot="18542162">
              <a:off x="4135320" y="2554046"/>
              <a:ext cx="2097497" cy="830997"/>
            </a:xfrm>
            <a:prstGeom prst="rect">
              <a:avLst/>
            </a:prstGeom>
            <a:noFill/>
          </p:spPr>
          <p:txBody>
            <a:bodyPr wrap="none" rtlCol="0">
              <a:spAutoFit/>
            </a:bodyPr>
            <a:lstStyle/>
            <a:p>
              <a:r>
                <a:rPr lang="en-US" sz="2400" dirty="0" err="1" smtClean="0"/>
                <a:t>Tolman’s</a:t>
              </a:r>
              <a:r>
                <a:rPr lang="en-US" sz="2400" dirty="0" smtClean="0"/>
                <a:t> </a:t>
              </a:r>
            </a:p>
            <a:p>
              <a:r>
                <a:rPr lang="en-US" sz="2400" dirty="0" smtClean="0"/>
                <a:t>Cognitive Maps</a:t>
              </a:r>
              <a:endParaRPr lang="en-US" sz="2400" dirty="0"/>
            </a:p>
          </p:txBody>
        </p:sp>
        <p:sp>
          <p:nvSpPr>
            <p:cNvPr id="18" name="TextBox 17"/>
            <p:cNvSpPr txBox="1"/>
            <p:nvPr/>
          </p:nvSpPr>
          <p:spPr>
            <a:xfrm rot="18542162">
              <a:off x="4301278" y="5163170"/>
              <a:ext cx="1525802" cy="830997"/>
            </a:xfrm>
            <a:prstGeom prst="rect">
              <a:avLst/>
            </a:prstGeom>
            <a:noFill/>
          </p:spPr>
          <p:txBody>
            <a:bodyPr wrap="none" rtlCol="0">
              <a:spAutoFit/>
            </a:bodyPr>
            <a:lstStyle/>
            <a:p>
              <a:r>
                <a:rPr lang="en-US" sz="2400" dirty="0" smtClean="0"/>
                <a:t>Chomsky’s</a:t>
              </a:r>
            </a:p>
            <a:p>
              <a:r>
                <a:rPr lang="en-US" sz="2400" dirty="0" smtClean="0"/>
                <a:t>Review</a:t>
              </a:r>
              <a:endParaRPr lang="en-US" sz="2400" dirty="0"/>
            </a:p>
          </p:txBody>
        </p:sp>
        <p:sp>
          <p:nvSpPr>
            <p:cNvPr id="19" name="TextBox 18"/>
            <p:cNvSpPr txBox="1"/>
            <p:nvPr/>
          </p:nvSpPr>
          <p:spPr>
            <a:xfrm rot="18542162">
              <a:off x="5961643" y="5209913"/>
              <a:ext cx="1646156" cy="830997"/>
            </a:xfrm>
            <a:prstGeom prst="rect">
              <a:avLst/>
            </a:prstGeom>
            <a:noFill/>
          </p:spPr>
          <p:txBody>
            <a:bodyPr wrap="none" rtlCol="0">
              <a:spAutoFit/>
            </a:bodyPr>
            <a:lstStyle/>
            <a:p>
              <a:r>
                <a:rPr lang="en-US" sz="2400" dirty="0" err="1" smtClean="0"/>
                <a:t>Roitblot’s</a:t>
              </a:r>
              <a:endParaRPr lang="en-US" sz="2400" dirty="0" smtClean="0"/>
            </a:p>
            <a:p>
              <a:r>
                <a:rPr lang="en-US" sz="2400" dirty="0" err="1" smtClean="0"/>
                <a:t>Metatheory</a:t>
              </a:r>
              <a:endParaRPr lang="en-US" sz="2400" dirty="0"/>
            </a:p>
          </p:txBody>
        </p:sp>
        <p:cxnSp>
          <p:nvCxnSpPr>
            <p:cNvPr id="20" name="Straight Connector 19"/>
            <p:cNvCxnSpPr/>
            <p:nvPr/>
          </p:nvCxnSpPr>
          <p:spPr>
            <a:xfrm>
              <a:off x="7315200" y="4343400"/>
              <a:ext cx="0" cy="609600"/>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rot="18542162">
              <a:off x="7662468" y="2404500"/>
              <a:ext cx="1465786" cy="1200329"/>
            </a:xfrm>
            <a:prstGeom prst="rect">
              <a:avLst/>
            </a:prstGeom>
            <a:noFill/>
          </p:spPr>
          <p:txBody>
            <a:bodyPr wrap="none" rtlCol="0">
              <a:spAutoFit/>
            </a:bodyPr>
            <a:lstStyle/>
            <a:p>
              <a:r>
                <a:rPr lang="en-US" sz="2400" dirty="0" err="1" smtClean="0"/>
                <a:t>Barsalou’s</a:t>
              </a:r>
              <a:endParaRPr lang="en-US" sz="2400" dirty="0" smtClean="0"/>
            </a:p>
            <a:p>
              <a:r>
                <a:rPr lang="en-US" sz="2400" dirty="0" smtClean="0"/>
                <a:t>Grounded</a:t>
              </a:r>
            </a:p>
            <a:p>
              <a:r>
                <a:rPr lang="en-US" sz="2400" dirty="0" smtClean="0"/>
                <a:t>Cognition</a:t>
              </a:r>
              <a:endParaRPr lang="en-US" sz="2400" dirty="0"/>
            </a:p>
          </p:txBody>
        </p:sp>
        <p:cxnSp>
          <p:nvCxnSpPr>
            <p:cNvPr id="22" name="Straight Connector 21"/>
            <p:cNvCxnSpPr/>
            <p:nvPr/>
          </p:nvCxnSpPr>
          <p:spPr>
            <a:xfrm flipV="1">
              <a:off x="8229600" y="3733800"/>
              <a:ext cx="0" cy="609600"/>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rot="18542162">
              <a:off x="6097540" y="2569690"/>
              <a:ext cx="1526765" cy="830997"/>
            </a:xfrm>
            <a:prstGeom prst="rect">
              <a:avLst/>
            </a:prstGeom>
            <a:noFill/>
          </p:spPr>
          <p:txBody>
            <a:bodyPr wrap="none" rtlCol="0">
              <a:spAutoFit/>
            </a:bodyPr>
            <a:lstStyle/>
            <a:p>
              <a:r>
                <a:rPr lang="en-US" sz="2400" dirty="0" smtClean="0"/>
                <a:t>Cognitive</a:t>
              </a:r>
            </a:p>
            <a:p>
              <a:r>
                <a:rPr lang="en-US" sz="2400" dirty="0" smtClean="0"/>
                <a:t>Revolution</a:t>
              </a:r>
              <a:endParaRPr lang="en-US" sz="2400" dirty="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err="1" smtClean="0"/>
              <a:t>Structuralists</a:t>
            </a:r>
            <a:r>
              <a:rPr lang="en-US" dirty="0" smtClean="0"/>
              <a:t> &amp; Functionalist</a:t>
            </a:r>
          </a:p>
          <a:p>
            <a:pPr lvl="1"/>
            <a:r>
              <a:rPr lang="en-US" dirty="0" smtClean="0"/>
              <a:t>There are a set number of elemental “</a:t>
            </a:r>
            <a:r>
              <a:rPr lang="en-US" b="1" i="1" dirty="0" smtClean="0"/>
              <a:t>states / processes</a:t>
            </a:r>
            <a:r>
              <a:rPr lang="en-US" i="1" dirty="0" smtClean="0"/>
              <a:t> of consciousness”</a:t>
            </a:r>
            <a:r>
              <a:rPr lang="en-US" dirty="0" smtClean="0"/>
              <a:t> that can combine to explain consciousness.</a:t>
            </a:r>
          </a:p>
          <a:p>
            <a:r>
              <a:rPr lang="en-US" dirty="0" smtClean="0"/>
              <a:t>Watson’s Behaviorism</a:t>
            </a:r>
          </a:p>
          <a:p>
            <a:pPr lvl="1"/>
            <a:r>
              <a:rPr lang="en-US" dirty="0" smtClean="0"/>
              <a:t>Complete </a:t>
            </a:r>
            <a:r>
              <a:rPr lang="en-US" b="1" dirty="0" smtClean="0"/>
              <a:t>rejection</a:t>
            </a:r>
            <a:r>
              <a:rPr lang="en-US" dirty="0" smtClean="0"/>
              <a:t> of internal mental representations</a:t>
            </a:r>
          </a:p>
          <a:p>
            <a:pPr lvl="1"/>
            <a:r>
              <a:rPr lang="en-US" dirty="0" smtClean="0"/>
              <a:t>Introduced meaningful applications</a:t>
            </a:r>
            <a:r>
              <a:rPr lang="en-US" dirty="0"/>
              <a:t> </a:t>
            </a:r>
            <a:r>
              <a:rPr lang="en-US" dirty="0" smtClean="0"/>
              <a:t>of psychology to the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err="1" smtClean="0"/>
              <a:t>Tolman’s</a:t>
            </a:r>
            <a:r>
              <a:rPr lang="en-US" dirty="0" smtClean="0"/>
              <a:t> Cognitive Maps</a:t>
            </a:r>
          </a:p>
          <a:p>
            <a:pPr lvl="1"/>
            <a:r>
              <a:rPr lang="en-US" dirty="0" smtClean="0"/>
              <a:t>Rats have internal mental representations, or </a:t>
            </a:r>
            <a:r>
              <a:rPr lang="en-US" b="1" dirty="0" smtClean="0"/>
              <a:t>cognitive maps</a:t>
            </a:r>
            <a:r>
              <a:rPr lang="en-US" dirty="0" smtClean="0"/>
              <a:t> that include relevant stimuli and are not fixed in spatial orientation.</a:t>
            </a:r>
          </a:p>
          <a:p>
            <a:r>
              <a:rPr lang="en-US" dirty="0" smtClean="0"/>
              <a:t>Skinner’s Verbal Behavior &amp; Chomsky’s Review</a:t>
            </a:r>
          </a:p>
          <a:p>
            <a:pPr lvl="1"/>
            <a:r>
              <a:rPr lang="en-US" dirty="0" smtClean="0"/>
              <a:t>While Skinner’s generalization of operant conditioning to language has modest evidence, language cannot be completely explained without internal mental representations.</a:t>
            </a:r>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The Cognitive Revolution</a:t>
            </a:r>
          </a:p>
          <a:p>
            <a:pPr lvl="1"/>
            <a:r>
              <a:rPr lang="en-US" dirty="0" smtClean="0"/>
              <a:t>Multiple models, or representational systems, were created based on analogies made to programming languages, linguistics, and formal logic.</a:t>
            </a:r>
          </a:p>
          <a:p>
            <a:pPr lvl="1"/>
            <a:r>
              <a:rPr lang="en-US" dirty="0" smtClean="0"/>
              <a:t>Most of these models are </a:t>
            </a:r>
            <a:r>
              <a:rPr lang="en-US" dirty="0" err="1" smtClean="0"/>
              <a:t>amodal</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435608" y="1447800"/>
            <a:ext cx="7498080" cy="5257800"/>
          </a:xfrm>
        </p:spPr>
        <p:txBody>
          <a:bodyPr>
            <a:normAutofit/>
          </a:bodyPr>
          <a:lstStyle/>
          <a:p>
            <a:r>
              <a:rPr lang="en-US" dirty="0" err="1" smtClean="0"/>
              <a:t>Roitblot’s</a:t>
            </a:r>
            <a:r>
              <a:rPr lang="en-US" dirty="0" smtClean="0"/>
              <a:t> </a:t>
            </a:r>
            <a:r>
              <a:rPr lang="en-US" dirty="0" err="1" smtClean="0"/>
              <a:t>Metatheory</a:t>
            </a:r>
            <a:r>
              <a:rPr lang="en-US" dirty="0" smtClean="0"/>
              <a:t> of Representation</a:t>
            </a:r>
          </a:p>
          <a:p>
            <a:pPr lvl="1"/>
            <a:r>
              <a:rPr lang="en-US" dirty="0" smtClean="0"/>
              <a:t>Domain- the world and the task to be modeled</a:t>
            </a:r>
          </a:p>
          <a:p>
            <a:pPr lvl="1"/>
            <a:r>
              <a:rPr lang="en-US" dirty="0" smtClean="0"/>
              <a:t>Content- the features of the world represented in the model</a:t>
            </a:r>
          </a:p>
          <a:p>
            <a:pPr lvl="1"/>
            <a:r>
              <a:rPr lang="en-US" dirty="0" smtClean="0"/>
              <a:t>Code- the rules to go from features in the world to features in the model and vice versa</a:t>
            </a:r>
          </a:p>
          <a:p>
            <a:pPr lvl="1"/>
            <a:r>
              <a:rPr lang="en-US" dirty="0" smtClean="0"/>
              <a:t>Medium- the physical instantiation of the model</a:t>
            </a:r>
          </a:p>
          <a:p>
            <a:pPr lvl="1"/>
            <a:r>
              <a:rPr lang="en-US" dirty="0" smtClean="0"/>
              <a:t>Dynamics- how representations change over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err="1" smtClean="0"/>
              <a:t>Barsalou’s</a:t>
            </a:r>
            <a:r>
              <a:rPr lang="en-US" dirty="0" smtClean="0"/>
              <a:t> Embodied Cognition</a:t>
            </a:r>
          </a:p>
          <a:p>
            <a:pPr lvl="1"/>
            <a:r>
              <a:rPr lang="en-US" dirty="0" err="1" smtClean="0"/>
              <a:t>Amodal</a:t>
            </a:r>
            <a:r>
              <a:rPr lang="en-US" dirty="0" smtClean="0"/>
              <a:t> models typically do not specify their medium.</a:t>
            </a:r>
          </a:p>
          <a:p>
            <a:pPr lvl="1"/>
            <a:r>
              <a:rPr lang="en-US" dirty="0" err="1" smtClean="0"/>
              <a:t>Amodal</a:t>
            </a:r>
            <a:r>
              <a:rPr lang="en-US" dirty="0" smtClean="0"/>
              <a:t> models do not always specify biologically plausible methods of encoding representations</a:t>
            </a:r>
          </a:p>
          <a:p>
            <a:pPr lvl="1"/>
            <a:r>
              <a:rPr lang="en-US" dirty="0" smtClean="0"/>
              <a:t>The Embodied Cognition Hypothesis specifies medium and biological encoding as the perceptual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Why have representations?</a:t>
            </a:r>
          </a:p>
          <a:p>
            <a:pPr lvl="1"/>
            <a:r>
              <a:rPr lang="en-US" dirty="0" smtClean="0"/>
              <a:t>Representations bridge the gab between Cognitive Science and Neuroscience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Watson’s Criticism of the Field</a:t>
            </a:r>
            <a:endParaRPr lang="en-US" dirty="0"/>
          </a:p>
        </p:txBody>
      </p:sp>
      <p:sp>
        <p:nvSpPr>
          <p:cNvPr id="3" name="Content Placeholder 2"/>
          <p:cNvSpPr>
            <a:spLocks noGrp="1"/>
          </p:cNvSpPr>
          <p:nvPr>
            <p:ph idx="1"/>
          </p:nvPr>
        </p:nvSpPr>
        <p:spPr/>
        <p:txBody>
          <a:bodyPr/>
          <a:lstStyle/>
          <a:p>
            <a:r>
              <a:rPr lang="en-US" dirty="0" smtClean="0"/>
              <a:t>Consciousness is the tool and the phenomena of study</a:t>
            </a:r>
          </a:p>
          <a:p>
            <a:r>
              <a:rPr lang="en-US" dirty="0" smtClean="0"/>
              <a:t>Data only has value as it licenses the analogy to human consciousness</a:t>
            </a:r>
          </a:p>
          <a:p>
            <a:r>
              <a:rPr lang="en-US" dirty="0" smtClean="0"/>
              <a:t>Non-</a:t>
            </a:r>
            <a:r>
              <a:rPr lang="en-US" dirty="0" err="1" smtClean="0"/>
              <a:t>replicability</a:t>
            </a:r>
            <a:r>
              <a:rPr lang="en-US" dirty="0" smtClean="0"/>
              <a:t> = Faulty Introspection</a:t>
            </a:r>
          </a:p>
          <a:p>
            <a:endParaRPr lang="en-US" dirty="0"/>
          </a:p>
        </p:txBody>
      </p:sp>
      <p:sp>
        <p:nvSpPr>
          <p:cNvPr id="4" name="TextBox 3"/>
          <p:cNvSpPr txBox="1"/>
          <p:nvPr/>
        </p:nvSpPr>
        <p:spPr>
          <a:xfrm>
            <a:off x="7239000" y="6488668"/>
            <a:ext cx="1905000" cy="369332"/>
          </a:xfrm>
          <a:prstGeom prst="rect">
            <a:avLst/>
          </a:prstGeom>
          <a:noFill/>
        </p:spPr>
        <p:txBody>
          <a:bodyPr wrap="square" rtlCol="0">
            <a:spAutoFit/>
          </a:bodyPr>
          <a:lstStyle/>
          <a:p>
            <a:pPr algn="r"/>
            <a:r>
              <a:rPr lang="en-US" dirty="0" smtClean="0"/>
              <a:t>Watson (1913)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Response</a:t>
            </a:r>
            <a:endParaRPr lang="en-US" dirty="0"/>
          </a:p>
        </p:txBody>
      </p:sp>
      <p:sp>
        <p:nvSpPr>
          <p:cNvPr id="3" name="Content Placeholder 2"/>
          <p:cNvSpPr>
            <a:spLocks noGrp="1"/>
          </p:cNvSpPr>
          <p:nvPr>
            <p:ph idx="1"/>
          </p:nvPr>
        </p:nvSpPr>
        <p:spPr>
          <a:xfrm>
            <a:off x="1435608" y="1447800"/>
            <a:ext cx="7498080" cy="3733800"/>
          </a:xfrm>
        </p:spPr>
        <p:txBody>
          <a:bodyPr/>
          <a:lstStyle/>
          <a:p>
            <a:r>
              <a:rPr lang="en-US" dirty="0" smtClean="0"/>
              <a:t>Redefine the domain of study.</a:t>
            </a:r>
          </a:p>
          <a:p>
            <a:r>
              <a:rPr lang="en-US" dirty="0" smtClean="0"/>
              <a:t>Instead of focusing on introspective attributes, elements, or processes,</a:t>
            </a:r>
          </a:p>
          <a:p>
            <a:r>
              <a:rPr lang="en-US" dirty="0" smtClean="0"/>
              <a:t>Focus on what can be seen</a:t>
            </a:r>
          </a:p>
          <a:p>
            <a:pPr lvl="1"/>
            <a:r>
              <a:rPr lang="en-US" dirty="0" smtClean="0"/>
              <a:t>External Stimuli</a:t>
            </a:r>
          </a:p>
          <a:p>
            <a:pPr lvl="1"/>
            <a:r>
              <a:rPr lang="en-US" dirty="0" smtClean="0"/>
              <a:t>Behavioral Responses</a:t>
            </a:r>
            <a:endParaRPr lang="en-US" dirty="0"/>
          </a:p>
        </p:txBody>
      </p:sp>
      <p:sp>
        <p:nvSpPr>
          <p:cNvPr id="4" name="TextBox 3"/>
          <p:cNvSpPr txBox="1"/>
          <p:nvPr/>
        </p:nvSpPr>
        <p:spPr>
          <a:xfrm>
            <a:off x="1295400" y="5373469"/>
            <a:ext cx="1743106" cy="646331"/>
          </a:xfrm>
          <a:prstGeom prst="rect">
            <a:avLst/>
          </a:prstGeom>
          <a:noFill/>
        </p:spPr>
        <p:txBody>
          <a:bodyPr wrap="none" rtlCol="0">
            <a:spAutoFit/>
          </a:bodyPr>
          <a:lstStyle/>
          <a:p>
            <a:r>
              <a:rPr lang="en-US" sz="3600" dirty="0" smtClean="0"/>
              <a:t>Stimulus</a:t>
            </a:r>
            <a:endParaRPr lang="en-US" sz="3600" dirty="0"/>
          </a:p>
        </p:txBody>
      </p:sp>
      <p:sp>
        <p:nvSpPr>
          <p:cNvPr id="5" name="TextBox 4"/>
          <p:cNvSpPr txBox="1"/>
          <p:nvPr/>
        </p:nvSpPr>
        <p:spPr>
          <a:xfrm>
            <a:off x="6486494" y="5334000"/>
            <a:ext cx="1978427" cy="646331"/>
          </a:xfrm>
          <a:prstGeom prst="rect">
            <a:avLst/>
          </a:prstGeom>
          <a:noFill/>
        </p:spPr>
        <p:txBody>
          <a:bodyPr wrap="none" rtlCol="0">
            <a:spAutoFit/>
          </a:bodyPr>
          <a:lstStyle/>
          <a:p>
            <a:r>
              <a:rPr lang="en-US" sz="3600" dirty="0" smtClean="0"/>
              <a:t>Response</a:t>
            </a:r>
            <a:endParaRPr lang="en-US" sz="3600" dirty="0"/>
          </a:p>
        </p:txBody>
      </p:sp>
      <p:sp>
        <p:nvSpPr>
          <p:cNvPr id="6" name="Rectangle 5"/>
          <p:cNvSpPr/>
          <p:nvPr/>
        </p:nvSpPr>
        <p:spPr>
          <a:xfrm>
            <a:off x="3886200" y="5334000"/>
            <a:ext cx="17526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t>MIND</a:t>
            </a:r>
            <a:endParaRPr lang="en-US" sz="2400" b="1" dirty="0"/>
          </a:p>
        </p:txBody>
      </p:sp>
      <p:cxnSp>
        <p:nvCxnSpPr>
          <p:cNvPr id="8" name="Straight Arrow Connector 7"/>
          <p:cNvCxnSpPr>
            <a:stCxn id="4" idx="3"/>
            <a:endCxn id="6" idx="1"/>
          </p:cNvCxnSpPr>
          <p:nvPr/>
        </p:nvCxnSpPr>
        <p:spPr>
          <a:xfrm flipV="1">
            <a:off x="3038506" y="5676900"/>
            <a:ext cx="847694" cy="197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a:stCxn id="6" idx="3"/>
            <a:endCxn id="5" idx="1"/>
          </p:cNvCxnSpPr>
          <p:nvPr/>
        </p:nvCxnSpPr>
        <p:spPr>
          <a:xfrm flipV="1">
            <a:off x="5638800" y="5657166"/>
            <a:ext cx="847694" cy="1973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239000" y="6488668"/>
            <a:ext cx="1905000" cy="369332"/>
          </a:xfrm>
          <a:prstGeom prst="rect">
            <a:avLst/>
          </a:prstGeom>
          <a:noFill/>
        </p:spPr>
        <p:txBody>
          <a:bodyPr wrap="square" rtlCol="0">
            <a:spAutoFit/>
          </a:bodyPr>
          <a:lstStyle/>
          <a:p>
            <a:pPr algn="r"/>
            <a:r>
              <a:rPr lang="en-US" dirty="0" smtClean="0"/>
              <a:t>Watson (1913)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Epic Success!</a:t>
            </a:r>
            <a:endParaRPr lang="en-US" dirty="0"/>
          </a:p>
        </p:txBody>
      </p:sp>
      <p:sp>
        <p:nvSpPr>
          <p:cNvPr id="5" name="Title 1"/>
          <p:cNvSpPr txBox="1">
            <a:spLocks/>
          </p:cNvSpPr>
          <p:nvPr/>
        </p:nvSpPr>
        <p:spPr>
          <a:xfrm>
            <a:off x="1066800" y="5638800"/>
            <a:ext cx="7498080" cy="1143000"/>
          </a:xfrm>
          <a:prstGeom prst="rect">
            <a:avLst/>
          </a:prstGeom>
        </p:spPr>
        <p:txBody>
          <a:bodyPr anchor="ctr">
            <a:normAutofit fontScale="92500" lnSpcReduction="20000"/>
          </a:bodyPr>
          <a:lstStyle/>
          <a:p>
            <a:pPr lvl="0" algn="ctr">
              <a:spcBef>
                <a:spcPct val="0"/>
              </a:spcBef>
            </a:pPr>
            <a:r>
              <a:rPr 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*As long as you ignore ethical violations!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33796" name="Picture 4" descr="http://s.wallpaperhere.com/wallpapers/1440x900/20110707/4e1554d65a4f8.jpg"/>
          <p:cNvPicPr>
            <a:picLocks noChangeAspect="1" noChangeArrowheads="1"/>
          </p:cNvPicPr>
          <p:nvPr/>
        </p:nvPicPr>
        <p:blipFill>
          <a:blip r:embed="rId3" cstate="print"/>
          <a:srcRect l="11893" t="11410" r="34985" b="4913"/>
          <a:stretch>
            <a:fillRect/>
          </a:stretch>
        </p:blipFill>
        <p:spPr bwMode="auto">
          <a:xfrm>
            <a:off x="1219200" y="3352800"/>
            <a:ext cx="2088573" cy="2057400"/>
          </a:xfrm>
          <a:prstGeom prst="rect">
            <a:avLst/>
          </a:prstGeom>
          <a:noFill/>
        </p:spPr>
      </p:pic>
      <p:pic>
        <p:nvPicPr>
          <p:cNvPr id="33798" name="Picture 6" descr="http://compassionatesleepsolutions.com/wp-content/uploads/2014/05/baby-covering-ears.jpg"/>
          <p:cNvPicPr>
            <a:picLocks noChangeAspect="1" noChangeArrowheads="1"/>
          </p:cNvPicPr>
          <p:nvPr/>
        </p:nvPicPr>
        <p:blipFill>
          <a:blip r:embed="rId4" cstate="print"/>
          <a:srcRect/>
          <a:stretch>
            <a:fillRect/>
          </a:stretch>
        </p:blipFill>
        <p:spPr bwMode="auto">
          <a:xfrm>
            <a:off x="6477000" y="1219200"/>
            <a:ext cx="1905000" cy="1905000"/>
          </a:xfrm>
          <a:prstGeom prst="rect">
            <a:avLst/>
          </a:prstGeom>
          <a:noFill/>
        </p:spPr>
      </p:pic>
      <p:pic>
        <p:nvPicPr>
          <p:cNvPr id="33800" name="Picture 8" descr="http://2.bp.blogspot.com/-7wXn0kXBXlo/USVGyaR19eI/AAAAAAAADAc/Y8eyi2TL2JQ/s1600/Image49.jpg"/>
          <p:cNvPicPr>
            <a:picLocks noChangeAspect="1" noChangeArrowheads="1"/>
          </p:cNvPicPr>
          <p:nvPr/>
        </p:nvPicPr>
        <p:blipFill>
          <a:blip r:embed="rId5" cstate="print"/>
          <a:srcRect/>
          <a:stretch>
            <a:fillRect/>
          </a:stretch>
        </p:blipFill>
        <p:spPr bwMode="auto">
          <a:xfrm>
            <a:off x="5257800" y="3200400"/>
            <a:ext cx="3594261" cy="2352675"/>
          </a:xfrm>
          <a:prstGeom prst="rect">
            <a:avLst/>
          </a:prstGeom>
          <a:noFill/>
        </p:spPr>
      </p:pic>
      <p:cxnSp>
        <p:nvCxnSpPr>
          <p:cNvPr id="11" name="Straight Arrow Connector 10"/>
          <p:cNvCxnSpPr/>
          <p:nvPr/>
        </p:nvCxnSpPr>
        <p:spPr>
          <a:xfrm>
            <a:off x="3810000" y="2743200"/>
            <a:ext cx="1295400" cy="0"/>
          </a:xfrm>
          <a:prstGeom prst="straightConnector1">
            <a:avLst/>
          </a:prstGeom>
          <a:ln w="76200">
            <a:tailEnd type="arrow"/>
          </a:ln>
        </p:spPr>
        <p:style>
          <a:lnRef idx="3">
            <a:schemeClr val="accent6"/>
          </a:lnRef>
          <a:fillRef idx="0">
            <a:schemeClr val="accent6"/>
          </a:fillRef>
          <a:effectRef idx="2">
            <a:schemeClr val="accent6"/>
          </a:effectRef>
          <a:fontRef idx="minor">
            <a:schemeClr val="tx1"/>
          </a:fontRef>
        </p:style>
      </p:cxnSp>
      <p:pic>
        <p:nvPicPr>
          <p:cNvPr id="33802" name="Picture 10" descr="http://clipartse.com/stock-clipart/20665/noise-clipart.png"/>
          <p:cNvPicPr>
            <a:picLocks noChangeAspect="1" noChangeArrowheads="1"/>
          </p:cNvPicPr>
          <p:nvPr/>
        </p:nvPicPr>
        <p:blipFill>
          <a:blip r:embed="rId6" cstate="print"/>
          <a:srcRect/>
          <a:stretch>
            <a:fillRect/>
          </a:stretch>
        </p:blipFill>
        <p:spPr bwMode="auto">
          <a:xfrm>
            <a:off x="1066800" y="1295400"/>
            <a:ext cx="2883041" cy="1752600"/>
          </a:xfrm>
          <a:prstGeom prst="rect">
            <a:avLst/>
          </a:prstGeom>
          <a:noFill/>
        </p:spPr>
      </p:pic>
      <p:sp>
        <p:nvSpPr>
          <p:cNvPr id="13" name="TextBox 12"/>
          <p:cNvSpPr txBox="1"/>
          <p:nvPr/>
        </p:nvSpPr>
        <p:spPr>
          <a:xfrm>
            <a:off x="6096000" y="6488668"/>
            <a:ext cx="3048000" cy="369332"/>
          </a:xfrm>
          <a:prstGeom prst="rect">
            <a:avLst/>
          </a:prstGeom>
          <a:noFill/>
        </p:spPr>
        <p:txBody>
          <a:bodyPr wrap="square" rtlCol="0">
            <a:spAutoFit/>
          </a:bodyPr>
          <a:lstStyle/>
          <a:p>
            <a:pPr algn="r"/>
            <a:r>
              <a:rPr lang="en-US" dirty="0" smtClean="0"/>
              <a:t>Watson &amp; </a:t>
            </a:r>
            <a:r>
              <a:rPr lang="en-US" dirty="0" err="1" smtClean="0"/>
              <a:t>Rayner</a:t>
            </a:r>
            <a:r>
              <a:rPr lang="en-US" dirty="0" smtClean="0"/>
              <a:t> (1920)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380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379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37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8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380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380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7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38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Operant Conditioning</a:t>
            </a:r>
            <a:endParaRPr lang="en-US" dirty="0"/>
          </a:p>
        </p:txBody>
      </p:sp>
      <p:sp>
        <p:nvSpPr>
          <p:cNvPr id="3" name="Content Placeholder 2"/>
          <p:cNvSpPr>
            <a:spLocks noGrp="1"/>
          </p:cNvSpPr>
          <p:nvPr>
            <p:ph idx="1"/>
          </p:nvPr>
        </p:nvSpPr>
        <p:spPr>
          <a:xfrm>
            <a:off x="1435608" y="1447800"/>
            <a:ext cx="7251192" cy="1447800"/>
          </a:xfrm>
        </p:spPr>
        <p:txBody>
          <a:bodyPr/>
          <a:lstStyle/>
          <a:p>
            <a:pPr>
              <a:buNone/>
            </a:pPr>
            <a:r>
              <a:rPr lang="en-US" dirty="0" smtClean="0">
                <a:hlinkClick r:id="rId3"/>
              </a:rPr>
              <a:t>Provided by a Random </a:t>
            </a:r>
          </a:p>
          <a:p>
            <a:pPr>
              <a:buNone/>
            </a:pPr>
            <a:r>
              <a:rPr lang="en-US" dirty="0" smtClean="0">
                <a:hlinkClick r:id="rId3"/>
              </a:rPr>
              <a:t>Person on the Internet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Skinner Went Wrong</a:t>
            </a:r>
            <a:endParaRPr lang="en-US" dirty="0"/>
          </a:p>
        </p:txBody>
      </p:sp>
      <p:sp>
        <p:nvSpPr>
          <p:cNvPr id="3" name="Content Placeholder 2"/>
          <p:cNvSpPr>
            <a:spLocks noGrp="1"/>
          </p:cNvSpPr>
          <p:nvPr>
            <p:ph idx="1"/>
          </p:nvPr>
        </p:nvSpPr>
        <p:spPr/>
        <p:txBody>
          <a:bodyPr/>
          <a:lstStyle/>
          <a:p>
            <a:r>
              <a:rPr lang="en-US" dirty="0" smtClean="0"/>
              <a:t>The behaviorist generalized their theory to a domain where it is very hard to reject the notion of internal representations: </a:t>
            </a:r>
            <a:r>
              <a:rPr lang="en-US" b="1" dirty="0" smtClean="0"/>
              <a:t>Language</a:t>
            </a:r>
            <a:r>
              <a:rPr lang="en-US" dirty="0" smtClean="0"/>
              <a:t>.</a:t>
            </a:r>
          </a:p>
          <a:p>
            <a:r>
              <a:rPr lang="en-US" dirty="0" smtClean="0"/>
              <a:t>Chomsky (1959) ceremoniously critiques this thesis.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of Verbal Behavior</a:t>
            </a:r>
            <a:endParaRPr lang="en-US" dirty="0"/>
          </a:p>
        </p:txBody>
      </p:sp>
      <p:sp>
        <p:nvSpPr>
          <p:cNvPr id="3" name="Content Placeholder 2"/>
          <p:cNvSpPr>
            <a:spLocks noGrp="1"/>
          </p:cNvSpPr>
          <p:nvPr>
            <p:ph idx="1"/>
          </p:nvPr>
        </p:nvSpPr>
        <p:spPr/>
        <p:txBody>
          <a:bodyPr/>
          <a:lstStyle/>
          <a:p>
            <a:r>
              <a:rPr lang="en-US" b="1" dirty="0" smtClean="0"/>
              <a:t>Controlling Stimulus</a:t>
            </a:r>
            <a:r>
              <a:rPr lang="en-US" dirty="0" smtClean="0"/>
              <a:t> – something in the environment that controls the response</a:t>
            </a:r>
          </a:p>
          <a:p>
            <a:r>
              <a:rPr lang="en-US" b="1" dirty="0" err="1" smtClean="0"/>
              <a:t>Operants</a:t>
            </a:r>
            <a:r>
              <a:rPr lang="en-US" b="1" dirty="0" smtClean="0"/>
              <a:t> </a:t>
            </a:r>
            <a:r>
              <a:rPr lang="en-US" dirty="0" smtClean="0"/>
              <a:t>(Response) – “emitted responses, for which no obvious stimulus can be discovered.”</a:t>
            </a:r>
          </a:p>
          <a:p>
            <a:pPr>
              <a:buNone/>
            </a:pPr>
            <a:endParaRPr lang="en-US" dirty="0"/>
          </a:p>
        </p:txBody>
      </p:sp>
      <p:sp>
        <p:nvSpPr>
          <p:cNvPr id="4" name="TextBox 3"/>
          <p:cNvSpPr txBox="1"/>
          <p:nvPr/>
        </p:nvSpPr>
        <p:spPr>
          <a:xfrm>
            <a:off x="7239000" y="6488668"/>
            <a:ext cx="1905000" cy="369332"/>
          </a:xfrm>
          <a:prstGeom prst="rect">
            <a:avLst/>
          </a:prstGeom>
          <a:noFill/>
        </p:spPr>
        <p:txBody>
          <a:bodyPr wrap="square" rtlCol="0">
            <a:spAutoFit/>
          </a:bodyPr>
          <a:lstStyle/>
          <a:p>
            <a:pPr algn="r"/>
            <a:r>
              <a:rPr lang="en-US" dirty="0" smtClean="0"/>
              <a:t>Chomsky (1959)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1733</TotalTime>
  <Words>1833</Words>
  <Application>Microsoft Office PowerPoint</Application>
  <PresentationFormat>On-screen Show (4:3)</PresentationFormat>
  <Paragraphs>278</Paragraphs>
  <Slides>37</Slides>
  <Notes>25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Solstice</vt:lpstr>
      <vt:lpstr>Representation</vt:lpstr>
      <vt:lpstr>What do scientists mean when they say representation?</vt:lpstr>
      <vt:lpstr>Ask a Structuralist . . .</vt:lpstr>
      <vt:lpstr>Watson’s Criticism of the Field</vt:lpstr>
      <vt:lpstr>The Response</vt:lpstr>
      <vt:lpstr>Epic Success!</vt:lpstr>
      <vt:lpstr>Operant Conditioning</vt:lpstr>
      <vt:lpstr>Where Skinner Went Wrong</vt:lpstr>
      <vt:lpstr>Terminology of Verbal Behavior</vt:lpstr>
      <vt:lpstr>Does it generalize to language?</vt:lpstr>
      <vt:lpstr>Verbal Behavior: Reinforcement</vt:lpstr>
      <vt:lpstr>Why the field could not explain Language</vt:lpstr>
      <vt:lpstr>Edward Tolman “The Behaviorist”</vt:lpstr>
      <vt:lpstr>Latent Learning (Positive Evidence)</vt:lpstr>
      <vt:lpstr>Latent Learning (Positive Evidence)</vt:lpstr>
      <vt:lpstr>Latent Learning (Positive Evidence)</vt:lpstr>
      <vt:lpstr>Latent Learning (Negative Evidence)</vt:lpstr>
      <vt:lpstr>What does this tell us about Representations?</vt:lpstr>
      <vt:lpstr>Searching for the stimulus</vt:lpstr>
      <vt:lpstr>What does this tell us about Representations?</vt:lpstr>
      <vt:lpstr>Spatial Orientation</vt:lpstr>
      <vt:lpstr>What does this tell us about Representations?</vt:lpstr>
      <vt:lpstr>The Cognitive Revolution</vt:lpstr>
      <vt:lpstr>Formalizing Representations</vt:lpstr>
      <vt:lpstr>Case Study: Distributed Network Model of Semantic Memory</vt:lpstr>
      <vt:lpstr>Case Study: Distributed Network Model of Semantic Memory</vt:lpstr>
      <vt:lpstr>Criticisms of Amodal Models</vt:lpstr>
      <vt:lpstr>Case Study: Perceptual Symbol Systems</vt:lpstr>
      <vt:lpstr>Case Study: Perceptual Symbol Systems</vt:lpstr>
      <vt:lpstr>Why are representations useful?</vt:lpstr>
      <vt:lpstr>Conclusions</vt:lpstr>
      <vt:lpstr>Conclusions</vt:lpstr>
      <vt:lpstr>Conclusions</vt:lpstr>
      <vt:lpstr>Conclusions</vt:lpstr>
      <vt:lpstr>Conclusions</vt:lpstr>
      <vt:lpstr>Conclusions</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dc:title>
  <dc:creator>Francis Mollica</dc:creator>
  <cp:lastModifiedBy>Francis Mollica</cp:lastModifiedBy>
  <cp:revision>133</cp:revision>
  <dcterms:created xsi:type="dcterms:W3CDTF">2014-09-18T05:09:02Z</dcterms:created>
  <dcterms:modified xsi:type="dcterms:W3CDTF">2014-09-23T02:10:44Z</dcterms:modified>
</cp:coreProperties>
</file>