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3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31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53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74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700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52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548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462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62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07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42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80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10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82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7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879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10469B-C325-4A9A-99A9-15560B14BB17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D39AAB-A3FA-4C81-98AA-288A179CBF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261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000FDCC-B650-47C4-8FF3-8ECDF08E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124013"/>
            <a:ext cx="10520702" cy="72625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1. Schermata di Login</a:t>
            </a: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2CA23613-7FF3-4935-A99D-58989E3E9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9082" y="1116816"/>
            <a:ext cx="3871044" cy="4134686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ACAB8E-9094-4817-87B7-A13D816A6698}"/>
              </a:ext>
            </a:extLst>
          </p:cNvPr>
          <p:cNvSpPr txBox="1"/>
          <p:nvPr/>
        </p:nvSpPr>
        <p:spPr>
          <a:xfrm>
            <a:off x="6623128" y="1116816"/>
            <a:ext cx="5136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All’avvio dell’eseguibile, si presenterà questa schermata di login; i gestori, per loggare, dovranno inserire username e password a loro assegnate dall’amministratore. Il sistema riconoscerà le credenziali inserite e procederà a la giusta area assegnata al gestore che sta loggando.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7D1498A-92CD-483E-B36E-E1E6DCB97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5" y="3184159"/>
            <a:ext cx="3175819" cy="337004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AE6FD2-1281-4818-842F-9B8D58BA3E81}"/>
              </a:ext>
            </a:extLst>
          </p:cNvPr>
          <p:cNvSpPr txBox="1"/>
          <p:nvPr/>
        </p:nvSpPr>
        <p:spPr>
          <a:xfrm>
            <a:off x="1083640" y="5631703"/>
            <a:ext cx="5483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sistema è protetto da eventuali tentativi di intrusione: dopo 5 tentativi falliti di login, si bloccherà.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E9A612E-BA8C-48DF-B374-6957F7EE9EEB}"/>
              </a:ext>
            </a:extLst>
          </p:cNvPr>
          <p:cNvCxnSpPr>
            <a:cxnSpLocks/>
          </p:cNvCxnSpPr>
          <p:nvPr/>
        </p:nvCxnSpPr>
        <p:spPr>
          <a:xfrm flipV="1">
            <a:off x="5625326" y="1818663"/>
            <a:ext cx="941348" cy="5524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56A6A57-18D0-46E9-9C82-FAD39C482472}"/>
              </a:ext>
            </a:extLst>
          </p:cNvPr>
          <p:cNvCxnSpPr>
            <a:cxnSpLocks/>
          </p:cNvCxnSpPr>
          <p:nvPr/>
        </p:nvCxnSpPr>
        <p:spPr>
          <a:xfrm flipH="1">
            <a:off x="6410632" y="5251502"/>
            <a:ext cx="848696" cy="6085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9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8EEB1F6-1DE3-488A-A7E1-FF219321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124013"/>
            <a:ext cx="10520702" cy="72625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2. Monitoraggio di Edificio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CC7287-9CCE-498A-A3A3-32611E60B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52" y="1381125"/>
            <a:ext cx="6299096" cy="467525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662A12-33A3-4753-845D-36B71ADF1682}"/>
              </a:ext>
            </a:extLst>
          </p:cNvPr>
          <p:cNvSpPr txBox="1"/>
          <p:nvPr/>
        </p:nvSpPr>
        <p:spPr>
          <a:xfrm>
            <a:off x="355316" y="850269"/>
            <a:ext cx="2257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La </a:t>
            </a:r>
            <a:r>
              <a:rPr lang="it-IT" sz="1400" dirty="0" err="1"/>
              <a:t>ListView</a:t>
            </a:r>
            <a:r>
              <a:rPr lang="it-IT" sz="1400" dirty="0"/>
              <a:t> formata dalle stanze dell’edificio ‘edificio12’ associato al gestore loggato ‘utente12’; sono visibili i colori dell’attuale stato di allerta (in questo caso verde, ovvero tutto nella norma).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5EEDDD24-5F66-40EC-95AE-D603101DD24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12740" y="1758210"/>
            <a:ext cx="393752" cy="7659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6E89B38-CB34-4914-B889-D4E72EDE3F3F}"/>
              </a:ext>
            </a:extLst>
          </p:cNvPr>
          <p:cNvSpPr txBox="1"/>
          <p:nvPr/>
        </p:nvSpPr>
        <p:spPr>
          <a:xfrm>
            <a:off x="9759378" y="1722654"/>
            <a:ext cx="2257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 pulsanti che permettono al gestore di aprire la schermata contente solo le stanze in pericolo, di settare i valori minimi e massimi della stanza al momento selezionata, di visualizzare i contatti per segnalare un eventuale allerta alle autorità.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C0CE89B-E19C-40D1-AB0C-66BD53A7DD18}"/>
              </a:ext>
            </a:extLst>
          </p:cNvPr>
          <p:cNvCxnSpPr>
            <a:cxnSpLocks/>
          </p:cNvCxnSpPr>
          <p:nvPr/>
        </p:nvCxnSpPr>
        <p:spPr>
          <a:xfrm flipH="1" flipV="1">
            <a:off x="9245548" y="1866865"/>
            <a:ext cx="513830" cy="4286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A1C9FCC-FC71-4E2A-8D20-E01F7CE98FE7}"/>
              </a:ext>
            </a:extLst>
          </p:cNvPr>
          <p:cNvSpPr txBox="1"/>
          <p:nvPr/>
        </p:nvSpPr>
        <p:spPr>
          <a:xfrm>
            <a:off x="381001" y="3809606"/>
            <a:ext cx="2257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La tabella contente i sensori presenti nella stanza selezionata; sono visibili in particolare gli ultimi valori rilevati e lo stato di funzionamento; in questo caso è presente anche un sensore di fumo il quale non rileva problemi (valore:0.0). 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11D7D59C-DFA2-4D11-8CF3-3DDFA5A3645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638425" y="3907292"/>
            <a:ext cx="2581278" cy="10256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C4AB8B0-2D98-4DB5-9BCA-1D2F88FD936B}"/>
              </a:ext>
            </a:extLst>
          </p:cNvPr>
          <p:cNvSpPr txBox="1"/>
          <p:nvPr/>
        </p:nvSpPr>
        <p:spPr>
          <a:xfrm>
            <a:off x="3066531" y="1399695"/>
            <a:ext cx="1972195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5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Monitoraggio</a:t>
            </a:r>
            <a:r>
              <a:rPr lang="it-IT" sz="8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di Edificio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D2CE733-CBFA-4C71-9A05-83063E6EEB1B}"/>
              </a:ext>
            </a:extLst>
          </p:cNvPr>
          <p:cNvSpPr txBox="1"/>
          <p:nvPr/>
        </p:nvSpPr>
        <p:spPr>
          <a:xfrm>
            <a:off x="9759378" y="4563658"/>
            <a:ext cx="2257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La tabella che mostra il piano e i valori medi per la stanza selezionata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14681C-DDA8-4814-8A3C-407D45D1374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162925" y="2400950"/>
            <a:ext cx="1596453" cy="2532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9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ED52C9F-4B9D-4528-BD16-F777A0FAF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9" y="1195479"/>
            <a:ext cx="5203475" cy="38742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3883F6-2114-4A00-8324-20871BFA386D}"/>
              </a:ext>
            </a:extLst>
          </p:cNvPr>
          <p:cNvSpPr txBox="1"/>
          <p:nvPr/>
        </p:nvSpPr>
        <p:spPr>
          <a:xfrm>
            <a:off x="302589" y="336989"/>
            <a:ext cx="5203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Ogni dashboard del sistema aggiorna i dati visibili ogni 10 secondi, rendendo subito visibili eventuali valori anomali con immediatezza e affidabilità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25DAAD-766D-4961-BB14-0DB2F31E1F32}"/>
              </a:ext>
            </a:extLst>
          </p:cNvPr>
          <p:cNvSpPr txBox="1"/>
          <p:nvPr/>
        </p:nvSpPr>
        <p:spPr>
          <a:xfrm>
            <a:off x="302589" y="5388077"/>
            <a:ext cx="5203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Quando sono presenti più allerte, il gestore edificio potrebbe voler focalizzarsi sul controllare eventuali pericoli; a questo fine il pulsante ‘Visualizza Pericoli’, se cliccato, presenterà all’utente una nuova schermata, contente però solo le stanze in stato di pericolo.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006CB4-AC16-4766-A6A5-7094DADD6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8" y="1820244"/>
            <a:ext cx="5203476" cy="4159813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6C23153-6AD0-4E54-A1C0-DAC2BD94B9D1}"/>
              </a:ext>
            </a:extLst>
          </p:cNvPr>
          <p:cNvCxnSpPr>
            <a:cxnSpLocks/>
          </p:cNvCxnSpPr>
          <p:nvPr/>
        </p:nvCxnSpPr>
        <p:spPr>
          <a:xfrm flipH="1" flipV="1">
            <a:off x="1733552" y="2245464"/>
            <a:ext cx="4695616" cy="27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D69D168D-24D5-4E80-A719-59442A265392}"/>
              </a:ext>
            </a:extLst>
          </p:cNvPr>
          <p:cNvCxnSpPr>
            <a:cxnSpLocks/>
          </p:cNvCxnSpPr>
          <p:nvPr/>
        </p:nvCxnSpPr>
        <p:spPr>
          <a:xfrm flipH="1">
            <a:off x="1733551" y="2856673"/>
            <a:ext cx="4695617" cy="9533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17AF41A-35BD-47D0-8026-6F778838AE9C}"/>
              </a:ext>
            </a:extLst>
          </p:cNvPr>
          <p:cNvSpPr/>
          <p:nvPr/>
        </p:nvSpPr>
        <p:spPr>
          <a:xfrm>
            <a:off x="3314700" y="1435782"/>
            <a:ext cx="847725" cy="2510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FA3C5D2-83C4-4757-B14F-0F287F61C0D8}"/>
              </a:ext>
            </a:extLst>
          </p:cNvPr>
          <p:cNvSpPr txBox="1"/>
          <p:nvPr/>
        </p:nvSpPr>
        <p:spPr>
          <a:xfrm>
            <a:off x="378789" y="1206987"/>
            <a:ext cx="1972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Monitoraggio di Edificio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F6B06EE-DABE-4312-9793-BBF344866730}"/>
              </a:ext>
            </a:extLst>
          </p:cNvPr>
          <p:cNvSpPr txBox="1"/>
          <p:nvPr/>
        </p:nvSpPr>
        <p:spPr>
          <a:xfrm>
            <a:off x="6373688" y="1145432"/>
            <a:ext cx="428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questo scenario il pericolo nella stanza ‘stanza112’ è generato dal sensore di fumo che rileva valore 1.0!</a:t>
            </a:r>
          </a:p>
        </p:txBody>
      </p:sp>
    </p:spTree>
    <p:extLst>
      <p:ext uri="{BB962C8B-B14F-4D97-AF65-F5344CB8AC3E}">
        <p14:creationId xmlns:p14="http://schemas.microsoft.com/office/powerpoint/2010/main" val="101851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AB8B9C5-B0FE-4E33-A264-E3A219178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27" y="550317"/>
            <a:ext cx="7747206" cy="575736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34BDE2-54FB-4F23-8C90-80EFFD25654B}"/>
              </a:ext>
            </a:extLst>
          </p:cNvPr>
          <p:cNvSpPr txBox="1"/>
          <p:nvPr/>
        </p:nvSpPr>
        <p:spPr>
          <a:xfrm>
            <a:off x="659067" y="905232"/>
            <a:ext cx="267437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Il gestore edificio, dopo aver selezionato una stanza, può entrare nella schermata per il settaggio dei valori minimi e massimi delle variabili ambientali cliccando il pulsante ‘</a:t>
            </a:r>
            <a:r>
              <a:rPr lang="it-IT" sz="1400" dirty="0" err="1"/>
              <a:t>Settagio</a:t>
            </a:r>
            <a:r>
              <a:rPr lang="it-IT" sz="1400" dirty="0"/>
              <a:t> Valori’; la schermata mostrerà, negli appositi campi modificabili, i valori attualmente presenti nel database associati alla stanza ‘stanza112’.</a:t>
            </a:r>
          </a:p>
          <a:p>
            <a:r>
              <a:rPr lang="it-IT" sz="1400" dirty="0"/>
              <a:t>Il gestore dopo aver inserito le nuove direttive, effettuerà i cambiamenti cliccando sul pulsante ‘Salva’, presente per ogni campo. Il cambiamento di questi valori è molto importante ai fini del calcolo delle allerte e dei pericoli, in quanto l’algoritmo artefice di questo calcolo ne fa uso e pertanto le modifiche su questi campi devono essere ragionate.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11F4E35-ED35-4E5B-93AC-BF0EFD8DDC52}"/>
              </a:ext>
            </a:extLst>
          </p:cNvPr>
          <p:cNvSpPr/>
          <p:nvPr/>
        </p:nvSpPr>
        <p:spPr>
          <a:xfrm>
            <a:off x="5619749" y="1986116"/>
            <a:ext cx="1895475" cy="4237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BA02CD1-79AD-42B6-9D84-41DFC4EF355E}"/>
              </a:ext>
            </a:extLst>
          </p:cNvPr>
          <p:cNvCxnSpPr>
            <a:cxnSpLocks/>
          </p:cNvCxnSpPr>
          <p:nvPr/>
        </p:nvCxnSpPr>
        <p:spPr>
          <a:xfrm>
            <a:off x="7353300" y="2486025"/>
            <a:ext cx="495300" cy="2819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9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38AD2EF-8654-42E5-84A3-57A0563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124013"/>
            <a:ext cx="10520702" cy="72625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3. Monitoraggio di Zona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718CC4-8332-4131-9645-8291CF6BF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9" y="1095374"/>
            <a:ext cx="6365606" cy="535448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42D92A-1175-498E-AD53-AA4DA3917AA7}"/>
              </a:ext>
            </a:extLst>
          </p:cNvPr>
          <p:cNvSpPr txBox="1"/>
          <p:nvPr/>
        </p:nvSpPr>
        <p:spPr>
          <a:xfrm>
            <a:off x="8108302" y="4021882"/>
            <a:ext cx="29496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La </a:t>
            </a:r>
            <a:r>
              <a:rPr lang="it-IT" sz="1400" dirty="0" err="1"/>
              <a:t>ListView</a:t>
            </a:r>
            <a:r>
              <a:rPr lang="it-IT" sz="1400" dirty="0"/>
              <a:t> contenente gli edifici associati alla zona monitorata dal gestore loggato; nello scenario mostrato si evince che l’edificio ‘edificio6’ è in stato di allerta </a:t>
            </a:r>
            <a:r>
              <a:rPr lang="it-IT" sz="1400" dirty="0">
                <a:highlight>
                  <a:srgbClr val="FF0000"/>
                </a:highlight>
              </a:rPr>
              <a:t>ROSSA</a:t>
            </a:r>
            <a:r>
              <a:rPr lang="it-IT" sz="1400" dirty="0"/>
              <a:t>, allerta ereditata da una qualche stanza dell’edificio 6.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1019BCC-FD0D-45D6-9F68-FDA5EE53506C}"/>
              </a:ext>
            </a:extLst>
          </p:cNvPr>
          <p:cNvSpPr txBox="1"/>
          <p:nvPr/>
        </p:nvSpPr>
        <p:spPr>
          <a:xfrm>
            <a:off x="8108302" y="2090556"/>
            <a:ext cx="2949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La tabella che mostra i valori medi delle variabili ambientali relative all’edificio selezionato.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D798548-6D1C-4347-98C5-F0390536255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96957" y="2090556"/>
            <a:ext cx="3511345" cy="3693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1D27181-3DAC-4215-97B4-D113822BBC87}"/>
              </a:ext>
            </a:extLst>
          </p:cNvPr>
          <p:cNvCxnSpPr>
            <a:cxnSpLocks/>
          </p:cNvCxnSpPr>
          <p:nvPr/>
        </p:nvCxnSpPr>
        <p:spPr>
          <a:xfrm>
            <a:off x="6581229" y="4095750"/>
            <a:ext cx="1506124" cy="7263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0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D73961F-52C7-4CF4-B2CD-BC42DA605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36" y="1075431"/>
            <a:ext cx="6399080" cy="5381626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638AD2EF-8654-42E5-84A3-57A0563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124013"/>
            <a:ext cx="10520702" cy="72625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4. Monitoraggio di Città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42D92A-1175-498E-AD53-AA4DA3917AA7}"/>
              </a:ext>
            </a:extLst>
          </p:cNvPr>
          <p:cNvSpPr txBox="1"/>
          <p:nvPr/>
        </p:nvSpPr>
        <p:spPr>
          <a:xfrm>
            <a:off x="835649" y="3766244"/>
            <a:ext cx="2949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La </a:t>
            </a:r>
            <a:r>
              <a:rPr lang="it-IT" sz="1400" dirty="0" err="1"/>
              <a:t>ListView</a:t>
            </a:r>
            <a:r>
              <a:rPr lang="it-IT" sz="1400" dirty="0"/>
              <a:t> contenente le zone associate alla città monitorata dal gestore loggato; nello scenario mostrato si evince che la zona ‘zona1’ è in stato di allerta </a:t>
            </a:r>
            <a:r>
              <a:rPr lang="it-IT" sz="14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GIALLA</a:t>
            </a:r>
            <a:r>
              <a:rPr lang="it-IT" sz="1400" dirty="0"/>
              <a:t>, e che la zona ‘zona2’ è in stato di </a:t>
            </a:r>
            <a:r>
              <a:rPr lang="it-IT" sz="1400" dirty="0">
                <a:highlight>
                  <a:srgbClr val="800080"/>
                </a:highlight>
              </a:rPr>
              <a:t>PERICOLO</a:t>
            </a:r>
            <a:r>
              <a:rPr lang="it-IT" sz="1400" dirty="0"/>
              <a:t>; queste allerte sono ereditate da edifici all’interno di queste zone.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1019BCC-FD0D-45D6-9F68-FDA5EE53506C}"/>
              </a:ext>
            </a:extLst>
          </p:cNvPr>
          <p:cNvSpPr txBox="1"/>
          <p:nvPr/>
        </p:nvSpPr>
        <p:spPr>
          <a:xfrm>
            <a:off x="835649" y="1834918"/>
            <a:ext cx="2949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La tabella che mostra i valori medi delle variabili ambientali relative alla zona selezionata.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D798548-6D1C-4347-98C5-F0390536255B}"/>
              </a:ext>
            </a:extLst>
          </p:cNvPr>
          <p:cNvCxnSpPr>
            <a:cxnSpLocks/>
          </p:cNvCxnSpPr>
          <p:nvPr/>
        </p:nvCxnSpPr>
        <p:spPr>
          <a:xfrm>
            <a:off x="3902084" y="2094567"/>
            <a:ext cx="1554819" cy="2555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1D27181-3DAC-4215-97B4-D113822BBC8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785326" y="4057736"/>
            <a:ext cx="2094364" cy="7241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92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DC165EC-1373-40D2-AAA9-CBC3FFAC9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95" y="1171106"/>
            <a:ext cx="5494209" cy="4515788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638AD2EF-8654-42E5-84A3-57A0563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124013"/>
            <a:ext cx="10520702" cy="72625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5. Schermata di Amministrazione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1D27181-3DAC-4215-97B4-D113822BBC87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691148" y="2861187"/>
            <a:ext cx="1809136" cy="17058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3C3F98-8BFD-4A4E-A9CB-C19C8BC88C21}"/>
              </a:ext>
            </a:extLst>
          </p:cNvPr>
          <p:cNvSpPr txBox="1"/>
          <p:nvPr/>
        </p:nvSpPr>
        <p:spPr>
          <a:xfrm>
            <a:off x="393290" y="1140541"/>
            <a:ext cx="25957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L’Admin del sistema, una volta loggato, può usufruire di questa interfaccia, pensata per gestire l’utenza e l’assegnazione delle aree agli utenti.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CF0D59-2E2B-417F-AB38-44931F7B2B06}"/>
              </a:ext>
            </a:extLst>
          </p:cNvPr>
          <p:cNvSpPr txBox="1"/>
          <p:nvPr/>
        </p:nvSpPr>
        <p:spPr>
          <a:xfrm>
            <a:off x="393290" y="4567080"/>
            <a:ext cx="2595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‘Inserimento Gestore’ l’Admin può inserire un nuovo gestore specificando in particolar modo il tipo, assegnandogli un username univoco ed una password.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5D969-96CC-45EB-A9DC-9FF21EFED673}"/>
              </a:ext>
            </a:extLst>
          </p:cNvPr>
          <p:cNvSpPr txBox="1"/>
          <p:nvPr/>
        </p:nvSpPr>
        <p:spPr>
          <a:xfrm>
            <a:off x="9202994" y="1140540"/>
            <a:ext cx="25957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‘Modifica Gestore’ l’Admin può recuperare la password di un gestore che l’ha smarrita, oppure sostituirla con una nuova su richiesta del gestore.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434A0C2-14A1-4E76-AC62-02024EE46ED8}"/>
              </a:ext>
            </a:extLst>
          </p:cNvPr>
          <p:cNvSpPr txBox="1"/>
          <p:nvPr/>
        </p:nvSpPr>
        <p:spPr>
          <a:xfrm>
            <a:off x="9202994" y="4459358"/>
            <a:ext cx="25957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‘Assegna Area’ l’Admin può assegnare un’area ad un gestore; il sistema non lo permetterà se l’area è già assegnata, se l’utente ha già un area o i tipi di area non combacino.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A0B1E77-70AA-477F-9737-475578E937A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426245" y="4547910"/>
            <a:ext cx="776749" cy="7116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D9A5BEF-73BA-4F72-929A-31813346FED0}"/>
              </a:ext>
            </a:extLst>
          </p:cNvPr>
          <p:cNvCxnSpPr>
            <a:cxnSpLocks/>
          </p:cNvCxnSpPr>
          <p:nvPr/>
        </p:nvCxnSpPr>
        <p:spPr>
          <a:xfrm flipH="1">
            <a:off x="7954297" y="1777981"/>
            <a:ext cx="1248696" cy="1786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D551CD88-8A70-40D0-80DC-E240CE507BFB}"/>
              </a:ext>
            </a:extLst>
          </p:cNvPr>
          <p:cNvSpPr/>
          <p:nvPr/>
        </p:nvSpPr>
        <p:spPr>
          <a:xfrm>
            <a:off x="4467225" y="2676526"/>
            <a:ext cx="1333500" cy="4095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7449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79</TotalTime>
  <Words>673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Ardesia</vt:lpstr>
      <vt:lpstr>1. Schermata di Login</vt:lpstr>
      <vt:lpstr>2. Monitoraggio di Edificio</vt:lpstr>
      <vt:lpstr>Presentazione standard di PowerPoint</vt:lpstr>
      <vt:lpstr>Presentazione standard di PowerPoint</vt:lpstr>
      <vt:lpstr>3. Monitoraggio di Zona</vt:lpstr>
      <vt:lpstr>4. Monitoraggio di Città</vt:lpstr>
      <vt:lpstr>5. Schermata di Amministrazione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Schermata di Login</dc:title>
  <dc:creator>Stefano Florio</dc:creator>
  <cp:lastModifiedBy>Stefano Florio</cp:lastModifiedBy>
  <cp:revision>12</cp:revision>
  <dcterms:created xsi:type="dcterms:W3CDTF">2019-01-19T19:11:32Z</dcterms:created>
  <dcterms:modified xsi:type="dcterms:W3CDTF">2019-01-19T20:32:24Z</dcterms:modified>
</cp:coreProperties>
</file>