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 id="2147483660" r:id="rId3"/>
    <p:sldMasterId id="2147483658" r:id="rId4"/>
  </p:sldMasterIdLst>
  <p:notesMasterIdLst>
    <p:notesMasterId r:id="rId16"/>
  </p:notesMasterIdLst>
  <p:handoutMasterIdLst>
    <p:handoutMasterId r:id="rId17"/>
  </p:handoutMasterIdLst>
  <p:sldIdLst>
    <p:sldId id="271" r:id="rId5"/>
    <p:sldId id="266" r:id="rId6"/>
    <p:sldId id="270" r:id="rId7"/>
    <p:sldId id="268" r:id="rId8"/>
    <p:sldId id="269" r:id="rId9"/>
    <p:sldId id="272" r:id="rId10"/>
    <p:sldId id="273" r:id="rId11"/>
    <p:sldId id="274" r:id="rId12"/>
    <p:sldId id="275" r:id="rId13"/>
    <p:sldId id="276" r:id="rId14"/>
    <p:sldId id="277" r:id="rId15"/>
  </p:sldIdLst>
  <p:sldSz cx="12801600" cy="9601200" type="A3"/>
  <p:notesSz cx="7099300" cy="10234613"/>
  <p:defaultText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C6"/>
    <a:srgbClr val="027180"/>
    <a:srgbClr val="9FBEAF"/>
    <a:srgbClr val="BC9D45"/>
    <a:srgbClr val="E196AA"/>
    <a:srgbClr val="B5D0EE"/>
    <a:srgbClr val="668980"/>
    <a:srgbClr val="00008F"/>
    <a:srgbClr val="914146"/>
    <a:srgbClr val="F0F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94737" autoAdjust="0"/>
  </p:normalViewPr>
  <p:slideViewPr>
    <p:cSldViewPr snapToGrid="0">
      <p:cViewPr varScale="1">
        <p:scale>
          <a:sx n="62" d="100"/>
          <a:sy n="62" d="100"/>
        </p:scale>
        <p:origin x="-906" y="-90"/>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82" y="-108"/>
      </p:cViewPr>
      <p:guideLst>
        <p:guide orient="horz" pos="3223"/>
        <p:guide pos="2236"/>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137" cy="512304"/>
          </a:xfrm>
          <a:prstGeom prst="rect">
            <a:avLst/>
          </a:prstGeom>
        </p:spPr>
        <p:txBody>
          <a:bodyPr vert="horz" lIns="94760" tIns="47380" rIns="94760" bIns="47380" rtlCol="0"/>
          <a:lstStyle>
            <a:lvl1pPr algn="l">
              <a:defRPr sz="1200"/>
            </a:lvl1pPr>
          </a:lstStyle>
          <a:p>
            <a:endParaRPr lang="en-US"/>
          </a:p>
        </p:txBody>
      </p:sp>
      <p:sp>
        <p:nvSpPr>
          <p:cNvPr id="3" name="Espace réservé de la date 2"/>
          <p:cNvSpPr>
            <a:spLocks noGrp="1"/>
          </p:cNvSpPr>
          <p:nvPr>
            <p:ph type="dt" sz="quarter" idx="1"/>
          </p:nvPr>
        </p:nvSpPr>
        <p:spPr>
          <a:xfrm>
            <a:off x="4020507" y="0"/>
            <a:ext cx="3077137" cy="512304"/>
          </a:xfrm>
          <a:prstGeom prst="rect">
            <a:avLst/>
          </a:prstGeom>
        </p:spPr>
        <p:txBody>
          <a:bodyPr vert="horz" lIns="94760" tIns="47380" rIns="94760" bIns="47380" rtlCol="0"/>
          <a:lstStyle>
            <a:lvl1pPr algn="r">
              <a:defRPr sz="1200"/>
            </a:lvl1pPr>
          </a:lstStyle>
          <a:p>
            <a:fld id="{1DB656F3-66B6-4E34-8BF3-867C83E8DBEA}" type="datetimeFigureOut">
              <a:rPr lang="en-US" smtClean="0"/>
              <a:t>7/18/2019</a:t>
            </a:fld>
            <a:endParaRPr lang="en-US"/>
          </a:p>
        </p:txBody>
      </p:sp>
      <p:sp>
        <p:nvSpPr>
          <p:cNvPr id="4" name="Espace réservé du pied de page 3"/>
          <p:cNvSpPr>
            <a:spLocks noGrp="1"/>
          </p:cNvSpPr>
          <p:nvPr>
            <p:ph type="ftr" sz="quarter" idx="2"/>
          </p:nvPr>
        </p:nvSpPr>
        <p:spPr>
          <a:xfrm>
            <a:off x="0" y="9720674"/>
            <a:ext cx="3077137" cy="512303"/>
          </a:xfrm>
          <a:prstGeom prst="rect">
            <a:avLst/>
          </a:prstGeom>
        </p:spPr>
        <p:txBody>
          <a:bodyPr vert="horz" lIns="94760" tIns="47380" rIns="94760" bIns="4738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4020507" y="9720674"/>
            <a:ext cx="3077137" cy="512303"/>
          </a:xfrm>
          <a:prstGeom prst="rect">
            <a:avLst/>
          </a:prstGeom>
        </p:spPr>
        <p:txBody>
          <a:bodyPr vert="horz" lIns="94760" tIns="47380" rIns="94760" bIns="47380" rtlCol="0" anchor="b"/>
          <a:lstStyle>
            <a:lvl1pPr algn="r">
              <a:defRPr sz="1200"/>
            </a:lvl1pPr>
          </a:lstStyle>
          <a:p>
            <a:fld id="{B467F588-20C7-4700-AD47-82916881F5A4}" type="slidenum">
              <a:rPr lang="en-US" smtClean="0"/>
              <a:t>‹N°›</a:t>
            </a:fld>
            <a:endParaRPr lang="en-US"/>
          </a:p>
        </p:txBody>
      </p:sp>
    </p:spTree>
    <p:extLst>
      <p:ext uri="{BB962C8B-B14F-4D97-AF65-F5344CB8AC3E}">
        <p14:creationId xmlns:p14="http://schemas.microsoft.com/office/powerpoint/2010/main" val="1371712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137" cy="512304"/>
          </a:xfrm>
          <a:prstGeom prst="rect">
            <a:avLst/>
          </a:prstGeom>
        </p:spPr>
        <p:txBody>
          <a:bodyPr vert="horz" lIns="94760" tIns="47380" rIns="94760" bIns="47380" rtlCol="0"/>
          <a:lstStyle>
            <a:lvl1pPr algn="l">
              <a:defRPr sz="1200"/>
            </a:lvl1pPr>
          </a:lstStyle>
          <a:p>
            <a:endParaRPr lang="en-US"/>
          </a:p>
        </p:txBody>
      </p:sp>
      <p:sp>
        <p:nvSpPr>
          <p:cNvPr id="3" name="Espace réservé de la date 2"/>
          <p:cNvSpPr>
            <a:spLocks noGrp="1"/>
          </p:cNvSpPr>
          <p:nvPr>
            <p:ph type="dt" idx="1"/>
          </p:nvPr>
        </p:nvSpPr>
        <p:spPr>
          <a:xfrm>
            <a:off x="4020507" y="0"/>
            <a:ext cx="3077137" cy="512304"/>
          </a:xfrm>
          <a:prstGeom prst="rect">
            <a:avLst/>
          </a:prstGeom>
        </p:spPr>
        <p:txBody>
          <a:bodyPr vert="horz" lIns="94760" tIns="47380" rIns="94760" bIns="47380" rtlCol="0"/>
          <a:lstStyle>
            <a:lvl1pPr algn="r">
              <a:defRPr sz="1200"/>
            </a:lvl1pPr>
          </a:lstStyle>
          <a:p>
            <a:fld id="{F81DF3D0-D865-4C27-8317-28E21CADCD86}" type="datetimeFigureOut">
              <a:rPr lang="en-US" smtClean="0"/>
              <a:t>7/18/2019</a:t>
            </a:fld>
            <a:endParaRPr lang="en-US"/>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0" tIns="47380" rIns="94760" bIns="47380" rtlCol="0" anchor="ctr"/>
          <a:lstStyle/>
          <a:p>
            <a:endParaRPr lang="en-US"/>
          </a:p>
        </p:txBody>
      </p:sp>
      <p:sp>
        <p:nvSpPr>
          <p:cNvPr id="5" name="Espace réservé des commentaires 4"/>
          <p:cNvSpPr>
            <a:spLocks noGrp="1"/>
          </p:cNvSpPr>
          <p:nvPr>
            <p:ph type="body" sz="quarter" idx="3"/>
          </p:nvPr>
        </p:nvSpPr>
        <p:spPr>
          <a:xfrm>
            <a:off x="709600" y="4861156"/>
            <a:ext cx="5680103" cy="4605821"/>
          </a:xfrm>
          <a:prstGeom prst="rect">
            <a:avLst/>
          </a:prstGeom>
        </p:spPr>
        <p:txBody>
          <a:bodyPr vert="horz" lIns="94760" tIns="47380" rIns="94760" bIns="4738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720674"/>
            <a:ext cx="3077137" cy="512303"/>
          </a:xfrm>
          <a:prstGeom prst="rect">
            <a:avLst/>
          </a:prstGeom>
        </p:spPr>
        <p:txBody>
          <a:bodyPr vert="horz" lIns="94760" tIns="47380" rIns="94760" bIns="4738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4020507" y="9720674"/>
            <a:ext cx="3077137" cy="512303"/>
          </a:xfrm>
          <a:prstGeom prst="rect">
            <a:avLst/>
          </a:prstGeom>
        </p:spPr>
        <p:txBody>
          <a:bodyPr vert="horz" lIns="94760" tIns="47380" rIns="94760" bIns="47380" rtlCol="0" anchor="b"/>
          <a:lstStyle>
            <a:lvl1pPr algn="r">
              <a:defRPr sz="1200"/>
            </a:lvl1pPr>
          </a:lstStyle>
          <a:p>
            <a:fld id="{58FA0CFB-A660-46F6-B36A-900C800A6C1C}" type="slidenum">
              <a:rPr lang="en-US" smtClean="0"/>
              <a:t>‹N°›</a:t>
            </a:fld>
            <a:endParaRPr lang="en-US"/>
          </a:p>
        </p:txBody>
      </p:sp>
    </p:spTree>
    <p:extLst>
      <p:ext uri="{BB962C8B-B14F-4D97-AF65-F5344CB8AC3E}">
        <p14:creationId xmlns:p14="http://schemas.microsoft.com/office/powerpoint/2010/main" val="340066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1</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5</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7</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9</a:t>
            </a:fld>
            <a:endParaRPr lang="en-US"/>
          </a:p>
        </p:txBody>
      </p:sp>
    </p:spTree>
    <p:extLst>
      <p:ext uri="{BB962C8B-B14F-4D97-AF65-F5344CB8AC3E}">
        <p14:creationId xmlns:p14="http://schemas.microsoft.com/office/powerpoint/2010/main" val="305268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8FA0CFB-A660-46F6-B36A-900C800A6C1C}" type="slidenum">
              <a:rPr lang="en-US" smtClean="0"/>
              <a:t>11</a:t>
            </a:fld>
            <a:endParaRPr lang="en-US"/>
          </a:p>
        </p:txBody>
      </p:sp>
    </p:spTree>
    <p:extLst>
      <p:ext uri="{BB962C8B-B14F-4D97-AF65-F5344CB8AC3E}">
        <p14:creationId xmlns:p14="http://schemas.microsoft.com/office/powerpoint/2010/main" val="305268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1389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7102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1258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6624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Tableau 3"/>
          <p:cNvGraphicFramePr>
            <a:graphicFrameLocks noGrp="1"/>
          </p:cNvGraphicFramePr>
          <p:nvPr userDrawn="1">
            <p:extLst>
              <p:ext uri="{D42A27DB-BD31-4B8C-83A1-F6EECF244321}">
                <p14:modId xmlns:p14="http://schemas.microsoft.com/office/powerpoint/2010/main" val="606466629"/>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r>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27180"/>
                    </a:solidFill>
                  </a:tcPr>
                </a:tc>
              </a:tr>
            </a:tbl>
          </a:graphicData>
        </a:graphic>
      </p:graphicFrame>
    </p:spTree>
    <p:extLst>
      <p:ext uri="{BB962C8B-B14F-4D97-AF65-F5344CB8AC3E}">
        <p14:creationId xmlns:p14="http://schemas.microsoft.com/office/powerpoint/2010/main" val="57207031"/>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p:nvPr userDrawn="1"/>
        </p:nvGrpSpPr>
        <p:grpSpPr>
          <a:xfrm>
            <a:off x="508733" y="951571"/>
            <a:ext cx="2901601" cy="3815837"/>
            <a:chOff x="508733" y="951571"/>
            <a:chExt cx="2901601" cy="3815837"/>
          </a:xfrm>
        </p:grpSpPr>
        <p:sp>
          <p:nvSpPr>
            <p:cNvPr id="5" name="Bande diagonale 4"/>
            <p:cNvSpPr/>
            <p:nvPr userDrawn="1"/>
          </p:nvSpPr>
          <p:spPr>
            <a:xfrm>
              <a:off x="508733"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Bande diagonale 27"/>
            <p:cNvSpPr/>
            <p:nvPr userDrawn="1"/>
          </p:nvSpPr>
          <p:spPr>
            <a:xfrm rot="10800000">
              <a:off x="508734" y="951571"/>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 name="Groupe 2"/>
          <p:cNvGrpSpPr/>
          <p:nvPr userDrawn="1"/>
        </p:nvGrpSpPr>
        <p:grpSpPr>
          <a:xfrm>
            <a:off x="3479540" y="951571"/>
            <a:ext cx="2901601" cy="3815837"/>
            <a:chOff x="3479540" y="951571"/>
            <a:chExt cx="2901601" cy="3815837"/>
          </a:xfrm>
        </p:grpSpPr>
        <p:sp>
          <p:nvSpPr>
            <p:cNvPr id="33" name="Bande diagonale 32"/>
            <p:cNvSpPr/>
            <p:nvPr userDrawn="1"/>
          </p:nvSpPr>
          <p:spPr>
            <a:xfrm>
              <a:off x="3479540"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Bande diagonale 33"/>
            <p:cNvSpPr/>
            <p:nvPr userDrawn="1"/>
          </p:nvSpPr>
          <p:spPr>
            <a:xfrm rot="10800000">
              <a:off x="3479541" y="951571"/>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Groupe 34"/>
          <p:cNvGrpSpPr/>
          <p:nvPr userDrawn="1"/>
        </p:nvGrpSpPr>
        <p:grpSpPr>
          <a:xfrm>
            <a:off x="6440515" y="951571"/>
            <a:ext cx="2901601" cy="3815837"/>
            <a:chOff x="557893" y="946656"/>
            <a:chExt cx="2901601" cy="3815837"/>
          </a:xfrm>
          <a:solidFill>
            <a:srgbClr val="027180"/>
          </a:solidFill>
        </p:grpSpPr>
        <p:sp>
          <p:nvSpPr>
            <p:cNvPr id="36" name="Bande diagonale 35"/>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Bande diagonale 36"/>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e 37"/>
          <p:cNvGrpSpPr/>
          <p:nvPr userDrawn="1"/>
        </p:nvGrpSpPr>
        <p:grpSpPr>
          <a:xfrm>
            <a:off x="9401490" y="951571"/>
            <a:ext cx="2901601" cy="3815837"/>
            <a:chOff x="557893" y="946656"/>
            <a:chExt cx="2901601" cy="3815837"/>
          </a:xfrm>
          <a:solidFill>
            <a:srgbClr val="027180"/>
          </a:solidFill>
        </p:grpSpPr>
        <p:sp>
          <p:nvSpPr>
            <p:cNvPr id="39" name="Bande diagonale 38"/>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Bande diagonale 39"/>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1" name="Groupe 40"/>
          <p:cNvGrpSpPr/>
          <p:nvPr userDrawn="1"/>
        </p:nvGrpSpPr>
        <p:grpSpPr>
          <a:xfrm>
            <a:off x="516590" y="4821936"/>
            <a:ext cx="2901601" cy="3815837"/>
            <a:chOff x="557893" y="946656"/>
            <a:chExt cx="2901601" cy="3815837"/>
          </a:xfrm>
        </p:grpSpPr>
        <p:sp>
          <p:nvSpPr>
            <p:cNvPr id="42" name="Bande diagonale 41"/>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Bande diagonale 42"/>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4" name="Groupe 43"/>
          <p:cNvGrpSpPr/>
          <p:nvPr userDrawn="1"/>
        </p:nvGrpSpPr>
        <p:grpSpPr>
          <a:xfrm>
            <a:off x="3467733" y="4831768"/>
            <a:ext cx="2901601" cy="3815837"/>
            <a:chOff x="557893" y="946656"/>
            <a:chExt cx="2901601" cy="3815837"/>
          </a:xfrm>
        </p:grpSpPr>
        <p:sp>
          <p:nvSpPr>
            <p:cNvPr id="45" name="Bande diagonale 44"/>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Bande diagonale 45"/>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 name="Groupe 46"/>
          <p:cNvGrpSpPr/>
          <p:nvPr userDrawn="1"/>
        </p:nvGrpSpPr>
        <p:grpSpPr>
          <a:xfrm>
            <a:off x="6438540" y="4821936"/>
            <a:ext cx="2901601" cy="3815837"/>
            <a:chOff x="557893" y="946656"/>
            <a:chExt cx="2901601" cy="3815837"/>
          </a:xfrm>
          <a:solidFill>
            <a:srgbClr val="027180"/>
          </a:solidFill>
        </p:grpSpPr>
        <p:sp>
          <p:nvSpPr>
            <p:cNvPr id="48" name="Bande diagonale 47"/>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Bande diagonale 48"/>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0" name="Groupe 49"/>
          <p:cNvGrpSpPr/>
          <p:nvPr userDrawn="1"/>
        </p:nvGrpSpPr>
        <p:grpSpPr>
          <a:xfrm>
            <a:off x="9399515" y="4821936"/>
            <a:ext cx="2901601" cy="3815837"/>
            <a:chOff x="557893" y="946656"/>
            <a:chExt cx="2901601" cy="3815837"/>
          </a:xfrm>
        </p:grpSpPr>
        <p:sp>
          <p:nvSpPr>
            <p:cNvPr id="51" name="Bande diagonale 50"/>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Bande diagonale 51"/>
            <p:cNvSpPr/>
            <p:nvPr userDrawn="1"/>
          </p:nvSpPr>
          <p:spPr>
            <a:xfrm rot="10800000">
              <a:off x="557894" y="946656"/>
              <a:ext cx="2901600" cy="3815837"/>
            </a:xfrm>
            <a:prstGeom prst="diagStripe">
              <a:avLst>
                <a:gd name="adj" fmla="val 358"/>
              </a:avLst>
            </a:prstGeom>
            <a:solidFill>
              <a:srgbClr val="9FBEAF"/>
            </a:solidFill>
            <a:ln>
              <a:solidFill>
                <a:srgbClr val="9FB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aphicFrame>
        <p:nvGraphicFramePr>
          <p:cNvPr id="4" name="Tableau 3"/>
          <p:cNvGraphicFramePr>
            <a:graphicFrameLocks noGrp="1"/>
          </p:cNvGraphicFramePr>
          <p:nvPr userDrawn="1">
            <p:extLst>
              <p:ext uri="{D42A27DB-BD31-4B8C-83A1-F6EECF244321}">
                <p14:modId xmlns:p14="http://schemas.microsoft.com/office/powerpoint/2010/main" val="2352703666"/>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70243595"/>
      </p:ext>
    </p:extLst>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p:nvPr userDrawn="1"/>
        </p:nvGrpSpPr>
        <p:grpSpPr>
          <a:xfrm>
            <a:off x="508733" y="951571"/>
            <a:ext cx="2901601" cy="3815837"/>
            <a:chOff x="508733" y="951571"/>
            <a:chExt cx="2901601" cy="3815837"/>
          </a:xfrm>
        </p:grpSpPr>
        <p:sp>
          <p:nvSpPr>
            <p:cNvPr id="5" name="Bande diagonale 4"/>
            <p:cNvSpPr/>
            <p:nvPr userDrawn="1"/>
          </p:nvSpPr>
          <p:spPr>
            <a:xfrm>
              <a:off x="508733"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Bande diagonale 27"/>
            <p:cNvSpPr/>
            <p:nvPr userDrawn="1"/>
          </p:nvSpPr>
          <p:spPr>
            <a:xfrm rot="10800000">
              <a:off x="508734" y="951571"/>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 name="Groupe 2"/>
          <p:cNvGrpSpPr/>
          <p:nvPr userDrawn="1"/>
        </p:nvGrpSpPr>
        <p:grpSpPr>
          <a:xfrm>
            <a:off x="3479540" y="951571"/>
            <a:ext cx="2901601" cy="3815837"/>
            <a:chOff x="3479540" y="951571"/>
            <a:chExt cx="2901601" cy="3815837"/>
          </a:xfrm>
        </p:grpSpPr>
        <p:sp>
          <p:nvSpPr>
            <p:cNvPr id="33" name="Bande diagonale 32"/>
            <p:cNvSpPr/>
            <p:nvPr userDrawn="1"/>
          </p:nvSpPr>
          <p:spPr>
            <a:xfrm>
              <a:off x="3479540" y="951571"/>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Bande diagonale 33"/>
            <p:cNvSpPr/>
            <p:nvPr userDrawn="1"/>
          </p:nvSpPr>
          <p:spPr>
            <a:xfrm rot="10800000">
              <a:off x="3479541" y="951571"/>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Groupe 34"/>
          <p:cNvGrpSpPr/>
          <p:nvPr userDrawn="1"/>
        </p:nvGrpSpPr>
        <p:grpSpPr>
          <a:xfrm>
            <a:off x="6440515" y="951571"/>
            <a:ext cx="2901601" cy="3815837"/>
            <a:chOff x="557893" y="946656"/>
            <a:chExt cx="2901601" cy="3815837"/>
          </a:xfrm>
          <a:solidFill>
            <a:srgbClr val="027180"/>
          </a:solidFill>
        </p:grpSpPr>
        <p:sp>
          <p:nvSpPr>
            <p:cNvPr id="36" name="Bande diagonale 35"/>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Bande diagonale 36"/>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e 37"/>
          <p:cNvGrpSpPr/>
          <p:nvPr userDrawn="1"/>
        </p:nvGrpSpPr>
        <p:grpSpPr>
          <a:xfrm>
            <a:off x="9401490" y="951571"/>
            <a:ext cx="2901601" cy="3815837"/>
            <a:chOff x="557893" y="946656"/>
            <a:chExt cx="2901601" cy="3815837"/>
          </a:xfrm>
          <a:solidFill>
            <a:srgbClr val="027180"/>
          </a:solidFill>
        </p:grpSpPr>
        <p:sp>
          <p:nvSpPr>
            <p:cNvPr id="39" name="Bande diagonale 38"/>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Bande diagonale 39"/>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1" name="Groupe 40"/>
          <p:cNvGrpSpPr/>
          <p:nvPr userDrawn="1"/>
        </p:nvGrpSpPr>
        <p:grpSpPr>
          <a:xfrm>
            <a:off x="516590" y="4821936"/>
            <a:ext cx="2901601" cy="3815837"/>
            <a:chOff x="557893" y="946656"/>
            <a:chExt cx="2901601" cy="3815837"/>
          </a:xfrm>
        </p:grpSpPr>
        <p:sp>
          <p:nvSpPr>
            <p:cNvPr id="42" name="Bande diagonale 41"/>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Bande diagonale 42"/>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4" name="Groupe 43"/>
          <p:cNvGrpSpPr/>
          <p:nvPr userDrawn="1"/>
        </p:nvGrpSpPr>
        <p:grpSpPr>
          <a:xfrm>
            <a:off x="3467733" y="4831768"/>
            <a:ext cx="2901601" cy="3815837"/>
            <a:chOff x="557893" y="946656"/>
            <a:chExt cx="2901601" cy="3815837"/>
          </a:xfrm>
        </p:grpSpPr>
        <p:sp>
          <p:nvSpPr>
            <p:cNvPr id="45" name="Bande diagonale 44"/>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Bande diagonale 45"/>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 name="Groupe 46"/>
          <p:cNvGrpSpPr/>
          <p:nvPr userDrawn="1"/>
        </p:nvGrpSpPr>
        <p:grpSpPr>
          <a:xfrm>
            <a:off x="6438540" y="4821936"/>
            <a:ext cx="2901601" cy="3815837"/>
            <a:chOff x="557893" y="946656"/>
            <a:chExt cx="2901601" cy="3815837"/>
          </a:xfrm>
          <a:solidFill>
            <a:srgbClr val="027180"/>
          </a:solidFill>
        </p:grpSpPr>
        <p:sp>
          <p:nvSpPr>
            <p:cNvPr id="48" name="Bande diagonale 47"/>
            <p:cNvSpPr/>
            <p:nvPr userDrawn="1"/>
          </p:nvSpPr>
          <p:spPr>
            <a:xfrm>
              <a:off x="557893" y="946656"/>
              <a:ext cx="2901600" cy="3815837"/>
            </a:xfrm>
            <a:prstGeom prst="diagStripe">
              <a:avLst>
                <a:gd name="adj" fmla="val 358"/>
              </a:avLst>
            </a:prstGeom>
            <a:grp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Bande diagonale 48"/>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0" name="Groupe 49"/>
          <p:cNvGrpSpPr/>
          <p:nvPr userDrawn="1"/>
        </p:nvGrpSpPr>
        <p:grpSpPr>
          <a:xfrm>
            <a:off x="9399515" y="4821936"/>
            <a:ext cx="2901601" cy="3815837"/>
            <a:chOff x="557893" y="946656"/>
            <a:chExt cx="2901601" cy="3815837"/>
          </a:xfrm>
        </p:grpSpPr>
        <p:sp>
          <p:nvSpPr>
            <p:cNvPr id="51" name="Bande diagonale 50"/>
            <p:cNvSpPr/>
            <p:nvPr userDrawn="1"/>
          </p:nvSpPr>
          <p:spPr>
            <a:xfrm>
              <a:off x="557893" y="946656"/>
              <a:ext cx="2901600" cy="3815837"/>
            </a:xfrm>
            <a:prstGeom prst="diagStripe">
              <a:avLst>
                <a:gd name="adj" fmla="val 358"/>
              </a:avLst>
            </a:prstGeom>
            <a:solidFill>
              <a:srgbClr val="027180"/>
            </a:solidFill>
            <a:ln>
              <a:solidFill>
                <a:srgbClr val="0271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Bande diagonale 51"/>
            <p:cNvSpPr/>
            <p:nvPr userDrawn="1"/>
          </p:nvSpPr>
          <p:spPr>
            <a:xfrm rot="10800000">
              <a:off x="557894" y="946656"/>
              <a:ext cx="2901600" cy="3815837"/>
            </a:xfrm>
            <a:prstGeom prst="diagStripe">
              <a:avLst>
                <a:gd name="adj" fmla="val 358"/>
              </a:avLst>
            </a:prstGeom>
            <a:solidFill>
              <a:srgbClr val="00ADC6"/>
            </a:solidFill>
            <a:ln>
              <a:solidFill>
                <a:srgbClr val="00A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aphicFrame>
        <p:nvGraphicFramePr>
          <p:cNvPr id="4" name="Tableau 3"/>
          <p:cNvGraphicFramePr>
            <a:graphicFrameLocks noGrp="1"/>
          </p:cNvGraphicFramePr>
          <p:nvPr userDrawn="1">
            <p:extLst>
              <p:ext uri="{D42A27DB-BD31-4B8C-83A1-F6EECF244321}">
                <p14:modId xmlns:p14="http://schemas.microsoft.com/office/powerpoint/2010/main" val="3685991969"/>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890682">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0744096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Tableau 3"/>
          <p:cNvGraphicFramePr>
            <a:graphicFrameLocks noGrp="1"/>
          </p:cNvGraphicFramePr>
          <p:nvPr userDrawn="1">
            <p:extLst>
              <p:ext uri="{D42A27DB-BD31-4B8C-83A1-F6EECF244321}">
                <p14:modId xmlns:p14="http://schemas.microsoft.com/office/powerpoint/2010/main" val="433472294"/>
              </p:ext>
            </p:extLst>
          </p:nvPr>
        </p:nvGraphicFramePr>
        <p:xfrm>
          <a:off x="475128" y="909918"/>
          <a:ext cx="11851344" cy="7781364"/>
        </p:xfrm>
        <a:graphic>
          <a:graphicData uri="http://schemas.openxmlformats.org/drawingml/2006/table">
            <a:tbl>
              <a:tblPr firstRow="1" bandRow="1">
                <a:tableStyleId>{BC89EF96-8CEA-46FF-86C4-4CE0E7609802}</a:tableStyleId>
              </a:tblPr>
              <a:tblGrid>
                <a:gridCol w="2962836"/>
                <a:gridCol w="2962836"/>
                <a:gridCol w="2962836"/>
                <a:gridCol w="2962836"/>
              </a:tblGrid>
              <a:tr h="3890682">
                <a:tc>
                  <a:txBody>
                    <a:bodyPr/>
                    <a:lstStyle/>
                    <a:p>
                      <a:endParaRPr lang="en-US" dirty="0"/>
                    </a:p>
                  </a:txBody>
                  <a:tcPr>
                    <a:lnL w="76200" cap="flat" cmpd="sng" algn="ctr">
                      <a:solidFill>
                        <a:srgbClr val="027180"/>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rgbClr val="027180"/>
                      </a:solidFill>
                      <a:prstDash val="solid"/>
                      <a:round/>
                      <a:headEnd type="none" w="med" len="med"/>
                      <a:tailEnd type="none" w="med" len="med"/>
                    </a:lnR>
                    <a:lnT w="76200" cap="flat" cmpd="sng" algn="ctr">
                      <a:solidFill>
                        <a:srgbClr val="027180"/>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890682">
                <a:tc>
                  <a:txBody>
                    <a:bodyPr/>
                    <a:lstStyle/>
                    <a:p>
                      <a:endParaRPr lang="en-US" dirty="0"/>
                    </a:p>
                  </a:txBody>
                  <a:tcPr>
                    <a:lnL w="76200" cap="flat" cmpd="sng" algn="ctr">
                      <a:solidFill>
                        <a:srgbClr val="027180"/>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rgbClr val="027180"/>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271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42000507"/>
      </p:ext>
    </p:extLst>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1433779" rtl="0" eaLnBrk="1" latinLnBrk="0" hangingPunct="1">
        <a:spcBef>
          <a:spcPct val="0"/>
        </a:spcBef>
        <a:buNone/>
        <a:defRPr sz="6900" kern="1200">
          <a:solidFill>
            <a:schemeClr val="tx1"/>
          </a:solidFill>
          <a:latin typeface="+mj-lt"/>
          <a:ea typeface="+mj-ea"/>
          <a:cs typeface="+mj-cs"/>
        </a:defRPr>
      </a:lvl1pPr>
    </p:titleStyle>
    <p:bodyStyle>
      <a:lvl1pPr marL="537667" indent="-537667" algn="l" defTabSz="1433779"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64946" indent="-448056" algn="l" defTabSz="1433779"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92224" indent="-358445" algn="l" defTabSz="143377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3pPr>
      <a:lvl4pPr marL="2509114"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2600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42893"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5978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7667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93562" indent="-358445" algn="l" defTabSz="1433779"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33779" rtl="0" eaLnBrk="1" latinLnBrk="0" hangingPunct="1">
        <a:defRPr sz="2800" kern="1200">
          <a:solidFill>
            <a:schemeClr val="tx1"/>
          </a:solidFill>
          <a:latin typeface="+mn-lt"/>
          <a:ea typeface="+mn-ea"/>
          <a:cs typeface="+mn-cs"/>
        </a:defRPr>
      </a:lvl1pPr>
      <a:lvl2pPr marL="716890" algn="l" defTabSz="1433779" rtl="0" eaLnBrk="1" latinLnBrk="0" hangingPunct="1">
        <a:defRPr sz="2800" kern="1200">
          <a:solidFill>
            <a:schemeClr val="tx1"/>
          </a:solidFill>
          <a:latin typeface="+mn-lt"/>
          <a:ea typeface="+mn-ea"/>
          <a:cs typeface="+mn-cs"/>
        </a:defRPr>
      </a:lvl2pPr>
      <a:lvl3pPr marL="1433779" algn="l" defTabSz="1433779" rtl="0" eaLnBrk="1" latinLnBrk="0" hangingPunct="1">
        <a:defRPr sz="2800" kern="1200">
          <a:solidFill>
            <a:schemeClr val="tx1"/>
          </a:solidFill>
          <a:latin typeface="+mn-lt"/>
          <a:ea typeface="+mn-ea"/>
          <a:cs typeface="+mn-cs"/>
        </a:defRPr>
      </a:lvl3pPr>
      <a:lvl4pPr marL="2150669" algn="l" defTabSz="1433779" rtl="0" eaLnBrk="1" latinLnBrk="0" hangingPunct="1">
        <a:defRPr sz="2800" kern="1200">
          <a:solidFill>
            <a:schemeClr val="tx1"/>
          </a:solidFill>
          <a:latin typeface="+mn-lt"/>
          <a:ea typeface="+mn-ea"/>
          <a:cs typeface="+mn-cs"/>
        </a:defRPr>
      </a:lvl4pPr>
      <a:lvl5pPr marL="2867558" algn="l" defTabSz="1433779" rtl="0" eaLnBrk="1" latinLnBrk="0" hangingPunct="1">
        <a:defRPr sz="2800" kern="1200">
          <a:solidFill>
            <a:schemeClr val="tx1"/>
          </a:solidFill>
          <a:latin typeface="+mn-lt"/>
          <a:ea typeface="+mn-ea"/>
          <a:cs typeface="+mn-cs"/>
        </a:defRPr>
      </a:lvl5pPr>
      <a:lvl6pPr marL="3584448" algn="l" defTabSz="1433779" rtl="0" eaLnBrk="1" latinLnBrk="0" hangingPunct="1">
        <a:defRPr sz="2800" kern="1200">
          <a:solidFill>
            <a:schemeClr val="tx1"/>
          </a:solidFill>
          <a:latin typeface="+mn-lt"/>
          <a:ea typeface="+mn-ea"/>
          <a:cs typeface="+mn-cs"/>
        </a:defRPr>
      </a:lvl6pPr>
      <a:lvl7pPr marL="4301338" algn="l" defTabSz="1433779" rtl="0" eaLnBrk="1" latinLnBrk="0" hangingPunct="1">
        <a:defRPr sz="2800" kern="1200">
          <a:solidFill>
            <a:schemeClr val="tx1"/>
          </a:solidFill>
          <a:latin typeface="+mn-lt"/>
          <a:ea typeface="+mn-ea"/>
          <a:cs typeface="+mn-cs"/>
        </a:defRPr>
      </a:lvl7pPr>
      <a:lvl8pPr marL="5018227" algn="l" defTabSz="1433779" rtl="0" eaLnBrk="1" latinLnBrk="0" hangingPunct="1">
        <a:defRPr sz="2800" kern="1200">
          <a:solidFill>
            <a:schemeClr val="tx1"/>
          </a:solidFill>
          <a:latin typeface="+mn-lt"/>
          <a:ea typeface="+mn-ea"/>
          <a:cs typeface="+mn-cs"/>
        </a:defRPr>
      </a:lvl8pPr>
      <a:lvl9pPr marL="5735117" algn="l" defTabSz="1433779"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5068366" y="2639694"/>
            <a:ext cx="2877454" cy="4321813"/>
            <a:chOff x="5068366" y="3204507"/>
            <a:chExt cx="2877454" cy="4321813"/>
          </a:xfrm>
        </p:grpSpPr>
        <p:pic>
          <p:nvPicPr>
            <p:cNvPr id="1026" name="Picture 2" descr="C:\documents\S077280\Desktop\brain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883" r="32235"/>
            <a:stretch/>
          </p:blipFill>
          <p:spPr bwMode="auto">
            <a:xfrm>
              <a:off x="5159141" y="4870960"/>
              <a:ext cx="2695904" cy="265536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068366" y="3204507"/>
              <a:ext cx="2877454" cy="523220"/>
            </a:xfrm>
            <a:prstGeom prst="rect">
              <a:avLst/>
            </a:prstGeom>
            <a:noFill/>
          </p:spPr>
          <p:txBody>
            <a:bodyPr wrap="none" rtlCol="0">
              <a:spAutoFit/>
            </a:bodyPr>
            <a:lstStyle/>
            <a:p>
              <a:r>
                <a:rPr lang="fr-FR" dirty="0" smtClean="0">
                  <a:solidFill>
                    <a:srgbClr val="027180"/>
                  </a:solidFill>
                </a:rPr>
                <a:t>COGNITIVE BIASES</a:t>
              </a:r>
              <a:endParaRPr lang="en-US" dirty="0">
                <a:solidFill>
                  <a:srgbClr val="027180"/>
                </a:solidFill>
              </a:endParaRPr>
            </a:p>
          </p:txBody>
        </p:sp>
      </p:grpSp>
    </p:spTree>
    <p:extLst>
      <p:ext uri="{BB962C8B-B14F-4D97-AF65-F5344CB8AC3E}">
        <p14:creationId xmlns:p14="http://schemas.microsoft.com/office/powerpoint/2010/main" val="38778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79796" y="1140106"/>
            <a:ext cx="2550033" cy="3046988"/>
          </a:xfrm>
          <a:prstGeom prst="rect">
            <a:avLst/>
          </a:prstGeom>
        </p:spPr>
        <p:txBody>
          <a:bodyPr wrap="square">
            <a:spAutoFit/>
          </a:bodyPr>
          <a:lstStyle/>
          <a:p>
            <a:r>
              <a:rPr lang="en-US" sz="1600" b="1" dirty="0">
                <a:solidFill>
                  <a:schemeClr val="bg1"/>
                </a:solidFill>
              </a:rPr>
              <a:t>In order to avoid mistakes, we’re motivated to preserve our autonomy and status in a group, and to avoid irreversible decisions. </a:t>
            </a:r>
            <a:endParaRPr lang="en-US" sz="1600" b="1" dirty="0" smtClean="0">
              <a:solidFill>
                <a:schemeClr val="bg1"/>
              </a:solidFill>
            </a:endParaRPr>
          </a:p>
          <a:p>
            <a:pPr marL="171450" indent="-171450">
              <a:buFont typeface="Arial" panose="020B0604020202020204" pitchFamily="34" charset="0"/>
              <a:buChar char="•"/>
            </a:pPr>
            <a:endParaRPr lang="en-US" sz="1200" i="1" dirty="0" smtClean="0">
              <a:solidFill>
                <a:schemeClr val="bg1"/>
              </a:solidFill>
            </a:endParaRPr>
          </a:p>
          <a:p>
            <a:r>
              <a:rPr lang="fr-FR" sz="1600" b="1" dirty="0" smtClean="0">
                <a:solidFill>
                  <a:schemeClr val="bg1"/>
                </a:solidFill>
              </a:rPr>
              <a:t>2/2</a:t>
            </a:r>
            <a:endParaRPr lang="en-US" sz="1600" b="1" dirty="0" smtClean="0">
              <a:solidFill>
                <a:schemeClr val="bg1"/>
              </a:solidFill>
            </a:endParaRPr>
          </a:p>
          <a:p>
            <a:endParaRPr lang="en-US" sz="1200" i="1" dirty="0">
              <a:solidFill>
                <a:schemeClr val="bg1"/>
              </a:solidFill>
            </a:endParaRP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the </a:t>
            </a:r>
            <a:r>
              <a:rPr lang="en-US" sz="1200" i="1" dirty="0" smtClean="0">
                <a:solidFill>
                  <a:schemeClr val="bg1"/>
                </a:solidFill>
              </a:rPr>
              <a:t>instrument</a:t>
            </a: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the </a:t>
            </a:r>
            <a:r>
              <a:rPr lang="en-US" sz="1200" i="1" dirty="0" smtClean="0">
                <a:solidFill>
                  <a:schemeClr val="bg1"/>
                </a:solidFill>
              </a:rPr>
              <a:t>hammer</a:t>
            </a:r>
          </a:p>
          <a:p>
            <a:pPr marL="171450" indent="-171450">
              <a:buFont typeface="Arial" panose="020B0604020202020204" pitchFamily="34" charset="0"/>
              <a:buChar char="•"/>
            </a:pPr>
            <a:r>
              <a:rPr lang="en-US" sz="1200" i="1" dirty="0" smtClean="0">
                <a:solidFill>
                  <a:schemeClr val="bg1"/>
                </a:solidFill>
              </a:rPr>
              <a:t>Maslow’s hammer</a:t>
            </a:r>
          </a:p>
          <a:p>
            <a:pPr marL="171450" indent="-171450">
              <a:buFont typeface="Arial" panose="020B0604020202020204" pitchFamily="34" charset="0"/>
              <a:buChar char="•"/>
            </a:pPr>
            <a:r>
              <a:rPr lang="en-US" sz="1200" i="1" dirty="0" smtClean="0">
                <a:solidFill>
                  <a:schemeClr val="bg1"/>
                </a:solidFill>
              </a:rPr>
              <a:t>Golden hammer</a:t>
            </a:r>
          </a:p>
          <a:p>
            <a:pPr marL="171450" indent="-171450">
              <a:buFont typeface="Arial" panose="020B0604020202020204" pitchFamily="34" charset="0"/>
              <a:buChar char="•"/>
            </a:pPr>
            <a:r>
              <a:rPr lang="en-US" sz="1200" i="1" dirty="0" smtClean="0">
                <a:solidFill>
                  <a:schemeClr val="bg1"/>
                </a:solidFill>
              </a:rPr>
              <a:t>Chesterton’s fence</a:t>
            </a:r>
          </a:p>
          <a:p>
            <a:pPr marL="171450" indent="-171450">
              <a:buFont typeface="Arial" panose="020B0604020202020204" pitchFamily="34" charset="0"/>
              <a:buChar char="•"/>
            </a:pPr>
            <a:r>
              <a:rPr lang="en-US" sz="1200" i="1" dirty="0" smtClean="0">
                <a:solidFill>
                  <a:schemeClr val="bg1"/>
                </a:solidFill>
              </a:rPr>
              <a:t>Hippo </a:t>
            </a:r>
            <a:r>
              <a:rPr lang="en-US" sz="1200" i="1" dirty="0">
                <a:solidFill>
                  <a:schemeClr val="bg1"/>
                </a:solidFill>
              </a:rPr>
              <a:t>problem</a:t>
            </a:r>
            <a:endParaRPr lang="en-US" sz="1200" i="1" dirty="0">
              <a:solidFill>
                <a:schemeClr val="bg1"/>
              </a:solidFill>
            </a:endParaRPr>
          </a:p>
        </p:txBody>
      </p:sp>
      <p:sp>
        <p:nvSpPr>
          <p:cNvPr id="16" name="Rectangle 15"/>
          <p:cNvSpPr/>
          <p:nvPr/>
        </p:nvSpPr>
        <p:spPr>
          <a:xfrm>
            <a:off x="692185" y="5013167"/>
            <a:ext cx="2550033" cy="3354765"/>
          </a:xfrm>
          <a:prstGeom prst="rect">
            <a:avLst/>
          </a:prstGeom>
        </p:spPr>
        <p:txBody>
          <a:bodyPr wrap="square">
            <a:spAutoFit/>
          </a:bodyPr>
          <a:lstStyle/>
          <a:p>
            <a:r>
              <a:rPr lang="en-US" sz="1600" b="1" dirty="0">
                <a:solidFill>
                  <a:schemeClr val="bg1"/>
                </a:solidFill>
              </a:rPr>
              <a:t>We favor options that appear simple or that have more complete information over more complex, ambiguous </a:t>
            </a:r>
            <a:r>
              <a:rPr lang="en-US" sz="1600" b="1" dirty="0" smtClean="0">
                <a:solidFill>
                  <a:schemeClr val="bg1"/>
                </a:solidFill>
              </a:rPr>
              <a:t>options</a:t>
            </a:r>
          </a:p>
          <a:p>
            <a:endParaRPr lang="fr-FR" sz="1600" b="1" i="1" dirty="0" smtClean="0">
              <a:solidFill>
                <a:schemeClr val="bg1"/>
              </a:solidFill>
            </a:endParaRPr>
          </a:p>
          <a:p>
            <a:r>
              <a:rPr lang="fr-FR" sz="1600" b="1" i="1" dirty="0" smtClean="0">
                <a:solidFill>
                  <a:schemeClr val="bg1"/>
                </a:solidFill>
              </a:rPr>
              <a:t>1/2</a:t>
            </a:r>
            <a:endParaRPr lang="fr-FR" sz="1600" b="1" i="1" dirty="0">
              <a:solidFill>
                <a:schemeClr val="bg1"/>
              </a:solidFill>
            </a:endParaRP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Ambiguity bias</a:t>
            </a:r>
          </a:p>
          <a:p>
            <a:pPr marL="171450" indent="-171450">
              <a:buFont typeface="Arial" panose="020B0604020202020204" pitchFamily="34" charset="0"/>
              <a:buChar char="•"/>
            </a:pPr>
            <a:r>
              <a:rPr lang="en-US" sz="1200" i="1" dirty="0" smtClean="0">
                <a:solidFill>
                  <a:schemeClr val="bg1"/>
                </a:solidFill>
              </a:rPr>
              <a:t>Information bias</a:t>
            </a:r>
          </a:p>
          <a:p>
            <a:pPr marL="171450" indent="-171450">
              <a:buFont typeface="Arial" panose="020B0604020202020204" pitchFamily="34" charset="0"/>
              <a:buChar char="•"/>
            </a:pPr>
            <a:r>
              <a:rPr lang="en-US" sz="1200" i="1" dirty="0" smtClean="0">
                <a:solidFill>
                  <a:schemeClr val="bg1"/>
                </a:solidFill>
              </a:rPr>
              <a:t>Belief bias</a:t>
            </a:r>
          </a:p>
          <a:p>
            <a:pPr marL="171450" indent="-171450">
              <a:buFont typeface="Arial" panose="020B0604020202020204" pitchFamily="34" charset="0"/>
              <a:buChar char="•"/>
            </a:pPr>
            <a:r>
              <a:rPr lang="en-US" sz="1200" i="1" dirty="0" smtClean="0">
                <a:solidFill>
                  <a:schemeClr val="bg1"/>
                </a:solidFill>
              </a:rPr>
              <a:t>Rhyme </a:t>
            </a:r>
            <a:r>
              <a:rPr lang="en-US" sz="1200" i="1" dirty="0">
                <a:solidFill>
                  <a:schemeClr val="bg1"/>
                </a:solidFill>
              </a:rPr>
              <a:t>as reason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Bike-shedding effect</a:t>
            </a: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a:t>
            </a:r>
            <a:r>
              <a:rPr lang="en-US" sz="1200" i="1" dirty="0" smtClean="0">
                <a:solidFill>
                  <a:schemeClr val="bg1"/>
                </a:solidFill>
              </a:rPr>
              <a:t>Triviality</a:t>
            </a:r>
          </a:p>
          <a:p>
            <a:pPr marL="171450" indent="-171450">
              <a:buFont typeface="Arial" panose="020B0604020202020204" pitchFamily="34" charset="0"/>
              <a:buChar char="•"/>
            </a:pPr>
            <a:r>
              <a:rPr lang="en-US" sz="1200" i="1" dirty="0" smtClean="0">
                <a:solidFill>
                  <a:schemeClr val="bg1"/>
                </a:solidFill>
              </a:rPr>
              <a:t>Delmore effect</a:t>
            </a:r>
            <a:endParaRPr lang="en-US" sz="1200" i="1" dirty="0">
              <a:solidFill>
                <a:schemeClr val="bg1"/>
              </a:solidFill>
            </a:endParaRPr>
          </a:p>
        </p:txBody>
      </p:sp>
      <p:sp>
        <p:nvSpPr>
          <p:cNvPr id="17" name="Rectangle 16"/>
          <p:cNvSpPr/>
          <p:nvPr/>
        </p:nvSpPr>
        <p:spPr>
          <a:xfrm>
            <a:off x="3640337" y="5013167"/>
            <a:ext cx="2550033" cy="2800767"/>
          </a:xfrm>
          <a:prstGeom prst="rect">
            <a:avLst/>
          </a:prstGeom>
        </p:spPr>
        <p:txBody>
          <a:bodyPr wrap="square">
            <a:spAutoFit/>
          </a:bodyPr>
          <a:lstStyle/>
          <a:p>
            <a:r>
              <a:rPr lang="en-US" sz="1600" b="1" dirty="0">
                <a:solidFill>
                  <a:schemeClr val="bg1"/>
                </a:solidFill>
              </a:rPr>
              <a:t>We favor options that appear simple or that have more complete information over more complex, ambiguous </a:t>
            </a:r>
            <a:r>
              <a:rPr lang="en-US" sz="1600" b="1" dirty="0" smtClean="0">
                <a:solidFill>
                  <a:schemeClr val="bg1"/>
                </a:solidFill>
              </a:rPr>
              <a:t>options</a:t>
            </a:r>
          </a:p>
          <a:p>
            <a:endParaRPr lang="fr-FR" sz="1600" b="1" i="1" dirty="0" smtClean="0">
              <a:solidFill>
                <a:schemeClr val="bg1"/>
              </a:solidFill>
            </a:endParaRPr>
          </a:p>
          <a:p>
            <a:r>
              <a:rPr lang="fr-FR" sz="1600" b="1" i="1" dirty="0" smtClean="0">
                <a:solidFill>
                  <a:schemeClr val="bg1"/>
                </a:solidFill>
              </a:rPr>
              <a:t>2/2</a:t>
            </a: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Conjunction fallacy</a:t>
            </a:r>
          </a:p>
          <a:p>
            <a:pPr marL="171450" indent="-171450">
              <a:buFont typeface="Arial" panose="020B0604020202020204" pitchFamily="34" charset="0"/>
              <a:buChar char="•"/>
            </a:pPr>
            <a:r>
              <a:rPr lang="en-US" sz="1200" i="1" dirty="0" smtClean="0">
                <a:solidFill>
                  <a:schemeClr val="bg1"/>
                </a:solidFill>
              </a:rPr>
              <a:t>Occam’s razor</a:t>
            </a:r>
          </a:p>
          <a:p>
            <a:pPr marL="171450" indent="-171450">
              <a:buFont typeface="Arial" panose="020B0604020202020204" pitchFamily="34" charset="0"/>
              <a:buChar char="•"/>
            </a:pPr>
            <a:r>
              <a:rPr lang="en-US" sz="1200" i="1" dirty="0" smtClean="0">
                <a:solidFill>
                  <a:schemeClr val="bg1"/>
                </a:solidFill>
              </a:rPr>
              <a:t>Less-is-better effect</a:t>
            </a:r>
          </a:p>
          <a:p>
            <a:pPr marL="171450" indent="-171450">
              <a:buFont typeface="Arial" panose="020B0604020202020204" pitchFamily="34" charset="0"/>
              <a:buChar char="•"/>
            </a:pPr>
            <a:r>
              <a:rPr lang="en-US" sz="1200" i="1" dirty="0" smtClean="0">
                <a:solidFill>
                  <a:schemeClr val="bg1"/>
                </a:solidFill>
              </a:rPr>
              <a:t>Sapir-Whorf-Korzybski </a:t>
            </a:r>
            <a:r>
              <a:rPr lang="en-US" sz="1200" i="1" dirty="0">
                <a:solidFill>
                  <a:schemeClr val="bg1"/>
                </a:solidFill>
              </a:rPr>
              <a:t>hypothesis</a:t>
            </a:r>
            <a:endParaRPr lang="en-US" sz="1200" i="1" dirty="0">
              <a:solidFill>
                <a:schemeClr val="bg1"/>
              </a:solidFill>
            </a:endParaRPr>
          </a:p>
        </p:txBody>
      </p:sp>
      <p:sp>
        <p:nvSpPr>
          <p:cNvPr id="18" name="Rectangle 17"/>
          <p:cNvSpPr/>
          <p:nvPr/>
        </p:nvSpPr>
        <p:spPr>
          <a:xfrm>
            <a:off x="6612886" y="1140106"/>
            <a:ext cx="2550033" cy="1938992"/>
          </a:xfrm>
          <a:prstGeom prst="rect">
            <a:avLst/>
          </a:prstGeom>
        </p:spPr>
        <p:txBody>
          <a:bodyPr wrap="square">
            <a:spAutoFit/>
          </a:bodyPr>
          <a:lstStyle/>
          <a:p>
            <a:r>
              <a:rPr lang="en-US" sz="1600" b="1" dirty="0">
                <a:solidFill>
                  <a:schemeClr val="bg1"/>
                </a:solidFill>
              </a:rPr>
              <a:t>We edit and reinforce some memories after the </a:t>
            </a:r>
            <a:r>
              <a:rPr lang="en-US" sz="1600" b="1" dirty="0" smtClean="0">
                <a:solidFill>
                  <a:schemeClr val="bg1"/>
                </a:solidFill>
              </a:rPr>
              <a:t>fact</a:t>
            </a: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Misattribution </a:t>
            </a:r>
            <a:r>
              <a:rPr lang="en-US" sz="1200" i="1" dirty="0">
                <a:solidFill>
                  <a:schemeClr val="bg1"/>
                </a:solidFill>
              </a:rPr>
              <a:t>of </a:t>
            </a:r>
            <a:r>
              <a:rPr lang="en-US" sz="1200" i="1" dirty="0" smtClean="0">
                <a:solidFill>
                  <a:schemeClr val="bg1"/>
                </a:solidFill>
              </a:rPr>
              <a:t>memory</a:t>
            </a:r>
          </a:p>
          <a:p>
            <a:pPr marL="171450" indent="-171450">
              <a:buFont typeface="Arial" panose="020B0604020202020204" pitchFamily="34" charset="0"/>
              <a:buChar char="•"/>
            </a:pPr>
            <a:r>
              <a:rPr lang="en-US" sz="1200" i="1" dirty="0" smtClean="0">
                <a:solidFill>
                  <a:schemeClr val="bg1"/>
                </a:solidFill>
              </a:rPr>
              <a:t>Source confusion</a:t>
            </a:r>
          </a:p>
          <a:p>
            <a:pPr marL="171450" indent="-171450">
              <a:buFont typeface="Arial" panose="020B0604020202020204" pitchFamily="34" charset="0"/>
              <a:buChar char="•"/>
            </a:pPr>
            <a:r>
              <a:rPr lang="en-US" sz="1200" i="1" dirty="0" smtClean="0">
                <a:solidFill>
                  <a:schemeClr val="bg1"/>
                </a:solidFill>
              </a:rPr>
              <a:t>Cryptomnesia</a:t>
            </a:r>
          </a:p>
          <a:p>
            <a:pPr marL="171450" indent="-171450">
              <a:buFont typeface="Arial" panose="020B0604020202020204" pitchFamily="34" charset="0"/>
              <a:buChar char="•"/>
            </a:pPr>
            <a:r>
              <a:rPr lang="en-US" sz="1200" i="1" dirty="0" smtClean="0">
                <a:solidFill>
                  <a:schemeClr val="bg1"/>
                </a:solidFill>
              </a:rPr>
              <a:t>False memory</a:t>
            </a:r>
          </a:p>
          <a:p>
            <a:pPr marL="171450" indent="-171450">
              <a:buFont typeface="Arial" panose="020B0604020202020204" pitchFamily="34" charset="0"/>
              <a:buChar char="•"/>
            </a:pPr>
            <a:r>
              <a:rPr lang="en-US" sz="1200" i="1" dirty="0" smtClean="0">
                <a:solidFill>
                  <a:schemeClr val="bg1"/>
                </a:solidFill>
              </a:rPr>
              <a:t>Suggestibility</a:t>
            </a:r>
          </a:p>
          <a:p>
            <a:pPr marL="171450" indent="-171450">
              <a:buFont typeface="Arial" panose="020B0604020202020204" pitchFamily="34" charset="0"/>
              <a:buChar char="•"/>
            </a:pPr>
            <a:r>
              <a:rPr lang="en-US" sz="1200" i="1" dirty="0" smtClean="0">
                <a:solidFill>
                  <a:schemeClr val="bg1"/>
                </a:solidFill>
              </a:rPr>
              <a:t>Spacing </a:t>
            </a:r>
            <a:r>
              <a:rPr lang="en-US" sz="1200" i="1" dirty="0">
                <a:solidFill>
                  <a:schemeClr val="bg1"/>
                </a:solidFill>
              </a:rPr>
              <a:t>effect</a:t>
            </a:r>
            <a:endParaRPr lang="en-US" sz="1200" i="1" dirty="0">
              <a:solidFill>
                <a:schemeClr val="bg1"/>
              </a:solidFill>
            </a:endParaRPr>
          </a:p>
        </p:txBody>
      </p:sp>
      <p:sp>
        <p:nvSpPr>
          <p:cNvPr id="19" name="Rectangle 18"/>
          <p:cNvSpPr/>
          <p:nvPr/>
        </p:nvSpPr>
        <p:spPr>
          <a:xfrm>
            <a:off x="6612886" y="5013167"/>
            <a:ext cx="2550033" cy="1754326"/>
          </a:xfrm>
          <a:prstGeom prst="rect">
            <a:avLst/>
          </a:prstGeom>
        </p:spPr>
        <p:txBody>
          <a:bodyPr wrap="square">
            <a:spAutoFit/>
          </a:bodyPr>
          <a:lstStyle/>
          <a:p>
            <a:r>
              <a:rPr lang="en-US" sz="1600" b="1" dirty="0">
                <a:solidFill>
                  <a:schemeClr val="bg1"/>
                </a:solidFill>
              </a:rPr>
              <a:t>We discard specifics to form </a:t>
            </a:r>
            <a:r>
              <a:rPr lang="en-US" sz="1600" b="1" dirty="0" smtClean="0">
                <a:solidFill>
                  <a:schemeClr val="bg1"/>
                </a:solidFill>
              </a:rPr>
              <a:t>generalities</a:t>
            </a:r>
          </a:p>
          <a:p>
            <a:endParaRPr lang="fr-FR" sz="16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Implicit associations</a:t>
            </a:r>
          </a:p>
          <a:p>
            <a:pPr marL="171450" indent="-171450">
              <a:buFont typeface="Arial" panose="020B0604020202020204" pitchFamily="34" charset="0"/>
              <a:buChar char="•"/>
            </a:pPr>
            <a:r>
              <a:rPr lang="en-US" sz="1200" i="1" dirty="0" smtClean="0">
                <a:solidFill>
                  <a:schemeClr val="bg1"/>
                </a:solidFill>
              </a:rPr>
              <a:t>Implicit stereotypes</a:t>
            </a:r>
          </a:p>
          <a:p>
            <a:pPr marL="171450" indent="-171450">
              <a:buFont typeface="Arial" panose="020B0604020202020204" pitchFamily="34" charset="0"/>
              <a:buChar char="•"/>
            </a:pPr>
            <a:r>
              <a:rPr lang="en-US" sz="1200" i="1" dirty="0" smtClean="0">
                <a:solidFill>
                  <a:schemeClr val="bg1"/>
                </a:solidFill>
              </a:rPr>
              <a:t>Stereotypical bias</a:t>
            </a:r>
          </a:p>
          <a:p>
            <a:pPr marL="171450" indent="-171450">
              <a:buFont typeface="Arial" panose="020B0604020202020204" pitchFamily="34" charset="0"/>
              <a:buChar char="•"/>
            </a:pPr>
            <a:r>
              <a:rPr lang="en-US" sz="1200" i="1" dirty="0" smtClean="0">
                <a:solidFill>
                  <a:schemeClr val="bg1"/>
                </a:solidFill>
              </a:rPr>
              <a:t>Prejudice</a:t>
            </a:r>
          </a:p>
          <a:p>
            <a:pPr marL="171450" indent="-171450">
              <a:buFont typeface="Arial" panose="020B0604020202020204" pitchFamily="34" charset="0"/>
              <a:buChar char="•"/>
            </a:pPr>
            <a:r>
              <a:rPr lang="en-US" sz="1200" i="1" dirty="0" smtClean="0">
                <a:solidFill>
                  <a:schemeClr val="bg1"/>
                </a:solidFill>
              </a:rPr>
              <a:t>Fading </a:t>
            </a:r>
            <a:r>
              <a:rPr lang="en-US" sz="1200" i="1" dirty="0">
                <a:solidFill>
                  <a:schemeClr val="bg1"/>
                </a:solidFill>
              </a:rPr>
              <a:t>affect bias</a:t>
            </a:r>
            <a:endParaRPr lang="en-US" sz="1200" i="1" dirty="0">
              <a:solidFill>
                <a:schemeClr val="bg1"/>
              </a:solidFill>
            </a:endParaRPr>
          </a:p>
        </p:txBody>
      </p:sp>
      <p:sp>
        <p:nvSpPr>
          <p:cNvPr id="20" name="Rectangle 19"/>
          <p:cNvSpPr/>
          <p:nvPr/>
        </p:nvSpPr>
        <p:spPr>
          <a:xfrm>
            <a:off x="9540017" y="1140106"/>
            <a:ext cx="2550033" cy="3231654"/>
          </a:xfrm>
          <a:prstGeom prst="rect">
            <a:avLst/>
          </a:prstGeom>
        </p:spPr>
        <p:txBody>
          <a:bodyPr wrap="square">
            <a:spAutoFit/>
          </a:bodyPr>
          <a:lstStyle/>
          <a:p>
            <a:r>
              <a:rPr lang="en-US" sz="1600" b="1" dirty="0">
                <a:solidFill>
                  <a:schemeClr val="bg1"/>
                </a:solidFill>
              </a:rPr>
              <a:t>We reduce events and lists to their key </a:t>
            </a:r>
            <a:r>
              <a:rPr lang="en-US" sz="1600" b="1" dirty="0" smtClean="0">
                <a:solidFill>
                  <a:schemeClr val="bg1"/>
                </a:solidFill>
              </a:rPr>
              <a:t>elements</a:t>
            </a:r>
          </a:p>
          <a:p>
            <a:endParaRPr lang="fr-FR" sz="1600" b="1" i="1" dirty="0">
              <a:solidFill>
                <a:schemeClr val="bg1"/>
              </a:solidFill>
            </a:endParaRPr>
          </a:p>
          <a:p>
            <a:pPr marL="171450" indent="-171450">
              <a:buFont typeface="Arial" panose="020B0604020202020204" pitchFamily="34" charset="0"/>
              <a:buChar char="•"/>
            </a:pPr>
            <a:r>
              <a:rPr lang="en-US" sz="1200" i="1" dirty="0">
                <a:solidFill>
                  <a:schemeClr val="bg1"/>
                </a:solidFill>
              </a:rPr>
              <a:t>Peak–end </a:t>
            </a:r>
            <a:r>
              <a:rPr lang="en-US" sz="1200" i="1" dirty="0" smtClean="0">
                <a:solidFill>
                  <a:schemeClr val="bg1"/>
                </a:solidFill>
              </a:rPr>
              <a:t>rule</a:t>
            </a:r>
          </a:p>
          <a:p>
            <a:pPr marL="171450" indent="-171450">
              <a:buFont typeface="Arial" panose="020B0604020202020204" pitchFamily="34" charset="0"/>
              <a:buChar char="•"/>
            </a:pPr>
            <a:r>
              <a:rPr lang="en-US" sz="1200" i="1" dirty="0" smtClean="0">
                <a:solidFill>
                  <a:schemeClr val="bg1"/>
                </a:solidFill>
              </a:rPr>
              <a:t>Leveling </a:t>
            </a:r>
            <a:r>
              <a:rPr lang="en-US" sz="1200" i="1" dirty="0">
                <a:solidFill>
                  <a:schemeClr val="bg1"/>
                </a:solidFill>
              </a:rPr>
              <a:t>and </a:t>
            </a:r>
            <a:r>
              <a:rPr lang="en-US" sz="1200" i="1" dirty="0" smtClean="0">
                <a:solidFill>
                  <a:schemeClr val="bg1"/>
                </a:solidFill>
              </a:rPr>
              <a:t>sharpening</a:t>
            </a:r>
          </a:p>
          <a:p>
            <a:pPr marL="171450" indent="-171450">
              <a:buFont typeface="Arial" panose="020B0604020202020204" pitchFamily="34" charset="0"/>
              <a:buChar char="•"/>
            </a:pPr>
            <a:r>
              <a:rPr lang="en-US" sz="1200" i="1" dirty="0" smtClean="0">
                <a:solidFill>
                  <a:schemeClr val="bg1"/>
                </a:solidFill>
              </a:rPr>
              <a:t>Misinformation effect</a:t>
            </a:r>
          </a:p>
          <a:p>
            <a:pPr marL="171450" indent="-171450">
              <a:buFont typeface="Arial" panose="020B0604020202020204" pitchFamily="34" charset="0"/>
              <a:buChar char="•"/>
            </a:pPr>
            <a:r>
              <a:rPr lang="en-US" sz="1200" i="1" dirty="0" smtClean="0">
                <a:solidFill>
                  <a:schemeClr val="bg1"/>
                </a:solidFill>
              </a:rPr>
              <a:t>Duration neglect</a:t>
            </a:r>
          </a:p>
          <a:p>
            <a:pPr marL="171450" indent="-171450">
              <a:buFont typeface="Arial" panose="020B0604020202020204" pitchFamily="34" charset="0"/>
              <a:buChar char="•"/>
            </a:pPr>
            <a:r>
              <a:rPr lang="en-US" sz="1200" i="1" dirty="0" smtClean="0">
                <a:solidFill>
                  <a:schemeClr val="bg1"/>
                </a:solidFill>
              </a:rPr>
              <a:t>Serial </a:t>
            </a:r>
            <a:r>
              <a:rPr lang="en-US" sz="1200" i="1" dirty="0">
                <a:solidFill>
                  <a:schemeClr val="bg1"/>
                </a:solidFill>
              </a:rPr>
              <a:t>recall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List-length effect</a:t>
            </a:r>
          </a:p>
          <a:p>
            <a:pPr marL="171450" indent="-171450">
              <a:buFont typeface="Arial" panose="020B0604020202020204" pitchFamily="34" charset="0"/>
              <a:buChar char="•"/>
            </a:pPr>
            <a:r>
              <a:rPr lang="en-US" sz="1200" i="1" dirty="0" smtClean="0">
                <a:solidFill>
                  <a:schemeClr val="bg1"/>
                </a:solidFill>
              </a:rPr>
              <a:t>Modality effect</a:t>
            </a:r>
          </a:p>
          <a:p>
            <a:pPr marL="171450" indent="-171450">
              <a:buFont typeface="Arial" panose="020B0604020202020204" pitchFamily="34" charset="0"/>
              <a:buChar char="•"/>
            </a:pPr>
            <a:r>
              <a:rPr lang="en-US" sz="1200" i="1" dirty="0" smtClean="0">
                <a:solidFill>
                  <a:schemeClr val="bg1"/>
                </a:solidFill>
              </a:rPr>
              <a:t>Memory inhibition</a:t>
            </a:r>
          </a:p>
          <a:p>
            <a:pPr marL="171450" indent="-171450">
              <a:buFont typeface="Arial" panose="020B0604020202020204" pitchFamily="34" charset="0"/>
              <a:buChar char="•"/>
            </a:pPr>
            <a:r>
              <a:rPr lang="en-US" sz="1200" i="1" dirty="0" smtClean="0">
                <a:solidFill>
                  <a:schemeClr val="bg1"/>
                </a:solidFill>
              </a:rPr>
              <a:t>Part-list </a:t>
            </a:r>
            <a:r>
              <a:rPr lang="en-US" sz="1200" i="1" dirty="0">
                <a:solidFill>
                  <a:schemeClr val="bg1"/>
                </a:solidFill>
              </a:rPr>
              <a:t>cueing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Primacy effect</a:t>
            </a:r>
          </a:p>
          <a:p>
            <a:pPr marL="171450" indent="-171450">
              <a:buFont typeface="Arial" panose="020B0604020202020204" pitchFamily="34" charset="0"/>
              <a:buChar char="•"/>
            </a:pPr>
            <a:r>
              <a:rPr lang="en-US" sz="1200" i="1" dirty="0" smtClean="0">
                <a:solidFill>
                  <a:schemeClr val="bg1"/>
                </a:solidFill>
              </a:rPr>
              <a:t>Recency effect</a:t>
            </a:r>
          </a:p>
          <a:p>
            <a:pPr marL="171450" indent="-171450">
              <a:buFont typeface="Arial" panose="020B0604020202020204" pitchFamily="34" charset="0"/>
              <a:buChar char="•"/>
            </a:pPr>
            <a:r>
              <a:rPr lang="en-US" sz="1200" i="1" dirty="0" smtClean="0">
                <a:solidFill>
                  <a:schemeClr val="bg1"/>
                </a:solidFill>
              </a:rPr>
              <a:t>Serial </a:t>
            </a:r>
            <a:r>
              <a:rPr lang="en-US" sz="1200" i="1" dirty="0">
                <a:solidFill>
                  <a:schemeClr val="bg1"/>
                </a:solidFill>
              </a:rPr>
              <a:t>position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Suffix </a:t>
            </a:r>
            <a:r>
              <a:rPr lang="en-US" sz="1200" i="1" dirty="0">
                <a:solidFill>
                  <a:schemeClr val="bg1"/>
                </a:solidFill>
              </a:rPr>
              <a:t>effect</a:t>
            </a:r>
            <a:endParaRPr lang="en-US" sz="1200" i="1" dirty="0">
              <a:solidFill>
                <a:schemeClr val="bg1"/>
              </a:solidFill>
            </a:endParaRPr>
          </a:p>
        </p:txBody>
      </p:sp>
      <p:sp>
        <p:nvSpPr>
          <p:cNvPr id="21" name="Rectangle 20"/>
          <p:cNvSpPr/>
          <p:nvPr/>
        </p:nvSpPr>
        <p:spPr>
          <a:xfrm>
            <a:off x="9540017" y="5013167"/>
            <a:ext cx="2550033" cy="2554545"/>
          </a:xfrm>
          <a:prstGeom prst="rect">
            <a:avLst/>
          </a:prstGeom>
        </p:spPr>
        <p:txBody>
          <a:bodyPr wrap="square">
            <a:spAutoFit/>
          </a:bodyPr>
          <a:lstStyle/>
          <a:p>
            <a:r>
              <a:rPr lang="en-US" sz="1600" b="1" dirty="0">
                <a:solidFill>
                  <a:schemeClr val="bg1"/>
                </a:solidFill>
              </a:rPr>
              <a:t>We store memories differently based on how they were </a:t>
            </a:r>
            <a:r>
              <a:rPr lang="en-US" sz="1600" b="1" dirty="0" smtClean="0">
                <a:solidFill>
                  <a:schemeClr val="bg1"/>
                </a:solidFill>
              </a:rPr>
              <a:t>experienced</a:t>
            </a:r>
          </a:p>
          <a:p>
            <a:endParaRPr lang="fr-FR" sz="1600" b="1" i="1" dirty="0">
              <a:solidFill>
                <a:schemeClr val="bg1"/>
              </a:solidFill>
            </a:endParaRPr>
          </a:p>
          <a:p>
            <a:pPr marL="171450" indent="-171450">
              <a:buFont typeface="Arial" panose="020B0604020202020204" pitchFamily="34" charset="0"/>
              <a:buChar char="•"/>
            </a:pPr>
            <a:r>
              <a:rPr lang="en-US" sz="1200" i="1" dirty="0">
                <a:solidFill>
                  <a:schemeClr val="bg1"/>
                </a:solidFill>
              </a:rPr>
              <a:t> Picture superiority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Levels </a:t>
            </a:r>
            <a:r>
              <a:rPr lang="en-US" sz="1200" i="1" dirty="0">
                <a:solidFill>
                  <a:schemeClr val="bg1"/>
                </a:solidFill>
              </a:rPr>
              <a:t>of processing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Testing effect</a:t>
            </a:r>
          </a:p>
          <a:p>
            <a:pPr marL="171450" indent="-171450">
              <a:buFont typeface="Arial" panose="020B0604020202020204" pitchFamily="34" charset="0"/>
              <a:buChar char="•"/>
            </a:pPr>
            <a:r>
              <a:rPr lang="en-US" sz="1200" i="1" dirty="0" smtClean="0">
                <a:solidFill>
                  <a:schemeClr val="bg1"/>
                </a:solidFill>
              </a:rPr>
              <a:t>Absent-mindedness</a:t>
            </a:r>
          </a:p>
          <a:p>
            <a:pPr marL="171450" indent="-171450">
              <a:buFont typeface="Arial" panose="020B0604020202020204" pitchFamily="34" charset="0"/>
              <a:buChar char="•"/>
            </a:pPr>
            <a:r>
              <a:rPr lang="en-US" sz="1200" i="1" dirty="0" smtClean="0">
                <a:solidFill>
                  <a:schemeClr val="bg1"/>
                </a:solidFill>
              </a:rPr>
              <a:t>Next-in-line effect</a:t>
            </a:r>
          </a:p>
          <a:p>
            <a:pPr marL="171450" indent="-171450">
              <a:buFont typeface="Arial" panose="020B0604020202020204" pitchFamily="34" charset="0"/>
              <a:buChar char="•"/>
            </a:pPr>
            <a:r>
              <a:rPr lang="en-US" sz="1200" i="1" dirty="0" smtClean="0">
                <a:solidFill>
                  <a:schemeClr val="bg1"/>
                </a:solidFill>
              </a:rPr>
              <a:t>Tip </a:t>
            </a:r>
            <a:r>
              <a:rPr lang="en-US" sz="1200" i="1" dirty="0">
                <a:solidFill>
                  <a:schemeClr val="bg1"/>
                </a:solidFill>
              </a:rPr>
              <a:t>of the tongue </a:t>
            </a:r>
            <a:r>
              <a:rPr lang="en-US" sz="1200" i="1" dirty="0" smtClean="0">
                <a:solidFill>
                  <a:schemeClr val="bg1"/>
                </a:solidFill>
              </a:rPr>
              <a:t>phenomenon</a:t>
            </a:r>
          </a:p>
          <a:p>
            <a:pPr marL="171450" indent="-171450">
              <a:buFont typeface="Arial" panose="020B0604020202020204" pitchFamily="34" charset="0"/>
              <a:buChar char="•"/>
            </a:pPr>
            <a:r>
              <a:rPr lang="en-US" sz="1200" i="1" dirty="0" smtClean="0">
                <a:solidFill>
                  <a:schemeClr val="bg1"/>
                </a:solidFill>
              </a:rPr>
              <a:t>Google effect</a:t>
            </a:r>
          </a:p>
          <a:p>
            <a:pPr marL="171450" indent="-171450">
              <a:buFont typeface="Arial" panose="020B0604020202020204" pitchFamily="34" charset="0"/>
              <a:buChar char="•"/>
            </a:pPr>
            <a:r>
              <a:rPr lang="en-US" sz="1200" i="1" dirty="0">
                <a:solidFill>
                  <a:schemeClr val="bg1"/>
                </a:solidFill>
              </a:rPr>
              <a:t>S</a:t>
            </a:r>
            <a:r>
              <a:rPr lang="en-US" sz="1200" i="1" dirty="0" smtClean="0">
                <a:solidFill>
                  <a:schemeClr val="bg1"/>
                </a:solidFill>
              </a:rPr>
              <a:t>elf-relevance </a:t>
            </a:r>
            <a:r>
              <a:rPr lang="en-US" sz="1200" i="1" dirty="0">
                <a:solidFill>
                  <a:schemeClr val="bg1"/>
                </a:solidFill>
              </a:rPr>
              <a:t>effect</a:t>
            </a:r>
            <a:endParaRPr lang="en-US" sz="1200" i="1" dirty="0">
              <a:solidFill>
                <a:schemeClr val="bg1"/>
              </a:solidFill>
            </a:endParaRPr>
          </a:p>
        </p:txBody>
      </p:sp>
      <p:sp>
        <p:nvSpPr>
          <p:cNvPr id="22" name="Rectangle 21"/>
          <p:cNvSpPr/>
          <p:nvPr/>
        </p:nvSpPr>
        <p:spPr>
          <a:xfrm>
            <a:off x="3640337" y="1218933"/>
            <a:ext cx="2550033" cy="1138773"/>
          </a:xfrm>
          <a:prstGeom prst="rect">
            <a:avLst/>
          </a:prstGeom>
        </p:spPr>
        <p:txBody>
          <a:bodyPr wrap="square">
            <a:spAutoFit/>
          </a:bodyPr>
          <a:lstStyle/>
          <a:p>
            <a:r>
              <a:rPr lang="en-US" sz="1600" b="1" dirty="0" smtClean="0">
                <a:solidFill>
                  <a:schemeClr val="bg1"/>
                </a:solidFill>
              </a:rPr>
              <a:t>Sources  </a:t>
            </a:r>
          </a:p>
          <a:p>
            <a:endParaRPr lang="en-US" sz="1600" b="1" i="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Wikipedia’s list from Buster Benson</a:t>
            </a:r>
          </a:p>
          <a:p>
            <a:pPr marL="171450" indent="-171450">
              <a:buFont typeface="Arial" panose="020B0604020202020204" pitchFamily="34" charset="0"/>
              <a:buChar char="•"/>
            </a:pPr>
            <a:r>
              <a:rPr lang="en-US" sz="1200" i="1" dirty="0" smtClean="0">
                <a:solidFill>
                  <a:schemeClr val="bg1"/>
                </a:solidFill>
              </a:rPr>
              <a:t>16 </a:t>
            </a:r>
            <a:r>
              <a:rPr lang="en-US" sz="1200" i="1" dirty="0">
                <a:solidFill>
                  <a:schemeClr val="bg1"/>
                </a:solidFill>
              </a:rPr>
              <a:t>biases from Mike Pinder</a:t>
            </a:r>
          </a:p>
          <a:p>
            <a:pPr marL="171450" indent="-171450">
              <a:buFont typeface="Arial" panose="020B0604020202020204" pitchFamily="34" charset="0"/>
              <a:buChar char="•"/>
            </a:pPr>
            <a:endParaRPr lang="en-US" sz="1200" i="1" dirty="0">
              <a:solidFill>
                <a:schemeClr val="bg1"/>
              </a:solidFill>
            </a:endParaRPr>
          </a:p>
        </p:txBody>
      </p:sp>
    </p:spTree>
    <p:extLst>
      <p:ext uri="{BB962C8B-B14F-4D97-AF65-F5344CB8AC3E}">
        <p14:creationId xmlns:p14="http://schemas.microsoft.com/office/powerpoint/2010/main" val="343437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366287" y="6205830"/>
            <a:ext cx="2661920" cy="523220"/>
          </a:xfrm>
          <a:prstGeom prst="rect">
            <a:avLst/>
          </a:prstGeom>
          <a:noFill/>
        </p:spPr>
        <p:txBody>
          <a:bodyPr wrap="square" rtlCol="0">
            <a:spAutoFit/>
          </a:bodyPr>
          <a:lstStyle/>
          <a:p>
            <a:r>
              <a:rPr lang="en-US" b="1" dirty="0" smtClean="0">
                <a:solidFill>
                  <a:schemeClr val="bg1"/>
                </a:solidFill>
              </a:rPr>
              <a:t>Need to Act Fast</a:t>
            </a:r>
            <a:endParaRPr lang="en-US" b="1" dirty="0" smtClean="0">
              <a:solidFill>
                <a:schemeClr val="bg1"/>
              </a:solidFill>
            </a:endParaRPr>
          </a:p>
        </p:txBody>
      </p:sp>
      <p:sp>
        <p:nvSpPr>
          <p:cNvPr id="4" name="ZoneTexte 3"/>
          <p:cNvSpPr txBox="1"/>
          <p:nvPr/>
        </p:nvSpPr>
        <p:spPr>
          <a:xfrm rot="7620000">
            <a:off x="6091886" y="5969367"/>
            <a:ext cx="2661920" cy="954107"/>
          </a:xfrm>
          <a:prstGeom prst="rect">
            <a:avLst/>
          </a:prstGeom>
          <a:noFill/>
        </p:spPr>
        <p:txBody>
          <a:bodyPr wrap="square" rtlCol="0">
            <a:spAutoFit/>
          </a:bodyPr>
          <a:lstStyle/>
          <a:p>
            <a:r>
              <a:rPr lang="en-US" b="1" dirty="0">
                <a:solidFill>
                  <a:schemeClr val="bg1"/>
                </a:solidFill>
              </a:rPr>
              <a:t>What should we remember?</a:t>
            </a:r>
          </a:p>
        </p:txBody>
      </p:sp>
      <p:sp>
        <p:nvSpPr>
          <p:cNvPr id="6" name="ZoneTexte 5"/>
          <p:cNvSpPr txBox="1"/>
          <p:nvPr/>
        </p:nvSpPr>
        <p:spPr>
          <a:xfrm rot="7620000">
            <a:off x="351264" y="2369410"/>
            <a:ext cx="2661920" cy="523220"/>
          </a:xfrm>
          <a:prstGeom prst="rect">
            <a:avLst/>
          </a:prstGeom>
          <a:noFill/>
        </p:spPr>
        <p:txBody>
          <a:bodyPr wrap="square" rtlCol="0">
            <a:spAutoFit/>
          </a:bodyPr>
          <a:lstStyle/>
          <a:p>
            <a:r>
              <a:rPr lang="en-US" b="1" dirty="0">
                <a:solidFill>
                  <a:schemeClr val="bg1"/>
                </a:solidFill>
              </a:rPr>
              <a:t>Need to Act Fast</a:t>
            </a:r>
          </a:p>
        </p:txBody>
      </p:sp>
      <p:sp>
        <p:nvSpPr>
          <p:cNvPr id="8" name="ZoneTexte 7"/>
          <p:cNvSpPr txBox="1"/>
          <p:nvPr/>
        </p:nvSpPr>
        <p:spPr>
          <a:xfrm rot="7620000">
            <a:off x="6224214" y="2027847"/>
            <a:ext cx="2661920" cy="954107"/>
          </a:xfrm>
          <a:prstGeom prst="rect">
            <a:avLst/>
          </a:prstGeom>
          <a:noFill/>
        </p:spPr>
        <p:txBody>
          <a:bodyPr wrap="square" rtlCol="0">
            <a:spAutoFit/>
          </a:bodyPr>
          <a:lstStyle/>
          <a:p>
            <a:r>
              <a:rPr lang="en-US" b="1" dirty="0">
                <a:solidFill>
                  <a:schemeClr val="bg1"/>
                </a:solidFill>
              </a:rPr>
              <a:t>What should we remember?</a:t>
            </a:r>
          </a:p>
        </p:txBody>
      </p:sp>
      <p:pic>
        <p:nvPicPr>
          <p:cNvPr id="23" name="Picture 2" descr="C:\Users\S077280\Downloads\runer-silhouette-running-fa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74614" y="714783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830332" y="339839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830332"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S077280\Downloads\runer-silhouette-running-fa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74614" y="3328262"/>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p:cNvSpPr txBox="1"/>
          <p:nvPr/>
        </p:nvSpPr>
        <p:spPr>
          <a:xfrm rot="7620000">
            <a:off x="9145142" y="5965829"/>
            <a:ext cx="2661920" cy="954107"/>
          </a:xfrm>
          <a:prstGeom prst="rect">
            <a:avLst/>
          </a:prstGeom>
          <a:noFill/>
        </p:spPr>
        <p:txBody>
          <a:bodyPr wrap="square" rtlCol="0">
            <a:spAutoFit/>
          </a:bodyPr>
          <a:lstStyle/>
          <a:p>
            <a:r>
              <a:rPr lang="en-US" b="1" dirty="0">
                <a:solidFill>
                  <a:schemeClr val="bg1"/>
                </a:solidFill>
              </a:rPr>
              <a:t>What should we remember?</a:t>
            </a:r>
          </a:p>
        </p:txBody>
      </p:sp>
      <p:sp>
        <p:nvSpPr>
          <p:cNvPr id="34" name="ZoneTexte 33"/>
          <p:cNvSpPr txBox="1"/>
          <p:nvPr/>
        </p:nvSpPr>
        <p:spPr>
          <a:xfrm rot="7620000">
            <a:off x="9277470" y="2024309"/>
            <a:ext cx="2661920" cy="954107"/>
          </a:xfrm>
          <a:prstGeom prst="rect">
            <a:avLst/>
          </a:prstGeom>
          <a:noFill/>
        </p:spPr>
        <p:txBody>
          <a:bodyPr wrap="square" rtlCol="0">
            <a:spAutoFit/>
          </a:bodyPr>
          <a:lstStyle/>
          <a:p>
            <a:r>
              <a:rPr lang="en-US" b="1" dirty="0">
                <a:solidFill>
                  <a:schemeClr val="bg1"/>
                </a:solidFill>
              </a:rPr>
              <a:t>What should we remember?</a:t>
            </a:r>
          </a:p>
        </p:txBody>
      </p:sp>
      <p:pic>
        <p:nvPicPr>
          <p:cNvPr id="35"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0883588" y="339486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S077280\Downloads\hand-finger-with-a-ribb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0883588" y="725293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7" name="ZoneTexte 36"/>
          <p:cNvSpPr txBox="1"/>
          <p:nvPr/>
        </p:nvSpPr>
        <p:spPr>
          <a:xfrm rot="7620000">
            <a:off x="3282907" y="6205830"/>
            <a:ext cx="2661920" cy="523220"/>
          </a:xfrm>
          <a:prstGeom prst="rect">
            <a:avLst/>
          </a:prstGeom>
          <a:noFill/>
        </p:spPr>
        <p:txBody>
          <a:bodyPr wrap="square" rtlCol="0">
            <a:spAutoFit/>
          </a:bodyPr>
          <a:lstStyle/>
          <a:p>
            <a:r>
              <a:rPr lang="en-US" b="1" dirty="0" smtClean="0">
                <a:solidFill>
                  <a:schemeClr val="bg1"/>
                </a:solidFill>
              </a:rPr>
              <a:t>Need to Act Fast</a:t>
            </a:r>
            <a:endParaRPr lang="en-US" b="1" dirty="0" smtClean="0">
              <a:solidFill>
                <a:schemeClr val="bg1"/>
              </a:solidFill>
            </a:endParaRPr>
          </a:p>
        </p:txBody>
      </p:sp>
      <p:pic>
        <p:nvPicPr>
          <p:cNvPr id="38" name="Picture 2" descr="C:\Users\S077280\Downloads\runer-silhouette-running-fa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691234" y="714783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p:cNvSpPr txBox="1"/>
          <p:nvPr/>
        </p:nvSpPr>
        <p:spPr>
          <a:xfrm rot="7620000">
            <a:off x="3592963" y="2563995"/>
            <a:ext cx="2661920" cy="523220"/>
          </a:xfrm>
          <a:prstGeom prst="rect">
            <a:avLst/>
          </a:prstGeom>
          <a:noFill/>
        </p:spPr>
        <p:txBody>
          <a:bodyPr wrap="square" rtlCol="0">
            <a:spAutoFit/>
          </a:bodyPr>
          <a:lstStyle/>
          <a:p>
            <a:r>
              <a:rPr lang="en-US" b="1" dirty="0" smtClean="0">
                <a:solidFill>
                  <a:schemeClr val="bg1"/>
                </a:solidFill>
              </a:rPr>
              <a:t>COGNITIVE BIAS</a:t>
            </a:r>
            <a:endParaRPr lang="en-US" b="1" dirty="0" smtClean="0">
              <a:solidFill>
                <a:schemeClr val="bg1"/>
              </a:solidFill>
            </a:endParaRPr>
          </a:p>
        </p:txBody>
      </p:sp>
    </p:spTree>
    <p:extLst>
      <p:ext uri="{BB962C8B-B14F-4D97-AF65-F5344CB8AC3E}">
        <p14:creationId xmlns:p14="http://schemas.microsoft.com/office/powerpoint/2010/main" val="1026997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239" y="1347047"/>
            <a:ext cx="2435289" cy="3046988"/>
          </a:xfrm>
          <a:prstGeom prst="rect">
            <a:avLst/>
          </a:prstGeom>
        </p:spPr>
        <p:txBody>
          <a:bodyPr wrap="square">
            <a:spAutoFit/>
          </a:bodyPr>
          <a:lstStyle/>
          <a:p>
            <a:r>
              <a:rPr lang="en-US" sz="1600" b="1" dirty="0">
                <a:solidFill>
                  <a:schemeClr val="bg1"/>
                </a:solidFill>
              </a:rPr>
              <a:t>Confirmation bias:</a:t>
            </a:r>
            <a:r>
              <a:rPr lang="en-US" sz="1600" dirty="0">
                <a:solidFill>
                  <a:schemeClr val="bg1"/>
                </a:solidFill>
              </a:rPr>
              <a:t> we believe what we want to believe by favoring information that confirms preexisting beliefs or preconceptions. This results in looking for creative solutions that confirm our beliefs rather than challenge them, making us closed to new possibilities.</a:t>
            </a:r>
          </a:p>
        </p:txBody>
      </p:sp>
      <p:sp>
        <p:nvSpPr>
          <p:cNvPr id="3" name="Rectangle 2"/>
          <p:cNvSpPr/>
          <p:nvPr/>
        </p:nvSpPr>
        <p:spPr>
          <a:xfrm>
            <a:off x="3682067" y="1100826"/>
            <a:ext cx="2509935" cy="3539430"/>
          </a:xfrm>
          <a:prstGeom prst="rect">
            <a:avLst/>
          </a:prstGeom>
        </p:spPr>
        <p:txBody>
          <a:bodyPr wrap="square">
            <a:spAutoFit/>
          </a:bodyPr>
          <a:lstStyle/>
          <a:p>
            <a:r>
              <a:rPr lang="en-US" sz="1600" b="1" dirty="0">
                <a:solidFill>
                  <a:schemeClr val="bg1"/>
                </a:solidFill>
              </a:rPr>
              <a:t>Conformity bias:</a:t>
            </a:r>
            <a:r>
              <a:rPr lang="en-US" sz="1600" dirty="0">
                <a:solidFill>
                  <a:schemeClr val="bg1"/>
                </a:solidFill>
              </a:rPr>
              <a:t> choices of mass populations influence how we think, even if against independent personal judgments. This can result in poor decision making and lead to groupthink which is particularly detrimental to creativity as outside opinions can become suppressed leading to self-censorship and loss of independent thought.</a:t>
            </a:r>
          </a:p>
        </p:txBody>
      </p:sp>
      <p:sp>
        <p:nvSpPr>
          <p:cNvPr id="4" name="Rectangle 3"/>
          <p:cNvSpPr/>
          <p:nvPr/>
        </p:nvSpPr>
        <p:spPr>
          <a:xfrm>
            <a:off x="6671388" y="1420967"/>
            <a:ext cx="2472612" cy="2800767"/>
          </a:xfrm>
          <a:prstGeom prst="rect">
            <a:avLst/>
          </a:prstGeom>
        </p:spPr>
        <p:txBody>
          <a:bodyPr wrap="square">
            <a:spAutoFit/>
          </a:bodyPr>
          <a:lstStyle/>
          <a:p>
            <a:r>
              <a:rPr lang="en-US" sz="1600" b="1" dirty="0">
                <a:solidFill>
                  <a:schemeClr val="bg1"/>
                </a:solidFill>
              </a:rPr>
              <a:t>Authority bias:</a:t>
            </a:r>
            <a:r>
              <a:rPr lang="en-US" sz="1600" dirty="0">
                <a:solidFill>
                  <a:schemeClr val="bg1"/>
                </a:solidFill>
              </a:rPr>
              <a:t> favoring authority figure opinions ideas within innovation teams. This means that innovative ideas coming from senior team members trump or better all others, even if other concepts, ideas, and inputs could be more creative and relevant to problem-solving.</a:t>
            </a:r>
          </a:p>
        </p:txBody>
      </p:sp>
      <p:sp>
        <p:nvSpPr>
          <p:cNvPr id="5" name="Rectangle 4"/>
          <p:cNvSpPr/>
          <p:nvPr/>
        </p:nvSpPr>
        <p:spPr>
          <a:xfrm>
            <a:off x="9619861" y="1114532"/>
            <a:ext cx="2480699" cy="3539430"/>
          </a:xfrm>
          <a:prstGeom prst="rect">
            <a:avLst/>
          </a:prstGeom>
        </p:spPr>
        <p:txBody>
          <a:bodyPr wrap="square">
            <a:spAutoFit/>
          </a:bodyPr>
          <a:lstStyle/>
          <a:p>
            <a:r>
              <a:rPr lang="en-US" sz="1600" b="1" dirty="0">
                <a:solidFill>
                  <a:schemeClr val="bg1"/>
                </a:solidFill>
              </a:rPr>
              <a:t>Loss-aversion bias:</a:t>
            </a:r>
            <a:r>
              <a:rPr lang="en-US" sz="1600" dirty="0">
                <a:solidFill>
                  <a:schemeClr val="bg1"/>
                </a:solidFill>
              </a:rPr>
              <a:t> once a decision has been made, sticking to it rather than taking risks due to the fear of losing what you gained in starting something and wishing to see it finished. We also attach more value to something once we have made an emotional investment in it. T</a:t>
            </a:r>
            <a:r>
              <a:rPr lang="en-US" sz="1600" dirty="0" smtClean="0">
                <a:solidFill>
                  <a:schemeClr val="bg1"/>
                </a:solidFill>
              </a:rPr>
              <a:t>eam </a:t>
            </a:r>
            <a:r>
              <a:rPr lang="en-US" sz="1600" dirty="0">
                <a:solidFill>
                  <a:schemeClr val="bg1"/>
                </a:solidFill>
              </a:rPr>
              <a:t>members can become </a:t>
            </a:r>
            <a:r>
              <a:rPr lang="en-US" sz="1600" dirty="0" smtClean="0">
                <a:solidFill>
                  <a:schemeClr val="bg1"/>
                </a:solidFill>
              </a:rPr>
              <a:t>emotionally </a:t>
            </a:r>
            <a:r>
              <a:rPr lang="en-US" sz="1600" dirty="0">
                <a:solidFill>
                  <a:schemeClr val="bg1"/>
                </a:solidFill>
              </a:rPr>
              <a:t>attached to their </a:t>
            </a:r>
            <a:r>
              <a:rPr lang="en-US" sz="1600" dirty="0" smtClean="0">
                <a:solidFill>
                  <a:schemeClr val="bg1"/>
                </a:solidFill>
              </a:rPr>
              <a:t>outcomes</a:t>
            </a:r>
            <a:endParaRPr lang="en-US" sz="1600" dirty="0">
              <a:solidFill>
                <a:schemeClr val="bg1"/>
              </a:solidFill>
            </a:endParaRPr>
          </a:p>
        </p:txBody>
      </p:sp>
      <p:sp>
        <p:nvSpPr>
          <p:cNvPr id="6" name="Rectangle 5"/>
          <p:cNvSpPr/>
          <p:nvPr/>
        </p:nvSpPr>
        <p:spPr>
          <a:xfrm>
            <a:off x="737119" y="5154325"/>
            <a:ext cx="2435289" cy="3293209"/>
          </a:xfrm>
          <a:prstGeom prst="rect">
            <a:avLst/>
          </a:prstGeom>
        </p:spPr>
        <p:txBody>
          <a:bodyPr wrap="square">
            <a:spAutoFit/>
          </a:bodyPr>
          <a:lstStyle/>
          <a:p>
            <a:r>
              <a:rPr lang="en-US" sz="1600" b="1" dirty="0">
                <a:solidFill>
                  <a:schemeClr val="bg1"/>
                </a:solidFill>
              </a:rPr>
              <a:t>False causality bias</a:t>
            </a:r>
            <a:r>
              <a:rPr lang="en-US" sz="1600" dirty="0">
                <a:solidFill>
                  <a:schemeClr val="bg1"/>
                </a:solidFill>
              </a:rPr>
              <a:t>: citing sequential events as evidence the first caused the second. This can occur within the Design Thinking empathize phase where you are intentionally seeking confirmation of causality between what people say vs. what they do, leading to taking the wrong problems or needs forward to solve.</a:t>
            </a:r>
          </a:p>
        </p:txBody>
      </p:sp>
      <p:sp>
        <p:nvSpPr>
          <p:cNvPr id="7" name="Rectangle 6"/>
          <p:cNvSpPr/>
          <p:nvPr/>
        </p:nvSpPr>
        <p:spPr>
          <a:xfrm>
            <a:off x="3759200" y="5031214"/>
            <a:ext cx="2432802" cy="3539430"/>
          </a:xfrm>
          <a:prstGeom prst="rect">
            <a:avLst/>
          </a:prstGeom>
        </p:spPr>
        <p:txBody>
          <a:bodyPr wrap="square">
            <a:spAutoFit/>
          </a:bodyPr>
          <a:lstStyle/>
          <a:p>
            <a:r>
              <a:rPr lang="en-US" sz="1600" b="1" smtClean="0">
                <a:solidFill>
                  <a:schemeClr val="bg1"/>
                </a:solidFill>
              </a:rPr>
              <a:t>Action bias:</a:t>
            </a:r>
            <a:r>
              <a:rPr lang="en-US" sz="1600" smtClean="0">
                <a:solidFill>
                  <a:schemeClr val="bg1"/>
                </a:solidFill>
              </a:rPr>
              <a:t> when faced with ambiguity (creative fuzzy-front-end) favoring doing something or anything without any prior analysis even if it is counterproductive: “I have to do something, even if I don’t know what to do”. Team members can feel that they need to take action regardless of whether it is a good idea or not.</a:t>
            </a:r>
            <a:endParaRPr lang="en-US" sz="1600" dirty="0">
              <a:solidFill>
                <a:schemeClr val="bg1"/>
              </a:solidFill>
            </a:endParaRPr>
          </a:p>
        </p:txBody>
      </p:sp>
      <p:sp>
        <p:nvSpPr>
          <p:cNvPr id="8" name="Rectangle 7"/>
          <p:cNvSpPr/>
          <p:nvPr/>
        </p:nvSpPr>
        <p:spPr>
          <a:xfrm>
            <a:off x="6671388" y="5031214"/>
            <a:ext cx="2472612" cy="3539430"/>
          </a:xfrm>
          <a:prstGeom prst="rect">
            <a:avLst/>
          </a:prstGeom>
        </p:spPr>
        <p:txBody>
          <a:bodyPr wrap="square">
            <a:spAutoFit/>
          </a:bodyPr>
          <a:lstStyle/>
          <a:p>
            <a:r>
              <a:rPr lang="en-US" sz="1600" b="1" dirty="0">
                <a:solidFill>
                  <a:schemeClr val="bg1"/>
                </a:solidFill>
              </a:rPr>
              <a:t>Self-serving bias:</a:t>
            </a:r>
            <a:r>
              <a:rPr lang="en-US" sz="1600" dirty="0">
                <a:solidFill>
                  <a:schemeClr val="bg1"/>
                </a:solidFill>
              </a:rPr>
              <a:t> favoring decisions that enhance self-esteem. This results in attributing positive events to oneself and conversely negative events as blame on oneself. Within innovation workshops, this can mean that decisions made can be loaded with personal agendas rather than customer and business logic for the company.</a:t>
            </a:r>
          </a:p>
        </p:txBody>
      </p:sp>
      <p:sp>
        <p:nvSpPr>
          <p:cNvPr id="9" name="Rectangle 8"/>
          <p:cNvSpPr/>
          <p:nvPr/>
        </p:nvSpPr>
        <p:spPr>
          <a:xfrm>
            <a:off x="9595290" y="4990573"/>
            <a:ext cx="2631440" cy="3785652"/>
          </a:xfrm>
          <a:prstGeom prst="rect">
            <a:avLst/>
          </a:prstGeom>
        </p:spPr>
        <p:txBody>
          <a:bodyPr wrap="square">
            <a:spAutoFit/>
          </a:bodyPr>
          <a:lstStyle/>
          <a:p>
            <a:r>
              <a:rPr lang="en-US" sz="1600" b="1" dirty="0">
                <a:solidFill>
                  <a:schemeClr val="bg1"/>
                </a:solidFill>
              </a:rPr>
              <a:t>Framing bias:</a:t>
            </a:r>
            <a:r>
              <a:rPr lang="en-US" sz="1600" dirty="0">
                <a:solidFill>
                  <a:schemeClr val="bg1"/>
                </a:solidFill>
              </a:rPr>
              <a:t> being influenced by the way in which information is presented rather than the information itself. We see this one all the time, particularly when developing prototypes for pitching as well as in presenting polished slides. People will avoid risk if presented well and seek risk if presented poorly meaning that decision making logic can easily be skewed.</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1410968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60554" y="6033929"/>
            <a:ext cx="2661920" cy="954107"/>
          </a:xfrm>
          <a:prstGeom prst="rect">
            <a:avLst/>
          </a:prstGeom>
          <a:noFill/>
        </p:spPr>
        <p:txBody>
          <a:bodyPr wrap="square" rtlCol="0">
            <a:spAutoFit/>
          </a:bodyPr>
          <a:lstStyle/>
          <a:p>
            <a:r>
              <a:rPr lang="en-US" b="1" dirty="0" smtClean="0">
                <a:solidFill>
                  <a:schemeClr val="bg1"/>
                </a:solidFill>
              </a:rPr>
              <a:t>Confirmation</a:t>
            </a:r>
          </a:p>
          <a:p>
            <a:r>
              <a:rPr lang="en-US" b="1" dirty="0" smtClean="0">
                <a:solidFill>
                  <a:schemeClr val="bg1"/>
                </a:solidFill>
              </a:rPr>
              <a:t>Bias</a:t>
            </a:r>
          </a:p>
        </p:txBody>
      </p:sp>
      <p:sp>
        <p:nvSpPr>
          <p:cNvPr id="3" name="ZoneTexte 2"/>
          <p:cNvSpPr txBox="1"/>
          <p:nvPr/>
        </p:nvSpPr>
        <p:spPr>
          <a:xfrm rot="7620000">
            <a:off x="2949509" y="5875664"/>
            <a:ext cx="2661920" cy="954107"/>
          </a:xfrm>
          <a:prstGeom prst="rect">
            <a:avLst/>
          </a:prstGeom>
          <a:noFill/>
        </p:spPr>
        <p:txBody>
          <a:bodyPr wrap="square" rtlCol="0">
            <a:spAutoFit/>
          </a:bodyPr>
          <a:lstStyle/>
          <a:p>
            <a:r>
              <a:rPr lang="en-US" b="1" dirty="0" smtClean="0">
                <a:solidFill>
                  <a:schemeClr val="bg1"/>
                </a:solidFill>
              </a:rPr>
              <a:t>Conformity</a:t>
            </a:r>
          </a:p>
          <a:p>
            <a:r>
              <a:rPr lang="en-US" b="1" dirty="0" smtClean="0">
                <a:solidFill>
                  <a:schemeClr val="bg1"/>
                </a:solidFill>
              </a:rPr>
              <a:t>Bias</a:t>
            </a:r>
          </a:p>
        </p:txBody>
      </p:sp>
      <p:sp>
        <p:nvSpPr>
          <p:cNvPr id="4" name="ZoneTexte 3"/>
          <p:cNvSpPr txBox="1"/>
          <p:nvPr/>
        </p:nvSpPr>
        <p:spPr>
          <a:xfrm rot="7620000">
            <a:off x="5876279" y="6010964"/>
            <a:ext cx="2661920" cy="954107"/>
          </a:xfrm>
          <a:prstGeom prst="rect">
            <a:avLst/>
          </a:prstGeom>
          <a:noFill/>
        </p:spPr>
        <p:txBody>
          <a:bodyPr wrap="square" rtlCol="0">
            <a:spAutoFit/>
          </a:bodyPr>
          <a:lstStyle/>
          <a:p>
            <a:r>
              <a:rPr lang="en-US" b="1" dirty="0" smtClean="0">
                <a:solidFill>
                  <a:schemeClr val="bg1"/>
                </a:solidFill>
              </a:rPr>
              <a:t>Authority</a:t>
            </a:r>
          </a:p>
          <a:p>
            <a:r>
              <a:rPr lang="en-US" b="1" dirty="0" smtClean="0">
                <a:solidFill>
                  <a:schemeClr val="bg1"/>
                </a:solidFill>
              </a:rPr>
              <a:t>Bias</a:t>
            </a:r>
          </a:p>
        </p:txBody>
      </p:sp>
      <p:sp>
        <p:nvSpPr>
          <p:cNvPr id="5" name="ZoneTexte 4"/>
          <p:cNvSpPr txBox="1"/>
          <p:nvPr/>
        </p:nvSpPr>
        <p:spPr>
          <a:xfrm rot="7620000">
            <a:off x="8784084" y="5770154"/>
            <a:ext cx="2661920" cy="1384995"/>
          </a:xfrm>
          <a:prstGeom prst="rect">
            <a:avLst/>
          </a:prstGeom>
          <a:noFill/>
        </p:spPr>
        <p:txBody>
          <a:bodyPr wrap="square" rtlCol="0">
            <a:spAutoFit/>
          </a:bodyPr>
          <a:lstStyle/>
          <a:p>
            <a:r>
              <a:rPr lang="en-US" b="1" dirty="0" smtClean="0">
                <a:solidFill>
                  <a:schemeClr val="bg1"/>
                </a:solidFill>
              </a:rPr>
              <a:t>Loss</a:t>
            </a:r>
          </a:p>
          <a:p>
            <a:r>
              <a:rPr lang="en-US" b="1" dirty="0" smtClean="0">
                <a:solidFill>
                  <a:schemeClr val="bg1"/>
                </a:solidFill>
              </a:rPr>
              <a:t> Aversion</a:t>
            </a:r>
          </a:p>
          <a:p>
            <a:r>
              <a:rPr lang="en-US" b="1" dirty="0" smtClean="0">
                <a:solidFill>
                  <a:schemeClr val="bg1"/>
                </a:solidFill>
              </a:rPr>
              <a:t>Bias</a:t>
            </a:r>
          </a:p>
        </p:txBody>
      </p:sp>
      <p:sp>
        <p:nvSpPr>
          <p:cNvPr id="6" name="ZoneTexte 5"/>
          <p:cNvSpPr txBox="1"/>
          <p:nvPr/>
        </p:nvSpPr>
        <p:spPr>
          <a:xfrm rot="7620000">
            <a:off x="-216155" y="2027941"/>
            <a:ext cx="2661920" cy="1384995"/>
          </a:xfrm>
          <a:prstGeom prst="rect">
            <a:avLst/>
          </a:prstGeom>
          <a:noFill/>
        </p:spPr>
        <p:txBody>
          <a:bodyPr wrap="square" rtlCol="0">
            <a:spAutoFit/>
          </a:bodyPr>
          <a:lstStyle/>
          <a:p>
            <a:r>
              <a:rPr lang="en-US" b="1" dirty="0" smtClean="0">
                <a:solidFill>
                  <a:schemeClr val="bg1"/>
                </a:solidFill>
              </a:rPr>
              <a:t>False</a:t>
            </a:r>
          </a:p>
          <a:p>
            <a:r>
              <a:rPr lang="en-US" b="1" dirty="0" smtClean="0">
                <a:solidFill>
                  <a:schemeClr val="bg1"/>
                </a:solidFill>
              </a:rPr>
              <a:t>Causality</a:t>
            </a:r>
          </a:p>
          <a:p>
            <a:r>
              <a:rPr lang="en-US" b="1" dirty="0" smtClean="0">
                <a:solidFill>
                  <a:schemeClr val="bg1"/>
                </a:solidFill>
              </a:rPr>
              <a:t>Bias</a:t>
            </a:r>
          </a:p>
        </p:txBody>
      </p:sp>
      <p:sp>
        <p:nvSpPr>
          <p:cNvPr id="7" name="ZoneTexte 6"/>
          <p:cNvSpPr txBox="1"/>
          <p:nvPr/>
        </p:nvSpPr>
        <p:spPr>
          <a:xfrm rot="7620000">
            <a:off x="2931924" y="2278555"/>
            <a:ext cx="2661920" cy="954107"/>
          </a:xfrm>
          <a:prstGeom prst="rect">
            <a:avLst/>
          </a:prstGeom>
          <a:noFill/>
        </p:spPr>
        <p:txBody>
          <a:bodyPr wrap="square" rtlCol="0">
            <a:spAutoFit/>
          </a:bodyPr>
          <a:lstStyle/>
          <a:p>
            <a:r>
              <a:rPr lang="en-US" b="1" dirty="0" smtClean="0">
                <a:solidFill>
                  <a:schemeClr val="bg1"/>
                </a:solidFill>
              </a:rPr>
              <a:t>Action</a:t>
            </a:r>
          </a:p>
          <a:p>
            <a:r>
              <a:rPr lang="en-US" b="1" dirty="0" smtClean="0">
                <a:solidFill>
                  <a:schemeClr val="bg1"/>
                </a:solidFill>
              </a:rPr>
              <a:t>Bias</a:t>
            </a:r>
          </a:p>
        </p:txBody>
      </p:sp>
      <p:sp>
        <p:nvSpPr>
          <p:cNvPr id="8" name="ZoneTexte 7"/>
          <p:cNvSpPr txBox="1"/>
          <p:nvPr/>
        </p:nvSpPr>
        <p:spPr>
          <a:xfrm rot="7620000">
            <a:off x="5730219" y="2014779"/>
            <a:ext cx="2661920" cy="1384995"/>
          </a:xfrm>
          <a:prstGeom prst="rect">
            <a:avLst/>
          </a:prstGeom>
          <a:noFill/>
        </p:spPr>
        <p:txBody>
          <a:bodyPr wrap="square" rtlCol="0">
            <a:spAutoFit/>
          </a:bodyPr>
          <a:lstStyle/>
          <a:p>
            <a:r>
              <a:rPr lang="en-US" b="1" dirty="0" smtClean="0">
                <a:solidFill>
                  <a:schemeClr val="bg1"/>
                </a:solidFill>
              </a:rPr>
              <a:t>Self</a:t>
            </a:r>
          </a:p>
          <a:p>
            <a:r>
              <a:rPr lang="en-US" b="1" dirty="0" smtClean="0">
                <a:solidFill>
                  <a:schemeClr val="bg1"/>
                </a:solidFill>
              </a:rPr>
              <a:t>Servicing</a:t>
            </a:r>
          </a:p>
          <a:p>
            <a:r>
              <a:rPr lang="en-US" b="1" dirty="0" smtClean="0">
                <a:solidFill>
                  <a:schemeClr val="bg1"/>
                </a:solidFill>
              </a:rPr>
              <a:t>Bias</a:t>
            </a:r>
          </a:p>
        </p:txBody>
      </p:sp>
      <p:sp>
        <p:nvSpPr>
          <p:cNvPr id="9" name="ZoneTexte 8"/>
          <p:cNvSpPr txBox="1"/>
          <p:nvPr/>
        </p:nvSpPr>
        <p:spPr>
          <a:xfrm rot="7620000">
            <a:off x="8757891" y="2222202"/>
            <a:ext cx="2661920" cy="954107"/>
          </a:xfrm>
          <a:prstGeom prst="rect">
            <a:avLst/>
          </a:prstGeom>
          <a:noFill/>
        </p:spPr>
        <p:txBody>
          <a:bodyPr wrap="square" rtlCol="0">
            <a:spAutoFit/>
          </a:bodyPr>
          <a:lstStyle/>
          <a:p>
            <a:r>
              <a:rPr lang="en-US" b="1" dirty="0" smtClean="0">
                <a:solidFill>
                  <a:schemeClr val="bg1"/>
                </a:solidFill>
              </a:rPr>
              <a:t>Framing</a:t>
            </a:r>
          </a:p>
          <a:p>
            <a:r>
              <a:rPr lang="en-US" b="1" dirty="0" smtClean="0">
                <a:solidFill>
                  <a:schemeClr val="bg1"/>
                </a:solidFill>
              </a:rPr>
              <a:t>Bias</a:t>
            </a:r>
          </a:p>
        </p:txBody>
      </p:sp>
      <p:pic>
        <p:nvPicPr>
          <p:cNvPr id="1026" name="Picture 2" descr="C:\Users\S077280\Downloads\confirm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021838"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077280\Downloads\confirmit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886960"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077280\Downloads\police-h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833043"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077280\Downloads\doll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10841990" y="703326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077280\Downloads\diagra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2021837" y="321704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S077280\Downloads\runnin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4891292" y="321704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S077280\Downloads\self-estee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7833042" y="3238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077280\Downloads\present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V="1">
            <a:off x="10841989" y="3217048"/>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191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238" y="1128238"/>
            <a:ext cx="2435289" cy="3539430"/>
          </a:xfrm>
          <a:prstGeom prst="rect">
            <a:avLst/>
          </a:prstGeom>
        </p:spPr>
        <p:txBody>
          <a:bodyPr wrap="square">
            <a:spAutoFit/>
          </a:bodyPr>
          <a:lstStyle/>
          <a:p>
            <a:r>
              <a:rPr lang="en-US" sz="1600" b="1" dirty="0">
                <a:solidFill>
                  <a:schemeClr val="bg1"/>
                </a:solidFill>
              </a:rPr>
              <a:t>Ambiguity bias:</a:t>
            </a:r>
            <a:r>
              <a:rPr lang="en-US" sz="1600" dirty="0">
                <a:solidFill>
                  <a:schemeClr val="bg1"/>
                </a:solidFill>
              </a:rPr>
              <a:t> favoring options where the outcome is more knowable over those which it is not. This bias has dire impacts innovation outcomes because the process is fundamentally risky and unknown process. If team members sub consciously favors known known’s, you will most likely follow know knowns and previously trodden paths.</a:t>
            </a:r>
          </a:p>
        </p:txBody>
      </p:sp>
      <p:sp>
        <p:nvSpPr>
          <p:cNvPr id="3" name="Rectangle 2"/>
          <p:cNvSpPr/>
          <p:nvPr/>
        </p:nvSpPr>
        <p:spPr>
          <a:xfrm>
            <a:off x="3682067" y="1100826"/>
            <a:ext cx="2509935" cy="3539430"/>
          </a:xfrm>
          <a:prstGeom prst="rect">
            <a:avLst/>
          </a:prstGeom>
        </p:spPr>
        <p:txBody>
          <a:bodyPr wrap="square">
            <a:spAutoFit/>
          </a:bodyPr>
          <a:lstStyle/>
          <a:p>
            <a:r>
              <a:rPr lang="en-US" sz="1600" b="1" dirty="0">
                <a:solidFill>
                  <a:schemeClr val="bg1"/>
                </a:solidFill>
              </a:rPr>
              <a:t>Strategic misrepresentation:</a:t>
            </a:r>
            <a:r>
              <a:rPr lang="en-US" sz="1600" dirty="0">
                <a:solidFill>
                  <a:schemeClr val="bg1"/>
                </a:solidFill>
              </a:rPr>
              <a:t> knowingly understating the costs and overstating the </a:t>
            </a:r>
            <a:r>
              <a:rPr lang="en-US" sz="1600" dirty="0" smtClean="0">
                <a:solidFill>
                  <a:schemeClr val="bg1"/>
                </a:solidFill>
              </a:rPr>
              <a:t>benefits. Teams </a:t>
            </a:r>
            <a:r>
              <a:rPr lang="en-US" sz="1600" dirty="0">
                <a:solidFill>
                  <a:schemeClr val="bg1"/>
                </a:solidFill>
              </a:rPr>
              <a:t>are prone to understating the true costs and overstating the likely benefits in order to get a project approved </a:t>
            </a:r>
            <a:r>
              <a:rPr lang="en-US" sz="1600" dirty="0" smtClean="0">
                <a:solidFill>
                  <a:schemeClr val="bg1"/>
                </a:solidFill>
              </a:rPr>
              <a:t>. </a:t>
            </a:r>
            <a:r>
              <a:rPr lang="en-US" sz="1600" dirty="0">
                <a:solidFill>
                  <a:schemeClr val="bg1"/>
                </a:solidFill>
              </a:rPr>
              <a:t>Over-optimism is then spotted and challenged by managers assessing how truly innovative team outcomes are</a:t>
            </a:r>
            <a:r>
              <a:rPr lang="en-US" sz="1600" dirty="0" smtClean="0">
                <a:solidFill>
                  <a:schemeClr val="bg1"/>
                </a:solidFill>
              </a:rPr>
              <a:t>.</a:t>
            </a:r>
            <a:endParaRPr lang="en-US" sz="1600" dirty="0">
              <a:solidFill>
                <a:schemeClr val="bg1"/>
              </a:solidFill>
            </a:endParaRPr>
          </a:p>
        </p:txBody>
      </p:sp>
      <p:sp>
        <p:nvSpPr>
          <p:cNvPr id="4" name="Rectangle 3"/>
          <p:cNvSpPr/>
          <p:nvPr/>
        </p:nvSpPr>
        <p:spPr>
          <a:xfrm>
            <a:off x="6671388" y="1251348"/>
            <a:ext cx="2472612" cy="3293209"/>
          </a:xfrm>
          <a:prstGeom prst="rect">
            <a:avLst/>
          </a:prstGeom>
        </p:spPr>
        <p:txBody>
          <a:bodyPr wrap="square">
            <a:spAutoFit/>
          </a:bodyPr>
          <a:lstStyle/>
          <a:p>
            <a:r>
              <a:rPr lang="en-US" sz="1600" b="1" dirty="0">
                <a:solidFill>
                  <a:schemeClr val="bg1"/>
                </a:solidFill>
              </a:rPr>
              <a:t>Bandwagon bias:</a:t>
            </a:r>
            <a:r>
              <a:rPr lang="en-US" sz="1600" dirty="0">
                <a:solidFill>
                  <a:schemeClr val="bg1"/>
                </a:solidFill>
              </a:rPr>
              <a:t> a commonly known bias favoring ideas already adopted by </a:t>
            </a:r>
            <a:r>
              <a:rPr lang="en-US" sz="1600" dirty="0" smtClean="0">
                <a:solidFill>
                  <a:schemeClr val="bg1"/>
                </a:solidFill>
              </a:rPr>
              <a:t>others. This </a:t>
            </a:r>
            <a:r>
              <a:rPr lang="en-US" sz="1600" dirty="0">
                <a:solidFill>
                  <a:schemeClr val="bg1"/>
                </a:solidFill>
              </a:rPr>
              <a:t>is especially influential when linked to authority bias. </a:t>
            </a:r>
            <a:r>
              <a:rPr lang="en-US" sz="1600" dirty="0" smtClean="0">
                <a:solidFill>
                  <a:schemeClr val="bg1"/>
                </a:solidFill>
              </a:rPr>
              <a:t>The </a:t>
            </a:r>
            <a:r>
              <a:rPr lang="en-US" sz="1600" dirty="0">
                <a:solidFill>
                  <a:schemeClr val="bg1"/>
                </a:solidFill>
              </a:rPr>
              <a:t>rate and speed at which ideas are adopted </a:t>
            </a:r>
            <a:r>
              <a:rPr lang="en-US" sz="1600" dirty="0" smtClean="0">
                <a:solidFill>
                  <a:schemeClr val="bg1"/>
                </a:solidFill>
              </a:rPr>
              <a:t>by can </a:t>
            </a:r>
            <a:r>
              <a:rPr lang="en-US" sz="1600" dirty="0">
                <a:solidFill>
                  <a:schemeClr val="bg1"/>
                </a:solidFill>
              </a:rPr>
              <a:t>significantly influence the likelihood of those ideas and concepts being selected by the group and taken forward.</a:t>
            </a:r>
          </a:p>
        </p:txBody>
      </p:sp>
      <p:sp>
        <p:nvSpPr>
          <p:cNvPr id="5" name="Rectangle 4"/>
          <p:cNvSpPr/>
          <p:nvPr/>
        </p:nvSpPr>
        <p:spPr>
          <a:xfrm>
            <a:off x="9619861" y="1114532"/>
            <a:ext cx="2480699" cy="3539430"/>
          </a:xfrm>
          <a:prstGeom prst="rect">
            <a:avLst/>
          </a:prstGeom>
        </p:spPr>
        <p:txBody>
          <a:bodyPr wrap="square">
            <a:spAutoFit/>
          </a:bodyPr>
          <a:lstStyle/>
          <a:p>
            <a:r>
              <a:rPr lang="en-US" sz="1600" b="1" dirty="0">
                <a:solidFill>
                  <a:schemeClr val="bg1"/>
                </a:solidFill>
              </a:rPr>
              <a:t>Projection bias</a:t>
            </a:r>
            <a:r>
              <a:rPr lang="en-US" sz="1600" dirty="0">
                <a:solidFill>
                  <a:schemeClr val="bg1"/>
                </a:solidFill>
              </a:rPr>
              <a:t>: from behavioral economics, over-predicting future tastes or preferences will match current tastes or preferences. This bias has particular influence as new innovations are conceived in the now and are projected into the future when they enter markets resulting in over value-appreciation of consumer preferences.</a:t>
            </a:r>
          </a:p>
        </p:txBody>
      </p:sp>
      <p:sp>
        <p:nvSpPr>
          <p:cNvPr id="6" name="Rectangle 5"/>
          <p:cNvSpPr/>
          <p:nvPr/>
        </p:nvSpPr>
        <p:spPr>
          <a:xfrm>
            <a:off x="737117" y="5032037"/>
            <a:ext cx="2435289" cy="3293209"/>
          </a:xfrm>
          <a:prstGeom prst="rect">
            <a:avLst/>
          </a:prstGeom>
        </p:spPr>
        <p:txBody>
          <a:bodyPr wrap="square">
            <a:spAutoFit/>
          </a:bodyPr>
          <a:lstStyle/>
          <a:p>
            <a:r>
              <a:rPr lang="en-US" sz="1600" b="1" dirty="0">
                <a:solidFill>
                  <a:schemeClr val="bg1"/>
                </a:solidFill>
              </a:rPr>
              <a:t>Pro-innovation bias:</a:t>
            </a:r>
            <a:r>
              <a:rPr lang="en-US" sz="1600" dirty="0">
                <a:solidFill>
                  <a:schemeClr val="bg1"/>
                </a:solidFill>
              </a:rPr>
              <a:t> new innovations should be adopted by all members </a:t>
            </a:r>
            <a:r>
              <a:rPr lang="en-US" sz="1600" dirty="0" smtClean="0">
                <a:solidFill>
                  <a:schemeClr val="bg1"/>
                </a:solidFill>
              </a:rPr>
              <a:t>society and </a:t>
            </a:r>
            <a:r>
              <a:rPr lang="en-US" sz="1600" dirty="0">
                <a:solidFill>
                  <a:schemeClr val="bg1"/>
                </a:solidFill>
              </a:rPr>
              <a:t>are pushed-out and accepted regardless. Novelty and ‘newness’ are seen as inherently good, regardless of potential negative impacts  </a:t>
            </a:r>
            <a:r>
              <a:rPr lang="en-US" sz="1600" dirty="0" smtClean="0">
                <a:solidFill>
                  <a:schemeClr val="bg1"/>
                </a:solidFill>
              </a:rPr>
              <a:t>resulting </a:t>
            </a:r>
            <a:r>
              <a:rPr lang="en-US" sz="1600" dirty="0">
                <a:solidFill>
                  <a:schemeClr val="bg1"/>
                </a:solidFill>
              </a:rPr>
              <a:t>in new ideas and concepts generated being judged through somewhat rose tinted spectacles.</a:t>
            </a:r>
          </a:p>
        </p:txBody>
      </p:sp>
      <p:sp>
        <p:nvSpPr>
          <p:cNvPr id="7" name="Rectangle 6"/>
          <p:cNvSpPr/>
          <p:nvPr/>
        </p:nvSpPr>
        <p:spPr>
          <a:xfrm>
            <a:off x="3759200" y="5031214"/>
            <a:ext cx="2432802" cy="3539430"/>
          </a:xfrm>
          <a:prstGeom prst="rect">
            <a:avLst/>
          </a:prstGeom>
        </p:spPr>
        <p:txBody>
          <a:bodyPr wrap="square">
            <a:spAutoFit/>
          </a:bodyPr>
          <a:lstStyle/>
          <a:p>
            <a:r>
              <a:rPr lang="en-US" sz="1600" b="1" dirty="0">
                <a:solidFill>
                  <a:schemeClr val="bg1"/>
                </a:solidFill>
              </a:rPr>
              <a:t>Anchoring bias</a:t>
            </a:r>
            <a:r>
              <a:rPr lang="en-US" sz="1600" dirty="0">
                <a:solidFill>
                  <a:schemeClr val="bg1"/>
                </a:solidFill>
              </a:rPr>
              <a:t>: being influenced by information that is already known or that is first shown. This causes pre-loaded and determined tunnel vision and influences final decision making. We deliberately manipulate team members’ minds by ‘pre-loading’ them one of our warm-up exercises to demonstrate this bias at play. </a:t>
            </a:r>
          </a:p>
        </p:txBody>
      </p:sp>
      <p:sp>
        <p:nvSpPr>
          <p:cNvPr id="8" name="Rectangle 7"/>
          <p:cNvSpPr/>
          <p:nvPr/>
        </p:nvSpPr>
        <p:spPr>
          <a:xfrm>
            <a:off x="6671388" y="5277435"/>
            <a:ext cx="2472612" cy="3046988"/>
          </a:xfrm>
          <a:prstGeom prst="rect">
            <a:avLst/>
          </a:prstGeom>
        </p:spPr>
        <p:txBody>
          <a:bodyPr wrap="square">
            <a:spAutoFit/>
          </a:bodyPr>
          <a:lstStyle/>
          <a:p>
            <a:r>
              <a:rPr lang="en-US" sz="1600" b="1" dirty="0">
                <a:solidFill>
                  <a:schemeClr val="bg1"/>
                </a:solidFill>
              </a:rPr>
              <a:t>Status-quo bias:</a:t>
            </a:r>
            <a:r>
              <a:rPr lang="en-US" sz="1600" dirty="0">
                <a:solidFill>
                  <a:schemeClr val="bg1"/>
                </a:solidFill>
              </a:rPr>
              <a:t> favoring the current situation or status quo and maintaining it due to loss aversion (or fear of losing it) and do nothing as a result. This is a subtle bias on an emotional level that makes us reduce risk and prefer what is familiar or “the way we do things around here” as it is known. </a:t>
            </a:r>
          </a:p>
        </p:txBody>
      </p:sp>
      <p:sp>
        <p:nvSpPr>
          <p:cNvPr id="9" name="Rectangle 8"/>
          <p:cNvSpPr/>
          <p:nvPr/>
        </p:nvSpPr>
        <p:spPr>
          <a:xfrm>
            <a:off x="9544490" y="5031214"/>
            <a:ext cx="2631440" cy="3539430"/>
          </a:xfrm>
          <a:prstGeom prst="rect">
            <a:avLst/>
          </a:prstGeom>
        </p:spPr>
        <p:txBody>
          <a:bodyPr wrap="square">
            <a:spAutoFit/>
          </a:bodyPr>
          <a:lstStyle/>
          <a:p>
            <a:r>
              <a:rPr lang="en-US" sz="1600" b="1" dirty="0">
                <a:solidFill>
                  <a:schemeClr val="bg1"/>
                </a:solidFill>
              </a:rPr>
              <a:t>Feature positive </a:t>
            </a:r>
            <a:r>
              <a:rPr lang="en-US" sz="1600" b="1" dirty="0" smtClean="0">
                <a:solidFill>
                  <a:schemeClr val="bg1"/>
                </a:solidFill>
              </a:rPr>
              <a:t>effect: </a:t>
            </a:r>
            <a:r>
              <a:rPr lang="en-US" sz="1600" dirty="0" smtClean="0">
                <a:solidFill>
                  <a:schemeClr val="bg1"/>
                </a:solidFill>
              </a:rPr>
              <a:t>due </a:t>
            </a:r>
            <a:r>
              <a:rPr lang="en-US" sz="1600" dirty="0">
                <a:solidFill>
                  <a:schemeClr val="bg1"/>
                </a:solidFill>
              </a:rPr>
              <a:t>to limited time or resources, people tend to focus on the ‘good’ benefits whilst ignoring negative </a:t>
            </a:r>
            <a:r>
              <a:rPr lang="en-US" sz="1600" dirty="0" smtClean="0">
                <a:solidFill>
                  <a:schemeClr val="bg1"/>
                </a:solidFill>
              </a:rPr>
              <a:t>effects. </a:t>
            </a:r>
            <a:r>
              <a:rPr lang="en-US" sz="1600" dirty="0">
                <a:solidFill>
                  <a:schemeClr val="bg1"/>
                </a:solidFill>
              </a:rPr>
              <a:t>This is influential when deep-diving into specific new feature sets for new concepts </a:t>
            </a:r>
            <a:r>
              <a:rPr lang="en-US" sz="1600" dirty="0" smtClean="0">
                <a:solidFill>
                  <a:schemeClr val="bg1"/>
                </a:solidFill>
              </a:rPr>
              <a:t>because </a:t>
            </a:r>
            <a:r>
              <a:rPr lang="en-US" sz="1600" dirty="0">
                <a:solidFill>
                  <a:schemeClr val="bg1"/>
                </a:solidFill>
              </a:rPr>
              <a:t>it means that teams will overlook missing information especially when it is outside expertise resulting taking ideas forward with critical flaws</a:t>
            </a:r>
            <a:r>
              <a:rPr lang="en-US" sz="1600" dirty="0" smtClean="0">
                <a:solidFill>
                  <a:schemeClr val="bg1"/>
                </a:solidFill>
              </a:rPr>
              <a:t>. </a:t>
            </a:r>
            <a:endParaRPr lang="en-US" sz="1600" dirty="0">
              <a:solidFill>
                <a:schemeClr val="bg1"/>
              </a:solidFill>
            </a:endParaRPr>
          </a:p>
        </p:txBody>
      </p:sp>
    </p:spTree>
    <p:extLst>
      <p:ext uri="{BB962C8B-B14F-4D97-AF65-F5344CB8AC3E}">
        <p14:creationId xmlns:p14="http://schemas.microsoft.com/office/powerpoint/2010/main" val="1884813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114047" y="5993305"/>
            <a:ext cx="2661920" cy="954107"/>
          </a:xfrm>
          <a:prstGeom prst="rect">
            <a:avLst/>
          </a:prstGeom>
          <a:noFill/>
        </p:spPr>
        <p:txBody>
          <a:bodyPr wrap="square" rtlCol="0">
            <a:spAutoFit/>
          </a:bodyPr>
          <a:lstStyle/>
          <a:p>
            <a:r>
              <a:rPr lang="en-US" b="1" dirty="0" smtClean="0">
                <a:solidFill>
                  <a:schemeClr val="bg1"/>
                </a:solidFill>
              </a:rPr>
              <a:t>Ambiguity</a:t>
            </a:r>
          </a:p>
          <a:p>
            <a:r>
              <a:rPr lang="en-US" b="1" dirty="0" smtClean="0">
                <a:solidFill>
                  <a:schemeClr val="bg1"/>
                </a:solidFill>
              </a:rPr>
              <a:t>Bias</a:t>
            </a:r>
          </a:p>
        </p:txBody>
      </p:sp>
      <p:sp>
        <p:nvSpPr>
          <p:cNvPr id="3" name="ZoneTexte 2"/>
          <p:cNvSpPr txBox="1"/>
          <p:nvPr/>
        </p:nvSpPr>
        <p:spPr>
          <a:xfrm rot="7620000">
            <a:off x="3113569" y="5864826"/>
            <a:ext cx="3018611" cy="1384995"/>
          </a:xfrm>
          <a:prstGeom prst="rect">
            <a:avLst/>
          </a:prstGeom>
          <a:noFill/>
        </p:spPr>
        <p:txBody>
          <a:bodyPr wrap="square" rtlCol="0">
            <a:spAutoFit/>
          </a:bodyPr>
          <a:lstStyle/>
          <a:p>
            <a:r>
              <a:rPr lang="en-US" b="1" dirty="0" smtClean="0">
                <a:solidFill>
                  <a:schemeClr val="bg1"/>
                </a:solidFill>
              </a:rPr>
              <a:t>Strategic</a:t>
            </a:r>
          </a:p>
          <a:p>
            <a:r>
              <a:rPr lang="en-US" b="1" dirty="0" smtClean="0">
                <a:solidFill>
                  <a:schemeClr val="bg1"/>
                </a:solidFill>
              </a:rPr>
              <a:t>Misrepresentation</a:t>
            </a:r>
          </a:p>
          <a:p>
            <a:r>
              <a:rPr lang="en-US" b="1" dirty="0" smtClean="0">
                <a:solidFill>
                  <a:schemeClr val="bg1"/>
                </a:solidFill>
              </a:rPr>
              <a:t>Bias</a:t>
            </a:r>
          </a:p>
        </p:txBody>
      </p:sp>
      <p:sp>
        <p:nvSpPr>
          <p:cNvPr id="4" name="ZoneTexte 3"/>
          <p:cNvSpPr txBox="1"/>
          <p:nvPr/>
        </p:nvSpPr>
        <p:spPr>
          <a:xfrm rot="7620000">
            <a:off x="6028826" y="5862678"/>
            <a:ext cx="2661920" cy="954107"/>
          </a:xfrm>
          <a:prstGeom prst="rect">
            <a:avLst/>
          </a:prstGeom>
          <a:noFill/>
        </p:spPr>
        <p:txBody>
          <a:bodyPr wrap="square" rtlCol="0">
            <a:spAutoFit/>
          </a:bodyPr>
          <a:lstStyle/>
          <a:p>
            <a:r>
              <a:rPr lang="en-US" b="1" dirty="0" smtClean="0">
                <a:solidFill>
                  <a:schemeClr val="bg1"/>
                </a:solidFill>
              </a:rPr>
              <a:t>Bandwagon</a:t>
            </a:r>
          </a:p>
          <a:p>
            <a:r>
              <a:rPr lang="en-US" b="1" dirty="0" smtClean="0">
                <a:solidFill>
                  <a:schemeClr val="bg1"/>
                </a:solidFill>
              </a:rPr>
              <a:t>Bias</a:t>
            </a:r>
          </a:p>
        </p:txBody>
      </p:sp>
      <p:sp>
        <p:nvSpPr>
          <p:cNvPr id="5" name="ZoneTexte 4"/>
          <p:cNvSpPr txBox="1"/>
          <p:nvPr/>
        </p:nvSpPr>
        <p:spPr>
          <a:xfrm rot="7620000">
            <a:off x="8943087" y="5993305"/>
            <a:ext cx="2661920" cy="954107"/>
          </a:xfrm>
          <a:prstGeom prst="rect">
            <a:avLst/>
          </a:prstGeom>
          <a:noFill/>
        </p:spPr>
        <p:txBody>
          <a:bodyPr wrap="square" rtlCol="0">
            <a:spAutoFit/>
          </a:bodyPr>
          <a:lstStyle/>
          <a:p>
            <a:r>
              <a:rPr lang="en-US" b="1" dirty="0" smtClean="0">
                <a:solidFill>
                  <a:schemeClr val="bg1"/>
                </a:solidFill>
              </a:rPr>
              <a:t>Projection</a:t>
            </a:r>
          </a:p>
          <a:p>
            <a:r>
              <a:rPr lang="en-US" b="1" dirty="0" smtClean="0">
                <a:solidFill>
                  <a:schemeClr val="bg1"/>
                </a:solidFill>
              </a:rPr>
              <a:t>Bias</a:t>
            </a:r>
          </a:p>
        </p:txBody>
      </p:sp>
      <p:sp>
        <p:nvSpPr>
          <p:cNvPr id="6" name="ZoneTexte 5"/>
          <p:cNvSpPr txBox="1"/>
          <p:nvPr/>
        </p:nvSpPr>
        <p:spPr>
          <a:xfrm rot="7620000">
            <a:off x="204124" y="2017337"/>
            <a:ext cx="2661920" cy="954107"/>
          </a:xfrm>
          <a:prstGeom prst="rect">
            <a:avLst/>
          </a:prstGeom>
          <a:noFill/>
        </p:spPr>
        <p:txBody>
          <a:bodyPr wrap="square" rtlCol="0">
            <a:spAutoFit/>
          </a:bodyPr>
          <a:lstStyle/>
          <a:p>
            <a:r>
              <a:rPr lang="en-US" b="1" dirty="0" smtClean="0">
                <a:solidFill>
                  <a:schemeClr val="bg1"/>
                </a:solidFill>
              </a:rPr>
              <a:t>Too Much </a:t>
            </a:r>
            <a:r>
              <a:rPr lang="en-US" b="1" dirty="0" smtClean="0">
                <a:solidFill>
                  <a:schemeClr val="bg1"/>
                </a:solidFill>
              </a:rPr>
              <a:t>Information</a:t>
            </a:r>
            <a:endParaRPr lang="en-US" b="1" dirty="0" smtClean="0">
              <a:solidFill>
                <a:schemeClr val="bg1"/>
              </a:solidFill>
            </a:endParaRPr>
          </a:p>
        </p:txBody>
      </p:sp>
      <p:sp>
        <p:nvSpPr>
          <p:cNvPr id="7" name="ZoneTexte 6"/>
          <p:cNvSpPr txBox="1"/>
          <p:nvPr/>
        </p:nvSpPr>
        <p:spPr>
          <a:xfrm rot="7620000">
            <a:off x="3087699" y="2156454"/>
            <a:ext cx="2661920" cy="954107"/>
          </a:xfrm>
          <a:prstGeom prst="rect">
            <a:avLst/>
          </a:prstGeom>
          <a:noFill/>
        </p:spPr>
        <p:txBody>
          <a:bodyPr wrap="square" rtlCol="0">
            <a:spAutoFit/>
          </a:bodyPr>
          <a:lstStyle/>
          <a:p>
            <a:r>
              <a:rPr lang="en-US" b="1" dirty="0" smtClean="0">
                <a:solidFill>
                  <a:schemeClr val="bg1"/>
                </a:solidFill>
              </a:rPr>
              <a:t>Anchoring</a:t>
            </a:r>
          </a:p>
          <a:p>
            <a:r>
              <a:rPr lang="en-US" b="1" dirty="0" smtClean="0">
                <a:solidFill>
                  <a:schemeClr val="bg1"/>
                </a:solidFill>
              </a:rPr>
              <a:t>Bias</a:t>
            </a:r>
          </a:p>
        </p:txBody>
      </p:sp>
      <p:sp>
        <p:nvSpPr>
          <p:cNvPr id="8" name="ZoneTexte 7"/>
          <p:cNvSpPr txBox="1"/>
          <p:nvPr/>
        </p:nvSpPr>
        <p:spPr>
          <a:xfrm rot="7620000">
            <a:off x="5950954" y="2193776"/>
            <a:ext cx="2661920" cy="954107"/>
          </a:xfrm>
          <a:prstGeom prst="rect">
            <a:avLst/>
          </a:prstGeom>
          <a:noFill/>
        </p:spPr>
        <p:txBody>
          <a:bodyPr wrap="square" rtlCol="0">
            <a:spAutoFit/>
          </a:bodyPr>
          <a:lstStyle/>
          <a:p>
            <a:r>
              <a:rPr lang="en-US" b="1" dirty="0" smtClean="0">
                <a:solidFill>
                  <a:schemeClr val="bg1"/>
                </a:solidFill>
              </a:rPr>
              <a:t>Status-Quo</a:t>
            </a:r>
          </a:p>
          <a:p>
            <a:r>
              <a:rPr lang="en-US" b="1" dirty="0" smtClean="0">
                <a:solidFill>
                  <a:schemeClr val="bg1"/>
                </a:solidFill>
              </a:rPr>
              <a:t>Bias</a:t>
            </a:r>
          </a:p>
        </p:txBody>
      </p:sp>
      <p:sp>
        <p:nvSpPr>
          <p:cNvPr id="9" name="ZoneTexte 8"/>
          <p:cNvSpPr txBox="1"/>
          <p:nvPr/>
        </p:nvSpPr>
        <p:spPr>
          <a:xfrm rot="7620000">
            <a:off x="8715927" y="2091981"/>
            <a:ext cx="2661920" cy="1384995"/>
          </a:xfrm>
          <a:prstGeom prst="rect">
            <a:avLst/>
          </a:prstGeom>
          <a:noFill/>
        </p:spPr>
        <p:txBody>
          <a:bodyPr wrap="square" rtlCol="0">
            <a:spAutoFit/>
          </a:bodyPr>
          <a:lstStyle/>
          <a:p>
            <a:r>
              <a:rPr lang="en-US" b="1" dirty="0" smtClean="0">
                <a:solidFill>
                  <a:schemeClr val="bg1"/>
                </a:solidFill>
              </a:rPr>
              <a:t>Feature</a:t>
            </a:r>
          </a:p>
          <a:p>
            <a:r>
              <a:rPr lang="en-US" b="1" dirty="0" smtClean="0">
                <a:solidFill>
                  <a:schemeClr val="bg1"/>
                </a:solidFill>
              </a:rPr>
              <a:t>Positive</a:t>
            </a:r>
          </a:p>
          <a:p>
            <a:r>
              <a:rPr lang="en-US" b="1" dirty="0" smtClean="0">
                <a:solidFill>
                  <a:schemeClr val="bg1"/>
                </a:solidFill>
              </a:rPr>
              <a:t>Effect</a:t>
            </a:r>
            <a:endParaRPr lang="en-US" dirty="0">
              <a:solidFill>
                <a:schemeClr val="bg1"/>
              </a:solidFill>
            </a:endParaRPr>
          </a:p>
        </p:txBody>
      </p:sp>
      <p:pic>
        <p:nvPicPr>
          <p:cNvPr id="2050" name="Picture 2" descr="C:\Users\S077280\Downloads\dont-know-pos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950266" y="7163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077280\Downloads\feedba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89318" y="7163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077280\Downloads\crowd-of-use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7850642" y="713302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S077280\Downloads\pass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10836298" y="716311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S077280\Downloads\review.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10871199" y="328349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S077280\Downloads\privac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7975599" y="328349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S077280\Downloads\knowledg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V="1">
            <a:off x="4889318" y="327468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S077280\Downloads\innovati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1950266" y="3274684"/>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429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238" y="1100826"/>
            <a:ext cx="2435289" cy="2923877"/>
          </a:xfrm>
          <a:prstGeom prst="rect">
            <a:avLst/>
          </a:prstGeom>
        </p:spPr>
        <p:txBody>
          <a:bodyPr wrap="square">
            <a:spAutoFit/>
          </a:bodyPr>
          <a:lstStyle/>
          <a:p>
            <a:r>
              <a:rPr lang="en-US" sz="1600" b="1" dirty="0">
                <a:solidFill>
                  <a:schemeClr val="bg1"/>
                </a:solidFill>
              </a:rPr>
              <a:t>We notice things that are already primed in memory or repeated </a:t>
            </a:r>
            <a:r>
              <a:rPr lang="en-US" sz="1600" b="1" dirty="0" smtClean="0">
                <a:solidFill>
                  <a:schemeClr val="bg1"/>
                </a:solidFill>
              </a:rPr>
              <a:t>often</a:t>
            </a:r>
          </a:p>
          <a:p>
            <a:endParaRPr lang="en-US" sz="1600" dirty="0">
              <a:solidFill>
                <a:schemeClr val="bg1"/>
              </a:solidFill>
            </a:endParaRPr>
          </a:p>
          <a:p>
            <a:pPr marL="285750" indent="-285750">
              <a:buFont typeface="Arial" panose="020B0604020202020204" pitchFamily="34" charset="0"/>
              <a:buChar char="•"/>
            </a:pPr>
            <a:r>
              <a:rPr lang="en-US" sz="1200" i="1" dirty="0">
                <a:solidFill>
                  <a:schemeClr val="bg1"/>
                </a:solidFill>
              </a:rPr>
              <a:t>Availability </a:t>
            </a:r>
            <a:r>
              <a:rPr lang="en-US" sz="1200" i="1" dirty="0" smtClean="0">
                <a:solidFill>
                  <a:schemeClr val="bg1"/>
                </a:solidFill>
              </a:rPr>
              <a:t>heuristic</a:t>
            </a:r>
          </a:p>
          <a:p>
            <a:pPr marL="285750" indent="-285750">
              <a:buFont typeface="Arial" panose="020B0604020202020204" pitchFamily="34" charset="0"/>
              <a:buChar char="•"/>
            </a:pPr>
            <a:r>
              <a:rPr lang="en-US" sz="1200" i="1" dirty="0" smtClean="0">
                <a:solidFill>
                  <a:schemeClr val="bg1"/>
                </a:solidFill>
              </a:rPr>
              <a:t>Attentional bias</a:t>
            </a:r>
          </a:p>
          <a:p>
            <a:pPr marL="285750" indent="-285750">
              <a:buFont typeface="Arial" panose="020B0604020202020204" pitchFamily="34" charset="0"/>
              <a:buChar char="•"/>
            </a:pPr>
            <a:r>
              <a:rPr lang="en-US" sz="1200" i="1" dirty="0" smtClean="0">
                <a:solidFill>
                  <a:schemeClr val="bg1"/>
                </a:solidFill>
              </a:rPr>
              <a:t>Illusory </a:t>
            </a:r>
            <a:r>
              <a:rPr lang="en-US" sz="1200" i="1" dirty="0">
                <a:solidFill>
                  <a:schemeClr val="bg1"/>
                </a:solidFill>
              </a:rPr>
              <a:t>truth </a:t>
            </a:r>
            <a:r>
              <a:rPr lang="en-US" sz="1200" i="1" dirty="0" smtClean="0">
                <a:solidFill>
                  <a:schemeClr val="bg1"/>
                </a:solidFill>
              </a:rPr>
              <a:t>effect </a:t>
            </a:r>
          </a:p>
          <a:p>
            <a:pPr marL="285750" indent="-285750">
              <a:buFont typeface="Arial" panose="020B0604020202020204" pitchFamily="34" charset="0"/>
              <a:buChar char="•"/>
            </a:pPr>
            <a:r>
              <a:rPr lang="en-US" sz="1200" i="1" dirty="0" smtClean="0">
                <a:solidFill>
                  <a:schemeClr val="bg1"/>
                </a:solidFill>
              </a:rPr>
              <a:t>Mere </a:t>
            </a:r>
            <a:r>
              <a:rPr lang="en-US" sz="1200" i="1" dirty="0">
                <a:solidFill>
                  <a:schemeClr val="bg1"/>
                </a:solidFill>
              </a:rPr>
              <a:t>exposure </a:t>
            </a:r>
            <a:r>
              <a:rPr lang="en-US" sz="1200" i="1" dirty="0" smtClean="0">
                <a:solidFill>
                  <a:schemeClr val="bg1"/>
                </a:solidFill>
              </a:rPr>
              <a:t>effect </a:t>
            </a:r>
          </a:p>
          <a:p>
            <a:pPr marL="285750" indent="-285750">
              <a:buFont typeface="Arial" panose="020B0604020202020204" pitchFamily="34" charset="0"/>
              <a:buChar char="•"/>
            </a:pPr>
            <a:r>
              <a:rPr lang="en-US" sz="1200" i="1" dirty="0" smtClean="0">
                <a:solidFill>
                  <a:schemeClr val="bg1"/>
                </a:solidFill>
              </a:rPr>
              <a:t>Context effect</a:t>
            </a:r>
          </a:p>
          <a:p>
            <a:pPr marL="285750" indent="-285750">
              <a:buFont typeface="Arial" panose="020B0604020202020204" pitchFamily="34" charset="0"/>
              <a:buChar char="•"/>
            </a:pPr>
            <a:r>
              <a:rPr lang="en-US" sz="1200" i="1" dirty="0" smtClean="0">
                <a:solidFill>
                  <a:schemeClr val="bg1"/>
                </a:solidFill>
              </a:rPr>
              <a:t>Cue-dependent forgetting</a:t>
            </a:r>
          </a:p>
          <a:p>
            <a:pPr marL="285750" indent="-285750">
              <a:buFont typeface="Arial" panose="020B0604020202020204" pitchFamily="34" charset="0"/>
              <a:buChar char="•"/>
            </a:pPr>
            <a:r>
              <a:rPr lang="en-US" sz="1200" i="1" dirty="0" smtClean="0">
                <a:solidFill>
                  <a:schemeClr val="bg1"/>
                </a:solidFill>
              </a:rPr>
              <a:t>Mood-congruent </a:t>
            </a:r>
            <a:r>
              <a:rPr lang="en-US" sz="1200" i="1" dirty="0">
                <a:solidFill>
                  <a:schemeClr val="bg1"/>
                </a:solidFill>
              </a:rPr>
              <a:t>memory </a:t>
            </a:r>
            <a:r>
              <a:rPr lang="en-US" sz="1200" i="1" dirty="0" smtClean="0">
                <a:solidFill>
                  <a:schemeClr val="bg1"/>
                </a:solidFill>
              </a:rPr>
              <a:t>bias </a:t>
            </a:r>
          </a:p>
          <a:p>
            <a:pPr marL="285750" indent="-285750">
              <a:buFont typeface="Arial" panose="020B0604020202020204" pitchFamily="34" charset="0"/>
              <a:buChar char="•"/>
            </a:pPr>
            <a:r>
              <a:rPr lang="en-US" sz="1200" i="1" dirty="0" smtClean="0">
                <a:solidFill>
                  <a:schemeClr val="bg1"/>
                </a:solidFill>
              </a:rPr>
              <a:t>Frequency illusion</a:t>
            </a:r>
          </a:p>
          <a:p>
            <a:pPr marL="285750" indent="-285750">
              <a:buFont typeface="Arial" panose="020B0604020202020204" pitchFamily="34" charset="0"/>
              <a:buChar char="•"/>
            </a:pPr>
            <a:r>
              <a:rPr lang="en-US" sz="1200" i="1" dirty="0" smtClean="0">
                <a:solidFill>
                  <a:schemeClr val="bg1"/>
                </a:solidFill>
              </a:rPr>
              <a:t>Baader-Meinhof Phenomenon</a:t>
            </a:r>
          </a:p>
          <a:p>
            <a:pPr marL="285750" indent="-285750">
              <a:buFont typeface="Arial" panose="020B0604020202020204" pitchFamily="34" charset="0"/>
              <a:buChar char="•"/>
            </a:pPr>
            <a:r>
              <a:rPr lang="en-US" sz="1200" i="1" dirty="0" smtClean="0">
                <a:solidFill>
                  <a:schemeClr val="bg1"/>
                </a:solidFill>
              </a:rPr>
              <a:t>Empathy </a:t>
            </a:r>
            <a:r>
              <a:rPr lang="en-US" sz="1200" i="1" dirty="0">
                <a:solidFill>
                  <a:schemeClr val="bg1"/>
                </a:solidFill>
              </a:rPr>
              <a:t>gap</a:t>
            </a:r>
            <a:endParaRPr lang="en-US" sz="1200" dirty="0">
              <a:solidFill>
                <a:schemeClr val="bg1"/>
              </a:solidFill>
            </a:endParaRPr>
          </a:p>
        </p:txBody>
      </p:sp>
      <p:sp>
        <p:nvSpPr>
          <p:cNvPr id="3" name="Rectangle 2"/>
          <p:cNvSpPr/>
          <p:nvPr/>
        </p:nvSpPr>
        <p:spPr>
          <a:xfrm>
            <a:off x="3682067" y="1100826"/>
            <a:ext cx="2509935" cy="3477875"/>
          </a:xfrm>
          <a:prstGeom prst="rect">
            <a:avLst/>
          </a:prstGeom>
        </p:spPr>
        <p:txBody>
          <a:bodyPr wrap="square">
            <a:spAutoFit/>
          </a:bodyPr>
          <a:lstStyle/>
          <a:p>
            <a:r>
              <a:rPr lang="en-US" sz="1600" b="1" dirty="0">
                <a:solidFill>
                  <a:schemeClr val="bg1"/>
                </a:solidFill>
              </a:rPr>
              <a:t>We find stories and patterns even in sparse </a:t>
            </a:r>
            <a:r>
              <a:rPr lang="en-US" sz="1600" b="1" dirty="0" smtClean="0">
                <a:solidFill>
                  <a:schemeClr val="bg1"/>
                </a:solidFill>
              </a:rPr>
              <a:t>data</a:t>
            </a:r>
          </a:p>
          <a:p>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Confabulation</a:t>
            </a:r>
          </a:p>
          <a:p>
            <a:pPr marL="171450" indent="-171450">
              <a:buFont typeface="Arial" panose="020B0604020202020204" pitchFamily="34" charset="0"/>
              <a:buChar char="•"/>
            </a:pPr>
            <a:r>
              <a:rPr lang="en-US" sz="1200" i="1" dirty="0" smtClean="0">
                <a:solidFill>
                  <a:schemeClr val="bg1"/>
                </a:solidFill>
              </a:rPr>
              <a:t>Clustering illusion</a:t>
            </a:r>
          </a:p>
          <a:p>
            <a:pPr marL="171450" indent="-171450">
              <a:buFont typeface="Arial" panose="020B0604020202020204" pitchFamily="34" charset="0"/>
              <a:buChar char="•"/>
            </a:pPr>
            <a:r>
              <a:rPr lang="en-US" sz="1200" i="1" dirty="0" smtClean="0">
                <a:solidFill>
                  <a:schemeClr val="bg1"/>
                </a:solidFill>
              </a:rPr>
              <a:t>Insensitivity </a:t>
            </a:r>
            <a:r>
              <a:rPr lang="en-US" sz="1200" i="1" dirty="0">
                <a:solidFill>
                  <a:schemeClr val="bg1"/>
                </a:solidFill>
              </a:rPr>
              <a:t>to sample </a:t>
            </a:r>
            <a:r>
              <a:rPr lang="en-US" sz="1200" i="1" dirty="0" smtClean="0">
                <a:solidFill>
                  <a:schemeClr val="bg1"/>
                </a:solidFill>
              </a:rPr>
              <a:t>size</a:t>
            </a:r>
          </a:p>
          <a:p>
            <a:pPr marL="171450" indent="-171450">
              <a:buFont typeface="Arial" panose="020B0604020202020204" pitchFamily="34" charset="0"/>
              <a:buChar char="•"/>
            </a:pPr>
            <a:r>
              <a:rPr lang="en-US" sz="1200" i="1" dirty="0" smtClean="0">
                <a:solidFill>
                  <a:schemeClr val="bg1"/>
                </a:solidFill>
              </a:rPr>
              <a:t>Neglect </a:t>
            </a:r>
            <a:r>
              <a:rPr lang="en-US" sz="1200" i="1" dirty="0">
                <a:solidFill>
                  <a:schemeClr val="bg1"/>
                </a:solidFill>
              </a:rPr>
              <a:t>of </a:t>
            </a:r>
            <a:r>
              <a:rPr lang="en-US" sz="1200" i="1" dirty="0" smtClean="0">
                <a:solidFill>
                  <a:schemeClr val="bg1"/>
                </a:solidFill>
              </a:rPr>
              <a:t>probability</a:t>
            </a:r>
          </a:p>
          <a:p>
            <a:pPr marL="171450" indent="-171450">
              <a:buFont typeface="Arial" panose="020B0604020202020204" pitchFamily="34" charset="0"/>
              <a:buChar char="•"/>
            </a:pPr>
            <a:r>
              <a:rPr lang="en-US" sz="1200" i="1" dirty="0" smtClean="0">
                <a:solidFill>
                  <a:schemeClr val="bg1"/>
                </a:solidFill>
              </a:rPr>
              <a:t>Anecdotal fallacy</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t>
            </a:r>
            <a:r>
              <a:rPr lang="en-US" sz="1200" i="1" dirty="0" smtClean="0">
                <a:solidFill>
                  <a:schemeClr val="bg1"/>
                </a:solidFill>
              </a:rPr>
              <a:t>validity</a:t>
            </a:r>
          </a:p>
          <a:p>
            <a:pPr marL="171450" indent="-171450">
              <a:buFont typeface="Arial" panose="020B0604020202020204" pitchFamily="34" charset="0"/>
              <a:buChar char="•"/>
            </a:pPr>
            <a:r>
              <a:rPr lang="en-US" sz="1200" i="1" dirty="0" smtClean="0">
                <a:solidFill>
                  <a:schemeClr val="bg1"/>
                </a:solidFill>
              </a:rPr>
              <a:t>Masked </a:t>
            </a:r>
            <a:r>
              <a:rPr lang="en-US" sz="1200" i="1" dirty="0">
                <a:solidFill>
                  <a:schemeClr val="bg1"/>
                </a:solidFill>
              </a:rPr>
              <a:t>man </a:t>
            </a:r>
            <a:r>
              <a:rPr lang="en-US" sz="1200" i="1" dirty="0" smtClean="0">
                <a:solidFill>
                  <a:schemeClr val="bg1"/>
                </a:solidFill>
              </a:rPr>
              <a:t>fallacy</a:t>
            </a:r>
          </a:p>
          <a:p>
            <a:pPr marL="171450" indent="-171450">
              <a:buFont typeface="Arial" panose="020B0604020202020204" pitchFamily="34" charset="0"/>
              <a:buChar char="•"/>
            </a:pPr>
            <a:r>
              <a:rPr lang="en-US" sz="1200" i="1" dirty="0" smtClean="0">
                <a:solidFill>
                  <a:schemeClr val="bg1"/>
                </a:solidFill>
              </a:rPr>
              <a:t>Recency illusion</a:t>
            </a:r>
          </a:p>
          <a:p>
            <a:pPr marL="171450" indent="-171450">
              <a:buFont typeface="Arial" panose="020B0604020202020204" pitchFamily="34" charset="0"/>
              <a:buChar char="•"/>
            </a:pPr>
            <a:r>
              <a:rPr lang="en-US" sz="1200" i="1" dirty="0" smtClean="0">
                <a:solidFill>
                  <a:schemeClr val="bg1"/>
                </a:solidFill>
              </a:rPr>
              <a:t>Gambler’s fallacy</a:t>
            </a:r>
          </a:p>
          <a:p>
            <a:pPr marL="171450" indent="-171450">
              <a:buFont typeface="Arial" panose="020B0604020202020204" pitchFamily="34" charset="0"/>
              <a:buChar char="•"/>
            </a:pPr>
            <a:r>
              <a:rPr lang="en-US" sz="1200" i="1" dirty="0" smtClean="0">
                <a:solidFill>
                  <a:schemeClr val="bg1"/>
                </a:solidFill>
              </a:rPr>
              <a:t>Hot-hand fallacy</a:t>
            </a:r>
          </a:p>
          <a:p>
            <a:pPr marL="171450" indent="-171450">
              <a:buFont typeface="Arial" panose="020B0604020202020204" pitchFamily="34" charset="0"/>
              <a:buChar char="•"/>
            </a:pPr>
            <a:r>
              <a:rPr lang="en-US" sz="1200" i="1" dirty="0" smtClean="0">
                <a:solidFill>
                  <a:schemeClr val="bg1"/>
                </a:solidFill>
              </a:rPr>
              <a:t>Illusory correlation</a:t>
            </a:r>
          </a:p>
          <a:p>
            <a:pPr marL="171450" indent="-171450">
              <a:buFont typeface="Arial" panose="020B0604020202020204" pitchFamily="34" charset="0"/>
              <a:buChar char="•"/>
            </a:pPr>
            <a:r>
              <a:rPr lang="en-US" sz="1200" i="1" dirty="0" smtClean="0">
                <a:solidFill>
                  <a:schemeClr val="bg1"/>
                </a:solidFill>
              </a:rPr>
              <a:t>Pareidolia</a:t>
            </a:r>
          </a:p>
          <a:p>
            <a:pPr marL="171450" indent="-171450">
              <a:buFont typeface="Arial" panose="020B0604020202020204" pitchFamily="34" charset="0"/>
              <a:buChar char="•"/>
            </a:pPr>
            <a:r>
              <a:rPr lang="en-US" sz="1200" i="1" dirty="0" smtClean="0">
                <a:solidFill>
                  <a:schemeClr val="bg1"/>
                </a:solidFill>
              </a:rPr>
              <a:t>Anthropomorphism</a:t>
            </a:r>
            <a:endParaRPr lang="en-US" sz="1200" i="1" dirty="0">
              <a:solidFill>
                <a:schemeClr val="bg1"/>
              </a:solidFill>
            </a:endParaRPr>
          </a:p>
        </p:txBody>
      </p:sp>
      <p:sp>
        <p:nvSpPr>
          <p:cNvPr id="4" name="Rectangle 3"/>
          <p:cNvSpPr/>
          <p:nvPr/>
        </p:nvSpPr>
        <p:spPr>
          <a:xfrm>
            <a:off x="6671388" y="1100826"/>
            <a:ext cx="2472612" cy="3539430"/>
          </a:xfrm>
          <a:prstGeom prst="rect">
            <a:avLst/>
          </a:prstGeom>
        </p:spPr>
        <p:txBody>
          <a:bodyPr wrap="square">
            <a:spAutoFit/>
          </a:bodyPr>
          <a:lstStyle/>
          <a:p>
            <a:r>
              <a:rPr lang="en-US" sz="1600" b="1" dirty="0">
                <a:solidFill>
                  <a:schemeClr val="bg1"/>
                </a:solidFill>
              </a:rPr>
              <a:t>We fill in characteristics from stereotypes, generalities, and prior </a:t>
            </a:r>
            <a:r>
              <a:rPr lang="en-US" sz="1600" b="1" dirty="0" smtClean="0">
                <a:solidFill>
                  <a:schemeClr val="bg1"/>
                </a:solidFill>
              </a:rPr>
              <a:t>histories</a:t>
            </a:r>
            <a:endParaRPr lang="en-US" sz="1600" dirty="0">
              <a:solidFill>
                <a:schemeClr val="bg1"/>
              </a:solidFill>
            </a:endParaRPr>
          </a:p>
          <a:p>
            <a:endParaRPr lang="fr-FR" sz="1600"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Group </a:t>
            </a:r>
            <a:r>
              <a:rPr lang="en-US" sz="1200" i="1" dirty="0">
                <a:solidFill>
                  <a:schemeClr val="bg1"/>
                </a:solidFill>
              </a:rPr>
              <a:t>attribution </a:t>
            </a:r>
            <a:r>
              <a:rPr lang="en-US" sz="1200" i="1" dirty="0" smtClean="0">
                <a:solidFill>
                  <a:schemeClr val="bg1"/>
                </a:solidFill>
              </a:rPr>
              <a:t>error</a:t>
            </a:r>
          </a:p>
          <a:p>
            <a:pPr marL="171450" indent="-171450">
              <a:buFont typeface="Arial" panose="020B0604020202020204" pitchFamily="34" charset="0"/>
              <a:buChar char="•"/>
            </a:pPr>
            <a:r>
              <a:rPr lang="en-US" sz="1200" i="1" dirty="0" smtClean="0">
                <a:solidFill>
                  <a:schemeClr val="bg1"/>
                </a:solidFill>
              </a:rPr>
              <a:t>Ultimate </a:t>
            </a:r>
            <a:r>
              <a:rPr lang="en-US" sz="1200" i="1" dirty="0">
                <a:solidFill>
                  <a:schemeClr val="bg1"/>
                </a:solidFill>
              </a:rPr>
              <a:t>attribution </a:t>
            </a:r>
            <a:r>
              <a:rPr lang="en-US" sz="1200" i="1" dirty="0" smtClean="0">
                <a:solidFill>
                  <a:schemeClr val="bg1"/>
                </a:solidFill>
              </a:rPr>
              <a:t>error</a:t>
            </a:r>
          </a:p>
          <a:p>
            <a:pPr marL="171450" indent="-171450">
              <a:buFont typeface="Arial" panose="020B0604020202020204" pitchFamily="34" charset="0"/>
              <a:buChar char="•"/>
            </a:pPr>
            <a:r>
              <a:rPr lang="en-US" sz="1200" i="1" dirty="0" smtClean="0">
                <a:solidFill>
                  <a:schemeClr val="bg1"/>
                </a:solidFill>
              </a:rPr>
              <a:t>Stereotyping</a:t>
            </a:r>
          </a:p>
          <a:p>
            <a:pPr marL="171450" indent="-171450">
              <a:buFont typeface="Arial" panose="020B0604020202020204" pitchFamily="34" charset="0"/>
              <a:buChar char="•"/>
            </a:pPr>
            <a:r>
              <a:rPr lang="en-US" sz="1200" i="1" dirty="0" smtClean="0">
                <a:solidFill>
                  <a:schemeClr val="bg1"/>
                </a:solidFill>
              </a:rPr>
              <a:t>Essentialism</a:t>
            </a:r>
          </a:p>
          <a:p>
            <a:pPr marL="171450" indent="-171450">
              <a:buFont typeface="Arial" panose="020B0604020202020204" pitchFamily="34" charset="0"/>
              <a:buChar char="•"/>
            </a:pPr>
            <a:r>
              <a:rPr lang="en-US" sz="1200" i="1" dirty="0" smtClean="0">
                <a:solidFill>
                  <a:schemeClr val="bg1"/>
                </a:solidFill>
              </a:rPr>
              <a:t>Functional fixedness</a:t>
            </a:r>
          </a:p>
          <a:p>
            <a:pPr marL="171450" indent="-171450">
              <a:buFont typeface="Arial" panose="020B0604020202020204" pitchFamily="34" charset="0"/>
              <a:buChar char="•"/>
            </a:pPr>
            <a:r>
              <a:rPr lang="en-US" sz="1200" i="1" dirty="0" smtClean="0">
                <a:solidFill>
                  <a:schemeClr val="bg1"/>
                </a:solidFill>
              </a:rPr>
              <a:t>Moral </a:t>
            </a:r>
            <a:r>
              <a:rPr lang="en-US" sz="1200" i="1" dirty="0">
                <a:solidFill>
                  <a:schemeClr val="bg1"/>
                </a:solidFill>
              </a:rPr>
              <a:t>credential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Just-world hypothesis</a:t>
            </a:r>
          </a:p>
          <a:p>
            <a:pPr marL="171450" indent="-171450">
              <a:buFont typeface="Arial" panose="020B0604020202020204" pitchFamily="34" charset="0"/>
              <a:buChar char="•"/>
            </a:pPr>
            <a:r>
              <a:rPr lang="en-US" sz="1200" i="1" dirty="0" smtClean="0">
                <a:solidFill>
                  <a:schemeClr val="bg1"/>
                </a:solidFill>
              </a:rPr>
              <a:t>Argument </a:t>
            </a:r>
            <a:r>
              <a:rPr lang="en-US" sz="1200" i="1" dirty="0">
                <a:solidFill>
                  <a:schemeClr val="bg1"/>
                </a:solidFill>
              </a:rPr>
              <a:t>from </a:t>
            </a:r>
            <a:r>
              <a:rPr lang="en-US" sz="1200" i="1" dirty="0" smtClean="0">
                <a:solidFill>
                  <a:schemeClr val="bg1"/>
                </a:solidFill>
              </a:rPr>
              <a:t>fallacy</a:t>
            </a:r>
          </a:p>
          <a:p>
            <a:pPr marL="171450" indent="-171450">
              <a:buFont typeface="Arial" panose="020B0604020202020204" pitchFamily="34" charset="0"/>
              <a:buChar char="•"/>
            </a:pPr>
            <a:r>
              <a:rPr lang="en-US" sz="1200" i="1" dirty="0" smtClean="0">
                <a:solidFill>
                  <a:schemeClr val="bg1"/>
                </a:solidFill>
              </a:rPr>
              <a:t>Authority bias</a:t>
            </a:r>
          </a:p>
          <a:p>
            <a:pPr marL="171450" indent="-171450">
              <a:buFont typeface="Arial" panose="020B0604020202020204" pitchFamily="34" charset="0"/>
              <a:buChar char="•"/>
            </a:pPr>
            <a:r>
              <a:rPr lang="en-US" sz="1200" i="1" dirty="0" smtClean="0">
                <a:solidFill>
                  <a:schemeClr val="bg1"/>
                </a:solidFill>
              </a:rPr>
              <a:t>Automation bias</a:t>
            </a:r>
          </a:p>
          <a:p>
            <a:pPr marL="171450" indent="-171450">
              <a:buFont typeface="Arial" panose="020B0604020202020204" pitchFamily="34" charset="0"/>
              <a:buChar char="•"/>
            </a:pPr>
            <a:r>
              <a:rPr lang="en-US" sz="1200" i="1" dirty="0" smtClean="0">
                <a:solidFill>
                  <a:schemeClr val="bg1"/>
                </a:solidFill>
              </a:rPr>
              <a:t>Bandwagon effect</a:t>
            </a:r>
          </a:p>
          <a:p>
            <a:pPr marL="171450" indent="-171450">
              <a:buFont typeface="Arial" panose="020B0604020202020204" pitchFamily="34" charset="0"/>
              <a:buChar char="•"/>
            </a:pPr>
            <a:r>
              <a:rPr lang="en-US" sz="1200" i="1" dirty="0" smtClean="0">
                <a:solidFill>
                  <a:schemeClr val="bg1"/>
                </a:solidFill>
              </a:rPr>
              <a:t>Placebo </a:t>
            </a:r>
            <a:r>
              <a:rPr lang="en-US" sz="1200" i="1" dirty="0">
                <a:solidFill>
                  <a:schemeClr val="bg1"/>
                </a:solidFill>
              </a:rPr>
              <a:t>effect</a:t>
            </a:r>
            <a:endParaRPr lang="en-US" sz="1200" i="1" dirty="0">
              <a:solidFill>
                <a:schemeClr val="bg1"/>
              </a:solidFill>
            </a:endParaRPr>
          </a:p>
        </p:txBody>
      </p:sp>
      <p:sp>
        <p:nvSpPr>
          <p:cNvPr id="5" name="Rectangle 4"/>
          <p:cNvSpPr/>
          <p:nvPr/>
        </p:nvSpPr>
        <p:spPr>
          <a:xfrm>
            <a:off x="9619861" y="1100826"/>
            <a:ext cx="2480699" cy="2739211"/>
          </a:xfrm>
          <a:prstGeom prst="rect">
            <a:avLst/>
          </a:prstGeom>
        </p:spPr>
        <p:txBody>
          <a:bodyPr wrap="square">
            <a:spAutoFit/>
          </a:bodyPr>
          <a:lstStyle/>
          <a:p>
            <a:r>
              <a:rPr lang="en-US" sz="1600" b="1" dirty="0">
                <a:solidFill>
                  <a:schemeClr val="bg1"/>
                </a:solidFill>
              </a:rPr>
              <a:t>We imagine things and people we’re familiar with or fond of </a:t>
            </a:r>
            <a:endParaRPr lang="en-US" sz="1600" b="1" dirty="0" smtClean="0">
              <a:solidFill>
                <a:schemeClr val="bg1"/>
              </a:solidFill>
            </a:endParaRP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Halo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In-group bias</a:t>
            </a:r>
          </a:p>
          <a:p>
            <a:pPr marL="171450" indent="-171450">
              <a:buFont typeface="Arial" panose="020B0604020202020204" pitchFamily="34" charset="0"/>
              <a:buChar char="•"/>
            </a:pPr>
            <a:r>
              <a:rPr lang="en-US" sz="1200" i="1" dirty="0" smtClean="0">
                <a:solidFill>
                  <a:schemeClr val="bg1"/>
                </a:solidFill>
              </a:rPr>
              <a:t>Out-group </a:t>
            </a:r>
            <a:r>
              <a:rPr lang="en-US" sz="1200" i="1" dirty="0">
                <a:solidFill>
                  <a:schemeClr val="bg1"/>
                </a:solidFill>
              </a:rPr>
              <a:t>homogeneity </a:t>
            </a:r>
            <a:r>
              <a:rPr lang="en-US" sz="1200" i="1" dirty="0" smtClean="0">
                <a:solidFill>
                  <a:schemeClr val="bg1"/>
                </a:solidFill>
              </a:rPr>
              <a:t>bias </a:t>
            </a:r>
          </a:p>
          <a:p>
            <a:pPr marL="171450" indent="-171450">
              <a:buFont typeface="Arial" panose="020B0604020202020204" pitchFamily="34" charset="0"/>
              <a:buChar char="•"/>
            </a:pPr>
            <a:r>
              <a:rPr lang="en-US" sz="1200" i="1" dirty="0" smtClean="0">
                <a:solidFill>
                  <a:schemeClr val="bg1"/>
                </a:solidFill>
              </a:rPr>
              <a:t>Cross-race effect</a:t>
            </a:r>
          </a:p>
          <a:p>
            <a:pPr marL="171450" indent="-171450">
              <a:buFont typeface="Arial" panose="020B0604020202020204" pitchFamily="34" charset="0"/>
              <a:buChar char="•"/>
            </a:pPr>
            <a:r>
              <a:rPr lang="en-US" sz="1200" i="1" dirty="0" smtClean="0">
                <a:solidFill>
                  <a:schemeClr val="bg1"/>
                </a:solidFill>
              </a:rPr>
              <a:t>Cheerleader effect</a:t>
            </a:r>
          </a:p>
          <a:p>
            <a:pPr marL="171450" indent="-171450">
              <a:buFont typeface="Arial" panose="020B0604020202020204" pitchFamily="34" charset="0"/>
              <a:buChar char="•"/>
            </a:pPr>
            <a:r>
              <a:rPr lang="en-US" sz="1200" i="1" dirty="0" smtClean="0">
                <a:solidFill>
                  <a:schemeClr val="bg1"/>
                </a:solidFill>
              </a:rPr>
              <a:t>Well-traveled </a:t>
            </a:r>
            <a:r>
              <a:rPr lang="en-US" sz="1200" i="1" dirty="0">
                <a:solidFill>
                  <a:schemeClr val="bg1"/>
                </a:solidFill>
              </a:rPr>
              <a:t>road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Not </a:t>
            </a:r>
            <a:r>
              <a:rPr lang="en-US" sz="1200" i="1" dirty="0">
                <a:solidFill>
                  <a:schemeClr val="bg1"/>
                </a:solidFill>
              </a:rPr>
              <a:t>invented </a:t>
            </a:r>
            <a:r>
              <a:rPr lang="en-US" sz="1200" i="1" dirty="0" smtClean="0">
                <a:solidFill>
                  <a:schemeClr val="bg1"/>
                </a:solidFill>
              </a:rPr>
              <a:t>here</a:t>
            </a:r>
          </a:p>
          <a:p>
            <a:pPr marL="171450" indent="-171450">
              <a:buFont typeface="Arial" panose="020B0604020202020204" pitchFamily="34" charset="0"/>
              <a:buChar char="•"/>
            </a:pPr>
            <a:r>
              <a:rPr lang="en-US" sz="1200" i="1" dirty="0" smtClean="0">
                <a:solidFill>
                  <a:schemeClr val="bg1"/>
                </a:solidFill>
              </a:rPr>
              <a:t>Reactive devaluation</a:t>
            </a:r>
          </a:p>
          <a:p>
            <a:pPr marL="171450" indent="-171450">
              <a:buFont typeface="Arial" panose="020B0604020202020204" pitchFamily="34" charset="0"/>
              <a:buChar char="•"/>
            </a:pPr>
            <a:r>
              <a:rPr lang="en-US" sz="1200" i="1" dirty="0" smtClean="0">
                <a:solidFill>
                  <a:schemeClr val="bg1"/>
                </a:solidFill>
              </a:rPr>
              <a:t>Positivity </a:t>
            </a:r>
            <a:r>
              <a:rPr lang="en-US" sz="1200" i="1" dirty="0">
                <a:solidFill>
                  <a:schemeClr val="bg1"/>
                </a:solidFill>
              </a:rPr>
              <a:t>effect</a:t>
            </a:r>
            <a:endParaRPr lang="en-US" sz="1200" i="1" dirty="0">
              <a:solidFill>
                <a:schemeClr val="bg1"/>
              </a:solidFill>
            </a:endParaRPr>
          </a:p>
        </p:txBody>
      </p:sp>
      <p:sp>
        <p:nvSpPr>
          <p:cNvPr id="6" name="Rectangle 5"/>
          <p:cNvSpPr/>
          <p:nvPr/>
        </p:nvSpPr>
        <p:spPr>
          <a:xfrm>
            <a:off x="737117" y="4969658"/>
            <a:ext cx="2435289" cy="2677656"/>
          </a:xfrm>
          <a:prstGeom prst="rect">
            <a:avLst/>
          </a:prstGeom>
        </p:spPr>
        <p:txBody>
          <a:bodyPr wrap="square">
            <a:spAutoFit/>
          </a:bodyPr>
          <a:lstStyle/>
          <a:p>
            <a:r>
              <a:rPr lang="en-US" sz="1600" b="1" dirty="0">
                <a:solidFill>
                  <a:schemeClr val="bg1"/>
                </a:solidFill>
              </a:rPr>
              <a:t>Bizarre/funny/visually-striking/anthropomorphic things stick out more than non-bizarre/unfunny </a:t>
            </a:r>
            <a:r>
              <a:rPr lang="en-US" sz="1600" b="1" dirty="0" smtClean="0">
                <a:solidFill>
                  <a:schemeClr val="bg1"/>
                </a:solidFill>
              </a:rPr>
              <a:t>things</a:t>
            </a: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Bizarreness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Humor effect</a:t>
            </a:r>
          </a:p>
          <a:p>
            <a:pPr marL="171450" indent="-171450">
              <a:buFont typeface="Arial" panose="020B0604020202020204" pitchFamily="34" charset="0"/>
              <a:buChar char="•"/>
            </a:pPr>
            <a:r>
              <a:rPr lang="en-US" sz="1200" i="1" dirty="0" smtClean="0">
                <a:solidFill>
                  <a:schemeClr val="bg1"/>
                </a:solidFill>
              </a:rPr>
              <a:t>Von </a:t>
            </a:r>
            <a:r>
              <a:rPr lang="en-US" sz="1200" i="1" dirty="0">
                <a:solidFill>
                  <a:schemeClr val="bg1"/>
                </a:solidFill>
              </a:rPr>
              <a:t>Restorff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Negativity bias</a:t>
            </a:r>
          </a:p>
          <a:p>
            <a:pPr marL="171450" indent="-171450">
              <a:buFont typeface="Arial" panose="020B0604020202020204" pitchFamily="34" charset="0"/>
              <a:buChar char="•"/>
            </a:pPr>
            <a:r>
              <a:rPr lang="en-US" sz="1200" i="1" dirty="0" smtClean="0">
                <a:solidFill>
                  <a:schemeClr val="bg1"/>
                </a:solidFill>
              </a:rPr>
              <a:t>Publication bias</a:t>
            </a:r>
          </a:p>
          <a:p>
            <a:pPr marL="171450" indent="-171450">
              <a:buFont typeface="Arial" panose="020B0604020202020204" pitchFamily="34" charset="0"/>
              <a:buChar char="•"/>
            </a:pPr>
            <a:r>
              <a:rPr lang="en-US" sz="1200" i="1" dirty="0" smtClean="0">
                <a:solidFill>
                  <a:schemeClr val="bg1"/>
                </a:solidFill>
              </a:rPr>
              <a:t>Omission </a:t>
            </a:r>
            <a:r>
              <a:rPr lang="en-US" sz="1200" i="1" dirty="0">
                <a:solidFill>
                  <a:schemeClr val="bg1"/>
                </a:solidFill>
              </a:rPr>
              <a:t>bias</a:t>
            </a:r>
            <a:endParaRPr lang="en-US" sz="1200" i="1" dirty="0">
              <a:solidFill>
                <a:schemeClr val="bg1"/>
              </a:solidFill>
            </a:endParaRPr>
          </a:p>
        </p:txBody>
      </p:sp>
      <p:sp>
        <p:nvSpPr>
          <p:cNvPr id="7" name="Rectangle 6"/>
          <p:cNvSpPr/>
          <p:nvPr/>
        </p:nvSpPr>
        <p:spPr>
          <a:xfrm>
            <a:off x="3759200" y="4969658"/>
            <a:ext cx="2432802" cy="1938992"/>
          </a:xfrm>
          <a:prstGeom prst="rect">
            <a:avLst/>
          </a:prstGeom>
        </p:spPr>
        <p:txBody>
          <a:bodyPr wrap="square">
            <a:spAutoFit/>
          </a:bodyPr>
          <a:lstStyle/>
          <a:p>
            <a:r>
              <a:rPr lang="en-US" sz="1600" b="1" dirty="0">
                <a:solidFill>
                  <a:schemeClr val="bg1"/>
                </a:solidFill>
              </a:rPr>
              <a:t>We notice when something has </a:t>
            </a:r>
            <a:r>
              <a:rPr lang="en-US" sz="1600" b="1" dirty="0" smtClean="0">
                <a:solidFill>
                  <a:schemeClr val="bg1"/>
                </a:solidFill>
              </a:rPr>
              <a:t>changed</a:t>
            </a:r>
          </a:p>
          <a:p>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Anchoring</a:t>
            </a:r>
          </a:p>
          <a:p>
            <a:pPr marL="171450" indent="-171450">
              <a:buFont typeface="Arial" panose="020B0604020202020204" pitchFamily="34" charset="0"/>
              <a:buChar char="•"/>
            </a:pPr>
            <a:r>
              <a:rPr lang="en-US" sz="1200" i="1" dirty="0" smtClean="0">
                <a:solidFill>
                  <a:schemeClr val="bg1"/>
                </a:solidFill>
              </a:rPr>
              <a:t>Contrast effect</a:t>
            </a:r>
          </a:p>
          <a:p>
            <a:pPr marL="171450" indent="-171450">
              <a:buFont typeface="Arial" panose="020B0604020202020204" pitchFamily="34" charset="0"/>
              <a:buChar char="•"/>
            </a:pPr>
            <a:r>
              <a:rPr lang="en-US" sz="1200" i="1" dirty="0" smtClean="0">
                <a:solidFill>
                  <a:schemeClr val="bg1"/>
                </a:solidFill>
              </a:rPr>
              <a:t>Focusing effect</a:t>
            </a:r>
          </a:p>
          <a:p>
            <a:pPr marL="171450" indent="-171450">
              <a:buFont typeface="Arial" panose="020B0604020202020204" pitchFamily="34" charset="0"/>
              <a:buChar char="•"/>
            </a:pPr>
            <a:r>
              <a:rPr lang="en-US" sz="1200" i="1" dirty="0" smtClean="0">
                <a:solidFill>
                  <a:schemeClr val="bg1"/>
                </a:solidFill>
              </a:rPr>
              <a:t>Framing effect</a:t>
            </a:r>
          </a:p>
          <a:p>
            <a:pPr marL="171450" indent="-171450">
              <a:buFont typeface="Arial" panose="020B0604020202020204" pitchFamily="34" charset="0"/>
              <a:buChar char="•"/>
            </a:pPr>
            <a:r>
              <a:rPr lang="en-US" sz="1200" i="1" dirty="0" smtClean="0">
                <a:solidFill>
                  <a:schemeClr val="bg1"/>
                </a:solidFill>
              </a:rPr>
              <a:t>Weber–Fechner law</a:t>
            </a:r>
          </a:p>
          <a:p>
            <a:pPr marL="171450" indent="-171450">
              <a:buFont typeface="Arial" panose="020B0604020202020204" pitchFamily="34" charset="0"/>
              <a:buChar char="•"/>
            </a:pPr>
            <a:r>
              <a:rPr lang="en-US" sz="1200" i="1" dirty="0" smtClean="0">
                <a:solidFill>
                  <a:schemeClr val="bg1"/>
                </a:solidFill>
              </a:rPr>
              <a:t>Distinction </a:t>
            </a:r>
            <a:r>
              <a:rPr lang="en-US" sz="1200" i="1" dirty="0">
                <a:solidFill>
                  <a:schemeClr val="bg1"/>
                </a:solidFill>
              </a:rPr>
              <a:t>bias</a:t>
            </a:r>
            <a:endParaRPr lang="en-US" sz="1200" i="1" dirty="0">
              <a:solidFill>
                <a:schemeClr val="bg1"/>
              </a:solidFill>
            </a:endParaRPr>
          </a:p>
        </p:txBody>
      </p:sp>
      <p:sp>
        <p:nvSpPr>
          <p:cNvPr id="8" name="Rectangle 7"/>
          <p:cNvSpPr/>
          <p:nvPr/>
        </p:nvSpPr>
        <p:spPr>
          <a:xfrm>
            <a:off x="6671388" y="4969658"/>
            <a:ext cx="2472612" cy="3600986"/>
          </a:xfrm>
          <a:prstGeom prst="rect">
            <a:avLst/>
          </a:prstGeom>
        </p:spPr>
        <p:txBody>
          <a:bodyPr wrap="square">
            <a:spAutoFit/>
          </a:bodyPr>
          <a:lstStyle/>
          <a:p>
            <a:r>
              <a:rPr lang="en-US" sz="1600" b="1" dirty="0">
                <a:solidFill>
                  <a:schemeClr val="bg1"/>
                </a:solidFill>
              </a:rPr>
              <a:t>We are drawn to details that confirm our own existing </a:t>
            </a:r>
            <a:r>
              <a:rPr lang="en-US" sz="1600" b="1" dirty="0" smtClean="0">
                <a:solidFill>
                  <a:schemeClr val="bg1"/>
                </a:solidFill>
              </a:rPr>
              <a:t>beliefs</a:t>
            </a:r>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Confirmation bias</a:t>
            </a:r>
          </a:p>
          <a:p>
            <a:pPr marL="171450" indent="-171450">
              <a:buFont typeface="Arial" panose="020B0604020202020204" pitchFamily="34" charset="0"/>
              <a:buChar char="•"/>
            </a:pPr>
            <a:r>
              <a:rPr lang="en-US" sz="1200" i="1" dirty="0" smtClean="0">
                <a:solidFill>
                  <a:schemeClr val="bg1"/>
                </a:solidFill>
              </a:rPr>
              <a:t>Congruence bias</a:t>
            </a:r>
          </a:p>
          <a:p>
            <a:pPr marL="171450" indent="-171450">
              <a:buFont typeface="Arial" panose="020B0604020202020204" pitchFamily="34" charset="0"/>
              <a:buChar char="•"/>
            </a:pPr>
            <a:r>
              <a:rPr lang="en-US" sz="1200" i="1" dirty="0" smtClean="0">
                <a:solidFill>
                  <a:schemeClr val="bg1"/>
                </a:solidFill>
              </a:rPr>
              <a:t>Post-purchase rationalization</a:t>
            </a:r>
          </a:p>
          <a:p>
            <a:pPr marL="171450" indent="-171450">
              <a:buFont typeface="Arial" panose="020B0604020202020204" pitchFamily="34" charset="0"/>
              <a:buChar char="•"/>
            </a:pPr>
            <a:r>
              <a:rPr lang="en-US" sz="1200" i="1" dirty="0" smtClean="0">
                <a:solidFill>
                  <a:schemeClr val="bg1"/>
                </a:solidFill>
              </a:rPr>
              <a:t>Choice-supportive bias</a:t>
            </a:r>
          </a:p>
          <a:p>
            <a:pPr marL="171450" indent="-171450">
              <a:buFont typeface="Arial" panose="020B0604020202020204" pitchFamily="34" charset="0"/>
              <a:buChar char="•"/>
            </a:pPr>
            <a:r>
              <a:rPr lang="en-US" sz="1200" i="1" dirty="0" smtClean="0">
                <a:solidFill>
                  <a:schemeClr val="bg1"/>
                </a:solidFill>
              </a:rPr>
              <a:t>Selective perception</a:t>
            </a:r>
          </a:p>
          <a:p>
            <a:pPr marL="171450" indent="-171450">
              <a:buFont typeface="Arial" panose="020B0604020202020204" pitchFamily="34" charset="0"/>
              <a:buChar char="•"/>
            </a:pPr>
            <a:r>
              <a:rPr lang="en-US" sz="1200" i="1" dirty="0" smtClean="0">
                <a:solidFill>
                  <a:schemeClr val="bg1"/>
                </a:solidFill>
              </a:rPr>
              <a:t>Observer-expectancy effect</a:t>
            </a:r>
          </a:p>
          <a:p>
            <a:pPr marL="171450" indent="-171450">
              <a:buFont typeface="Arial" panose="020B0604020202020204" pitchFamily="34" charset="0"/>
              <a:buChar char="•"/>
            </a:pPr>
            <a:r>
              <a:rPr lang="en-US" sz="1200" i="1" dirty="0" smtClean="0">
                <a:solidFill>
                  <a:schemeClr val="bg1"/>
                </a:solidFill>
              </a:rPr>
              <a:t>Experimenter’s bias</a:t>
            </a:r>
          </a:p>
          <a:p>
            <a:pPr marL="171450" indent="-171450">
              <a:buFont typeface="Arial" panose="020B0604020202020204" pitchFamily="34" charset="0"/>
              <a:buChar char="•"/>
            </a:pPr>
            <a:r>
              <a:rPr lang="en-US" sz="1200" i="1" dirty="0" smtClean="0">
                <a:solidFill>
                  <a:schemeClr val="bg1"/>
                </a:solidFill>
              </a:rPr>
              <a:t>Observer </a:t>
            </a:r>
            <a:r>
              <a:rPr lang="en-US" sz="1200" i="1" dirty="0">
                <a:solidFill>
                  <a:schemeClr val="bg1"/>
                </a:solidFill>
              </a:rPr>
              <a:t>effect, </a:t>
            </a:r>
            <a:endParaRPr lang="en-US" sz="1200" i="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Expectation bias</a:t>
            </a:r>
          </a:p>
          <a:p>
            <a:pPr marL="171450" indent="-171450">
              <a:buFont typeface="Arial" panose="020B0604020202020204" pitchFamily="34" charset="0"/>
              <a:buChar char="•"/>
            </a:pPr>
            <a:r>
              <a:rPr lang="en-US" sz="1200" i="1" dirty="0" smtClean="0">
                <a:solidFill>
                  <a:schemeClr val="bg1"/>
                </a:solidFill>
              </a:rPr>
              <a:t>Ostrich effect</a:t>
            </a:r>
          </a:p>
          <a:p>
            <a:pPr marL="171450" indent="-171450">
              <a:buFont typeface="Arial" panose="020B0604020202020204" pitchFamily="34" charset="0"/>
              <a:buChar char="•"/>
            </a:pPr>
            <a:r>
              <a:rPr lang="en-US" sz="1200" i="1" dirty="0" smtClean="0">
                <a:solidFill>
                  <a:schemeClr val="bg1"/>
                </a:solidFill>
              </a:rPr>
              <a:t>Subjective validation</a:t>
            </a:r>
          </a:p>
          <a:p>
            <a:pPr marL="171450" indent="-171450">
              <a:buFont typeface="Arial" panose="020B0604020202020204" pitchFamily="34" charset="0"/>
              <a:buChar char="•"/>
            </a:pPr>
            <a:r>
              <a:rPr lang="en-US" sz="1200" i="1" dirty="0" smtClean="0">
                <a:solidFill>
                  <a:schemeClr val="bg1"/>
                </a:solidFill>
              </a:rPr>
              <a:t>Continued </a:t>
            </a:r>
            <a:r>
              <a:rPr lang="en-US" sz="1200" i="1" dirty="0">
                <a:solidFill>
                  <a:schemeClr val="bg1"/>
                </a:solidFill>
              </a:rPr>
              <a:t>influence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Semmelweis reflex</a:t>
            </a:r>
          </a:p>
          <a:p>
            <a:pPr marL="171450" indent="-171450">
              <a:buFont typeface="Arial" panose="020B0604020202020204" pitchFamily="34" charset="0"/>
              <a:buChar char="•"/>
            </a:pPr>
            <a:r>
              <a:rPr lang="en-US" sz="1200" i="1" dirty="0" smtClean="0">
                <a:solidFill>
                  <a:schemeClr val="bg1"/>
                </a:solidFill>
              </a:rPr>
              <a:t>Bucket error</a:t>
            </a:r>
          </a:p>
          <a:p>
            <a:pPr marL="171450" indent="-171450">
              <a:buFont typeface="Arial" panose="020B0604020202020204" pitchFamily="34" charset="0"/>
              <a:buChar char="•"/>
            </a:pPr>
            <a:r>
              <a:rPr lang="en-US" sz="1200" i="1" dirty="0" smtClean="0">
                <a:solidFill>
                  <a:schemeClr val="bg1"/>
                </a:solidFill>
              </a:rPr>
              <a:t>Law </a:t>
            </a:r>
            <a:r>
              <a:rPr lang="en-US" sz="1200" i="1" dirty="0">
                <a:solidFill>
                  <a:schemeClr val="bg1"/>
                </a:solidFill>
              </a:rPr>
              <a:t>of narrative gravity</a:t>
            </a:r>
            <a:endParaRPr lang="en-US" sz="1200" i="1" dirty="0">
              <a:solidFill>
                <a:schemeClr val="bg1"/>
              </a:solidFill>
            </a:endParaRPr>
          </a:p>
        </p:txBody>
      </p:sp>
      <p:sp>
        <p:nvSpPr>
          <p:cNvPr id="9" name="Rectangle 8"/>
          <p:cNvSpPr/>
          <p:nvPr/>
        </p:nvSpPr>
        <p:spPr>
          <a:xfrm>
            <a:off x="9544490" y="4969658"/>
            <a:ext cx="2631440" cy="1631216"/>
          </a:xfrm>
          <a:prstGeom prst="rect">
            <a:avLst/>
          </a:prstGeom>
        </p:spPr>
        <p:txBody>
          <a:bodyPr wrap="square">
            <a:spAutoFit/>
          </a:bodyPr>
          <a:lstStyle/>
          <a:p>
            <a:r>
              <a:rPr lang="en-US" sz="1600" b="1" dirty="0">
                <a:solidFill>
                  <a:schemeClr val="bg1"/>
                </a:solidFill>
              </a:rPr>
              <a:t>We notice flaws in others more easily than flaws in </a:t>
            </a:r>
            <a:r>
              <a:rPr lang="en-US" sz="1600" b="1" dirty="0" smtClean="0">
                <a:solidFill>
                  <a:schemeClr val="bg1"/>
                </a:solidFill>
              </a:rPr>
              <a:t>ourselves</a:t>
            </a:r>
            <a:endParaRPr lang="en-US" sz="1600" dirty="0">
              <a:solidFill>
                <a:schemeClr val="bg1"/>
              </a:solidFill>
            </a:endParaRPr>
          </a:p>
          <a:p>
            <a:endParaRPr lang="en-US" sz="1600"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Bias </a:t>
            </a:r>
            <a:r>
              <a:rPr lang="en-US" sz="1200" i="1" dirty="0">
                <a:solidFill>
                  <a:schemeClr val="bg1"/>
                </a:solidFill>
              </a:rPr>
              <a:t>blind </a:t>
            </a:r>
            <a:r>
              <a:rPr lang="en-US" sz="1200" i="1" dirty="0" smtClean="0">
                <a:solidFill>
                  <a:schemeClr val="bg1"/>
                </a:solidFill>
              </a:rPr>
              <a:t>spot</a:t>
            </a:r>
          </a:p>
          <a:p>
            <a:pPr marL="171450" indent="-171450">
              <a:buFont typeface="Arial" panose="020B0604020202020204" pitchFamily="34" charset="0"/>
              <a:buChar char="•"/>
            </a:pPr>
            <a:r>
              <a:rPr lang="en-US" sz="1200" i="1" dirty="0" smtClean="0">
                <a:solidFill>
                  <a:schemeClr val="bg1"/>
                </a:solidFill>
              </a:rPr>
              <a:t>Naïve cynicism</a:t>
            </a:r>
          </a:p>
          <a:p>
            <a:pPr marL="171450" indent="-171450">
              <a:buFont typeface="Arial" panose="020B0604020202020204" pitchFamily="34" charset="0"/>
              <a:buChar char="•"/>
            </a:pPr>
            <a:r>
              <a:rPr lang="en-US" sz="1200" i="1" dirty="0" smtClean="0">
                <a:solidFill>
                  <a:schemeClr val="bg1"/>
                </a:solidFill>
              </a:rPr>
              <a:t>Naïve </a:t>
            </a:r>
            <a:r>
              <a:rPr lang="en-US" sz="1200" i="1" dirty="0">
                <a:solidFill>
                  <a:schemeClr val="bg1"/>
                </a:solidFill>
              </a:rPr>
              <a:t>realism</a:t>
            </a:r>
            <a:endParaRPr lang="en-US" sz="1200" i="1" dirty="0">
              <a:solidFill>
                <a:schemeClr val="bg1"/>
              </a:solidFill>
            </a:endParaRPr>
          </a:p>
        </p:txBody>
      </p:sp>
    </p:spTree>
    <p:extLst>
      <p:ext uri="{BB962C8B-B14F-4D97-AF65-F5344CB8AC3E}">
        <p14:creationId xmlns:p14="http://schemas.microsoft.com/office/powerpoint/2010/main" val="284045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156087" y="5969367"/>
            <a:ext cx="2661920" cy="954107"/>
          </a:xfrm>
          <a:prstGeom prst="rect">
            <a:avLst/>
          </a:prstGeom>
          <a:noFill/>
        </p:spPr>
        <p:txBody>
          <a:bodyPr wrap="square" rtlCol="0">
            <a:spAutoFit/>
          </a:bodyPr>
          <a:lstStyle/>
          <a:p>
            <a:r>
              <a:rPr lang="en-US" b="1" dirty="0" smtClean="0">
                <a:solidFill>
                  <a:schemeClr val="bg1"/>
                </a:solidFill>
              </a:rPr>
              <a:t>Too Much Information</a:t>
            </a:r>
            <a:endParaRPr lang="en-US" b="1" dirty="0" smtClean="0">
              <a:solidFill>
                <a:schemeClr val="bg1"/>
              </a:solidFill>
            </a:endParaRPr>
          </a:p>
        </p:txBody>
      </p:sp>
      <p:sp>
        <p:nvSpPr>
          <p:cNvPr id="3" name="ZoneTexte 2"/>
          <p:cNvSpPr txBox="1"/>
          <p:nvPr/>
        </p:nvSpPr>
        <p:spPr>
          <a:xfrm rot="7620000">
            <a:off x="2966429" y="6111800"/>
            <a:ext cx="3018611" cy="954107"/>
          </a:xfrm>
          <a:prstGeom prst="rect">
            <a:avLst/>
          </a:prstGeom>
          <a:noFill/>
        </p:spPr>
        <p:txBody>
          <a:bodyPr wrap="square" rtlCol="0">
            <a:spAutoFit/>
          </a:bodyPr>
          <a:lstStyle/>
          <a:p>
            <a:r>
              <a:rPr lang="en-US" b="1" dirty="0" smtClean="0">
                <a:solidFill>
                  <a:schemeClr val="bg1"/>
                </a:solidFill>
              </a:rPr>
              <a:t>Not Enough Meaning</a:t>
            </a:r>
            <a:endParaRPr lang="en-US" b="1" dirty="0" smtClean="0">
              <a:solidFill>
                <a:schemeClr val="bg1"/>
              </a:solidFill>
            </a:endParaRPr>
          </a:p>
        </p:txBody>
      </p:sp>
      <p:sp>
        <p:nvSpPr>
          <p:cNvPr id="4" name="ZoneTexte 3"/>
          <p:cNvSpPr txBox="1"/>
          <p:nvPr/>
        </p:nvSpPr>
        <p:spPr>
          <a:xfrm rot="7620000">
            <a:off x="6091886" y="5969367"/>
            <a:ext cx="2661920" cy="954107"/>
          </a:xfrm>
          <a:prstGeom prst="rect">
            <a:avLst/>
          </a:prstGeom>
          <a:noFill/>
        </p:spPr>
        <p:txBody>
          <a:bodyPr wrap="square" rtlCol="0">
            <a:spAutoFit/>
          </a:bodyPr>
          <a:lstStyle/>
          <a:p>
            <a:r>
              <a:rPr lang="en-US" b="1" dirty="0" smtClean="0">
                <a:solidFill>
                  <a:schemeClr val="bg1"/>
                </a:solidFill>
              </a:rPr>
              <a:t>Not Enough Meaning</a:t>
            </a:r>
            <a:endParaRPr lang="en-US" b="1" dirty="0" smtClean="0">
              <a:solidFill>
                <a:schemeClr val="bg1"/>
              </a:solidFill>
            </a:endParaRPr>
          </a:p>
        </p:txBody>
      </p:sp>
      <p:sp>
        <p:nvSpPr>
          <p:cNvPr id="5" name="ZoneTexte 4"/>
          <p:cNvSpPr txBox="1"/>
          <p:nvPr/>
        </p:nvSpPr>
        <p:spPr>
          <a:xfrm rot="7620000">
            <a:off x="8985127" y="5969367"/>
            <a:ext cx="2661920" cy="954107"/>
          </a:xfrm>
          <a:prstGeom prst="rect">
            <a:avLst/>
          </a:prstGeom>
          <a:noFill/>
        </p:spPr>
        <p:txBody>
          <a:bodyPr wrap="square" rtlCol="0">
            <a:spAutoFit/>
          </a:bodyPr>
          <a:lstStyle/>
          <a:p>
            <a:r>
              <a:rPr lang="en-US" b="1" dirty="0" smtClean="0">
                <a:solidFill>
                  <a:schemeClr val="bg1"/>
                </a:solidFill>
              </a:rPr>
              <a:t>Not Enough Meaning</a:t>
            </a:r>
            <a:endParaRPr lang="en-US" b="1" dirty="0" smtClean="0">
              <a:solidFill>
                <a:schemeClr val="bg1"/>
              </a:solidFill>
            </a:endParaRPr>
          </a:p>
        </p:txBody>
      </p:sp>
      <p:sp>
        <p:nvSpPr>
          <p:cNvPr id="6" name="ZoneTexte 5"/>
          <p:cNvSpPr txBox="1"/>
          <p:nvPr/>
        </p:nvSpPr>
        <p:spPr>
          <a:xfrm rot="7620000">
            <a:off x="204124" y="2069887"/>
            <a:ext cx="2661920" cy="954107"/>
          </a:xfrm>
          <a:prstGeom prst="rect">
            <a:avLst/>
          </a:prstGeom>
          <a:noFill/>
        </p:spPr>
        <p:txBody>
          <a:bodyPr wrap="square" rtlCol="0">
            <a:spAutoFit/>
          </a:bodyPr>
          <a:lstStyle/>
          <a:p>
            <a:r>
              <a:rPr lang="en-US" b="1" dirty="0" smtClean="0">
                <a:solidFill>
                  <a:schemeClr val="bg1"/>
                </a:solidFill>
              </a:rPr>
              <a:t>Too Much Information</a:t>
            </a:r>
            <a:endParaRPr lang="en-US" b="1" dirty="0" smtClean="0">
              <a:solidFill>
                <a:schemeClr val="bg1"/>
              </a:solidFill>
            </a:endParaRPr>
          </a:p>
        </p:txBody>
      </p:sp>
      <p:sp>
        <p:nvSpPr>
          <p:cNvPr id="7" name="ZoneTexte 6"/>
          <p:cNvSpPr txBox="1"/>
          <p:nvPr/>
        </p:nvSpPr>
        <p:spPr>
          <a:xfrm rot="7620000">
            <a:off x="3087699" y="2069887"/>
            <a:ext cx="2661920" cy="954107"/>
          </a:xfrm>
          <a:prstGeom prst="rect">
            <a:avLst/>
          </a:prstGeom>
          <a:noFill/>
        </p:spPr>
        <p:txBody>
          <a:bodyPr wrap="square" rtlCol="0">
            <a:spAutoFit/>
          </a:bodyPr>
          <a:lstStyle/>
          <a:p>
            <a:r>
              <a:rPr lang="en-US" b="1" dirty="0" smtClean="0">
                <a:solidFill>
                  <a:schemeClr val="bg1"/>
                </a:solidFill>
              </a:rPr>
              <a:t>Too Much Information</a:t>
            </a:r>
            <a:endParaRPr lang="en-US" b="1" dirty="0" smtClean="0">
              <a:solidFill>
                <a:schemeClr val="bg1"/>
              </a:solidFill>
            </a:endParaRPr>
          </a:p>
        </p:txBody>
      </p:sp>
      <p:sp>
        <p:nvSpPr>
          <p:cNvPr id="8" name="ZoneTexte 7"/>
          <p:cNvSpPr txBox="1"/>
          <p:nvPr/>
        </p:nvSpPr>
        <p:spPr>
          <a:xfrm rot="7620000">
            <a:off x="6098094" y="2069887"/>
            <a:ext cx="2661920" cy="954107"/>
          </a:xfrm>
          <a:prstGeom prst="rect">
            <a:avLst/>
          </a:prstGeom>
          <a:noFill/>
        </p:spPr>
        <p:txBody>
          <a:bodyPr wrap="square" rtlCol="0">
            <a:spAutoFit/>
          </a:bodyPr>
          <a:lstStyle/>
          <a:p>
            <a:r>
              <a:rPr lang="en-US" b="1" dirty="0" smtClean="0">
                <a:solidFill>
                  <a:schemeClr val="bg1"/>
                </a:solidFill>
              </a:rPr>
              <a:t>Too Much Information</a:t>
            </a:r>
            <a:endParaRPr lang="en-US" b="1" dirty="0" smtClean="0">
              <a:solidFill>
                <a:schemeClr val="bg1"/>
              </a:solidFill>
            </a:endParaRPr>
          </a:p>
        </p:txBody>
      </p:sp>
      <p:sp>
        <p:nvSpPr>
          <p:cNvPr id="9" name="ZoneTexte 8"/>
          <p:cNvSpPr txBox="1"/>
          <p:nvPr/>
        </p:nvSpPr>
        <p:spPr>
          <a:xfrm rot="7620000">
            <a:off x="9041737" y="2069887"/>
            <a:ext cx="2661920" cy="954107"/>
          </a:xfrm>
          <a:prstGeom prst="rect">
            <a:avLst/>
          </a:prstGeom>
          <a:noFill/>
        </p:spPr>
        <p:txBody>
          <a:bodyPr wrap="square" rtlCol="0">
            <a:spAutoFit/>
          </a:bodyPr>
          <a:lstStyle/>
          <a:p>
            <a:r>
              <a:rPr lang="en-US" b="1" dirty="0" smtClean="0">
                <a:solidFill>
                  <a:schemeClr val="bg1"/>
                </a:solidFill>
              </a:rPr>
              <a:t>Too Much Information</a:t>
            </a:r>
            <a:endParaRPr lang="en-US" dirty="0">
              <a:solidFill>
                <a:schemeClr val="bg1"/>
              </a:solidFill>
            </a:endParaRPr>
          </a:p>
        </p:txBody>
      </p:sp>
      <p:pic>
        <p:nvPicPr>
          <p:cNvPr id="1026"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856981"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856981"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4685050"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7733355"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S077280\Downloads\inf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0781660" y="335699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077280\Downloads\creat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68505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S077280\Downloads\creat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7733355"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077280\Downloads\creat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1078166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8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940" y="4895060"/>
            <a:ext cx="2435289" cy="3600986"/>
          </a:xfrm>
          <a:prstGeom prst="rect">
            <a:avLst/>
          </a:prstGeom>
        </p:spPr>
        <p:txBody>
          <a:bodyPr wrap="square">
            <a:spAutoFit/>
          </a:bodyPr>
          <a:lstStyle/>
          <a:p>
            <a:r>
              <a:rPr lang="en-US" sz="1600" b="1" dirty="0">
                <a:solidFill>
                  <a:schemeClr val="bg1"/>
                </a:solidFill>
              </a:rPr>
              <a:t>In order to act, we need to be confident in our ability to make an </a:t>
            </a:r>
            <a:r>
              <a:rPr lang="en-US" sz="1600" b="1" dirty="0" smtClean="0">
                <a:solidFill>
                  <a:schemeClr val="bg1"/>
                </a:solidFill>
              </a:rPr>
              <a:t>impact </a:t>
            </a:r>
            <a:r>
              <a:rPr lang="en-US" sz="1600" b="1" dirty="0">
                <a:solidFill>
                  <a:schemeClr val="bg1"/>
                </a:solidFill>
              </a:rPr>
              <a:t>and to feel like what we do is </a:t>
            </a:r>
            <a:r>
              <a:rPr lang="en-US" sz="1600" b="1" dirty="0" smtClean="0">
                <a:solidFill>
                  <a:schemeClr val="bg1"/>
                </a:solidFill>
              </a:rPr>
              <a:t>important                      </a:t>
            </a:r>
            <a:r>
              <a:rPr lang="fr-FR" sz="1600" b="1" dirty="0" smtClean="0">
                <a:solidFill>
                  <a:schemeClr val="bg1"/>
                </a:solidFill>
              </a:rPr>
              <a:t>2/2</a:t>
            </a:r>
          </a:p>
          <a:p>
            <a:endParaRPr lang="fr-FR" sz="1600" b="1" dirty="0">
              <a:solidFill>
                <a:schemeClr val="bg1"/>
              </a:solidFill>
            </a:endParaRPr>
          </a:p>
          <a:p>
            <a:pPr marL="171450" indent="-171450">
              <a:buFont typeface="Arial" panose="020B0604020202020204" pitchFamily="34" charset="0"/>
              <a:buChar char="•"/>
            </a:pPr>
            <a:r>
              <a:rPr lang="en-US" sz="1200" i="1" dirty="0" smtClean="0">
                <a:solidFill>
                  <a:schemeClr val="bg1"/>
                </a:solidFill>
              </a:rPr>
              <a:t>Illusory superiority</a:t>
            </a:r>
          </a:p>
          <a:p>
            <a:pPr marL="171450" indent="-171450">
              <a:buFont typeface="Arial" panose="020B0604020202020204" pitchFamily="34" charset="0"/>
              <a:buChar char="•"/>
            </a:pPr>
            <a:r>
              <a:rPr lang="en-US" sz="1200" i="1" dirty="0" smtClean="0">
                <a:solidFill>
                  <a:schemeClr val="bg1"/>
                </a:solidFill>
              </a:rPr>
              <a:t>Lake </a:t>
            </a:r>
            <a:r>
              <a:rPr lang="en-US" sz="1200" i="1" dirty="0">
                <a:solidFill>
                  <a:schemeClr val="bg1"/>
                </a:solidFill>
              </a:rPr>
              <a:t>Wobegone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Self-serving bias</a:t>
            </a:r>
          </a:p>
          <a:p>
            <a:pPr marL="171450" indent="-171450">
              <a:buFont typeface="Arial" panose="020B0604020202020204" pitchFamily="34" charset="0"/>
              <a:buChar char="•"/>
            </a:pPr>
            <a:r>
              <a:rPr lang="en-US" sz="1200" i="1" dirty="0" smtClean="0">
                <a:solidFill>
                  <a:schemeClr val="bg1"/>
                </a:solidFill>
              </a:rPr>
              <a:t>Actor-observer bias</a:t>
            </a:r>
          </a:p>
          <a:p>
            <a:pPr marL="171450" indent="-171450">
              <a:buFont typeface="Arial" panose="020B0604020202020204" pitchFamily="34" charset="0"/>
              <a:buChar char="•"/>
            </a:pPr>
            <a:r>
              <a:rPr lang="en-US" sz="1200" i="1" dirty="0" smtClean="0">
                <a:solidFill>
                  <a:schemeClr val="bg1"/>
                </a:solidFill>
              </a:rPr>
              <a:t>Fundamental </a:t>
            </a:r>
            <a:r>
              <a:rPr lang="en-US" sz="1200" i="1" dirty="0">
                <a:solidFill>
                  <a:schemeClr val="bg1"/>
                </a:solidFill>
              </a:rPr>
              <a:t>attribution </a:t>
            </a:r>
            <a:r>
              <a:rPr lang="en-US" sz="1200" i="1" dirty="0" smtClean="0">
                <a:solidFill>
                  <a:schemeClr val="bg1"/>
                </a:solidFill>
              </a:rPr>
              <a:t>error</a:t>
            </a:r>
          </a:p>
          <a:p>
            <a:pPr marL="171450" indent="-171450">
              <a:buFont typeface="Arial" panose="020B0604020202020204" pitchFamily="34" charset="0"/>
              <a:buChar char="•"/>
            </a:pPr>
            <a:r>
              <a:rPr lang="en-US" sz="1200" i="1" dirty="0" smtClean="0">
                <a:solidFill>
                  <a:schemeClr val="bg1"/>
                </a:solidFill>
              </a:rPr>
              <a:t>Defensive </a:t>
            </a:r>
            <a:r>
              <a:rPr lang="en-US" sz="1200" i="1" dirty="0">
                <a:solidFill>
                  <a:schemeClr val="bg1"/>
                </a:solidFill>
              </a:rPr>
              <a:t>attribution </a:t>
            </a:r>
            <a:r>
              <a:rPr lang="en-US" sz="1200" i="1" dirty="0" smtClean="0">
                <a:solidFill>
                  <a:schemeClr val="bg1"/>
                </a:solidFill>
              </a:rPr>
              <a:t>hypothesis</a:t>
            </a:r>
          </a:p>
          <a:p>
            <a:pPr marL="171450" indent="-171450">
              <a:buFont typeface="Arial" panose="020B0604020202020204" pitchFamily="34" charset="0"/>
              <a:buChar char="•"/>
            </a:pPr>
            <a:r>
              <a:rPr lang="en-US" sz="1200" i="1" dirty="0" smtClean="0">
                <a:solidFill>
                  <a:schemeClr val="bg1"/>
                </a:solidFill>
              </a:rPr>
              <a:t>Trait </a:t>
            </a:r>
            <a:r>
              <a:rPr lang="en-US" sz="1200" i="1" dirty="0">
                <a:solidFill>
                  <a:schemeClr val="bg1"/>
                </a:solidFill>
              </a:rPr>
              <a:t>ascription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Effort justification</a:t>
            </a:r>
          </a:p>
          <a:p>
            <a:pPr marL="171450" indent="-171450">
              <a:buFont typeface="Arial" panose="020B0604020202020204" pitchFamily="34" charset="0"/>
              <a:buChar char="•"/>
            </a:pPr>
            <a:r>
              <a:rPr lang="en-US" sz="1200" i="1" dirty="0" smtClean="0">
                <a:solidFill>
                  <a:schemeClr val="bg1"/>
                </a:solidFill>
              </a:rPr>
              <a:t>Risk compensation</a:t>
            </a:r>
          </a:p>
          <a:p>
            <a:pPr marL="171450" indent="-171450">
              <a:buFont typeface="Arial" panose="020B0604020202020204" pitchFamily="34" charset="0"/>
              <a:buChar char="•"/>
            </a:pPr>
            <a:r>
              <a:rPr lang="en-US" sz="1200" i="1" dirty="0" smtClean="0">
                <a:solidFill>
                  <a:schemeClr val="bg1"/>
                </a:solidFill>
              </a:rPr>
              <a:t>Peltzman effect</a:t>
            </a:r>
          </a:p>
          <a:p>
            <a:pPr marL="171450" indent="-171450">
              <a:buFont typeface="Arial" panose="020B0604020202020204" pitchFamily="34" charset="0"/>
              <a:buChar char="•"/>
            </a:pPr>
            <a:r>
              <a:rPr lang="en-US" sz="1200" i="1" dirty="0" smtClean="0">
                <a:solidFill>
                  <a:schemeClr val="bg1"/>
                </a:solidFill>
              </a:rPr>
              <a:t>Armchair </a:t>
            </a:r>
            <a:r>
              <a:rPr lang="en-US" sz="1200" i="1" dirty="0">
                <a:solidFill>
                  <a:schemeClr val="bg1"/>
                </a:solidFill>
              </a:rPr>
              <a:t>fallacy</a:t>
            </a:r>
            <a:endParaRPr lang="en-US" sz="1200" i="1" dirty="0">
              <a:solidFill>
                <a:schemeClr val="bg1"/>
              </a:solidFill>
            </a:endParaRPr>
          </a:p>
        </p:txBody>
      </p:sp>
      <p:sp>
        <p:nvSpPr>
          <p:cNvPr id="3" name="Rectangle 2"/>
          <p:cNvSpPr/>
          <p:nvPr/>
        </p:nvSpPr>
        <p:spPr>
          <a:xfrm>
            <a:off x="3682067" y="1100826"/>
            <a:ext cx="2509935" cy="3662541"/>
          </a:xfrm>
          <a:prstGeom prst="rect">
            <a:avLst/>
          </a:prstGeom>
        </p:spPr>
        <p:txBody>
          <a:bodyPr wrap="square">
            <a:spAutoFit/>
          </a:bodyPr>
          <a:lstStyle/>
          <a:p>
            <a:r>
              <a:rPr lang="en-US" sz="1600" b="1" dirty="0" smtClean="0">
                <a:solidFill>
                  <a:schemeClr val="bg1"/>
                </a:solidFill>
              </a:rPr>
              <a:t>We simplify probabilities and numbers to make them easier to think about</a:t>
            </a:r>
          </a:p>
          <a:p>
            <a:endParaRPr lang="en-US" sz="800" b="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Mental accounting</a:t>
            </a:r>
          </a:p>
          <a:p>
            <a:pPr marL="171450" indent="-171450">
              <a:buFont typeface="Arial" panose="020B0604020202020204" pitchFamily="34" charset="0"/>
              <a:buChar char="•"/>
            </a:pPr>
            <a:r>
              <a:rPr lang="en-US" sz="1200" i="1" dirty="0" smtClean="0">
                <a:solidFill>
                  <a:schemeClr val="bg1"/>
                </a:solidFill>
              </a:rPr>
              <a:t>Normalcy bias</a:t>
            </a:r>
          </a:p>
          <a:p>
            <a:pPr marL="171450" indent="-171450">
              <a:buFont typeface="Arial" panose="020B0604020202020204" pitchFamily="34" charset="0"/>
              <a:buChar char="•"/>
            </a:pPr>
            <a:r>
              <a:rPr lang="en-US" sz="1200" i="1" dirty="0" smtClean="0">
                <a:solidFill>
                  <a:schemeClr val="bg1"/>
                </a:solidFill>
              </a:rPr>
              <a:t>Appeal to probability fallacy</a:t>
            </a:r>
          </a:p>
          <a:p>
            <a:pPr marL="171450" indent="-171450">
              <a:buFont typeface="Arial" panose="020B0604020202020204" pitchFamily="34" charset="0"/>
              <a:buChar char="•"/>
            </a:pPr>
            <a:r>
              <a:rPr lang="en-US" sz="1200" i="1" dirty="0" smtClean="0">
                <a:solidFill>
                  <a:schemeClr val="bg1"/>
                </a:solidFill>
              </a:rPr>
              <a:t>Base rate fallacy</a:t>
            </a:r>
          </a:p>
          <a:p>
            <a:pPr marL="171450" indent="-171450">
              <a:buFont typeface="Arial" panose="020B0604020202020204" pitchFamily="34" charset="0"/>
              <a:buChar char="•"/>
            </a:pPr>
            <a:r>
              <a:rPr lang="en-US" sz="1200" i="1" dirty="0" smtClean="0">
                <a:solidFill>
                  <a:schemeClr val="bg1"/>
                </a:solidFill>
              </a:rPr>
              <a:t>Murphy’s law</a:t>
            </a:r>
          </a:p>
          <a:p>
            <a:pPr marL="171450" indent="-171450">
              <a:buFont typeface="Arial" panose="020B0604020202020204" pitchFamily="34" charset="0"/>
              <a:buChar char="•"/>
            </a:pPr>
            <a:r>
              <a:rPr lang="en-US" sz="1200" i="1" dirty="0" smtClean="0">
                <a:solidFill>
                  <a:schemeClr val="bg1"/>
                </a:solidFill>
              </a:rPr>
              <a:t>Hofstadter’s law</a:t>
            </a:r>
          </a:p>
          <a:p>
            <a:pPr marL="171450" indent="-171450">
              <a:buFont typeface="Arial" panose="020B0604020202020204" pitchFamily="34" charset="0"/>
              <a:buChar char="•"/>
            </a:pPr>
            <a:r>
              <a:rPr lang="en-US" sz="1200" i="1" dirty="0" smtClean="0">
                <a:solidFill>
                  <a:schemeClr val="bg1"/>
                </a:solidFill>
              </a:rPr>
              <a:t>Subadditivity effect</a:t>
            </a:r>
          </a:p>
          <a:p>
            <a:pPr marL="171450" indent="-171450">
              <a:buFont typeface="Arial" panose="020B0604020202020204" pitchFamily="34" charset="0"/>
              <a:buChar char="•"/>
            </a:pPr>
            <a:r>
              <a:rPr lang="en-US" sz="1200" i="1" dirty="0" smtClean="0">
                <a:solidFill>
                  <a:schemeClr val="bg1"/>
                </a:solidFill>
              </a:rPr>
              <a:t>Survivorship bias</a:t>
            </a:r>
          </a:p>
          <a:p>
            <a:pPr marL="171450" indent="-171450">
              <a:buFont typeface="Arial" panose="020B0604020202020204" pitchFamily="34" charset="0"/>
              <a:buChar char="•"/>
            </a:pPr>
            <a:r>
              <a:rPr lang="en-US" sz="1200" i="1" dirty="0" smtClean="0">
                <a:solidFill>
                  <a:schemeClr val="bg1"/>
                </a:solidFill>
              </a:rPr>
              <a:t>Zero sum bias</a:t>
            </a:r>
          </a:p>
          <a:p>
            <a:pPr marL="171450" indent="-171450">
              <a:buFont typeface="Arial" panose="020B0604020202020204" pitchFamily="34" charset="0"/>
              <a:buChar char="•"/>
            </a:pPr>
            <a:r>
              <a:rPr lang="en-US" sz="1200" i="1" dirty="0" smtClean="0">
                <a:solidFill>
                  <a:schemeClr val="bg1"/>
                </a:solidFill>
              </a:rPr>
              <a:t>Denomination effect</a:t>
            </a:r>
          </a:p>
          <a:p>
            <a:pPr marL="171450" indent="-171450">
              <a:buFont typeface="Arial" panose="020B0604020202020204" pitchFamily="34" charset="0"/>
              <a:buChar char="•"/>
            </a:pPr>
            <a:r>
              <a:rPr lang="en-US" sz="1200" i="1" dirty="0" smtClean="0">
                <a:solidFill>
                  <a:schemeClr val="bg1"/>
                </a:solidFill>
              </a:rPr>
              <a:t>Magic number 7+-2</a:t>
            </a:r>
          </a:p>
          <a:p>
            <a:pPr marL="171450" indent="-171450">
              <a:buFont typeface="Arial" panose="020B0604020202020204" pitchFamily="34" charset="0"/>
              <a:buChar char="•"/>
            </a:pPr>
            <a:r>
              <a:rPr lang="en-US" sz="1200" i="1" dirty="0" smtClean="0">
                <a:solidFill>
                  <a:schemeClr val="bg1"/>
                </a:solidFill>
              </a:rPr>
              <a:t>Swimmer’s body illusion</a:t>
            </a:r>
          </a:p>
          <a:p>
            <a:pPr marL="171450" indent="-171450">
              <a:buFont typeface="Arial" panose="020B0604020202020204" pitchFamily="34" charset="0"/>
              <a:buChar char="•"/>
            </a:pPr>
            <a:r>
              <a:rPr lang="en-US" sz="1200" i="1" dirty="0" smtClean="0">
                <a:solidFill>
                  <a:schemeClr val="bg1"/>
                </a:solidFill>
              </a:rPr>
              <a:t>Money illusion</a:t>
            </a:r>
          </a:p>
          <a:p>
            <a:pPr marL="171450" indent="-171450">
              <a:buFont typeface="Arial" panose="020B0604020202020204" pitchFamily="34" charset="0"/>
              <a:buChar char="•"/>
            </a:pPr>
            <a:r>
              <a:rPr lang="en-US" sz="1200" i="1" dirty="0" smtClean="0">
                <a:solidFill>
                  <a:schemeClr val="bg1"/>
                </a:solidFill>
              </a:rPr>
              <a:t>Conservatism</a:t>
            </a:r>
          </a:p>
        </p:txBody>
      </p:sp>
      <p:sp>
        <p:nvSpPr>
          <p:cNvPr id="4" name="Rectangle 3"/>
          <p:cNvSpPr/>
          <p:nvPr/>
        </p:nvSpPr>
        <p:spPr>
          <a:xfrm>
            <a:off x="6671388" y="1100826"/>
            <a:ext cx="2472612" cy="2123658"/>
          </a:xfrm>
          <a:prstGeom prst="rect">
            <a:avLst/>
          </a:prstGeom>
        </p:spPr>
        <p:txBody>
          <a:bodyPr wrap="square">
            <a:spAutoFit/>
          </a:bodyPr>
          <a:lstStyle/>
          <a:p>
            <a:r>
              <a:rPr lang="en-US" sz="1600" b="1" dirty="0">
                <a:solidFill>
                  <a:schemeClr val="bg1"/>
                </a:solidFill>
              </a:rPr>
              <a:t>We think we know what others are </a:t>
            </a:r>
            <a:r>
              <a:rPr lang="en-US" sz="1600" b="1" dirty="0" smtClean="0">
                <a:solidFill>
                  <a:schemeClr val="bg1"/>
                </a:solidFill>
              </a:rPr>
              <a:t>thinking</a:t>
            </a: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Curse of </a:t>
            </a:r>
            <a:r>
              <a:rPr lang="en-US" sz="1200" i="1" dirty="0" smtClean="0">
                <a:solidFill>
                  <a:schemeClr val="bg1"/>
                </a:solidFill>
              </a:rPr>
              <a:t>knowledge</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t>
            </a:r>
            <a:r>
              <a:rPr lang="en-US" sz="1200" i="1" dirty="0" smtClean="0">
                <a:solidFill>
                  <a:schemeClr val="bg1"/>
                </a:solidFill>
              </a:rPr>
              <a:t>transparency</a:t>
            </a:r>
          </a:p>
          <a:p>
            <a:pPr marL="171450" indent="-171450">
              <a:buFont typeface="Arial" panose="020B0604020202020204" pitchFamily="34" charset="0"/>
              <a:buChar char="•"/>
            </a:pPr>
            <a:r>
              <a:rPr lang="en-US" sz="1200" i="1" dirty="0" smtClean="0">
                <a:solidFill>
                  <a:schemeClr val="bg1"/>
                </a:solidFill>
              </a:rPr>
              <a:t>Spotlight effect</a:t>
            </a:r>
          </a:p>
          <a:p>
            <a:pPr marL="171450" indent="-171450">
              <a:buFont typeface="Arial" panose="020B0604020202020204" pitchFamily="34" charset="0"/>
              <a:buChar char="•"/>
            </a:pPr>
            <a:r>
              <a:rPr lang="en-US" sz="1200" i="1" dirty="0" smtClean="0">
                <a:solidFill>
                  <a:schemeClr val="bg1"/>
                </a:solidFill>
              </a:rPr>
              <a:t>Streetlight effect</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external </a:t>
            </a:r>
            <a:r>
              <a:rPr lang="en-US" sz="1200" i="1" dirty="0" smtClean="0">
                <a:solidFill>
                  <a:schemeClr val="bg1"/>
                </a:solidFill>
              </a:rPr>
              <a:t>agency</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asymmetric </a:t>
            </a:r>
            <a:r>
              <a:rPr lang="en-US" sz="1200" i="1" dirty="0" smtClean="0">
                <a:solidFill>
                  <a:schemeClr val="bg1"/>
                </a:solidFill>
              </a:rPr>
              <a:t>insight</a:t>
            </a:r>
          </a:p>
          <a:p>
            <a:pPr marL="171450" indent="-171450">
              <a:buFont typeface="Arial" panose="020B0604020202020204" pitchFamily="34" charset="0"/>
              <a:buChar char="•"/>
            </a:pPr>
            <a:r>
              <a:rPr lang="en-US" sz="1200" i="1" dirty="0" smtClean="0">
                <a:solidFill>
                  <a:schemeClr val="bg1"/>
                </a:solidFill>
              </a:rPr>
              <a:t>Extrinsic </a:t>
            </a:r>
            <a:r>
              <a:rPr lang="en-US" sz="1200" i="1" dirty="0">
                <a:solidFill>
                  <a:schemeClr val="bg1"/>
                </a:solidFill>
              </a:rPr>
              <a:t>incentive error</a:t>
            </a:r>
            <a:endParaRPr lang="en-US" sz="1200" i="1" dirty="0" smtClean="0">
              <a:solidFill>
                <a:schemeClr val="bg1"/>
              </a:solidFill>
            </a:endParaRPr>
          </a:p>
        </p:txBody>
      </p:sp>
      <p:sp>
        <p:nvSpPr>
          <p:cNvPr id="5" name="Rectangle 4"/>
          <p:cNvSpPr/>
          <p:nvPr/>
        </p:nvSpPr>
        <p:spPr>
          <a:xfrm>
            <a:off x="9619861" y="1100826"/>
            <a:ext cx="2480699" cy="3662541"/>
          </a:xfrm>
          <a:prstGeom prst="rect">
            <a:avLst/>
          </a:prstGeom>
        </p:spPr>
        <p:txBody>
          <a:bodyPr wrap="square">
            <a:spAutoFit/>
          </a:bodyPr>
          <a:lstStyle/>
          <a:p>
            <a:r>
              <a:rPr lang="en-US" sz="1600" b="1" dirty="0">
                <a:solidFill>
                  <a:schemeClr val="bg1"/>
                </a:solidFill>
              </a:rPr>
              <a:t>We project our current mindset and assumptions onto the past and </a:t>
            </a:r>
            <a:r>
              <a:rPr lang="en-US" sz="1600" b="1" dirty="0" smtClean="0">
                <a:solidFill>
                  <a:schemeClr val="bg1"/>
                </a:solidFill>
              </a:rPr>
              <a:t>future</a:t>
            </a:r>
          </a:p>
          <a:p>
            <a:endParaRPr lang="fr-FR" sz="8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Hindsight bias</a:t>
            </a:r>
          </a:p>
          <a:p>
            <a:pPr marL="171450" indent="-171450">
              <a:buFont typeface="Arial" panose="020B0604020202020204" pitchFamily="34" charset="0"/>
              <a:buChar char="•"/>
            </a:pPr>
            <a:r>
              <a:rPr lang="en-US" sz="1200" i="1" dirty="0" smtClean="0">
                <a:solidFill>
                  <a:schemeClr val="bg1"/>
                </a:solidFill>
              </a:rPr>
              <a:t>Outcome bias</a:t>
            </a:r>
          </a:p>
          <a:p>
            <a:pPr marL="171450" indent="-171450">
              <a:buFont typeface="Arial" panose="020B0604020202020204" pitchFamily="34" charset="0"/>
              <a:buChar char="•"/>
            </a:pPr>
            <a:r>
              <a:rPr lang="en-US" sz="1200" i="1" dirty="0" smtClean="0">
                <a:solidFill>
                  <a:schemeClr val="bg1"/>
                </a:solidFill>
              </a:rPr>
              <a:t>Moral luck</a:t>
            </a:r>
          </a:p>
          <a:p>
            <a:pPr marL="171450" indent="-171450">
              <a:buFont typeface="Arial" panose="020B0604020202020204" pitchFamily="34" charset="0"/>
              <a:buChar char="•"/>
            </a:pPr>
            <a:r>
              <a:rPr lang="en-US" sz="1200" i="1" dirty="0" smtClean="0">
                <a:solidFill>
                  <a:schemeClr val="bg1"/>
                </a:solidFill>
              </a:rPr>
              <a:t>Declinism</a:t>
            </a:r>
          </a:p>
          <a:p>
            <a:pPr marL="171450" indent="-171450">
              <a:buFont typeface="Arial" panose="020B0604020202020204" pitchFamily="34" charset="0"/>
              <a:buChar char="•"/>
            </a:pPr>
            <a:r>
              <a:rPr lang="en-US" sz="1200" i="1" dirty="0" smtClean="0">
                <a:solidFill>
                  <a:schemeClr val="bg1"/>
                </a:solidFill>
              </a:rPr>
              <a:t>Telescoping effect</a:t>
            </a:r>
          </a:p>
          <a:p>
            <a:pPr marL="171450" indent="-171450">
              <a:buFont typeface="Arial" panose="020B0604020202020204" pitchFamily="34" charset="0"/>
              <a:buChar char="•"/>
            </a:pPr>
            <a:r>
              <a:rPr lang="en-US" sz="1200" i="1" dirty="0" smtClean="0">
                <a:solidFill>
                  <a:schemeClr val="bg1"/>
                </a:solidFill>
              </a:rPr>
              <a:t>Rosy retrospection</a:t>
            </a:r>
          </a:p>
          <a:p>
            <a:pPr marL="171450" indent="-171450">
              <a:buFont typeface="Arial" panose="020B0604020202020204" pitchFamily="34" charset="0"/>
              <a:buChar char="•"/>
            </a:pPr>
            <a:r>
              <a:rPr lang="en-US" sz="1200" i="1" dirty="0" smtClean="0">
                <a:solidFill>
                  <a:schemeClr val="bg1"/>
                </a:solidFill>
              </a:rPr>
              <a:t>Impact bias</a:t>
            </a:r>
          </a:p>
          <a:p>
            <a:pPr marL="171450" indent="-171450">
              <a:buFont typeface="Arial" panose="020B0604020202020204" pitchFamily="34" charset="0"/>
              <a:buChar char="•"/>
            </a:pPr>
            <a:r>
              <a:rPr lang="en-US" sz="1200" i="1" dirty="0" smtClean="0">
                <a:solidFill>
                  <a:schemeClr val="bg1"/>
                </a:solidFill>
              </a:rPr>
              <a:t>Pessimism bias</a:t>
            </a:r>
          </a:p>
          <a:p>
            <a:pPr marL="171450" indent="-171450">
              <a:buFont typeface="Arial" panose="020B0604020202020204" pitchFamily="34" charset="0"/>
              <a:buChar char="•"/>
            </a:pPr>
            <a:r>
              <a:rPr lang="en-US" sz="1200" i="1" dirty="0" smtClean="0">
                <a:solidFill>
                  <a:schemeClr val="bg1"/>
                </a:solidFill>
              </a:rPr>
              <a:t>Planning fallacy</a:t>
            </a:r>
          </a:p>
          <a:p>
            <a:pPr marL="171450" indent="-171450">
              <a:buFont typeface="Arial" panose="020B0604020202020204" pitchFamily="34" charset="0"/>
              <a:buChar char="•"/>
            </a:pPr>
            <a:r>
              <a:rPr lang="en-US" sz="1200" i="1" dirty="0" smtClean="0">
                <a:solidFill>
                  <a:schemeClr val="bg1"/>
                </a:solidFill>
              </a:rPr>
              <a:t>Time-saving bias</a:t>
            </a:r>
          </a:p>
          <a:p>
            <a:pPr marL="171450" indent="-171450">
              <a:buFont typeface="Arial" panose="020B0604020202020204" pitchFamily="34" charset="0"/>
              <a:buChar char="•"/>
            </a:pPr>
            <a:r>
              <a:rPr lang="en-US" sz="1200" i="1" dirty="0" smtClean="0">
                <a:solidFill>
                  <a:schemeClr val="bg1"/>
                </a:solidFill>
              </a:rPr>
              <a:t>Pro-innovation bias</a:t>
            </a:r>
          </a:p>
          <a:p>
            <a:pPr marL="171450" indent="-171450">
              <a:buFont typeface="Arial" panose="020B0604020202020204" pitchFamily="34" charset="0"/>
              <a:buChar char="•"/>
            </a:pPr>
            <a:r>
              <a:rPr lang="en-US" sz="1200" i="1" dirty="0" smtClean="0">
                <a:solidFill>
                  <a:schemeClr val="bg1"/>
                </a:solidFill>
              </a:rPr>
              <a:t>Projection bias</a:t>
            </a:r>
          </a:p>
          <a:p>
            <a:pPr marL="171450" indent="-171450">
              <a:buFont typeface="Arial" panose="020B0604020202020204" pitchFamily="34" charset="0"/>
              <a:buChar char="•"/>
            </a:pPr>
            <a:r>
              <a:rPr lang="en-US" sz="1200" i="1" dirty="0" smtClean="0">
                <a:solidFill>
                  <a:schemeClr val="bg1"/>
                </a:solidFill>
              </a:rPr>
              <a:t>Restraint bias</a:t>
            </a:r>
          </a:p>
          <a:p>
            <a:pPr marL="171450" indent="-171450">
              <a:buFont typeface="Arial" panose="020B0604020202020204" pitchFamily="34" charset="0"/>
              <a:buChar char="•"/>
            </a:pPr>
            <a:r>
              <a:rPr lang="en-US" sz="1200" i="1" dirty="0" smtClean="0">
                <a:solidFill>
                  <a:schemeClr val="bg1"/>
                </a:solidFill>
              </a:rPr>
              <a:t>Self-consistency </a:t>
            </a:r>
            <a:r>
              <a:rPr lang="en-US" sz="1200" i="1" dirty="0">
                <a:solidFill>
                  <a:schemeClr val="bg1"/>
                </a:solidFill>
              </a:rPr>
              <a:t>bias</a:t>
            </a:r>
            <a:endParaRPr lang="en-US" sz="1200" i="1" dirty="0">
              <a:solidFill>
                <a:schemeClr val="bg1"/>
              </a:solidFill>
            </a:endParaRPr>
          </a:p>
        </p:txBody>
      </p:sp>
      <p:sp>
        <p:nvSpPr>
          <p:cNvPr id="12" name="Rectangle 11"/>
          <p:cNvSpPr/>
          <p:nvPr/>
        </p:nvSpPr>
        <p:spPr>
          <a:xfrm>
            <a:off x="760941" y="1100826"/>
            <a:ext cx="2435289" cy="3600986"/>
          </a:xfrm>
          <a:prstGeom prst="rect">
            <a:avLst/>
          </a:prstGeom>
        </p:spPr>
        <p:txBody>
          <a:bodyPr wrap="square">
            <a:spAutoFit/>
          </a:bodyPr>
          <a:lstStyle/>
          <a:p>
            <a:r>
              <a:rPr lang="en-US" sz="1600" b="1" dirty="0">
                <a:solidFill>
                  <a:schemeClr val="bg1"/>
                </a:solidFill>
              </a:rPr>
              <a:t>In order to act, we need to be confident in our ability to make an </a:t>
            </a:r>
            <a:r>
              <a:rPr lang="en-US" sz="1600" b="1" dirty="0" smtClean="0">
                <a:solidFill>
                  <a:schemeClr val="bg1"/>
                </a:solidFill>
              </a:rPr>
              <a:t>impact </a:t>
            </a:r>
            <a:r>
              <a:rPr lang="en-US" sz="1600" b="1" dirty="0">
                <a:solidFill>
                  <a:schemeClr val="bg1"/>
                </a:solidFill>
              </a:rPr>
              <a:t>and to feel like what we do is </a:t>
            </a:r>
            <a:r>
              <a:rPr lang="en-US" sz="1600" b="1" dirty="0" smtClean="0">
                <a:solidFill>
                  <a:schemeClr val="bg1"/>
                </a:solidFill>
              </a:rPr>
              <a:t>important                      </a:t>
            </a:r>
            <a:r>
              <a:rPr lang="fr-FR" sz="1600" b="1" dirty="0" smtClean="0">
                <a:solidFill>
                  <a:schemeClr val="bg1"/>
                </a:solidFill>
              </a:rPr>
              <a:t>1/2</a:t>
            </a:r>
          </a:p>
          <a:p>
            <a:endParaRPr lang="fr-FR" sz="1600" b="1" dirty="0">
              <a:solidFill>
                <a:schemeClr val="bg1"/>
              </a:solidFill>
            </a:endParaRPr>
          </a:p>
          <a:p>
            <a:pPr marL="171450" indent="-171450">
              <a:buFont typeface="Arial" panose="020B0604020202020204" pitchFamily="34" charset="0"/>
              <a:buChar char="•"/>
            </a:pPr>
            <a:r>
              <a:rPr lang="en-US" sz="1200" i="1" dirty="0">
                <a:solidFill>
                  <a:schemeClr val="bg1"/>
                </a:solidFill>
              </a:rPr>
              <a:t>Overconfidence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Egocentric bias</a:t>
            </a:r>
          </a:p>
          <a:p>
            <a:pPr marL="171450" indent="-171450">
              <a:buFont typeface="Arial" panose="020B0604020202020204" pitchFamily="34" charset="0"/>
              <a:buChar char="•"/>
            </a:pPr>
            <a:r>
              <a:rPr lang="en-US" sz="1200" i="1" dirty="0" smtClean="0">
                <a:solidFill>
                  <a:schemeClr val="bg1"/>
                </a:solidFill>
              </a:rPr>
              <a:t>Optimism bias</a:t>
            </a:r>
          </a:p>
          <a:p>
            <a:pPr marL="171450" indent="-171450">
              <a:buFont typeface="Arial" panose="020B0604020202020204" pitchFamily="34" charset="0"/>
              <a:buChar char="•"/>
            </a:pPr>
            <a:r>
              <a:rPr lang="en-US" sz="1200" i="1" dirty="0" smtClean="0">
                <a:solidFill>
                  <a:schemeClr val="bg1"/>
                </a:solidFill>
              </a:rPr>
              <a:t>Social </a:t>
            </a:r>
            <a:r>
              <a:rPr lang="en-US" sz="1200" i="1" dirty="0">
                <a:solidFill>
                  <a:schemeClr val="bg1"/>
                </a:solidFill>
              </a:rPr>
              <a:t>desirability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Third-person effect</a:t>
            </a:r>
          </a:p>
          <a:p>
            <a:pPr marL="171450" indent="-171450">
              <a:buFont typeface="Arial" panose="020B0604020202020204" pitchFamily="34" charset="0"/>
              <a:buChar char="•"/>
            </a:pPr>
            <a:r>
              <a:rPr lang="en-US" sz="1200" i="1" dirty="0" smtClean="0">
                <a:solidFill>
                  <a:schemeClr val="bg1"/>
                </a:solidFill>
              </a:rPr>
              <a:t>Forer effect</a:t>
            </a:r>
          </a:p>
          <a:p>
            <a:pPr marL="171450" indent="-171450">
              <a:buFont typeface="Arial" panose="020B0604020202020204" pitchFamily="34" charset="0"/>
              <a:buChar char="•"/>
            </a:pPr>
            <a:r>
              <a:rPr lang="en-US" sz="1200" i="1" dirty="0" smtClean="0">
                <a:solidFill>
                  <a:schemeClr val="bg1"/>
                </a:solidFill>
              </a:rPr>
              <a:t>Barnum effect</a:t>
            </a:r>
          </a:p>
          <a:p>
            <a:pPr marL="171450" indent="-171450">
              <a:buFont typeface="Arial" panose="020B0604020202020204" pitchFamily="34" charset="0"/>
              <a:buChar char="•"/>
            </a:pPr>
            <a:r>
              <a:rPr lang="en-US" sz="1200" i="1" dirty="0" smtClean="0">
                <a:solidFill>
                  <a:schemeClr val="bg1"/>
                </a:solidFill>
              </a:rPr>
              <a:t>Illusion </a:t>
            </a:r>
            <a:r>
              <a:rPr lang="en-US" sz="1200" i="1" dirty="0">
                <a:solidFill>
                  <a:schemeClr val="bg1"/>
                </a:solidFill>
              </a:rPr>
              <a:t>of </a:t>
            </a:r>
            <a:r>
              <a:rPr lang="en-US" sz="1200" i="1" dirty="0" smtClean="0">
                <a:solidFill>
                  <a:schemeClr val="bg1"/>
                </a:solidFill>
              </a:rPr>
              <a:t>control</a:t>
            </a:r>
          </a:p>
          <a:p>
            <a:pPr marL="171450" indent="-171450">
              <a:buFont typeface="Arial" panose="020B0604020202020204" pitchFamily="34" charset="0"/>
              <a:buChar char="•"/>
            </a:pPr>
            <a:r>
              <a:rPr lang="en-US" sz="1200" i="1" dirty="0" smtClean="0">
                <a:solidFill>
                  <a:schemeClr val="bg1"/>
                </a:solidFill>
              </a:rPr>
              <a:t>False </a:t>
            </a:r>
            <a:r>
              <a:rPr lang="en-US" sz="1200" i="1" dirty="0">
                <a:solidFill>
                  <a:schemeClr val="bg1"/>
                </a:solidFill>
              </a:rPr>
              <a:t>consensus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Dunning-Kruger effect</a:t>
            </a:r>
          </a:p>
          <a:p>
            <a:pPr marL="171450" indent="-171450">
              <a:buFont typeface="Arial" panose="020B0604020202020204" pitchFamily="34" charset="0"/>
              <a:buChar char="•"/>
            </a:pPr>
            <a:r>
              <a:rPr lang="en-US" sz="1200" i="1" dirty="0">
                <a:solidFill>
                  <a:schemeClr val="bg1"/>
                </a:solidFill>
              </a:rPr>
              <a:t>Hard-easy </a:t>
            </a:r>
            <a:r>
              <a:rPr lang="en-US" sz="1200" i="1" dirty="0" smtClean="0">
                <a:solidFill>
                  <a:schemeClr val="bg1"/>
                </a:solidFill>
              </a:rPr>
              <a:t>effect</a:t>
            </a:r>
            <a:endParaRPr lang="en-US" sz="1200" i="1" dirty="0">
              <a:solidFill>
                <a:schemeClr val="bg1"/>
              </a:solidFill>
            </a:endParaRPr>
          </a:p>
        </p:txBody>
      </p:sp>
      <p:sp>
        <p:nvSpPr>
          <p:cNvPr id="13" name="Rectangle 12"/>
          <p:cNvSpPr/>
          <p:nvPr/>
        </p:nvSpPr>
        <p:spPr>
          <a:xfrm>
            <a:off x="3719389" y="4895060"/>
            <a:ext cx="2435289" cy="2062103"/>
          </a:xfrm>
          <a:prstGeom prst="rect">
            <a:avLst/>
          </a:prstGeom>
        </p:spPr>
        <p:txBody>
          <a:bodyPr wrap="square">
            <a:spAutoFit/>
          </a:bodyPr>
          <a:lstStyle/>
          <a:p>
            <a:r>
              <a:rPr lang="en-US" sz="1600" b="1" dirty="0">
                <a:solidFill>
                  <a:schemeClr val="bg1"/>
                </a:solidFill>
              </a:rPr>
              <a:t>In order to stay focused, we favor the immediate, relatable thing in front of us over the delayed and </a:t>
            </a:r>
            <a:r>
              <a:rPr lang="en-US" sz="1600" b="1" dirty="0" smtClean="0">
                <a:solidFill>
                  <a:schemeClr val="bg1"/>
                </a:solidFill>
              </a:rPr>
              <a:t>distant</a:t>
            </a:r>
          </a:p>
          <a:p>
            <a:endParaRPr lang="fr-FR" sz="1200" b="1" i="1" dirty="0">
              <a:solidFill>
                <a:schemeClr val="bg1"/>
              </a:solidFill>
            </a:endParaRPr>
          </a:p>
          <a:p>
            <a:pPr marL="171450" indent="-171450">
              <a:buFont typeface="Arial" panose="020B0604020202020204" pitchFamily="34" charset="0"/>
              <a:buChar char="•"/>
            </a:pPr>
            <a:r>
              <a:rPr lang="en-US" sz="1200" i="1" dirty="0" smtClean="0">
                <a:solidFill>
                  <a:schemeClr val="bg1"/>
                </a:solidFill>
              </a:rPr>
              <a:t>Hyperbolic discounting</a:t>
            </a:r>
          </a:p>
          <a:p>
            <a:pPr marL="171450" indent="-171450">
              <a:buFont typeface="Arial" panose="020B0604020202020204" pitchFamily="34" charset="0"/>
              <a:buChar char="•"/>
            </a:pPr>
            <a:r>
              <a:rPr lang="en-US" sz="1200" i="1" dirty="0" smtClean="0">
                <a:solidFill>
                  <a:schemeClr val="bg1"/>
                </a:solidFill>
              </a:rPr>
              <a:t>Appeal </a:t>
            </a:r>
            <a:r>
              <a:rPr lang="en-US" sz="1200" i="1" dirty="0">
                <a:solidFill>
                  <a:schemeClr val="bg1"/>
                </a:solidFill>
              </a:rPr>
              <a:t>to </a:t>
            </a:r>
            <a:r>
              <a:rPr lang="en-US" sz="1200" i="1" dirty="0" smtClean="0">
                <a:solidFill>
                  <a:schemeClr val="bg1"/>
                </a:solidFill>
              </a:rPr>
              <a:t>novelty</a:t>
            </a:r>
          </a:p>
          <a:p>
            <a:pPr marL="171450" indent="-171450">
              <a:buFont typeface="Arial" panose="020B0604020202020204" pitchFamily="34" charset="0"/>
              <a:buChar char="•"/>
            </a:pPr>
            <a:r>
              <a:rPr lang="en-US" sz="1200" i="1" dirty="0" smtClean="0">
                <a:solidFill>
                  <a:schemeClr val="bg1"/>
                </a:solidFill>
              </a:rPr>
              <a:t>Identifiable </a:t>
            </a:r>
            <a:r>
              <a:rPr lang="en-US" sz="1200" i="1" dirty="0">
                <a:solidFill>
                  <a:schemeClr val="bg1"/>
                </a:solidFill>
              </a:rPr>
              <a:t>victim effect</a:t>
            </a:r>
            <a:endParaRPr lang="en-US" sz="1200" i="1" dirty="0">
              <a:solidFill>
                <a:schemeClr val="bg1"/>
              </a:solidFill>
            </a:endParaRPr>
          </a:p>
        </p:txBody>
      </p:sp>
      <p:sp>
        <p:nvSpPr>
          <p:cNvPr id="14" name="Rectangle 13"/>
          <p:cNvSpPr/>
          <p:nvPr/>
        </p:nvSpPr>
        <p:spPr>
          <a:xfrm>
            <a:off x="6593967" y="4895060"/>
            <a:ext cx="2550033" cy="3724096"/>
          </a:xfrm>
          <a:prstGeom prst="rect">
            <a:avLst/>
          </a:prstGeom>
        </p:spPr>
        <p:txBody>
          <a:bodyPr wrap="square">
            <a:spAutoFit/>
          </a:bodyPr>
          <a:lstStyle/>
          <a:p>
            <a:r>
              <a:rPr lang="en-US" sz="1600" b="1" dirty="0" smtClean="0">
                <a:solidFill>
                  <a:schemeClr val="bg1"/>
                </a:solidFill>
              </a:rPr>
              <a:t>In </a:t>
            </a:r>
            <a:r>
              <a:rPr lang="en-US" sz="1600" b="1" dirty="0">
                <a:solidFill>
                  <a:schemeClr val="bg1"/>
                </a:solidFill>
              </a:rPr>
              <a:t>order to get anything done, we’re motivated to complete things that we’ve already invested time and energy </a:t>
            </a:r>
            <a:r>
              <a:rPr lang="en-US" sz="1600" b="1" dirty="0" smtClean="0">
                <a:solidFill>
                  <a:schemeClr val="bg1"/>
                </a:solidFill>
              </a:rPr>
              <a:t>in</a:t>
            </a:r>
            <a:endParaRPr lang="fr-FR" sz="800" b="1" i="1" dirty="0">
              <a:solidFill>
                <a:schemeClr val="bg1"/>
              </a:solidFill>
            </a:endParaRPr>
          </a:p>
          <a:p>
            <a:pPr marL="171450" indent="-171450">
              <a:buFont typeface="Arial" panose="020B0604020202020204" pitchFamily="34" charset="0"/>
              <a:buChar char="•"/>
            </a:pPr>
            <a:r>
              <a:rPr lang="en-US" sz="1200" i="1" dirty="0">
                <a:solidFill>
                  <a:schemeClr val="bg1"/>
                </a:solidFill>
              </a:rPr>
              <a:t>Sunk cost </a:t>
            </a:r>
            <a:r>
              <a:rPr lang="en-US" sz="1200" i="1" dirty="0" smtClean="0">
                <a:solidFill>
                  <a:schemeClr val="bg1"/>
                </a:solidFill>
              </a:rPr>
              <a:t>fallacy</a:t>
            </a:r>
          </a:p>
          <a:p>
            <a:pPr marL="171450" indent="-171450">
              <a:buFont typeface="Arial" panose="020B0604020202020204" pitchFamily="34" charset="0"/>
              <a:buChar char="•"/>
            </a:pPr>
            <a:r>
              <a:rPr lang="en-US" sz="1200" i="1" dirty="0" smtClean="0">
                <a:solidFill>
                  <a:schemeClr val="bg1"/>
                </a:solidFill>
              </a:rPr>
              <a:t>Irrational escalation</a:t>
            </a:r>
          </a:p>
          <a:p>
            <a:pPr marL="171450" indent="-171450">
              <a:buFont typeface="Arial" panose="020B0604020202020204" pitchFamily="34" charset="0"/>
              <a:buChar char="•"/>
            </a:pPr>
            <a:r>
              <a:rPr lang="en-US" sz="1200" i="1" dirty="0" smtClean="0">
                <a:solidFill>
                  <a:schemeClr val="bg1"/>
                </a:solidFill>
              </a:rPr>
              <a:t>Escalation </a:t>
            </a:r>
            <a:r>
              <a:rPr lang="en-US" sz="1200" i="1" dirty="0">
                <a:solidFill>
                  <a:schemeClr val="bg1"/>
                </a:solidFill>
              </a:rPr>
              <a:t>of </a:t>
            </a:r>
            <a:r>
              <a:rPr lang="en-US" sz="1200" i="1" dirty="0" smtClean="0">
                <a:solidFill>
                  <a:schemeClr val="bg1"/>
                </a:solidFill>
              </a:rPr>
              <a:t>commitment</a:t>
            </a:r>
          </a:p>
          <a:p>
            <a:pPr marL="171450" indent="-171450">
              <a:buFont typeface="Arial" panose="020B0604020202020204" pitchFamily="34" charset="0"/>
              <a:buChar char="•"/>
            </a:pPr>
            <a:r>
              <a:rPr lang="en-US" sz="1200" i="1" dirty="0" smtClean="0">
                <a:solidFill>
                  <a:schemeClr val="bg1"/>
                </a:solidFill>
              </a:rPr>
              <a:t>Loss aversion</a:t>
            </a:r>
          </a:p>
          <a:p>
            <a:pPr marL="171450" indent="-171450">
              <a:buFont typeface="Arial" panose="020B0604020202020204" pitchFamily="34" charset="0"/>
              <a:buChar char="•"/>
            </a:pPr>
            <a:r>
              <a:rPr lang="en-US" sz="1200" i="1" dirty="0" smtClean="0">
                <a:solidFill>
                  <a:schemeClr val="bg1"/>
                </a:solidFill>
              </a:rPr>
              <a:t>IKEA effect</a:t>
            </a:r>
          </a:p>
          <a:p>
            <a:pPr marL="171450" indent="-171450">
              <a:buFont typeface="Arial" panose="020B0604020202020204" pitchFamily="34" charset="0"/>
              <a:buChar char="•"/>
            </a:pPr>
            <a:r>
              <a:rPr lang="en-US" sz="1200" i="1" dirty="0" smtClean="0">
                <a:solidFill>
                  <a:schemeClr val="bg1"/>
                </a:solidFill>
              </a:rPr>
              <a:t>Processing </a:t>
            </a:r>
            <a:r>
              <a:rPr lang="en-US" sz="1200" i="1" dirty="0">
                <a:solidFill>
                  <a:schemeClr val="bg1"/>
                </a:solidFill>
              </a:rPr>
              <a:t>difficulty </a:t>
            </a:r>
            <a:r>
              <a:rPr lang="en-US" sz="1200" i="1" dirty="0" smtClean="0">
                <a:solidFill>
                  <a:schemeClr val="bg1"/>
                </a:solidFill>
              </a:rPr>
              <a:t>effect</a:t>
            </a:r>
          </a:p>
          <a:p>
            <a:pPr marL="171450" indent="-171450">
              <a:buFont typeface="Arial" panose="020B0604020202020204" pitchFamily="34" charset="0"/>
              <a:buChar char="•"/>
            </a:pPr>
            <a:r>
              <a:rPr lang="en-US" sz="1200" i="1" dirty="0" smtClean="0">
                <a:solidFill>
                  <a:schemeClr val="bg1"/>
                </a:solidFill>
              </a:rPr>
              <a:t>Generation effect</a:t>
            </a:r>
          </a:p>
          <a:p>
            <a:pPr marL="171450" indent="-171450">
              <a:buFont typeface="Arial" panose="020B0604020202020204" pitchFamily="34" charset="0"/>
              <a:buChar char="•"/>
            </a:pPr>
            <a:r>
              <a:rPr lang="en-US" sz="1200" i="1" dirty="0" smtClean="0">
                <a:solidFill>
                  <a:schemeClr val="bg1"/>
                </a:solidFill>
              </a:rPr>
              <a:t>Zero-risk bias</a:t>
            </a:r>
          </a:p>
          <a:p>
            <a:pPr marL="171450" indent="-171450">
              <a:buFont typeface="Arial" panose="020B0604020202020204" pitchFamily="34" charset="0"/>
              <a:buChar char="•"/>
            </a:pPr>
            <a:r>
              <a:rPr lang="en-US" sz="1200" i="1" dirty="0" smtClean="0">
                <a:solidFill>
                  <a:schemeClr val="bg1"/>
                </a:solidFill>
              </a:rPr>
              <a:t>Disposition effect</a:t>
            </a:r>
          </a:p>
          <a:p>
            <a:pPr marL="171450" indent="-171450">
              <a:buFont typeface="Arial" panose="020B0604020202020204" pitchFamily="34" charset="0"/>
              <a:buChar char="•"/>
            </a:pPr>
            <a:r>
              <a:rPr lang="en-US" sz="1200" i="1" dirty="0" smtClean="0">
                <a:solidFill>
                  <a:schemeClr val="bg1"/>
                </a:solidFill>
              </a:rPr>
              <a:t>Unit bias</a:t>
            </a:r>
          </a:p>
          <a:p>
            <a:pPr marL="171450" indent="-171450">
              <a:buFont typeface="Arial" panose="020B0604020202020204" pitchFamily="34" charset="0"/>
              <a:buChar char="•"/>
            </a:pPr>
            <a:r>
              <a:rPr lang="en-US" sz="1200" i="1" dirty="0" smtClean="0">
                <a:solidFill>
                  <a:schemeClr val="bg1"/>
                </a:solidFill>
              </a:rPr>
              <a:t>Pseudo-certainty effect</a:t>
            </a:r>
          </a:p>
          <a:p>
            <a:pPr marL="171450" indent="-171450">
              <a:buFont typeface="Arial" panose="020B0604020202020204" pitchFamily="34" charset="0"/>
              <a:buChar char="•"/>
            </a:pPr>
            <a:r>
              <a:rPr lang="en-US" sz="1200" i="1" dirty="0" smtClean="0">
                <a:solidFill>
                  <a:schemeClr val="bg1"/>
                </a:solidFill>
              </a:rPr>
              <a:t>Endowment effect</a:t>
            </a:r>
          </a:p>
          <a:p>
            <a:pPr marL="171450" indent="-171450">
              <a:buFont typeface="Arial" panose="020B0604020202020204" pitchFamily="34" charset="0"/>
              <a:buChar char="•"/>
            </a:pPr>
            <a:r>
              <a:rPr lang="en-US" sz="1200" i="1" dirty="0" smtClean="0">
                <a:solidFill>
                  <a:schemeClr val="bg1"/>
                </a:solidFill>
              </a:rPr>
              <a:t>Backfire </a:t>
            </a:r>
            <a:r>
              <a:rPr lang="en-US" sz="1200" i="1" dirty="0">
                <a:solidFill>
                  <a:schemeClr val="bg1"/>
                </a:solidFill>
              </a:rPr>
              <a:t>effect</a:t>
            </a:r>
            <a:endParaRPr lang="en-US" sz="1200" i="1" dirty="0">
              <a:solidFill>
                <a:schemeClr val="bg1"/>
              </a:solidFill>
            </a:endParaRPr>
          </a:p>
        </p:txBody>
      </p:sp>
      <p:sp>
        <p:nvSpPr>
          <p:cNvPr id="15" name="Rectangle 14"/>
          <p:cNvSpPr/>
          <p:nvPr/>
        </p:nvSpPr>
        <p:spPr>
          <a:xfrm>
            <a:off x="9550527" y="5039444"/>
            <a:ext cx="2550033" cy="3293209"/>
          </a:xfrm>
          <a:prstGeom prst="rect">
            <a:avLst/>
          </a:prstGeom>
        </p:spPr>
        <p:txBody>
          <a:bodyPr wrap="square">
            <a:spAutoFit/>
          </a:bodyPr>
          <a:lstStyle/>
          <a:p>
            <a:r>
              <a:rPr lang="en-US" sz="1600" b="1" dirty="0">
                <a:solidFill>
                  <a:schemeClr val="bg1"/>
                </a:solidFill>
              </a:rPr>
              <a:t>In order to avoid mistakes, we’re motivated to preserve our autonomy and status in a group, and to avoid irreversible decisions. </a:t>
            </a:r>
            <a:endParaRPr lang="en-US" sz="1600" b="1" dirty="0" smtClean="0">
              <a:solidFill>
                <a:schemeClr val="bg1"/>
              </a:solidFill>
            </a:endParaRPr>
          </a:p>
          <a:p>
            <a:endParaRPr lang="fr-FR" sz="1600" b="1" dirty="0">
              <a:solidFill>
                <a:schemeClr val="bg1"/>
              </a:solidFill>
            </a:endParaRPr>
          </a:p>
          <a:p>
            <a:r>
              <a:rPr lang="fr-FR" sz="1600" b="1" dirty="0" smtClean="0">
                <a:solidFill>
                  <a:schemeClr val="bg1"/>
                </a:solidFill>
              </a:rPr>
              <a:t>1/2</a:t>
            </a:r>
            <a:endParaRPr lang="en-US" sz="1600" b="1" dirty="0" smtClean="0">
              <a:solidFill>
                <a:schemeClr val="bg1"/>
              </a:solidFill>
            </a:endParaRPr>
          </a:p>
          <a:p>
            <a:pPr marL="171450" indent="-171450">
              <a:buFont typeface="Arial" panose="020B0604020202020204" pitchFamily="34" charset="0"/>
              <a:buChar char="•"/>
            </a:pPr>
            <a:endParaRPr lang="en-US" sz="1200" i="1" dirty="0" smtClean="0">
              <a:solidFill>
                <a:schemeClr val="bg1"/>
              </a:solidFill>
            </a:endParaRPr>
          </a:p>
          <a:p>
            <a:pPr marL="171450" indent="-171450">
              <a:buFont typeface="Arial" panose="020B0604020202020204" pitchFamily="34" charset="0"/>
              <a:buChar char="•"/>
            </a:pPr>
            <a:r>
              <a:rPr lang="en-US" sz="1200" i="1" dirty="0" smtClean="0">
                <a:solidFill>
                  <a:schemeClr val="bg1"/>
                </a:solidFill>
              </a:rPr>
              <a:t>System justification</a:t>
            </a:r>
          </a:p>
          <a:p>
            <a:pPr marL="171450" indent="-171450">
              <a:buFont typeface="Arial" panose="020B0604020202020204" pitchFamily="34" charset="0"/>
              <a:buChar char="•"/>
            </a:pPr>
            <a:r>
              <a:rPr lang="en-US" sz="1200" i="1" dirty="0" smtClean="0">
                <a:solidFill>
                  <a:schemeClr val="bg1"/>
                </a:solidFill>
              </a:rPr>
              <a:t>Reactance</a:t>
            </a:r>
          </a:p>
          <a:p>
            <a:pPr marL="171450" indent="-171450">
              <a:buFont typeface="Arial" panose="020B0604020202020204" pitchFamily="34" charset="0"/>
              <a:buChar char="•"/>
            </a:pPr>
            <a:r>
              <a:rPr lang="en-US" sz="1200" i="1" dirty="0" smtClean="0">
                <a:solidFill>
                  <a:schemeClr val="bg1"/>
                </a:solidFill>
              </a:rPr>
              <a:t>Reverse psychology</a:t>
            </a:r>
          </a:p>
          <a:p>
            <a:pPr marL="171450" indent="-171450">
              <a:buFont typeface="Arial" panose="020B0604020202020204" pitchFamily="34" charset="0"/>
              <a:buChar char="•"/>
            </a:pPr>
            <a:r>
              <a:rPr lang="en-US" sz="1200" i="1" dirty="0" smtClean="0">
                <a:solidFill>
                  <a:schemeClr val="bg1"/>
                </a:solidFill>
              </a:rPr>
              <a:t>Decoy effect</a:t>
            </a:r>
          </a:p>
          <a:p>
            <a:pPr marL="171450" indent="-171450">
              <a:buFont typeface="Arial" panose="020B0604020202020204" pitchFamily="34" charset="0"/>
              <a:buChar char="•"/>
            </a:pPr>
            <a:r>
              <a:rPr lang="en-US" sz="1200" i="1" dirty="0" smtClean="0">
                <a:solidFill>
                  <a:schemeClr val="bg1"/>
                </a:solidFill>
              </a:rPr>
              <a:t>Social </a:t>
            </a:r>
            <a:r>
              <a:rPr lang="en-US" sz="1200" i="1" dirty="0">
                <a:solidFill>
                  <a:schemeClr val="bg1"/>
                </a:solidFill>
              </a:rPr>
              <a:t>comparison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Status </a:t>
            </a:r>
            <a:r>
              <a:rPr lang="en-US" sz="1200" i="1" dirty="0">
                <a:solidFill>
                  <a:schemeClr val="bg1"/>
                </a:solidFill>
              </a:rPr>
              <a:t>quo </a:t>
            </a:r>
            <a:r>
              <a:rPr lang="en-US" sz="1200" i="1" dirty="0" smtClean="0">
                <a:solidFill>
                  <a:schemeClr val="bg1"/>
                </a:solidFill>
              </a:rPr>
              <a:t>bias</a:t>
            </a:r>
          </a:p>
          <a:p>
            <a:pPr marL="171450" indent="-171450">
              <a:buFont typeface="Arial" panose="020B0604020202020204" pitchFamily="34" charset="0"/>
              <a:buChar char="•"/>
            </a:pPr>
            <a:r>
              <a:rPr lang="en-US" sz="1200" i="1" dirty="0" smtClean="0">
                <a:solidFill>
                  <a:schemeClr val="bg1"/>
                </a:solidFill>
              </a:rPr>
              <a:t>Abilene </a:t>
            </a:r>
            <a:r>
              <a:rPr lang="en-US" sz="1200" i="1" dirty="0">
                <a:solidFill>
                  <a:schemeClr val="bg1"/>
                </a:solidFill>
              </a:rPr>
              <a:t>paradox, </a:t>
            </a:r>
            <a:endParaRPr lang="en-US" sz="1200" i="1" dirty="0" smtClean="0">
              <a:solidFill>
                <a:schemeClr val="bg1"/>
              </a:solidFill>
            </a:endParaRPr>
          </a:p>
        </p:txBody>
      </p:sp>
    </p:spTree>
    <p:extLst>
      <p:ext uri="{BB962C8B-B14F-4D97-AF65-F5344CB8AC3E}">
        <p14:creationId xmlns:p14="http://schemas.microsoft.com/office/powerpoint/2010/main" val="3459202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rot="7620000">
            <a:off x="366287" y="6205830"/>
            <a:ext cx="2661920" cy="523220"/>
          </a:xfrm>
          <a:prstGeom prst="rect">
            <a:avLst/>
          </a:prstGeom>
          <a:noFill/>
        </p:spPr>
        <p:txBody>
          <a:bodyPr wrap="square" rtlCol="0">
            <a:spAutoFit/>
          </a:bodyPr>
          <a:lstStyle/>
          <a:p>
            <a:r>
              <a:rPr lang="en-US" b="1" dirty="0" smtClean="0">
                <a:solidFill>
                  <a:schemeClr val="bg1"/>
                </a:solidFill>
              </a:rPr>
              <a:t>Need to Act Fast</a:t>
            </a:r>
            <a:endParaRPr lang="en-US" b="1" dirty="0" smtClean="0">
              <a:solidFill>
                <a:schemeClr val="bg1"/>
              </a:solidFill>
            </a:endParaRPr>
          </a:p>
        </p:txBody>
      </p:sp>
      <p:sp>
        <p:nvSpPr>
          <p:cNvPr id="3" name="ZoneTexte 2"/>
          <p:cNvSpPr txBox="1"/>
          <p:nvPr/>
        </p:nvSpPr>
        <p:spPr>
          <a:xfrm rot="7620000">
            <a:off x="2945409" y="6080270"/>
            <a:ext cx="3018611" cy="954107"/>
          </a:xfrm>
          <a:prstGeom prst="rect">
            <a:avLst/>
          </a:prstGeom>
          <a:noFill/>
        </p:spPr>
        <p:txBody>
          <a:bodyPr wrap="square" rtlCol="0">
            <a:spAutoFit/>
          </a:bodyPr>
          <a:lstStyle/>
          <a:p>
            <a:r>
              <a:rPr lang="en-US" b="1" dirty="0" smtClean="0">
                <a:solidFill>
                  <a:schemeClr val="bg1"/>
                </a:solidFill>
              </a:rPr>
              <a:t>Not Enough Meaning</a:t>
            </a:r>
            <a:endParaRPr lang="en-US" b="1" dirty="0" smtClean="0">
              <a:solidFill>
                <a:schemeClr val="bg1"/>
              </a:solidFill>
            </a:endParaRPr>
          </a:p>
        </p:txBody>
      </p:sp>
      <p:sp>
        <p:nvSpPr>
          <p:cNvPr id="4" name="ZoneTexte 3"/>
          <p:cNvSpPr txBox="1"/>
          <p:nvPr/>
        </p:nvSpPr>
        <p:spPr>
          <a:xfrm rot="7620000">
            <a:off x="6091886" y="5969367"/>
            <a:ext cx="2661920" cy="954107"/>
          </a:xfrm>
          <a:prstGeom prst="rect">
            <a:avLst/>
          </a:prstGeom>
          <a:noFill/>
        </p:spPr>
        <p:txBody>
          <a:bodyPr wrap="square" rtlCol="0">
            <a:spAutoFit/>
          </a:bodyPr>
          <a:lstStyle/>
          <a:p>
            <a:r>
              <a:rPr lang="en-US" b="1" dirty="0" smtClean="0">
                <a:solidFill>
                  <a:schemeClr val="bg1"/>
                </a:solidFill>
              </a:rPr>
              <a:t>Not Enough Meaning</a:t>
            </a:r>
            <a:endParaRPr lang="en-US" b="1" dirty="0" smtClean="0">
              <a:solidFill>
                <a:schemeClr val="bg1"/>
              </a:solidFill>
            </a:endParaRPr>
          </a:p>
        </p:txBody>
      </p:sp>
      <p:sp>
        <p:nvSpPr>
          <p:cNvPr id="5" name="ZoneTexte 4"/>
          <p:cNvSpPr txBox="1"/>
          <p:nvPr/>
        </p:nvSpPr>
        <p:spPr>
          <a:xfrm rot="7620000">
            <a:off x="9027167" y="5990387"/>
            <a:ext cx="2661920" cy="954107"/>
          </a:xfrm>
          <a:prstGeom prst="rect">
            <a:avLst/>
          </a:prstGeom>
          <a:noFill/>
        </p:spPr>
        <p:txBody>
          <a:bodyPr wrap="square" rtlCol="0">
            <a:spAutoFit/>
          </a:bodyPr>
          <a:lstStyle/>
          <a:p>
            <a:r>
              <a:rPr lang="en-US" b="1" dirty="0" smtClean="0">
                <a:solidFill>
                  <a:schemeClr val="bg1"/>
                </a:solidFill>
              </a:rPr>
              <a:t>Not Enough Meaning</a:t>
            </a:r>
            <a:endParaRPr lang="en-US" b="1" dirty="0" smtClean="0">
              <a:solidFill>
                <a:schemeClr val="bg1"/>
              </a:solidFill>
            </a:endParaRPr>
          </a:p>
        </p:txBody>
      </p:sp>
      <p:sp>
        <p:nvSpPr>
          <p:cNvPr id="6" name="ZoneTexte 5"/>
          <p:cNvSpPr txBox="1"/>
          <p:nvPr/>
        </p:nvSpPr>
        <p:spPr>
          <a:xfrm rot="7620000">
            <a:off x="330244" y="2295840"/>
            <a:ext cx="2661920" cy="523220"/>
          </a:xfrm>
          <a:prstGeom prst="rect">
            <a:avLst/>
          </a:prstGeom>
          <a:noFill/>
        </p:spPr>
        <p:txBody>
          <a:bodyPr wrap="square" rtlCol="0">
            <a:spAutoFit/>
          </a:bodyPr>
          <a:lstStyle/>
          <a:p>
            <a:r>
              <a:rPr lang="en-US" b="1" dirty="0" smtClean="0">
                <a:solidFill>
                  <a:schemeClr val="bg1"/>
                </a:solidFill>
              </a:rPr>
              <a:t>Need to Act Fast</a:t>
            </a:r>
            <a:endParaRPr lang="en-US" b="1" dirty="0" smtClean="0">
              <a:solidFill>
                <a:schemeClr val="bg1"/>
              </a:solidFill>
            </a:endParaRPr>
          </a:p>
        </p:txBody>
      </p:sp>
      <p:sp>
        <p:nvSpPr>
          <p:cNvPr id="7" name="ZoneTexte 6"/>
          <p:cNvSpPr txBox="1"/>
          <p:nvPr/>
        </p:nvSpPr>
        <p:spPr>
          <a:xfrm rot="7620000">
            <a:off x="3329429" y="2295840"/>
            <a:ext cx="2661920" cy="523220"/>
          </a:xfrm>
          <a:prstGeom prst="rect">
            <a:avLst/>
          </a:prstGeom>
          <a:noFill/>
        </p:spPr>
        <p:txBody>
          <a:bodyPr wrap="square" rtlCol="0">
            <a:spAutoFit/>
          </a:bodyPr>
          <a:lstStyle/>
          <a:p>
            <a:r>
              <a:rPr lang="en-US" b="1" dirty="0" smtClean="0">
                <a:solidFill>
                  <a:schemeClr val="bg1"/>
                </a:solidFill>
              </a:rPr>
              <a:t>Need to Act Fast</a:t>
            </a:r>
            <a:endParaRPr lang="en-US" b="1" dirty="0" smtClean="0">
              <a:solidFill>
                <a:schemeClr val="bg1"/>
              </a:solidFill>
            </a:endParaRPr>
          </a:p>
        </p:txBody>
      </p:sp>
      <p:sp>
        <p:nvSpPr>
          <p:cNvPr id="8" name="ZoneTexte 7"/>
          <p:cNvSpPr txBox="1"/>
          <p:nvPr/>
        </p:nvSpPr>
        <p:spPr>
          <a:xfrm rot="7620000">
            <a:off x="6297784" y="2295840"/>
            <a:ext cx="2661920" cy="523220"/>
          </a:xfrm>
          <a:prstGeom prst="rect">
            <a:avLst/>
          </a:prstGeom>
          <a:noFill/>
        </p:spPr>
        <p:txBody>
          <a:bodyPr wrap="square" rtlCol="0">
            <a:spAutoFit/>
          </a:bodyPr>
          <a:lstStyle/>
          <a:p>
            <a:r>
              <a:rPr lang="en-US" b="1" dirty="0" smtClean="0">
                <a:solidFill>
                  <a:schemeClr val="bg1"/>
                </a:solidFill>
              </a:rPr>
              <a:t>Need to Act Fast</a:t>
            </a:r>
            <a:endParaRPr lang="en-US" b="1" dirty="0" smtClean="0">
              <a:solidFill>
                <a:schemeClr val="bg1"/>
              </a:solidFill>
            </a:endParaRPr>
          </a:p>
        </p:txBody>
      </p:sp>
      <p:sp>
        <p:nvSpPr>
          <p:cNvPr id="9" name="ZoneTexte 8"/>
          <p:cNvSpPr txBox="1"/>
          <p:nvPr/>
        </p:nvSpPr>
        <p:spPr>
          <a:xfrm rot="7620000">
            <a:off x="9199387" y="2295840"/>
            <a:ext cx="2661920" cy="523220"/>
          </a:xfrm>
          <a:prstGeom prst="rect">
            <a:avLst/>
          </a:prstGeom>
          <a:noFill/>
        </p:spPr>
        <p:txBody>
          <a:bodyPr wrap="square" rtlCol="0">
            <a:spAutoFit/>
          </a:bodyPr>
          <a:lstStyle/>
          <a:p>
            <a:r>
              <a:rPr lang="en-US" b="1" dirty="0" smtClean="0">
                <a:solidFill>
                  <a:schemeClr val="bg1"/>
                </a:solidFill>
              </a:rPr>
              <a:t>Need to Act Fast</a:t>
            </a:r>
            <a:endParaRPr lang="en-US" dirty="0">
              <a:solidFill>
                <a:schemeClr val="bg1"/>
              </a:solidFill>
            </a:endParaRPr>
          </a:p>
        </p:txBody>
      </p:sp>
      <p:pic>
        <p:nvPicPr>
          <p:cNvPr id="1027" name="Picture 3" descr="C:\Users\S077280\Downloads\creat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468505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S077280\Downloads\creat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7733355"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077280\Downloads\creat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0781660" y="725647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774614"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774614" y="714783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4590312"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733355"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S077280\Downloads\runer-silhouette-running-fa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0567921" y="338888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82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3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1812</Words>
  <Application>Microsoft Office PowerPoint</Application>
  <PresentationFormat>A3 (297 x 420 mm)</PresentationFormat>
  <Paragraphs>341</Paragraphs>
  <Slides>11</Slides>
  <Notes>5</Notes>
  <HiddenSlides>0</HiddenSlides>
  <MMClips>0</MMClips>
  <ScaleCrop>false</ScaleCrop>
  <HeadingPairs>
    <vt:vector size="4" baseType="variant">
      <vt:variant>
        <vt:lpstr>Thème</vt:lpstr>
      </vt:variant>
      <vt:variant>
        <vt:i4>4</vt:i4>
      </vt:variant>
      <vt:variant>
        <vt:lpstr>Titres des diapositives</vt:lpstr>
      </vt:variant>
      <vt:variant>
        <vt:i4>11</vt:i4>
      </vt:variant>
    </vt:vector>
  </HeadingPairs>
  <TitlesOfParts>
    <vt:vector size="15" baseType="lpstr">
      <vt:lpstr>3_Thème Office</vt:lpstr>
      <vt:lpstr>4_Thème Office</vt:lpstr>
      <vt:lpstr>6_Thème Office</vt:lpstr>
      <vt:lpstr>5_Thème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AXA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MOOG Stéphane</dc:creator>
  <cp:lastModifiedBy>MOOG Stéphane</cp:lastModifiedBy>
  <cp:revision>215</cp:revision>
  <cp:lastPrinted>2019-07-18T09:06:46Z</cp:lastPrinted>
  <dcterms:created xsi:type="dcterms:W3CDTF">2019-03-08T13:53:54Z</dcterms:created>
  <dcterms:modified xsi:type="dcterms:W3CDTF">2019-07-18T11:42:36Z</dcterms:modified>
</cp:coreProperties>
</file>