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6" r:id="rId5"/>
    <p:sldId id="268" r:id="rId6"/>
    <p:sldId id="267" r:id="rId7"/>
  </p:sldIdLst>
  <p:sldSz cx="12801600" cy="9601200" type="A3"/>
  <p:notesSz cx="6797675" cy="9926638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93"/>
    <a:srgbClr val="B5D0EE"/>
    <a:srgbClr val="027180"/>
    <a:srgbClr val="914146"/>
    <a:srgbClr val="668980"/>
    <a:srgbClr val="00ADC6"/>
    <a:srgbClr val="00008F"/>
    <a:srgbClr val="BC9D45"/>
    <a:srgbClr val="FCD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582" y="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B60C-BB3C-4A86-99D9-9DE817CB00B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1C16E-797C-4D1A-AF2B-04498F28CA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9F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78" tIns="71689" rIns="143378" bIns="7168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55250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 descr="C:\documents\S077280\Desktop\Roles\binocular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86" y="557879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\S077280\Desktop\Roles\edi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96" y="166852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S077280\Desktop\Roles\fas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86" y="166852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documents\S077280\Desktop\Roles\laptop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20" y="166852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063923" y="3333906"/>
            <a:ext cx="1972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F"/>
                </a:solidFill>
              </a:rPr>
              <a:t>Meeting</a:t>
            </a:r>
          </a:p>
          <a:p>
            <a:pPr algn="ctr"/>
            <a:r>
              <a:rPr lang="en-US" dirty="0" smtClean="0">
                <a:solidFill>
                  <a:srgbClr val="00008F"/>
                </a:solidFill>
              </a:rPr>
              <a:t>Facilitator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12979" y="3549349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F"/>
                </a:solidFill>
              </a:rPr>
              <a:t>Note Taker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90715" y="3333906"/>
            <a:ext cx="223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F"/>
                </a:solidFill>
              </a:rPr>
              <a:t>Time</a:t>
            </a:r>
          </a:p>
          <a:p>
            <a:pPr algn="ctr"/>
            <a:r>
              <a:rPr lang="en-US" dirty="0" smtClean="0">
                <a:solidFill>
                  <a:srgbClr val="00008F"/>
                </a:solidFill>
              </a:rPr>
              <a:t>Keeper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779949" y="3333906"/>
            <a:ext cx="2231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F"/>
                </a:solidFill>
              </a:rPr>
              <a:t>Technology</a:t>
            </a:r>
          </a:p>
          <a:p>
            <a:pPr algn="ctr"/>
            <a:r>
              <a:rPr lang="en-US" dirty="0" smtClean="0">
                <a:solidFill>
                  <a:srgbClr val="00008F"/>
                </a:solidFill>
              </a:rPr>
              <a:t>Keeper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63923" y="7411505"/>
            <a:ext cx="1972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F"/>
                </a:solidFill>
              </a:rPr>
              <a:t>Conflicts</a:t>
            </a:r>
          </a:p>
          <a:p>
            <a:pPr algn="ctr"/>
            <a:r>
              <a:rPr lang="en-US" dirty="0" smtClean="0">
                <a:solidFill>
                  <a:srgbClr val="00008F"/>
                </a:solidFill>
              </a:rPr>
              <a:t>Arbitrator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12979" y="7411505"/>
            <a:ext cx="1972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8F"/>
                </a:solidFill>
              </a:rPr>
              <a:t>Decisions</a:t>
            </a:r>
          </a:p>
          <a:p>
            <a:pPr algn="ctr"/>
            <a:r>
              <a:rPr lang="en-US" dirty="0" smtClean="0">
                <a:solidFill>
                  <a:srgbClr val="00008F"/>
                </a:solidFill>
              </a:rPr>
              <a:t>Facilitator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920169" y="7196061"/>
            <a:ext cx="1972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8F"/>
                </a:solidFill>
              </a:rPr>
              <a:t>(Anti-)</a:t>
            </a:r>
          </a:p>
          <a:p>
            <a:pPr algn="ctr"/>
            <a:r>
              <a:rPr lang="fr-FR" dirty="0" smtClean="0">
                <a:solidFill>
                  <a:srgbClr val="00008F"/>
                </a:solidFill>
              </a:rPr>
              <a:t>Patterns Observer</a:t>
            </a:r>
            <a:endParaRPr lang="en-US" dirty="0">
              <a:solidFill>
                <a:srgbClr val="00008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909403" y="7626948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008F"/>
                </a:solidFill>
              </a:rPr>
              <a:t>Host</a:t>
            </a:r>
            <a:endParaRPr lang="en-US" dirty="0">
              <a:solidFill>
                <a:srgbClr val="00008F"/>
              </a:solidFill>
            </a:endParaRPr>
          </a:p>
        </p:txBody>
      </p:sp>
      <p:pic>
        <p:nvPicPr>
          <p:cNvPr id="6" name="Picture 2" descr="C:\Users\S077280\Downloads\conflic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40" y="557879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077280\Downloads\tea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40" y="166852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S077280\Downloads\decision-making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96" y="557879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077280\Downloads\air-hoste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20" y="557879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" name="Rectangle 1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Bande diagonale 7"/>
          <p:cNvSpPr/>
          <p:nvPr/>
        </p:nvSpPr>
        <p:spPr>
          <a:xfrm>
            <a:off x="555655" y="944422"/>
            <a:ext cx="947057" cy="1009990"/>
          </a:xfrm>
          <a:prstGeom prst="diagStripe">
            <a:avLst>
              <a:gd name="adj" fmla="val 1411"/>
            </a:avLst>
          </a:prstGeom>
          <a:solidFill>
            <a:srgbClr val="FCD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ande diagonale 24"/>
          <p:cNvSpPr/>
          <p:nvPr/>
        </p:nvSpPr>
        <p:spPr>
          <a:xfrm>
            <a:off x="3519623" y="944422"/>
            <a:ext cx="947057" cy="1009990"/>
          </a:xfrm>
          <a:prstGeom prst="diagStripe">
            <a:avLst>
              <a:gd name="adj" fmla="val 0"/>
            </a:avLst>
          </a:prstGeom>
          <a:solidFill>
            <a:srgbClr val="9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ande diagonale 25"/>
          <p:cNvSpPr/>
          <p:nvPr/>
        </p:nvSpPr>
        <p:spPr>
          <a:xfrm>
            <a:off x="6482742" y="944422"/>
            <a:ext cx="947057" cy="1009990"/>
          </a:xfrm>
          <a:prstGeom prst="diagStripe">
            <a:avLst>
              <a:gd name="adj" fmla="val 0"/>
            </a:avLst>
          </a:prstGeom>
          <a:solidFill>
            <a:srgbClr val="F0F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ande diagonale 26"/>
          <p:cNvSpPr/>
          <p:nvPr/>
        </p:nvSpPr>
        <p:spPr>
          <a:xfrm>
            <a:off x="9445861" y="944422"/>
            <a:ext cx="947057" cy="1009990"/>
          </a:xfrm>
          <a:prstGeom prst="diagStripe">
            <a:avLst>
              <a:gd name="adj" fmla="val 0"/>
            </a:avLst>
          </a:prstGeom>
          <a:solidFill>
            <a:srgbClr val="F0F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ande diagonale 36"/>
          <p:cNvSpPr/>
          <p:nvPr/>
        </p:nvSpPr>
        <p:spPr>
          <a:xfrm>
            <a:off x="560915" y="4836192"/>
            <a:ext cx="947057" cy="1009990"/>
          </a:xfrm>
          <a:prstGeom prst="diagStripe">
            <a:avLst>
              <a:gd name="adj" fmla="val 0"/>
            </a:avLst>
          </a:prstGeom>
          <a:solidFill>
            <a:srgbClr val="FCD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ande diagonale 37"/>
          <p:cNvSpPr/>
          <p:nvPr/>
        </p:nvSpPr>
        <p:spPr>
          <a:xfrm>
            <a:off x="3518533" y="4836192"/>
            <a:ext cx="947057" cy="1009990"/>
          </a:xfrm>
          <a:prstGeom prst="diagStripe">
            <a:avLst>
              <a:gd name="adj" fmla="val 0"/>
            </a:avLst>
          </a:prstGeom>
          <a:solidFill>
            <a:srgbClr val="FCD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ande diagonale 38"/>
          <p:cNvSpPr/>
          <p:nvPr/>
        </p:nvSpPr>
        <p:spPr>
          <a:xfrm>
            <a:off x="6481652" y="4836192"/>
            <a:ext cx="947057" cy="1009990"/>
          </a:xfrm>
          <a:prstGeom prst="diagStripe">
            <a:avLst>
              <a:gd name="adj" fmla="val 0"/>
            </a:avLst>
          </a:prstGeom>
          <a:solidFill>
            <a:srgbClr val="BC9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ande diagonale 39"/>
          <p:cNvSpPr/>
          <p:nvPr/>
        </p:nvSpPr>
        <p:spPr>
          <a:xfrm>
            <a:off x="9451121" y="4836192"/>
            <a:ext cx="947057" cy="1009990"/>
          </a:xfrm>
          <a:prstGeom prst="diagStripe">
            <a:avLst>
              <a:gd name="adj" fmla="val 0"/>
            </a:avLst>
          </a:prstGeom>
          <a:solidFill>
            <a:srgbClr val="FCD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0915" y="547448"/>
            <a:ext cx="1177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Roles to improve your meetings</a:t>
            </a:r>
            <a:endParaRPr lang="en-US" sz="1800" dirty="0">
              <a:solidFill>
                <a:srgbClr val="02718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580915" y="8885618"/>
            <a:ext cx="220688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308" y="473629"/>
            <a:ext cx="232673" cy="2322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69094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 rot="10800000">
            <a:off x="3503408" y="2465742"/>
            <a:ext cx="2954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Helps to make decisions.</a:t>
            </a:r>
          </a:p>
        </p:txBody>
      </p:sp>
      <p:sp>
        <p:nvSpPr>
          <p:cNvPr id="17" name="ZoneTexte 16"/>
          <p:cNvSpPr txBox="1"/>
          <p:nvPr/>
        </p:nvSpPr>
        <p:spPr>
          <a:xfrm rot="10800000">
            <a:off x="483089" y="3928423"/>
            <a:ext cx="295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Conflicts </a:t>
            </a:r>
          </a:p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Arbitrator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 rot="10800000">
            <a:off x="4012979" y="3928423"/>
            <a:ext cx="1972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Decisions Facilitator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 rot="10800000">
            <a:off x="6920169" y="4113089"/>
            <a:ext cx="197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008F"/>
                </a:solidFill>
              </a:rPr>
              <a:t>Observer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 rot="10800000">
            <a:off x="9909402" y="4113089"/>
            <a:ext cx="197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008F"/>
                </a:solidFill>
              </a:rPr>
              <a:t>Host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 rot="10800000">
            <a:off x="483089" y="7819154"/>
            <a:ext cx="302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Meeting</a:t>
            </a:r>
          </a:p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 Facilitator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 rot="10800000">
            <a:off x="4012979" y="8003820"/>
            <a:ext cx="197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Note Taker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 rot="10800000">
            <a:off x="6468011" y="8003820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Time Keeper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 rot="10800000">
            <a:off x="9779949" y="7819154"/>
            <a:ext cx="2231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8F"/>
                </a:solidFill>
              </a:rPr>
              <a:t>Technology Keeper</a:t>
            </a:r>
            <a:endParaRPr lang="en-US" sz="2400" b="1" dirty="0">
              <a:solidFill>
                <a:srgbClr val="00008F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 rot="10800000">
            <a:off x="6797782" y="2004078"/>
            <a:ext cx="2217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Identifies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Meeting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Best Practices &amp; Anti-Patterns.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10800000">
            <a:off x="9525000" y="5675817"/>
            <a:ext cx="2705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Steps up meeting technology (video call, microphone, …) and troubleshoots as needed. 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10800000">
            <a:off x="6468011" y="5521929"/>
            <a:ext cx="2876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Reminds people of meeting time constrains. </a:t>
            </a:r>
            <a:endParaRPr lang="en-US" sz="2000" dirty="0">
              <a:solidFill>
                <a:srgbClr val="00008F"/>
              </a:solidFill>
            </a:endParaRPr>
          </a:p>
          <a:p>
            <a:pPr algn="ctr"/>
            <a:r>
              <a:rPr lang="en-US" sz="2000" dirty="0">
                <a:solidFill>
                  <a:srgbClr val="00008F"/>
                </a:solidFill>
              </a:rPr>
              <a:t>C</a:t>
            </a:r>
            <a:r>
              <a:rPr lang="en-US" sz="2000" dirty="0" smtClean="0">
                <a:solidFill>
                  <a:srgbClr val="00008F"/>
                </a:solidFill>
              </a:rPr>
              <a:t>alls the question of whether to continue the discussions if time runs out. 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10800000">
            <a:off x="3503408" y="5521929"/>
            <a:ext cx="2954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Records Tasks, Decisions, …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Takes general notes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Provides a verbal high level summary at the end of the meeting.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 rot="10800000">
            <a:off x="417309" y="5297104"/>
            <a:ext cx="308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Guides meeting participants through the agenda.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Keeps the team on track to achieving the meeting’s objectives.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Ensure everyone’s voice is heard.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 rot="10800000">
            <a:off x="483088" y="2311854"/>
            <a:ext cx="295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Helps to solve conflicts positively.</a:t>
            </a:r>
          </a:p>
        </p:txBody>
      </p:sp>
      <p:sp>
        <p:nvSpPr>
          <p:cNvPr id="44" name="ZoneTexte 43"/>
          <p:cNvSpPr txBox="1"/>
          <p:nvPr/>
        </p:nvSpPr>
        <p:spPr>
          <a:xfrm rot="10800000">
            <a:off x="9509352" y="1696301"/>
            <a:ext cx="2705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8F"/>
                </a:solidFill>
              </a:rPr>
              <a:t>Makes reservations of meeting room, drinks, food, travel &amp; hotel. </a:t>
            </a:r>
            <a:endParaRPr lang="en-US" sz="2000" dirty="0" smtClean="0">
              <a:solidFill>
                <a:srgbClr val="00008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Sends </a:t>
            </a:r>
            <a:r>
              <a:rPr lang="en-US" sz="2000" dirty="0">
                <a:solidFill>
                  <a:srgbClr val="00008F"/>
                </a:solidFill>
              </a:rPr>
              <a:t>invitations. Welcomes participants. </a:t>
            </a:r>
            <a:endParaRPr lang="en-US" sz="2000" dirty="0" smtClean="0">
              <a:solidFill>
                <a:srgbClr val="00008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Sends  </a:t>
            </a:r>
            <a:r>
              <a:rPr lang="en-US" sz="2000" dirty="0">
                <a:solidFill>
                  <a:srgbClr val="00008F"/>
                </a:solidFill>
              </a:rPr>
              <a:t>minutes.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20" name="Rectangle 1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22966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Interdiction 37"/>
          <p:cNvSpPr/>
          <p:nvPr/>
        </p:nvSpPr>
        <p:spPr>
          <a:xfrm rot="16200000">
            <a:off x="9591889" y="5094761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nterdiction 41"/>
          <p:cNvSpPr/>
          <p:nvPr/>
        </p:nvSpPr>
        <p:spPr>
          <a:xfrm rot="16200000">
            <a:off x="6622284" y="5094761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Interdiction 42"/>
          <p:cNvSpPr/>
          <p:nvPr/>
        </p:nvSpPr>
        <p:spPr>
          <a:xfrm rot="16200000">
            <a:off x="3725517" y="5094761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488030" y="7741533"/>
            <a:ext cx="288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Questions AND Answers.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Closed Questions.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4" name="Interdiction 43"/>
          <p:cNvSpPr/>
          <p:nvPr/>
        </p:nvSpPr>
        <p:spPr>
          <a:xfrm rot="16200000">
            <a:off x="676789" y="5094760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Interdiction 46"/>
          <p:cNvSpPr/>
          <p:nvPr/>
        </p:nvSpPr>
        <p:spPr>
          <a:xfrm rot="16200000">
            <a:off x="6622284" y="1182777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Interdiction 47"/>
          <p:cNvSpPr/>
          <p:nvPr/>
        </p:nvSpPr>
        <p:spPr>
          <a:xfrm rot="16200000">
            <a:off x="3725516" y="1182776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Interdiction 48"/>
          <p:cNvSpPr/>
          <p:nvPr/>
        </p:nvSpPr>
        <p:spPr>
          <a:xfrm rot="16200000">
            <a:off x="676788" y="1182777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615230" y="3911907"/>
            <a:ext cx="2565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Judges and/or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Investigates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0723" y="3727241"/>
            <a:ext cx="276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Undercuts and distracts others with sarcasm and jokes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818318" y="4096573"/>
            <a:ext cx="242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Monologue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763645" y="7741533"/>
            <a:ext cx="226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Negative and/or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Defensive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2053" name="Picture 5" descr="C:\Users\S077280\Downloads\shield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78" y="565770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077280\Downloads\s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6006234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077280\Downloads\jok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77" y="174572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7208573" y="5657709"/>
            <a:ext cx="1578075" cy="1440000"/>
            <a:chOff x="7208573" y="5657709"/>
            <a:chExt cx="1578075" cy="1440000"/>
          </a:xfrm>
        </p:grpSpPr>
        <p:pic>
          <p:nvPicPr>
            <p:cNvPr id="2051" name="Picture 3" descr="C:\Users\S077280\Downloads\discuss-iss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573" y="5657709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S077280\Downloads\locked-padlo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35" y="6337442"/>
              <a:ext cx="477713" cy="47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ZoneTexte 50"/>
          <p:cNvSpPr txBox="1"/>
          <p:nvPr/>
        </p:nvSpPr>
        <p:spPr>
          <a:xfrm>
            <a:off x="3531476" y="7741533"/>
            <a:ext cx="286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8F"/>
                </a:solidFill>
              </a:rPr>
              <a:t>Distractions by </a:t>
            </a:r>
            <a:r>
              <a:rPr lang="en-US" sz="2000" dirty="0" smtClean="0">
                <a:solidFill>
                  <a:srgbClr val="00008F"/>
                </a:solidFill>
              </a:rPr>
              <a:t>Phones </a:t>
            </a:r>
            <a:r>
              <a:rPr lang="en-US" sz="2000" dirty="0">
                <a:solidFill>
                  <a:srgbClr val="00008F"/>
                </a:solidFill>
              </a:rPr>
              <a:t>and/or Computers</a:t>
            </a:r>
          </a:p>
        </p:txBody>
      </p:sp>
      <p:pic>
        <p:nvPicPr>
          <p:cNvPr id="2057" name="Picture 9" descr="C:\Users\S077280\Downloads\dialogue-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77" y="565770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/>
          <p:cNvSpPr txBox="1"/>
          <p:nvPr/>
        </p:nvSpPr>
        <p:spPr>
          <a:xfrm>
            <a:off x="996960" y="7741533"/>
            <a:ext cx="197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Makes Presumptions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2058" name="Picture 10" descr="C:\Users\S077280\Downloads\box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73" y="174572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6488030" y="3727241"/>
            <a:ext cx="288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Shows impatience.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Interrupts others.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Dominates others.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2059" name="Picture 11" descr="C:\Users\S077280\Downloads\speech-bubble-geometri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805" y="174572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54"/>
          <p:cNvSpPr txBox="1"/>
          <p:nvPr/>
        </p:nvSpPr>
        <p:spPr>
          <a:xfrm>
            <a:off x="4425062" y="2234893"/>
            <a:ext cx="121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8F"/>
                </a:solidFill>
              </a:rPr>
              <a:t>Blah …</a:t>
            </a:r>
            <a:endParaRPr lang="en-US" sz="2400" dirty="0">
              <a:solidFill>
                <a:srgbClr val="00008F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30" name="Rectangle 2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S077280\Downloads\hand-graving-smartpho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49" y="565770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Interdiction 45"/>
          <p:cNvSpPr/>
          <p:nvPr/>
        </p:nvSpPr>
        <p:spPr>
          <a:xfrm rot="16200000">
            <a:off x="9591890" y="1182777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documents\S077280\Desktop\En-Cours\Agile-Kakemono\K10-Roles-Meetings\aucti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78" y="170762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ZoneTexte 53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60915" y="547448"/>
            <a:ext cx="1177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Meetings Anti-Patterns</a:t>
            </a:r>
          </a:p>
        </p:txBody>
      </p:sp>
    </p:spTree>
    <p:extLst>
      <p:ext uri="{BB962C8B-B14F-4D97-AF65-F5344CB8AC3E}">
        <p14:creationId xmlns:p14="http://schemas.microsoft.com/office/powerpoint/2010/main" val="3697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50122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Interdiction 37"/>
          <p:cNvSpPr/>
          <p:nvPr/>
        </p:nvSpPr>
        <p:spPr>
          <a:xfrm rot="5400000">
            <a:off x="9591889" y="5047307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Interdiction 38"/>
          <p:cNvSpPr/>
          <p:nvPr/>
        </p:nvSpPr>
        <p:spPr>
          <a:xfrm rot="5400000">
            <a:off x="6622284" y="5047307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Interdiction 39"/>
          <p:cNvSpPr/>
          <p:nvPr/>
        </p:nvSpPr>
        <p:spPr>
          <a:xfrm rot="5400000">
            <a:off x="3725516" y="5047306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nterdiction 40"/>
          <p:cNvSpPr/>
          <p:nvPr/>
        </p:nvSpPr>
        <p:spPr>
          <a:xfrm rot="5400000">
            <a:off x="676788" y="5047307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 rot="10800000">
            <a:off x="9615230" y="7776437"/>
            <a:ext cx="2565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Judges and/or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Investigates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 rot="10800000">
            <a:off x="600723" y="7591771"/>
            <a:ext cx="276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Undercuts and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 distracts others with sarcasm and jokes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 rot="10800000">
            <a:off x="3818318" y="7961103"/>
            <a:ext cx="242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Monologue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45" name="Picture 2" descr="C:\documents\S077280\Desktop\En-Cours\Agile-Kakemono\K10-Roles-Meetings\au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178178" y="557215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7" descr="C:\Users\S077280\Downloads\jok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3077" y="561025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S077280\Downloads\box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08573" y="561025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ZoneTexte 47"/>
          <p:cNvSpPr txBox="1"/>
          <p:nvPr/>
        </p:nvSpPr>
        <p:spPr>
          <a:xfrm rot="10800000">
            <a:off x="6488030" y="7591771"/>
            <a:ext cx="288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Shows impatience.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Interrupts others.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Dominates others.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49" name="Picture 11" descr="C:\Users\S077280\Downloads\speech-bubble-geometr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11805" y="561025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 rot="10800000">
            <a:off x="4425062" y="6099423"/>
            <a:ext cx="121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8F"/>
                </a:solidFill>
              </a:rPr>
              <a:t>Blah …</a:t>
            </a:r>
            <a:endParaRPr lang="en-US" sz="2400" dirty="0">
              <a:solidFill>
                <a:srgbClr val="00008F"/>
              </a:solidFill>
            </a:endParaRPr>
          </a:p>
        </p:txBody>
      </p:sp>
      <p:sp>
        <p:nvSpPr>
          <p:cNvPr id="51" name="Interdiction 50"/>
          <p:cNvSpPr/>
          <p:nvPr/>
        </p:nvSpPr>
        <p:spPr>
          <a:xfrm rot="5400000">
            <a:off x="9591889" y="1279631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Interdiction 51"/>
          <p:cNvSpPr/>
          <p:nvPr/>
        </p:nvSpPr>
        <p:spPr>
          <a:xfrm rot="5400000">
            <a:off x="6622284" y="1279631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Interdiction 52"/>
          <p:cNvSpPr/>
          <p:nvPr/>
        </p:nvSpPr>
        <p:spPr>
          <a:xfrm rot="5400000">
            <a:off x="3725517" y="1279631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 rot="10800000">
            <a:off x="6488030" y="3926403"/>
            <a:ext cx="288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Questions AND Answers.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Closed Questions.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5" name="Interdiction 54"/>
          <p:cNvSpPr/>
          <p:nvPr/>
        </p:nvSpPr>
        <p:spPr>
          <a:xfrm rot="5400000">
            <a:off x="676789" y="1279630"/>
            <a:ext cx="2612578" cy="2565898"/>
          </a:xfrm>
          <a:prstGeom prst="noSmoking">
            <a:avLst>
              <a:gd name="adj" fmla="val 9383"/>
            </a:avLst>
          </a:prstGeom>
          <a:solidFill>
            <a:srgbClr val="F0FF93">
              <a:alpha val="54000"/>
            </a:srgb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 rot="10800000">
            <a:off x="9763645" y="3926403"/>
            <a:ext cx="226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Negative and/or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Defensive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57" name="Picture 5" descr="C:\Users\S077280\Downloads\shield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178178" y="18425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:\Users\S077280\Downloads\s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623371" y="2191104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e 58"/>
          <p:cNvGrpSpPr/>
          <p:nvPr/>
        </p:nvGrpSpPr>
        <p:grpSpPr>
          <a:xfrm rot="10800000">
            <a:off x="7208573" y="1842579"/>
            <a:ext cx="1578075" cy="1440000"/>
            <a:chOff x="7208573" y="5657709"/>
            <a:chExt cx="1578075" cy="1440000"/>
          </a:xfrm>
        </p:grpSpPr>
        <p:pic>
          <p:nvPicPr>
            <p:cNvPr id="60" name="Picture 3" descr="C:\Users\S077280\Downloads\discuss-issu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573" y="5657709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 descr="C:\Users\S077280\Downloads\locked-padloc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935" y="6337442"/>
              <a:ext cx="477713" cy="47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ZoneTexte 61"/>
          <p:cNvSpPr txBox="1"/>
          <p:nvPr/>
        </p:nvSpPr>
        <p:spPr>
          <a:xfrm rot="10800000">
            <a:off x="3531476" y="3926403"/>
            <a:ext cx="286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8F"/>
                </a:solidFill>
              </a:rPr>
              <a:t>Distractions by </a:t>
            </a:r>
            <a:r>
              <a:rPr lang="en-US" sz="2000" dirty="0" smtClean="0">
                <a:solidFill>
                  <a:srgbClr val="00008F"/>
                </a:solidFill>
              </a:rPr>
              <a:t>Phones </a:t>
            </a:r>
            <a:r>
              <a:rPr lang="en-US" sz="2000" dirty="0">
                <a:solidFill>
                  <a:srgbClr val="00008F"/>
                </a:solidFill>
              </a:rPr>
              <a:t>and/or Computers</a:t>
            </a:r>
          </a:p>
        </p:txBody>
      </p:sp>
      <p:pic>
        <p:nvPicPr>
          <p:cNvPr id="63" name="Picture 9" descr="C:\Users\S077280\Downloads\dialogue-bo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3077" y="18425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/>
          <p:cNvSpPr txBox="1"/>
          <p:nvPr/>
        </p:nvSpPr>
        <p:spPr>
          <a:xfrm rot="10800000">
            <a:off x="996960" y="3926403"/>
            <a:ext cx="197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Makes Presumptions</a:t>
            </a:r>
            <a:endParaRPr lang="en-US" sz="2000" dirty="0">
              <a:solidFill>
                <a:srgbClr val="00008F"/>
              </a:solidFill>
            </a:endParaRPr>
          </a:p>
        </p:txBody>
      </p:sp>
      <p:pic>
        <p:nvPicPr>
          <p:cNvPr id="65" name="Picture 2" descr="C:\Users\S077280\Downloads\hand-graving-smartpho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98549" y="18425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20188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ZoneTexte 38"/>
          <p:cNvSpPr txBox="1"/>
          <p:nvPr/>
        </p:nvSpPr>
        <p:spPr>
          <a:xfrm>
            <a:off x="9616786" y="5218207"/>
            <a:ext cx="2565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Be Curious, Caring and Open-Minded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02279" y="5218207"/>
            <a:ext cx="276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Encourage Everyone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to Contribute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819874" y="5218207"/>
            <a:ext cx="242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Listen to One Another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489586" y="5218207"/>
            <a:ext cx="288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Repeat and Review People’s Points</a:t>
            </a:r>
            <a:endParaRPr lang="en-US" sz="2000" dirty="0">
              <a:solidFill>
                <a:srgbClr val="00008F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30" name="Rectangle 2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10039660" y="7754385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7070055" y="7774901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4173287" y="7795417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1124559" y="7815933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077280\Downloads\busine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3" y="605581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077280\Downloads\liste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61" y="605581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077280\Downloads\repl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29" y="605581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077280\Downloads\open-mi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734" y="605581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S077280\Downloads\targ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33" y="22689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10039660" y="3896404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7070055" y="3916920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4173287" y="3937436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>
            <a:off x="1124559" y="3957952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C:\Users\S077280\Downloads\on-time-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61" y="22689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S077280\Downloads\coffee-c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29" y="22689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S077280\Downloads\number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734" y="22689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9616786" y="1106384"/>
            <a:ext cx="256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At End,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Remind Decision(s)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&amp; Conclude 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02279" y="1093321"/>
            <a:ext cx="276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At Start,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Remind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Objectives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19874" y="1302329"/>
            <a:ext cx="242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8F"/>
                </a:solidFill>
              </a:rPr>
              <a:t>Start &amp; End </a:t>
            </a:r>
            <a:endParaRPr lang="en-US" sz="2000" dirty="0" smtClean="0">
              <a:solidFill>
                <a:srgbClr val="00008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On Time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489586" y="1119447"/>
            <a:ext cx="288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Break (s)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depending on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duration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60915" y="536767"/>
            <a:ext cx="247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27180"/>
                </a:solidFill>
              </a:rPr>
              <a:t>   Wasabi Cards</a:t>
            </a:r>
            <a:endParaRPr lang="en-US" sz="2000" b="1" dirty="0">
              <a:solidFill>
                <a:srgbClr val="02718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60915" y="547448"/>
            <a:ext cx="1177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27180"/>
                </a:solidFill>
              </a:rPr>
              <a:t>Patterns to improve your meetings</a:t>
            </a:r>
            <a:endParaRPr lang="en-US" sz="1800" dirty="0">
              <a:solidFill>
                <a:srgbClr val="0271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60374"/>
              </p:ext>
            </p:extLst>
          </p:nvPr>
        </p:nvGraphicFramePr>
        <p:xfrm>
          <a:off x="519952" y="909918"/>
          <a:ext cx="11851344" cy="778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62836"/>
                <a:gridCol w="2962836"/>
                <a:gridCol w="2962836"/>
                <a:gridCol w="2962836"/>
              </a:tblGrid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06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ZoneTexte 38"/>
          <p:cNvSpPr txBox="1"/>
          <p:nvPr/>
        </p:nvSpPr>
        <p:spPr>
          <a:xfrm rot="10800000">
            <a:off x="9616786" y="3911907"/>
            <a:ext cx="2565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Be Curious, Caring and Open-Minded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 rot="10800000">
            <a:off x="602279" y="3911907"/>
            <a:ext cx="276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Encourage Everyone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to Contribute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10800000">
            <a:off x="3819874" y="3911907"/>
            <a:ext cx="242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Listen to One Another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 rot="10800000">
            <a:off x="6489586" y="3911907"/>
            <a:ext cx="288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Repeat and Review People’s Points</a:t>
            </a:r>
            <a:endParaRPr lang="en-US" sz="2000" dirty="0">
              <a:solidFill>
                <a:srgbClr val="00008F"/>
              </a:solidFill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-28104" y="-1"/>
            <a:ext cx="12829707" cy="9605620"/>
            <a:chOff x="-28104" y="-1"/>
            <a:chExt cx="12829707" cy="9605620"/>
          </a:xfrm>
        </p:grpSpPr>
        <p:sp>
          <p:nvSpPr>
            <p:cNvPr id="30" name="Rectangle 29"/>
            <p:cNvSpPr/>
            <p:nvPr/>
          </p:nvSpPr>
          <p:spPr>
            <a:xfrm>
              <a:off x="0" y="-1"/>
              <a:ext cx="12801603" cy="916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28104" y="8682669"/>
              <a:ext cx="12829703" cy="922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-4554609" y="4526507"/>
              <a:ext cx="9605619" cy="552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780315" y="4579912"/>
              <a:ext cx="9601200" cy="44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10039660" y="1366578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7070055" y="1387094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4173287" y="1407610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1124559" y="1428126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077280\Downloads\busine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4633" y="226754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077280\Downloads\liste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13361" y="226754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077280\Downloads\repla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10129" y="226754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077280\Downloads\open-min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179734" y="226754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077280\Downloads\targe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64633" y="614867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10039660" y="5176578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7070055" y="5197094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4173287" y="5217610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documents\S077280\Desktop\five-stars-outlin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8" b="18970"/>
          <a:stretch/>
        </p:blipFill>
        <p:spPr bwMode="auto">
          <a:xfrm rot="10800000">
            <a:off x="1124559" y="5238126"/>
            <a:ext cx="1720149" cy="5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077280\Downloads\on-time-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13361" y="614867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077280\Downloads\coffee-cu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10129" y="614867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077280\Downloads\number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179734" y="614867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/>
          <p:cNvSpPr txBox="1"/>
          <p:nvPr/>
        </p:nvSpPr>
        <p:spPr>
          <a:xfrm rot="10800000">
            <a:off x="9616786" y="7637884"/>
            <a:ext cx="256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At End,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Remind Decision(s)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&amp; Conclude 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 rot="10800000">
            <a:off x="602279" y="7624821"/>
            <a:ext cx="276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At Start,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Remind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Objectives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 rot="10800000">
            <a:off x="3819874" y="7833829"/>
            <a:ext cx="2426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8F"/>
                </a:solidFill>
              </a:rPr>
              <a:t>Start &amp; End </a:t>
            </a:r>
            <a:endParaRPr lang="en-US" sz="2000" dirty="0" smtClean="0">
              <a:solidFill>
                <a:srgbClr val="00008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On Time</a:t>
            </a:r>
            <a:endParaRPr lang="en-US" sz="2000" dirty="0">
              <a:solidFill>
                <a:srgbClr val="00008F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 rot="10800000">
            <a:off x="6489586" y="7650947"/>
            <a:ext cx="288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Break (s)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depending on </a:t>
            </a:r>
          </a:p>
          <a:p>
            <a:pPr algn="ctr"/>
            <a:r>
              <a:rPr lang="en-US" sz="2000" dirty="0" smtClean="0">
                <a:solidFill>
                  <a:srgbClr val="00008F"/>
                </a:solidFill>
              </a:rPr>
              <a:t>duration</a:t>
            </a:r>
            <a:endParaRPr lang="en-US" sz="2000" dirty="0">
              <a:solidFill>
                <a:srgbClr val="0000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347</Words>
  <Application>Microsoft Office PowerPoint</Application>
  <PresentationFormat>A3 (297 x 420 mm)</PresentationFormat>
  <Paragraphs>108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204</cp:revision>
  <cp:lastPrinted>2019-06-14T13:18:49Z</cp:lastPrinted>
  <dcterms:created xsi:type="dcterms:W3CDTF">2019-03-08T13:53:54Z</dcterms:created>
  <dcterms:modified xsi:type="dcterms:W3CDTF">2019-08-20T12:06:18Z</dcterms:modified>
</cp:coreProperties>
</file>