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2" r:id="rId2"/>
    <p:sldId id="270" r:id="rId3"/>
    <p:sldId id="276" r:id="rId4"/>
    <p:sldId id="277" r:id="rId5"/>
    <p:sldId id="274" r:id="rId6"/>
    <p:sldId id="278" r:id="rId7"/>
    <p:sldId id="275" r:id="rId8"/>
    <p:sldId id="279" r:id="rId9"/>
  </p:sldIdLst>
  <p:sldSz cx="12801600" cy="9601200" type="A3"/>
  <p:notesSz cx="6797675" cy="9926638"/>
  <p:defaultTextStyle>
    <a:defPPr>
      <a:defRPr lang="en-US"/>
    </a:defPPr>
    <a:lvl1pPr marL="0" algn="l" defTabSz="1433779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716890" algn="l" defTabSz="1433779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1433779" algn="l" defTabSz="1433779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2150669" algn="l" defTabSz="1433779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2867558" algn="l" defTabSz="1433779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3584448" algn="l" defTabSz="1433779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4301338" algn="l" defTabSz="1433779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5018227" algn="l" defTabSz="1433779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5735117" algn="l" defTabSz="1433779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F93"/>
    <a:srgbClr val="B5D0EE"/>
    <a:srgbClr val="027180"/>
    <a:srgbClr val="914146"/>
    <a:srgbClr val="668980"/>
    <a:srgbClr val="00ADC6"/>
    <a:srgbClr val="00008F"/>
    <a:srgbClr val="BC9D45"/>
    <a:srgbClr val="FCD3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-582" y="1080"/>
      </p:cViewPr>
      <p:guideLst>
        <p:guide orient="horz" pos="3024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B4B60C-BB3C-4A86-99D9-9DE817CB00B7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E1C16E-797C-4D1A-AF2B-04498F28CAD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5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https://www.youtube.com/watch?v=K7agjXFFQJU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1C16E-797C-4D1A-AF2B-04498F28CA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061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1C16E-797C-4D1A-AF2B-04498F28CA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061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1C16E-797C-4D1A-AF2B-04498F28CAD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061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2081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801600" cy="9601200"/>
          </a:xfrm>
          <a:prstGeom prst="rect">
            <a:avLst/>
          </a:prstGeom>
          <a:solidFill>
            <a:srgbClr val="9FD9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3378" tIns="71689" rIns="143378" bIns="71689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18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1433779" rtl="0" eaLnBrk="1" latinLnBrk="0" hangingPunct="1">
        <a:spcBef>
          <a:spcPct val="0"/>
        </a:spcBef>
        <a:buNone/>
        <a:defRPr sz="6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7667" indent="-537667" algn="l" defTabSz="1433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1pPr>
      <a:lvl2pPr marL="1164946" indent="-448056" algn="l" defTabSz="1433779" rtl="0" eaLnBrk="1" latinLnBrk="0" hangingPunct="1">
        <a:spcBef>
          <a:spcPct val="20000"/>
        </a:spcBef>
        <a:buFont typeface="Arial" panose="020B0604020202020204" pitchFamily="34" charset="0"/>
        <a:buChar char="–"/>
        <a:defRPr sz="4400" kern="1200">
          <a:solidFill>
            <a:schemeClr val="tx1"/>
          </a:solidFill>
          <a:latin typeface="+mn-lt"/>
          <a:ea typeface="+mn-ea"/>
          <a:cs typeface="+mn-cs"/>
        </a:defRPr>
      </a:lvl2pPr>
      <a:lvl3pPr marL="1792224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3pPr>
      <a:lvl4pPr marL="2509114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226003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»"/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942893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659782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376672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093562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16890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33779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50669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67558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84448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301338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5018227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735117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501569"/>
              </p:ext>
            </p:extLst>
          </p:nvPr>
        </p:nvGraphicFramePr>
        <p:xfrm>
          <a:off x="519952" y="909918"/>
          <a:ext cx="11851344" cy="778136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962836"/>
                <a:gridCol w="2962836"/>
                <a:gridCol w="2962836"/>
                <a:gridCol w="2962836"/>
              </a:tblGrid>
              <a:tr h="389068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9068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ZoneTexte 2"/>
          <p:cNvSpPr txBox="1"/>
          <p:nvPr/>
        </p:nvSpPr>
        <p:spPr>
          <a:xfrm>
            <a:off x="1029571" y="1795541"/>
            <a:ext cx="1972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27180"/>
                </a:solidFill>
              </a:rPr>
              <a:t>TIME NAZI</a:t>
            </a:r>
            <a:endParaRPr lang="en-US" b="1" dirty="0">
              <a:solidFill>
                <a:srgbClr val="027180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6790715" y="1795541"/>
            <a:ext cx="2231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27180"/>
                </a:solidFill>
              </a:rPr>
              <a:t>NEGATOR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9802004" y="1795541"/>
            <a:ext cx="2231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27180"/>
                </a:solidFill>
              </a:rPr>
              <a:t>OL’THIN SKIN</a:t>
            </a:r>
            <a:endParaRPr lang="en-US" b="1" dirty="0">
              <a:solidFill>
                <a:srgbClr val="027180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029571" y="5242360"/>
            <a:ext cx="19722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27180"/>
                </a:solidFill>
              </a:rPr>
              <a:t>W.T.</a:t>
            </a:r>
          </a:p>
          <a:p>
            <a:pPr algn="ctr"/>
            <a:r>
              <a:rPr lang="en-US" b="1" dirty="0" smtClean="0">
                <a:solidFill>
                  <a:srgbClr val="027180"/>
                </a:solidFill>
              </a:rPr>
              <a:t>EPHRAIM</a:t>
            </a:r>
            <a:endParaRPr lang="en-US" b="1" dirty="0">
              <a:solidFill>
                <a:srgbClr val="027180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973747" y="5457803"/>
            <a:ext cx="1972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27180"/>
                </a:solidFill>
              </a:rPr>
              <a:t>RAMBLER</a:t>
            </a:r>
            <a:endParaRPr lang="en-US" b="1" dirty="0">
              <a:solidFill>
                <a:srgbClr val="027180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6855442" y="5457803"/>
            <a:ext cx="21016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rgbClr val="027180"/>
                </a:solidFill>
              </a:rPr>
              <a:t>DOMINATOR</a:t>
            </a:r>
            <a:endParaRPr lang="en-US" b="1" dirty="0">
              <a:solidFill>
                <a:srgbClr val="027180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9823076" y="5242360"/>
            <a:ext cx="21889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rgbClr val="027180"/>
                </a:solidFill>
              </a:rPr>
              <a:t>SOCIAL NETWORKER</a:t>
            </a:r>
            <a:endParaRPr lang="en-US" b="1" dirty="0">
              <a:solidFill>
                <a:srgbClr val="027180"/>
              </a:solidFill>
            </a:endParaRPr>
          </a:p>
        </p:txBody>
      </p:sp>
      <p:grpSp>
        <p:nvGrpSpPr>
          <p:cNvPr id="5" name="Groupe 4"/>
          <p:cNvGrpSpPr/>
          <p:nvPr/>
        </p:nvGrpSpPr>
        <p:grpSpPr>
          <a:xfrm>
            <a:off x="-28104" y="-1"/>
            <a:ext cx="12829707" cy="9605620"/>
            <a:chOff x="-28104" y="-1"/>
            <a:chExt cx="12829707" cy="9605620"/>
          </a:xfrm>
        </p:grpSpPr>
        <p:sp>
          <p:nvSpPr>
            <p:cNvPr id="2" name="Rectangle 1"/>
            <p:cNvSpPr/>
            <p:nvPr/>
          </p:nvSpPr>
          <p:spPr>
            <a:xfrm>
              <a:off x="0" y="-1"/>
              <a:ext cx="12801603" cy="9167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-28104" y="8682669"/>
              <a:ext cx="12829703" cy="9229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 rot="16200000">
              <a:off x="-4554609" y="4526507"/>
              <a:ext cx="9605619" cy="5526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7780315" y="4579912"/>
              <a:ext cx="9601200" cy="4413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ZoneTexte 16"/>
          <p:cNvSpPr txBox="1"/>
          <p:nvPr/>
        </p:nvSpPr>
        <p:spPr>
          <a:xfrm>
            <a:off x="560915" y="536767"/>
            <a:ext cx="24752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27180"/>
                </a:solidFill>
              </a:rPr>
              <a:t>   Wasabi Cards</a:t>
            </a:r>
            <a:endParaRPr lang="en-US" sz="2000" b="1" dirty="0">
              <a:solidFill>
                <a:srgbClr val="027180"/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560915" y="547448"/>
            <a:ext cx="11775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027180"/>
                </a:solidFill>
              </a:rPr>
              <a:t>		                    Behavioral Archetypes                             	</a:t>
            </a:r>
            <a:r>
              <a:rPr lang="en-US" sz="1800" dirty="0">
                <a:solidFill>
                  <a:srgbClr val="027180"/>
                </a:solidFill>
              </a:rPr>
              <a:t>T</a:t>
            </a:r>
            <a:r>
              <a:rPr lang="en-US" sz="1800" dirty="0" smtClean="0">
                <a:solidFill>
                  <a:srgbClr val="027180"/>
                </a:solidFill>
              </a:rPr>
              <a:t>RIPP &amp; TYLER</a:t>
            </a:r>
            <a:endParaRPr lang="en-US" sz="1800" dirty="0">
              <a:solidFill>
                <a:srgbClr val="02718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2580915" y="8885618"/>
            <a:ext cx="220688" cy="2322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90308" y="473629"/>
            <a:ext cx="232673" cy="2322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ZoneTexte 52"/>
          <p:cNvSpPr txBox="1"/>
          <p:nvPr/>
        </p:nvSpPr>
        <p:spPr>
          <a:xfrm>
            <a:off x="3973747" y="1364654"/>
            <a:ext cx="19722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27180"/>
                </a:solidFill>
              </a:rPr>
              <a:t>GET HERE WHEN YOU CAN GUY</a:t>
            </a:r>
            <a:endParaRPr lang="en-US" b="1" dirty="0">
              <a:solidFill>
                <a:srgbClr val="027180"/>
              </a:solidFill>
            </a:endParaRPr>
          </a:p>
        </p:txBody>
      </p:sp>
      <p:pic>
        <p:nvPicPr>
          <p:cNvPr id="54" name="Picture 5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71308" y="3974590"/>
            <a:ext cx="1577112" cy="772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5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27132" y="3974590"/>
            <a:ext cx="1577112" cy="772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5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129019" y="3974590"/>
            <a:ext cx="1577112" cy="772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5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117730" y="3974590"/>
            <a:ext cx="1577112" cy="772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5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71308" y="7879180"/>
            <a:ext cx="1577112" cy="772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5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27132" y="7879180"/>
            <a:ext cx="1577112" cy="772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5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129019" y="7879180"/>
            <a:ext cx="1577112" cy="772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5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117730" y="7879180"/>
            <a:ext cx="1577112" cy="772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à coins arrondis 5"/>
          <p:cNvSpPr/>
          <p:nvPr/>
        </p:nvSpPr>
        <p:spPr>
          <a:xfrm rot="20696894">
            <a:off x="1024994" y="2623500"/>
            <a:ext cx="2082642" cy="1146217"/>
          </a:xfrm>
          <a:prstGeom prst="wedgeRoundRectCallout">
            <a:avLst>
              <a:gd name="adj1" fmla="val -31062"/>
              <a:gd name="adj2" fmla="val 70435"/>
              <a:gd name="adj3" fmla="val 16667"/>
            </a:avLst>
          </a:prstGeom>
          <a:noFill/>
          <a:ln w="3175">
            <a:solidFill>
              <a:srgbClr val="02718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27180"/>
                </a:solidFill>
              </a:rPr>
              <a:t>Cares more about staying on track than he </a:t>
            </a:r>
            <a:r>
              <a:rPr lang="en-US" sz="1600" dirty="0" smtClean="0">
                <a:solidFill>
                  <a:srgbClr val="027180"/>
                </a:solidFill>
              </a:rPr>
              <a:t>does with </a:t>
            </a:r>
            <a:r>
              <a:rPr lang="en-US" sz="1600" dirty="0">
                <a:solidFill>
                  <a:srgbClr val="027180"/>
                </a:solidFill>
              </a:rPr>
              <a:t>his first born child.</a:t>
            </a:r>
          </a:p>
        </p:txBody>
      </p:sp>
      <p:sp>
        <p:nvSpPr>
          <p:cNvPr id="37" name="Rectangle à coins arrondis 36"/>
          <p:cNvSpPr/>
          <p:nvPr/>
        </p:nvSpPr>
        <p:spPr>
          <a:xfrm rot="20696894">
            <a:off x="3988369" y="3076750"/>
            <a:ext cx="1874781" cy="635907"/>
          </a:xfrm>
          <a:prstGeom prst="wedgeRoundRectCallout">
            <a:avLst>
              <a:gd name="adj1" fmla="val -31062"/>
              <a:gd name="adj2" fmla="val 70435"/>
              <a:gd name="adj3" fmla="val 16667"/>
            </a:avLst>
          </a:prstGeom>
          <a:noFill/>
          <a:ln w="3175">
            <a:solidFill>
              <a:srgbClr val="02718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27180"/>
                </a:solidFill>
              </a:rPr>
              <a:t>Late every time.</a:t>
            </a:r>
            <a:endParaRPr lang="en-US" sz="1600" dirty="0"/>
          </a:p>
        </p:txBody>
      </p:sp>
      <p:sp>
        <p:nvSpPr>
          <p:cNvPr id="38" name="Rectangle à coins arrondis 37"/>
          <p:cNvSpPr/>
          <p:nvPr/>
        </p:nvSpPr>
        <p:spPr>
          <a:xfrm rot="20696894">
            <a:off x="6945084" y="2987106"/>
            <a:ext cx="1874781" cy="635907"/>
          </a:xfrm>
          <a:prstGeom prst="wedgeRoundRectCallout">
            <a:avLst>
              <a:gd name="adj1" fmla="val -31062"/>
              <a:gd name="adj2" fmla="val 70435"/>
              <a:gd name="adj3" fmla="val 16667"/>
            </a:avLst>
          </a:prstGeom>
          <a:noFill/>
          <a:ln w="3175">
            <a:solidFill>
              <a:srgbClr val="02718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27180"/>
                </a:solidFill>
              </a:rPr>
              <a:t>Can find a hole in anything.</a:t>
            </a:r>
          </a:p>
        </p:txBody>
      </p:sp>
      <p:sp>
        <p:nvSpPr>
          <p:cNvPr id="39" name="Rectangle à coins arrondis 38"/>
          <p:cNvSpPr/>
          <p:nvPr/>
        </p:nvSpPr>
        <p:spPr>
          <a:xfrm rot="20696894">
            <a:off x="9969077" y="2880354"/>
            <a:ext cx="1874781" cy="635907"/>
          </a:xfrm>
          <a:prstGeom prst="wedgeRoundRectCallout">
            <a:avLst>
              <a:gd name="adj1" fmla="val -31062"/>
              <a:gd name="adj2" fmla="val 70435"/>
              <a:gd name="adj3" fmla="val 16667"/>
            </a:avLst>
          </a:prstGeom>
          <a:noFill/>
          <a:ln w="3175">
            <a:solidFill>
              <a:srgbClr val="02718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27180"/>
                </a:solidFill>
              </a:rPr>
              <a:t>Perpetually attended.</a:t>
            </a:r>
          </a:p>
        </p:txBody>
      </p:sp>
      <p:sp>
        <p:nvSpPr>
          <p:cNvPr id="40" name="Rectangle à coins arrondis 39"/>
          <p:cNvSpPr/>
          <p:nvPr/>
        </p:nvSpPr>
        <p:spPr>
          <a:xfrm rot="20696894">
            <a:off x="1060369" y="6720069"/>
            <a:ext cx="1874781" cy="905502"/>
          </a:xfrm>
          <a:prstGeom prst="wedgeRoundRectCallout">
            <a:avLst>
              <a:gd name="adj1" fmla="val -31062"/>
              <a:gd name="adj2" fmla="val 70435"/>
              <a:gd name="adj3" fmla="val 16667"/>
            </a:avLst>
          </a:prstGeom>
          <a:noFill/>
          <a:ln w="3175">
            <a:solidFill>
              <a:srgbClr val="02718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27180"/>
                </a:solidFill>
              </a:rPr>
              <a:t>Proves there IS such a thing as a bad idea.</a:t>
            </a:r>
          </a:p>
        </p:txBody>
      </p:sp>
      <p:sp>
        <p:nvSpPr>
          <p:cNvPr id="42" name="Rectangle à coins arrondis 41"/>
          <p:cNvSpPr/>
          <p:nvPr/>
        </p:nvSpPr>
        <p:spPr>
          <a:xfrm rot="20696894">
            <a:off x="3989148" y="6399958"/>
            <a:ext cx="1874781" cy="1169104"/>
          </a:xfrm>
          <a:prstGeom prst="wedgeRoundRectCallout">
            <a:avLst>
              <a:gd name="adj1" fmla="val -31062"/>
              <a:gd name="adj2" fmla="val 70435"/>
              <a:gd name="adj3" fmla="val 16667"/>
            </a:avLst>
          </a:prstGeom>
          <a:noFill/>
          <a:ln w="3175">
            <a:solidFill>
              <a:srgbClr val="02718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27180"/>
                </a:solidFill>
              </a:rPr>
              <a:t>Able to fit one sentence into fourteen paragraphs</a:t>
            </a:r>
          </a:p>
        </p:txBody>
      </p:sp>
      <p:sp>
        <p:nvSpPr>
          <p:cNvPr id="44" name="Rectangle à coins arrondis 43"/>
          <p:cNvSpPr/>
          <p:nvPr/>
        </p:nvSpPr>
        <p:spPr>
          <a:xfrm rot="20696894">
            <a:off x="6926983" y="6514066"/>
            <a:ext cx="1874781" cy="958699"/>
          </a:xfrm>
          <a:prstGeom prst="wedgeRoundRectCallout">
            <a:avLst>
              <a:gd name="adj1" fmla="val -31062"/>
              <a:gd name="adj2" fmla="val 70435"/>
              <a:gd name="adj3" fmla="val 16667"/>
            </a:avLst>
          </a:prstGeom>
          <a:noFill/>
          <a:ln w="3175">
            <a:solidFill>
              <a:srgbClr val="02718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27180"/>
                </a:solidFill>
              </a:rPr>
              <a:t>Never heard a better idea than is own.</a:t>
            </a:r>
          </a:p>
        </p:txBody>
      </p:sp>
      <p:sp>
        <p:nvSpPr>
          <p:cNvPr id="45" name="Rectangle à coins arrondis 44"/>
          <p:cNvSpPr/>
          <p:nvPr/>
        </p:nvSpPr>
        <p:spPr>
          <a:xfrm rot="20696894">
            <a:off x="10010990" y="6505160"/>
            <a:ext cx="1874781" cy="958699"/>
          </a:xfrm>
          <a:prstGeom prst="wedgeRoundRectCallout">
            <a:avLst>
              <a:gd name="adj1" fmla="val -31062"/>
              <a:gd name="adj2" fmla="val 70435"/>
              <a:gd name="adj3" fmla="val 16667"/>
            </a:avLst>
          </a:prstGeom>
          <a:noFill/>
          <a:ln w="3175">
            <a:solidFill>
              <a:srgbClr val="02718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27180"/>
                </a:solidFill>
              </a:rPr>
              <a:t>Fully present (somewhere else).</a:t>
            </a:r>
          </a:p>
        </p:txBody>
      </p:sp>
    </p:spTree>
    <p:extLst>
      <p:ext uri="{BB962C8B-B14F-4D97-AF65-F5344CB8AC3E}">
        <p14:creationId xmlns:p14="http://schemas.microsoft.com/office/powerpoint/2010/main" val="4947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au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269822"/>
              </p:ext>
            </p:extLst>
          </p:nvPr>
        </p:nvGraphicFramePr>
        <p:xfrm>
          <a:off x="519952" y="909918"/>
          <a:ext cx="11851344" cy="778136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962836"/>
                <a:gridCol w="2962836"/>
                <a:gridCol w="2962836"/>
                <a:gridCol w="2962836"/>
              </a:tblGrid>
              <a:tr h="389068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9068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4" name="ZoneTexte 33"/>
          <p:cNvSpPr txBox="1"/>
          <p:nvPr/>
        </p:nvSpPr>
        <p:spPr>
          <a:xfrm rot="7686000">
            <a:off x="-252219" y="6511514"/>
            <a:ext cx="4486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Play it – Feel it – Guess it 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19" name="Groupe 18"/>
          <p:cNvGrpSpPr/>
          <p:nvPr/>
        </p:nvGrpSpPr>
        <p:grpSpPr>
          <a:xfrm>
            <a:off x="-28104" y="-1"/>
            <a:ext cx="12829707" cy="9605620"/>
            <a:chOff x="-28104" y="-1"/>
            <a:chExt cx="12829707" cy="9605620"/>
          </a:xfrm>
        </p:grpSpPr>
        <p:sp>
          <p:nvSpPr>
            <p:cNvPr id="20" name="Rectangle 19"/>
            <p:cNvSpPr/>
            <p:nvPr/>
          </p:nvSpPr>
          <p:spPr>
            <a:xfrm>
              <a:off x="0" y="-1"/>
              <a:ext cx="12801603" cy="9167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-28104" y="8682669"/>
              <a:ext cx="12829703" cy="9229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 rot="16200000">
              <a:off x="-4554609" y="4526507"/>
              <a:ext cx="9605619" cy="5526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7780315" y="4579912"/>
              <a:ext cx="9601200" cy="4413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ZoneTexte 23"/>
          <p:cNvSpPr txBox="1"/>
          <p:nvPr/>
        </p:nvSpPr>
        <p:spPr>
          <a:xfrm rot="7686000">
            <a:off x="2592101" y="6511514"/>
            <a:ext cx="4486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Play it – Feel it – Guess it 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6" name="ZoneTexte 25"/>
          <p:cNvSpPr txBox="1"/>
          <p:nvPr/>
        </p:nvSpPr>
        <p:spPr>
          <a:xfrm rot="7686000">
            <a:off x="5709398" y="6511514"/>
            <a:ext cx="4486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Play it – Feel it – Guess it 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 rot="7686000">
            <a:off x="8772214" y="6511514"/>
            <a:ext cx="4486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Play it – Feel it – Guess it 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 rot="7686000">
            <a:off x="-252217" y="2593494"/>
            <a:ext cx="4486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Play it – Feel it – Guess it 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 rot="7686000">
            <a:off x="2592103" y="2593494"/>
            <a:ext cx="4486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Play it – Feel it – Guess it 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 rot="7686000">
            <a:off x="5709400" y="2593494"/>
            <a:ext cx="4486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Play it – Feel it – Guess it 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2" name="ZoneTexte 31"/>
          <p:cNvSpPr txBox="1"/>
          <p:nvPr/>
        </p:nvSpPr>
        <p:spPr>
          <a:xfrm rot="7686000">
            <a:off x="8772216" y="2593494"/>
            <a:ext cx="4486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Play it – Feel it – Guess it 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49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31823"/>
              </p:ext>
            </p:extLst>
          </p:nvPr>
        </p:nvGraphicFramePr>
        <p:xfrm>
          <a:off x="519952" y="909918"/>
          <a:ext cx="11851344" cy="778136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962836"/>
                <a:gridCol w="2962836"/>
                <a:gridCol w="2962836"/>
                <a:gridCol w="2962836"/>
              </a:tblGrid>
              <a:tr h="389068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9068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ZoneTexte 2"/>
          <p:cNvSpPr txBox="1"/>
          <p:nvPr/>
        </p:nvSpPr>
        <p:spPr>
          <a:xfrm>
            <a:off x="1041657" y="4032360"/>
            <a:ext cx="1972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HIPPO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4025954" y="4032360"/>
            <a:ext cx="1972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chemeClr val="bg1"/>
                </a:solidFill>
              </a:rPr>
              <a:t>BULL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6833616" y="4032360"/>
            <a:ext cx="2231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FOX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9785737" y="4032360"/>
            <a:ext cx="2231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RAT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019060" y="7935823"/>
            <a:ext cx="1972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CHICKEN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4003357" y="7935823"/>
            <a:ext cx="1972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CAT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6940473" y="7935823"/>
            <a:ext cx="1972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chemeClr val="bg1"/>
                </a:solidFill>
              </a:rPr>
              <a:t>SEAGULL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9892594" y="7935823"/>
            <a:ext cx="1972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chemeClr val="bg1"/>
                </a:solidFill>
              </a:rPr>
              <a:t>LAMB</a:t>
            </a:r>
            <a:endParaRPr lang="en-US" sz="2000" b="1" dirty="0">
              <a:solidFill>
                <a:schemeClr val="bg1"/>
              </a:solidFill>
            </a:endParaRPr>
          </a:p>
        </p:txBody>
      </p:sp>
      <p:grpSp>
        <p:nvGrpSpPr>
          <p:cNvPr id="5" name="Groupe 4"/>
          <p:cNvGrpSpPr/>
          <p:nvPr/>
        </p:nvGrpSpPr>
        <p:grpSpPr>
          <a:xfrm>
            <a:off x="-28104" y="-1"/>
            <a:ext cx="12829707" cy="9605620"/>
            <a:chOff x="-28104" y="-1"/>
            <a:chExt cx="12829707" cy="9605620"/>
          </a:xfrm>
        </p:grpSpPr>
        <p:sp>
          <p:nvSpPr>
            <p:cNvPr id="2" name="Rectangle 1"/>
            <p:cNvSpPr/>
            <p:nvPr/>
          </p:nvSpPr>
          <p:spPr>
            <a:xfrm>
              <a:off x="0" y="-1"/>
              <a:ext cx="12801603" cy="9167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-28104" y="8682669"/>
              <a:ext cx="12829703" cy="9229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 rot="16200000">
              <a:off x="-4554609" y="4526507"/>
              <a:ext cx="9605619" cy="5526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7780315" y="4579912"/>
              <a:ext cx="9601200" cy="4413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ZoneTexte 16"/>
          <p:cNvSpPr txBox="1"/>
          <p:nvPr/>
        </p:nvSpPr>
        <p:spPr>
          <a:xfrm>
            <a:off x="560915" y="536767"/>
            <a:ext cx="24752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27180"/>
                </a:solidFill>
              </a:rPr>
              <a:t>   Wasabi Cards</a:t>
            </a:r>
            <a:endParaRPr lang="en-US" sz="2000" b="1" dirty="0">
              <a:solidFill>
                <a:srgbClr val="027180"/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560915" y="547448"/>
            <a:ext cx="11775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027180"/>
                </a:solidFill>
              </a:rPr>
              <a:t>		                    Behavioral Archetypes                            	Animals’ Ark</a:t>
            </a:r>
            <a:endParaRPr lang="en-US" sz="1800" dirty="0">
              <a:solidFill>
                <a:srgbClr val="02718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2580915" y="8885618"/>
            <a:ext cx="220688" cy="2322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90308" y="473629"/>
            <a:ext cx="232673" cy="2322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documents\S077280\Desktop\MeetUp-Shannon\FramAnimals\hippo-head-outline-from-frontal-vi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177" y="1356785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documents\S077280\Desktop\MeetUp-Shannon\FramAnimals\bul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474" y="1356785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C:\documents\S077280\Desktop\MeetUp-Shannon\FramAnimals\fo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590" y="1356785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5" descr="C:\documents\S077280\Desktop\MeetUp-Shannon\FramAnimals\ra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8711" y="1356785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documents\S077280\Desktop\MeetUp-Shannon\FramAnimals\chicke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177" y="5096814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7" descr="C:\documents\S077280\Desktop\MeetUp-Shannon\FramAnimals\happy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474" y="5096814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documents\S077280\Desktop\MeetUp-Shannon\FramAnimals\seagull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590" y="5096814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documents\S077280\Desktop\MeetUp-Shannon\FramAnimals\lamb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8711" y="5096814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ZoneTexte 35"/>
          <p:cNvSpPr txBox="1"/>
          <p:nvPr/>
        </p:nvSpPr>
        <p:spPr>
          <a:xfrm>
            <a:off x="985034" y="3180859"/>
            <a:ext cx="2040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Highest </a:t>
            </a:r>
            <a:r>
              <a:rPr lang="en-US" sz="1600" dirty="0">
                <a:solidFill>
                  <a:schemeClr val="bg1"/>
                </a:solidFill>
              </a:rPr>
              <a:t>Paid Persons Opinion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9526161" y="3057748"/>
            <a:ext cx="2705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negative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anti-agile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deceivers</a:t>
            </a:r>
          </a:p>
        </p:txBody>
      </p:sp>
      <p:sp>
        <p:nvSpPr>
          <p:cNvPr id="38" name="ZoneTexte 37"/>
          <p:cNvSpPr txBox="1"/>
          <p:nvPr/>
        </p:nvSpPr>
        <p:spPr>
          <a:xfrm>
            <a:off x="6485981" y="3057748"/>
            <a:ext cx="2876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steal resources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Steal ideas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focus / own success</a:t>
            </a:r>
          </a:p>
        </p:txBody>
      </p:sp>
      <p:sp>
        <p:nvSpPr>
          <p:cNvPr id="39" name="ZoneTexte 38"/>
          <p:cNvSpPr txBox="1"/>
          <p:nvPr/>
        </p:nvSpPr>
        <p:spPr>
          <a:xfrm>
            <a:off x="3580443" y="3057748"/>
            <a:ext cx="27521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command &amp; control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deviate </a:t>
            </a:r>
            <a:r>
              <a:rPr lang="en-US" sz="1600" dirty="0" smtClean="0">
                <a:solidFill>
                  <a:schemeClr val="bg1"/>
                </a:solidFill>
              </a:rPr>
              <a:t>, want </a:t>
            </a:r>
            <a:r>
              <a:rPr lang="en-US" sz="1600" dirty="0">
                <a:solidFill>
                  <a:schemeClr val="bg1"/>
                </a:solidFill>
              </a:rPr>
              <a:t>to maintain their own status ..</a:t>
            </a:r>
          </a:p>
        </p:txBody>
      </p:sp>
      <p:sp>
        <p:nvSpPr>
          <p:cNvPr id="40" name="ZoneTexte 39"/>
          <p:cNvSpPr txBox="1"/>
          <p:nvPr/>
        </p:nvSpPr>
        <p:spPr>
          <a:xfrm>
            <a:off x="3512203" y="6662012"/>
            <a:ext cx="29545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lazy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not assertive 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not in the team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like to be left </a:t>
            </a:r>
            <a:r>
              <a:rPr lang="en-US" sz="1600" dirty="0" smtClean="0">
                <a:solidFill>
                  <a:schemeClr val="bg1"/>
                </a:solidFill>
              </a:rPr>
              <a:t>alone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6818086" y="6908234"/>
            <a:ext cx="2217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no real contribution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talking &amp; annoying </a:t>
            </a:r>
          </a:p>
        </p:txBody>
      </p:sp>
      <p:sp>
        <p:nvSpPr>
          <p:cNvPr id="51" name="ZoneTexte 50"/>
          <p:cNvSpPr txBox="1"/>
          <p:nvPr/>
        </p:nvSpPr>
        <p:spPr>
          <a:xfrm>
            <a:off x="678248" y="6662012"/>
            <a:ext cx="26538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come and go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not dedicated 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not accountable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may / rotten egg </a:t>
            </a:r>
            <a:endParaRPr lang="en-US" sz="1600" dirty="0" smtClean="0">
              <a:solidFill>
                <a:schemeClr val="bg1"/>
              </a:solidFill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9526161" y="6785123"/>
            <a:ext cx="2705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involved, engaged 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committed to the work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assertive and accountable</a:t>
            </a:r>
          </a:p>
        </p:txBody>
      </p:sp>
    </p:spTree>
    <p:extLst>
      <p:ext uri="{BB962C8B-B14F-4D97-AF65-F5344CB8AC3E}">
        <p14:creationId xmlns:p14="http://schemas.microsoft.com/office/powerpoint/2010/main" val="213968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au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608050"/>
              </p:ext>
            </p:extLst>
          </p:nvPr>
        </p:nvGraphicFramePr>
        <p:xfrm>
          <a:off x="519952" y="909918"/>
          <a:ext cx="11851344" cy="778136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962836"/>
                <a:gridCol w="2962836"/>
                <a:gridCol w="2962836"/>
                <a:gridCol w="2962836"/>
              </a:tblGrid>
              <a:tr h="389068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9068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4" name="ZoneTexte 33"/>
          <p:cNvSpPr txBox="1"/>
          <p:nvPr/>
        </p:nvSpPr>
        <p:spPr>
          <a:xfrm rot="7686000">
            <a:off x="-252219" y="6511514"/>
            <a:ext cx="4486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Play it – Feel it – Guess it 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19" name="Groupe 18"/>
          <p:cNvGrpSpPr/>
          <p:nvPr/>
        </p:nvGrpSpPr>
        <p:grpSpPr>
          <a:xfrm>
            <a:off x="-28104" y="-1"/>
            <a:ext cx="12829707" cy="9605620"/>
            <a:chOff x="-28104" y="-1"/>
            <a:chExt cx="12829707" cy="9605620"/>
          </a:xfrm>
        </p:grpSpPr>
        <p:sp>
          <p:nvSpPr>
            <p:cNvPr id="20" name="Rectangle 19"/>
            <p:cNvSpPr/>
            <p:nvPr/>
          </p:nvSpPr>
          <p:spPr>
            <a:xfrm>
              <a:off x="0" y="-1"/>
              <a:ext cx="12801603" cy="9167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-28104" y="8682669"/>
              <a:ext cx="12829703" cy="9229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 rot="16200000">
              <a:off x="-4554609" y="4526507"/>
              <a:ext cx="9605619" cy="5526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7780315" y="4579912"/>
              <a:ext cx="9601200" cy="4413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ZoneTexte 23"/>
          <p:cNvSpPr txBox="1"/>
          <p:nvPr/>
        </p:nvSpPr>
        <p:spPr>
          <a:xfrm rot="7686000">
            <a:off x="2592101" y="6511514"/>
            <a:ext cx="4486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Play it – Feel it – Guess it 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6" name="ZoneTexte 25"/>
          <p:cNvSpPr txBox="1"/>
          <p:nvPr/>
        </p:nvSpPr>
        <p:spPr>
          <a:xfrm rot="7686000">
            <a:off x="5709398" y="6511514"/>
            <a:ext cx="4486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Play it – Feel it – Guess it 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 rot="7686000">
            <a:off x="8772214" y="6511514"/>
            <a:ext cx="4486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Play it – Feel it – Guess it 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 rot="7686000">
            <a:off x="-252217" y="2593494"/>
            <a:ext cx="4486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Play it – Feel it – Guess it 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 rot="7686000">
            <a:off x="2592103" y="2593494"/>
            <a:ext cx="4486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Play it – Feel it – Guess it 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 rot="7686000">
            <a:off x="5709400" y="2593494"/>
            <a:ext cx="4486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Play it – Feel it – Guess it 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2" name="ZoneTexte 31"/>
          <p:cNvSpPr txBox="1"/>
          <p:nvPr/>
        </p:nvSpPr>
        <p:spPr>
          <a:xfrm rot="7686000">
            <a:off x="8772216" y="2593494"/>
            <a:ext cx="4486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Play it – Feel it – Guess it 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13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025432"/>
              </p:ext>
            </p:extLst>
          </p:nvPr>
        </p:nvGraphicFramePr>
        <p:xfrm>
          <a:off x="519952" y="909918"/>
          <a:ext cx="11851344" cy="778136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962836"/>
                <a:gridCol w="2962836"/>
                <a:gridCol w="2962836"/>
                <a:gridCol w="2962836"/>
              </a:tblGrid>
              <a:tr h="389068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9068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ZoneTexte 11"/>
          <p:cNvSpPr txBox="1"/>
          <p:nvPr/>
        </p:nvSpPr>
        <p:spPr>
          <a:xfrm>
            <a:off x="6790715" y="1298458"/>
            <a:ext cx="2231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27180"/>
                </a:solidFill>
              </a:rPr>
              <a:t>MORIARTY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9802004" y="1287028"/>
            <a:ext cx="2231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27180"/>
                </a:solidFill>
              </a:rPr>
              <a:t>BOXER</a:t>
            </a:r>
          </a:p>
        </p:txBody>
      </p:sp>
      <p:grpSp>
        <p:nvGrpSpPr>
          <p:cNvPr id="5" name="Groupe 4"/>
          <p:cNvGrpSpPr/>
          <p:nvPr/>
        </p:nvGrpSpPr>
        <p:grpSpPr>
          <a:xfrm>
            <a:off x="-28104" y="-1"/>
            <a:ext cx="12829707" cy="9605620"/>
            <a:chOff x="-28104" y="-1"/>
            <a:chExt cx="12829707" cy="9605620"/>
          </a:xfrm>
        </p:grpSpPr>
        <p:sp>
          <p:nvSpPr>
            <p:cNvPr id="2" name="Rectangle 1"/>
            <p:cNvSpPr/>
            <p:nvPr/>
          </p:nvSpPr>
          <p:spPr>
            <a:xfrm>
              <a:off x="0" y="-1"/>
              <a:ext cx="12801603" cy="9167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-28104" y="8682669"/>
              <a:ext cx="12829703" cy="9229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 rot="16200000">
              <a:off x="-4554609" y="4526507"/>
              <a:ext cx="9605619" cy="5526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7780315" y="4579912"/>
              <a:ext cx="9601200" cy="4413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ZoneTexte 16"/>
          <p:cNvSpPr txBox="1"/>
          <p:nvPr/>
        </p:nvSpPr>
        <p:spPr>
          <a:xfrm>
            <a:off x="560915" y="536767"/>
            <a:ext cx="24752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27180"/>
                </a:solidFill>
              </a:rPr>
              <a:t>   Wasabi Cards</a:t>
            </a:r>
            <a:endParaRPr lang="en-US" sz="2000" b="1" dirty="0">
              <a:solidFill>
                <a:srgbClr val="027180"/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3493828" y="552156"/>
            <a:ext cx="5909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027180"/>
                </a:solidFill>
              </a:rPr>
              <a:t>Behavioral Archetypes</a:t>
            </a:r>
            <a:endParaRPr lang="en-US" sz="1800" dirty="0">
              <a:solidFill>
                <a:srgbClr val="02718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2580915" y="8885618"/>
            <a:ext cx="220688" cy="2322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90308" y="473629"/>
            <a:ext cx="232673" cy="2322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ZoneTexte 52"/>
          <p:cNvSpPr txBox="1"/>
          <p:nvPr/>
        </p:nvSpPr>
        <p:spPr>
          <a:xfrm>
            <a:off x="3703613" y="1298458"/>
            <a:ext cx="2492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rgbClr val="027180"/>
                </a:solidFill>
              </a:rPr>
              <a:t>JUMPER</a:t>
            </a:r>
            <a:endParaRPr lang="en-US" b="1" dirty="0">
              <a:solidFill>
                <a:srgbClr val="027180"/>
              </a:solidFill>
            </a:endParaRPr>
          </a:p>
        </p:txBody>
      </p:sp>
      <p:sp>
        <p:nvSpPr>
          <p:cNvPr id="65" name="ZoneTexte 64"/>
          <p:cNvSpPr txBox="1"/>
          <p:nvPr/>
        </p:nvSpPr>
        <p:spPr>
          <a:xfrm>
            <a:off x="6920169" y="3020099"/>
            <a:ext cx="19722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27180"/>
                </a:solidFill>
              </a:rPr>
              <a:t>Manipulates and obfuscates. May not see the full picture. Conspires while convincing. Distracts, distorts, politicks.</a:t>
            </a:r>
          </a:p>
        </p:txBody>
      </p:sp>
      <p:sp>
        <p:nvSpPr>
          <p:cNvPr id="66" name="ZoneTexte 65"/>
          <p:cNvSpPr txBox="1"/>
          <p:nvPr/>
        </p:nvSpPr>
        <p:spPr>
          <a:xfrm>
            <a:off x="3639669" y="3020099"/>
            <a:ext cx="26200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27180"/>
                </a:solidFill>
              </a:rPr>
              <a:t>Presents a conclusion from partial information, then argues for </a:t>
            </a:r>
            <a:r>
              <a:rPr lang="en-US" sz="1600" dirty="0" smtClean="0">
                <a:solidFill>
                  <a:srgbClr val="027180"/>
                </a:solidFill>
              </a:rPr>
              <a:t>it. </a:t>
            </a:r>
            <a:r>
              <a:rPr lang="en-US" sz="1600" dirty="0">
                <a:solidFill>
                  <a:srgbClr val="027180"/>
                </a:solidFill>
              </a:rPr>
              <a:t>Breaks the flow of analysis or discussions when the team is trying to tease out a solution.</a:t>
            </a:r>
          </a:p>
        </p:txBody>
      </p:sp>
      <p:sp>
        <p:nvSpPr>
          <p:cNvPr id="67" name="ZoneTexte 66"/>
          <p:cNvSpPr txBox="1"/>
          <p:nvPr/>
        </p:nvSpPr>
        <p:spPr>
          <a:xfrm>
            <a:off x="9931458" y="3020099"/>
            <a:ext cx="19722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27180"/>
                </a:solidFill>
              </a:rPr>
              <a:t>Challenges any and all statements. </a:t>
            </a:r>
            <a:endParaRPr lang="en-US" sz="1600" dirty="0" smtClean="0">
              <a:solidFill>
                <a:srgbClr val="027180"/>
              </a:solidFill>
            </a:endParaRPr>
          </a:p>
          <a:p>
            <a:pPr algn="ctr"/>
            <a:r>
              <a:rPr lang="en-US" sz="1600" dirty="0" smtClean="0">
                <a:solidFill>
                  <a:srgbClr val="027180"/>
                </a:solidFill>
              </a:rPr>
              <a:t>Fires </a:t>
            </a:r>
            <a:r>
              <a:rPr lang="en-US" sz="1600" dirty="0">
                <a:solidFill>
                  <a:srgbClr val="027180"/>
                </a:solidFill>
              </a:rPr>
              <a:t>questions exhaustively. Sometimes confrontational.</a:t>
            </a:r>
          </a:p>
        </p:txBody>
      </p:sp>
      <p:sp>
        <p:nvSpPr>
          <p:cNvPr id="50" name="ZoneTexte 49"/>
          <p:cNvSpPr txBox="1"/>
          <p:nvPr/>
        </p:nvSpPr>
        <p:spPr>
          <a:xfrm>
            <a:off x="809519" y="5172174"/>
            <a:ext cx="2266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27180"/>
                </a:solidFill>
              </a:rPr>
              <a:t>CLOUDY</a:t>
            </a:r>
            <a:endParaRPr lang="en-US" b="1" dirty="0">
              <a:solidFill>
                <a:srgbClr val="027180"/>
              </a:solidFill>
            </a:endParaRPr>
          </a:p>
        </p:txBody>
      </p:sp>
      <p:sp>
        <p:nvSpPr>
          <p:cNvPr id="74" name="ZoneTexte 73"/>
          <p:cNvSpPr txBox="1"/>
          <p:nvPr/>
        </p:nvSpPr>
        <p:spPr>
          <a:xfrm>
            <a:off x="956752" y="6997954"/>
            <a:ext cx="19722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27180"/>
                </a:solidFill>
              </a:rPr>
              <a:t>Unprepared. Asks </a:t>
            </a:r>
            <a:r>
              <a:rPr lang="en-US" sz="1600" dirty="0">
                <a:solidFill>
                  <a:srgbClr val="027180"/>
                </a:solidFill>
              </a:rPr>
              <a:t>questions. Forces  to waste time by recapping and explaining previous </a:t>
            </a:r>
            <a:r>
              <a:rPr lang="en-US" sz="1600" dirty="0" smtClean="0">
                <a:solidFill>
                  <a:srgbClr val="027180"/>
                </a:solidFill>
              </a:rPr>
              <a:t>points.</a:t>
            </a:r>
            <a:endParaRPr lang="en-US" sz="1600" dirty="0">
              <a:solidFill>
                <a:srgbClr val="027180"/>
              </a:solidFill>
            </a:endParaRPr>
          </a:p>
        </p:txBody>
      </p:sp>
      <p:sp>
        <p:nvSpPr>
          <p:cNvPr id="64" name="ZoneTexte 63"/>
          <p:cNvSpPr txBox="1"/>
          <p:nvPr/>
        </p:nvSpPr>
        <p:spPr>
          <a:xfrm>
            <a:off x="956752" y="3020099"/>
            <a:ext cx="19722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27180"/>
                </a:solidFill>
              </a:rPr>
              <a:t>Know It all. Directs </a:t>
            </a:r>
            <a:r>
              <a:rPr lang="en-US" sz="1600" dirty="0">
                <a:solidFill>
                  <a:srgbClr val="027180"/>
                </a:solidFill>
              </a:rPr>
              <a:t>and restricts the conversation. Chooses the ideas and actions that s/he feels are best.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783008" y="1083015"/>
            <a:ext cx="22667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27180"/>
                </a:solidFill>
              </a:rPr>
              <a:t>TV SERIES</a:t>
            </a:r>
          </a:p>
          <a:p>
            <a:pPr algn="ctr"/>
            <a:r>
              <a:rPr lang="en-US" b="1" dirty="0" smtClean="0">
                <a:solidFill>
                  <a:srgbClr val="027180"/>
                </a:solidFill>
              </a:rPr>
              <a:t>DIRECTOR</a:t>
            </a:r>
            <a:endParaRPr lang="en-US" b="1" dirty="0">
              <a:solidFill>
                <a:srgbClr val="027180"/>
              </a:solidFill>
            </a:endParaRPr>
          </a:p>
        </p:txBody>
      </p:sp>
      <p:pic>
        <p:nvPicPr>
          <p:cNvPr id="1036" name="Picture 12" descr="C:\Users\S077280\Downloads\jumping-danc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338" y="1961554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S077280\Downloads\boxin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3246" y="1961554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077280\Downloads\puppe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0383" y="1961554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S077280\Downloads\cinematographic-announcer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271" y="1961554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S077280\Downloads\cloud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068" y="5845381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ZoneTexte 26"/>
          <p:cNvSpPr txBox="1"/>
          <p:nvPr/>
        </p:nvSpPr>
        <p:spPr>
          <a:xfrm>
            <a:off x="9403307" y="552156"/>
            <a:ext cx="2956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027180"/>
                </a:solidFill>
              </a:rPr>
              <a:t>Your TV Series</a:t>
            </a:r>
            <a:endParaRPr lang="en-US" sz="1800" dirty="0">
              <a:solidFill>
                <a:srgbClr val="0271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77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au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109782"/>
              </p:ext>
            </p:extLst>
          </p:nvPr>
        </p:nvGraphicFramePr>
        <p:xfrm>
          <a:off x="519952" y="909918"/>
          <a:ext cx="11851344" cy="778136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962836"/>
                <a:gridCol w="2962836"/>
                <a:gridCol w="2962836"/>
                <a:gridCol w="2962836"/>
              </a:tblGrid>
              <a:tr h="389068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9068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4" name="ZoneTexte 33"/>
          <p:cNvSpPr txBox="1"/>
          <p:nvPr/>
        </p:nvSpPr>
        <p:spPr>
          <a:xfrm rot="7686000">
            <a:off x="-252219" y="6511514"/>
            <a:ext cx="4486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Play it – Feel it – Guess it 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19" name="Groupe 18"/>
          <p:cNvGrpSpPr/>
          <p:nvPr/>
        </p:nvGrpSpPr>
        <p:grpSpPr>
          <a:xfrm>
            <a:off x="-28104" y="-1"/>
            <a:ext cx="12829707" cy="9605620"/>
            <a:chOff x="-28104" y="-1"/>
            <a:chExt cx="12829707" cy="9605620"/>
          </a:xfrm>
        </p:grpSpPr>
        <p:sp>
          <p:nvSpPr>
            <p:cNvPr id="20" name="Rectangle 19"/>
            <p:cNvSpPr/>
            <p:nvPr/>
          </p:nvSpPr>
          <p:spPr>
            <a:xfrm>
              <a:off x="0" y="-1"/>
              <a:ext cx="12801603" cy="9167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-28104" y="8682669"/>
              <a:ext cx="12829703" cy="9229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 rot="16200000">
              <a:off x="-4554609" y="4526507"/>
              <a:ext cx="9605619" cy="5526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7780315" y="4579912"/>
              <a:ext cx="9601200" cy="4413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ZoneTexte 23"/>
          <p:cNvSpPr txBox="1"/>
          <p:nvPr/>
        </p:nvSpPr>
        <p:spPr>
          <a:xfrm rot="7686000">
            <a:off x="2592101" y="6511514"/>
            <a:ext cx="4486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Play it – Feel it – Guess it 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6" name="ZoneTexte 25"/>
          <p:cNvSpPr txBox="1"/>
          <p:nvPr/>
        </p:nvSpPr>
        <p:spPr>
          <a:xfrm rot="7686000">
            <a:off x="5709398" y="6511514"/>
            <a:ext cx="4486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Play it – Feel it – Guess it 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 rot="7686000">
            <a:off x="8772214" y="6511514"/>
            <a:ext cx="4486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Play it – Feel it – Guess it 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 rot="7686000">
            <a:off x="-252217" y="2593494"/>
            <a:ext cx="4486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Play it – Feel it – Guess it 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 rot="7686000">
            <a:off x="2592103" y="2593494"/>
            <a:ext cx="4486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Play it – Feel it – Guess it 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 rot="7686000">
            <a:off x="5709400" y="2593494"/>
            <a:ext cx="4486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Play it – Feel it – Guess it 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2" name="ZoneTexte 31"/>
          <p:cNvSpPr txBox="1"/>
          <p:nvPr/>
        </p:nvSpPr>
        <p:spPr>
          <a:xfrm rot="7686000">
            <a:off x="8772216" y="2593494"/>
            <a:ext cx="4486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Play it – Feel it – Guess it 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2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792379"/>
              </p:ext>
            </p:extLst>
          </p:nvPr>
        </p:nvGraphicFramePr>
        <p:xfrm>
          <a:off x="519952" y="909918"/>
          <a:ext cx="11851344" cy="778136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962836"/>
                <a:gridCol w="2962836"/>
                <a:gridCol w="2962836"/>
                <a:gridCol w="2962836"/>
              </a:tblGrid>
              <a:tr h="389068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9068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ZoneTexte 11"/>
          <p:cNvSpPr txBox="1"/>
          <p:nvPr/>
        </p:nvSpPr>
        <p:spPr>
          <a:xfrm>
            <a:off x="6818193" y="1210382"/>
            <a:ext cx="2231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27180"/>
                </a:solidFill>
              </a:rPr>
              <a:t>NOVICE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9785511" y="1210382"/>
            <a:ext cx="2231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27180"/>
                </a:solidFill>
              </a:rPr>
              <a:t>NEUTRAL</a:t>
            </a:r>
            <a:endParaRPr lang="en-US" b="1" dirty="0">
              <a:solidFill>
                <a:srgbClr val="027180"/>
              </a:solidFill>
            </a:endParaRPr>
          </a:p>
        </p:txBody>
      </p:sp>
      <p:grpSp>
        <p:nvGrpSpPr>
          <p:cNvPr id="5" name="Groupe 4"/>
          <p:cNvGrpSpPr/>
          <p:nvPr/>
        </p:nvGrpSpPr>
        <p:grpSpPr>
          <a:xfrm>
            <a:off x="-28104" y="-1"/>
            <a:ext cx="12829707" cy="9605620"/>
            <a:chOff x="-28104" y="-1"/>
            <a:chExt cx="12829707" cy="9605620"/>
          </a:xfrm>
        </p:grpSpPr>
        <p:sp>
          <p:nvSpPr>
            <p:cNvPr id="2" name="Rectangle 1"/>
            <p:cNvSpPr/>
            <p:nvPr/>
          </p:nvSpPr>
          <p:spPr>
            <a:xfrm>
              <a:off x="0" y="-1"/>
              <a:ext cx="12801603" cy="9167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-28104" y="8682669"/>
              <a:ext cx="12829703" cy="9229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 rot="16200000">
              <a:off x="-4554609" y="4526507"/>
              <a:ext cx="9605619" cy="5526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7780315" y="4579912"/>
              <a:ext cx="9601200" cy="4413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ZoneTexte 16"/>
          <p:cNvSpPr txBox="1"/>
          <p:nvPr/>
        </p:nvSpPr>
        <p:spPr>
          <a:xfrm>
            <a:off x="560915" y="536767"/>
            <a:ext cx="24752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27180"/>
                </a:solidFill>
              </a:rPr>
              <a:t>   Wasabi Cards</a:t>
            </a:r>
            <a:endParaRPr lang="en-US" sz="2000" b="1" dirty="0">
              <a:solidFill>
                <a:srgbClr val="02718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2580915" y="8885618"/>
            <a:ext cx="220688" cy="2322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90308" y="473629"/>
            <a:ext cx="232673" cy="2322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ZoneTexte 52"/>
          <p:cNvSpPr txBox="1"/>
          <p:nvPr/>
        </p:nvSpPr>
        <p:spPr>
          <a:xfrm>
            <a:off x="3703613" y="1210382"/>
            <a:ext cx="2492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rgbClr val="027180"/>
                </a:solidFill>
              </a:rPr>
              <a:t>HERO</a:t>
            </a:r>
            <a:endParaRPr lang="en-US" b="1" dirty="0">
              <a:solidFill>
                <a:srgbClr val="027180"/>
              </a:solidFill>
            </a:endParaRPr>
          </a:p>
        </p:txBody>
      </p:sp>
      <p:sp>
        <p:nvSpPr>
          <p:cNvPr id="65" name="ZoneTexte 64"/>
          <p:cNvSpPr txBox="1"/>
          <p:nvPr/>
        </p:nvSpPr>
        <p:spPr>
          <a:xfrm>
            <a:off x="6615952" y="2847009"/>
            <a:ext cx="26356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27180"/>
                </a:solidFill>
              </a:rPr>
              <a:t>Asks questions. Clarifies discussion. Benefits from beginner’s mind and sometimes sees insights that more experienced team members otherwise miss.</a:t>
            </a:r>
          </a:p>
        </p:txBody>
      </p:sp>
      <p:sp>
        <p:nvSpPr>
          <p:cNvPr id="66" name="ZoneTexte 65"/>
          <p:cNvSpPr txBox="1"/>
          <p:nvPr/>
        </p:nvSpPr>
        <p:spPr>
          <a:xfrm>
            <a:off x="3639669" y="2723898"/>
            <a:ext cx="26200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27180"/>
                </a:solidFill>
              </a:rPr>
              <a:t>Jumps in to answer questions, solve problems, soothe injured feelings, and otherwise cares for participants. Speaks authoritatively on his/her domain.</a:t>
            </a:r>
          </a:p>
        </p:txBody>
      </p:sp>
      <p:sp>
        <p:nvSpPr>
          <p:cNvPr id="67" name="ZoneTexte 66"/>
          <p:cNvSpPr txBox="1"/>
          <p:nvPr/>
        </p:nvSpPr>
        <p:spPr>
          <a:xfrm>
            <a:off x="9628094" y="2847009"/>
            <a:ext cx="25459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27180"/>
                </a:solidFill>
              </a:rPr>
              <a:t>Passive but collaborative. Mostly supporting. Often redirects questions back to others on the team or repeats a previously agreed-upon point.</a:t>
            </a:r>
          </a:p>
        </p:txBody>
      </p:sp>
      <p:sp>
        <p:nvSpPr>
          <p:cNvPr id="44" name="ZoneTexte 43"/>
          <p:cNvSpPr txBox="1"/>
          <p:nvPr/>
        </p:nvSpPr>
        <p:spPr>
          <a:xfrm>
            <a:off x="863306" y="5071326"/>
            <a:ext cx="2266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27180"/>
                </a:solidFill>
              </a:rPr>
              <a:t>TEAM PLAYER</a:t>
            </a:r>
            <a:endParaRPr lang="en-US" b="1" dirty="0">
              <a:solidFill>
                <a:srgbClr val="027180"/>
              </a:solidFill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701236" y="6460034"/>
            <a:ext cx="259084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27180"/>
                </a:solidFill>
              </a:rPr>
              <a:t>Speaks up in areas of domain or technical expertise. Enables and empowers others. Solicits and offers constructive, critical thinking. B</a:t>
            </a:r>
            <a:r>
              <a:rPr lang="en-US" sz="1600" dirty="0" smtClean="0">
                <a:solidFill>
                  <a:srgbClr val="027180"/>
                </a:solidFill>
              </a:rPr>
              <a:t>rings </a:t>
            </a:r>
            <a:r>
              <a:rPr lang="en-US" sz="1600" dirty="0">
                <a:solidFill>
                  <a:srgbClr val="027180"/>
                </a:solidFill>
              </a:rPr>
              <a:t>energy and enthusiasm to the meeting to lift the team.</a:t>
            </a:r>
          </a:p>
        </p:txBody>
      </p:sp>
      <p:sp>
        <p:nvSpPr>
          <p:cNvPr id="64" name="ZoneTexte 63"/>
          <p:cNvSpPr txBox="1"/>
          <p:nvPr/>
        </p:nvSpPr>
        <p:spPr>
          <a:xfrm>
            <a:off x="782271" y="2600788"/>
            <a:ext cx="242877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27180"/>
                </a:solidFill>
              </a:rPr>
              <a:t>Directs the conversation without becoming attached to </a:t>
            </a:r>
            <a:r>
              <a:rPr lang="en-US" sz="1600" dirty="0" smtClean="0">
                <a:solidFill>
                  <a:srgbClr val="027180"/>
                </a:solidFill>
              </a:rPr>
              <a:t>any idea. </a:t>
            </a:r>
            <a:r>
              <a:rPr lang="en-US" sz="1600" dirty="0">
                <a:solidFill>
                  <a:srgbClr val="027180"/>
                </a:solidFill>
              </a:rPr>
              <a:t>Challenges, directs, </a:t>
            </a:r>
            <a:r>
              <a:rPr lang="en-US" sz="1600" dirty="0" smtClean="0">
                <a:solidFill>
                  <a:srgbClr val="027180"/>
                </a:solidFill>
              </a:rPr>
              <a:t>&amp; recalls </a:t>
            </a:r>
            <a:r>
              <a:rPr lang="en-US" sz="1600" dirty="0">
                <a:solidFill>
                  <a:srgbClr val="027180"/>
                </a:solidFill>
              </a:rPr>
              <a:t>important points. Mediates conflicts. Creates flow. Ends the </a:t>
            </a:r>
            <a:r>
              <a:rPr lang="en-US" sz="1600" dirty="0" smtClean="0">
                <a:solidFill>
                  <a:srgbClr val="027180"/>
                </a:solidFill>
              </a:rPr>
              <a:t>Meeting                         on </a:t>
            </a:r>
            <a:r>
              <a:rPr lang="en-US" sz="1600" dirty="0">
                <a:solidFill>
                  <a:srgbClr val="027180"/>
                </a:solidFill>
              </a:rPr>
              <a:t>time </a:t>
            </a:r>
            <a:r>
              <a:rPr lang="en-US" sz="1600" dirty="0" smtClean="0">
                <a:solidFill>
                  <a:srgbClr val="027180"/>
                </a:solidFill>
              </a:rPr>
              <a:t>with decisions.</a:t>
            </a:r>
            <a:endParaRPr lang="en-US" sz="1600" dirty="0">
              <a:solidFill>
                <a:srgbClr val="027180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863306" y="1210382"/>
            <a:ext cx="2266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27180"/>
                </a:solidFill>
              </a:rPr>
              <a:t>FACILITATOR</a:t>
            </a:r>
            <a:endParaRPr lang="en-US" b="1" dirty="0">
              <a:solidFill>
                <a:srgbClr val="027180"/>
              </a:solidFill>
            </a:endParaRPr>
          </a:p>
        </p:txBody>
      </p:sp>
      <p:pic>
        <p:nvPicPr>
          <p:cNvPr id="2052" name="Picture 4" descr="C:\Users\S077280\Downloads\shiel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656" y="1754720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S077280\Downloads\shield(1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706" y="1754720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S077280\Downloads\add-new-use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764" y="1754720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S077280\Downloads\neutral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1082" y="1754720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Users\S077280\Downloads\support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656" y="5594545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ZoneTexte 26"/>
          <p:cNvSpPr txBox="1"/>
          <p:nvPr/>
        </p:nvSpPr>
        <p:spPr>
          <a:xfrm>
            <a:off x="3493828" y="552156"/>
            <a:ext cx="5909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027180"/>
                </a:solidFill>
              </a:rPr>
              <a:t>Behavioral Archetypes</a:t>
            </a:r>
            <a:endParaRPr lang="en-US" sz="1800" dirty="0">
              <a:solidFill>
                <a:srgbClr val="027180"/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9403307" y="552156"/>
            <a:ext cx="2956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027180"/>
                </a:solidFill>
              </a:rPr>
              <a:t>Your TV Series</a:t>
            </a:r>
            <a:endParaRPr lang="en-US" sz="1800" dirty="0">
              <a:solidFill>
                <a:srgbClr val="0271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93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au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823312"/>
              </p:ext>
            </p:extLst>
          </p:nvPr>
        </p:nvGraphicFramePr>
        <p:xfrm>
          <a:off x="519952" y="909918"/>
          <a:ext cx="11851344" cy="778136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962836"/>
                <a:gridCol w="2962836"/>
                <a:gridCol w="2962836"/>
                <a:gridCol w="2962836"/>
              </a:tblGrid>
              <a:tr h="389068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9068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4" name="ZoneTexte 33"/>
          <p:cNvSpPr txBox="1"/>
          <p:nvPr/>
        </p:nvSpPr>
        <p:spPr>
          <a:xfrm rot="7686000">
            <a:off x="-252219" y="6511514"/>
            <a:ext cx="4486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Play it – Feel it – Guess it 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19" name="Groupe 18"/>
          <p:cNvGrpSpPr/>
          <p:nvPr/>
        </p:nvGrpSpPr>
        <p:grpSpPr>
          <a:xfrm>
            <a:off x="-28104" y="-1"/>
            <a:ext cx="12829707" cy="9605620"/>
            <a:chOff x="-28104" y="-1"/>
            <a:chExt cx="12829707" cy="9605620"/>
          </a:xfrm>
        </p:grpSpPr>
        <p:sp>
          <p:nvSpPr>
            <p:cNvPr id="20" name="Rectangle 19"/>
            <p:cNvSpPr/>
            <p:nvPr/>
          </p:nvSpPr>
          <p:spPr>
            <a:xfrm>
              <a:off x="0" y="-1"/>
              <a:ext cx="12801603" cy="9167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-28104" y="8682669"/>
              <a:ext cx="12829703" cy="9229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 rot="16200000">
              <a:off x="-4554609" y="4526507"/>
              <a:ext cx="9605619" cy="5526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7780315" y="4579912"/>
              <a:ext cx="9601200" cy="4413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ZoneTexte 23"/>
          <p:cNvSpPr txBox="1"/>
          <p:nvPr/>
        </p:nvSpPr>
        <p:spPr>
          <a:xfrm rot="7686000">
            <a:off x="2592101" y="6511514"/>
            <a:ext cx="4486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Play it – Feel it – Guess it 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6" name="ZoneTexte 25"/>
          <p:cNvSpPr txBox="1"/>
          <p:nvPr/>
        </p:nvSpPr>
        <p:spPr>
          <a:xfrm rot="7686000">
            <a:off x="5709398" y="6511514"/>
            <a:ext cx="4486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Play it – Feel it – Guess it 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 rot="7686000">
            <a:off x="8772214" y="6511514"/>
            <a:ext cx="4486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Play it – Feel it – Guess it 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 rot="7686000">
            <a:off x="-252217" y="2593494"/>
            <a:ext cx="4486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Play it – Feel it – Guess it 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 rot="7686000">
            <a:off x="2592103" y="2593494"/>
            <a:ext cx="4486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Play it – Feel it – Guess it 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 rot="7686000">
            <a:off x="5709400" y="2593494"/>
            <a:ext cx="4486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Play it – Feel it – Guess it 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2" name="ZoneTexte 31"/>
          <p:cNvSpPr txBox="1"/>
          <p:nvPr/>
        </p:nvSpPr>
        <p:spPr>
          <a:xfrm rot="7686000">
            <a:off x="8772216" y="2593494"/>
            <a:ext cx="4486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Play it – Feel it – Guess it 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78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1296</TotalTime>
  <Words>691</Words>
  <Application>Microsoft Office PowerPoint</Application>
  <PresentationFormat>A3 (297 x 420 mm)</PresentationFormat>
  <Paragraphs>115</Paragraphs>
  <Slides>8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AXA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MOOG Stéphane</dc:creator>
  <cp:lastModifiedBy>MOOG Stéphane</cp:lastModifiedBy>
  <cp:revision>204</cp:revision>
  <cp:lastPrinted>2019-06-14T13:18:49Z</cp:lastPrinted>
  <dcterms:created xsi:type="dcterms:W3CDTF">2019-03-08T13:53:54Z</dcterms:created>
  <dcterms:modified xsi:type="dcterms:W3CDTF">2019-08-20T12:08:06Z</dcterms:modified>
</cp:coreProperties>
</file>