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8" r:id="rId2"/>
  </p:sldIdLst>
  <p:sldSz cx="12801600" cy="9601200" type="A3"/>
  <p:notesSz cx="6858000" cy="9144000"/>
  <p:defaultTextStyle>
    <a:defPPr>
      <a:defRPr lang="fr-FR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166" userDrawn="1">
          <p15:clr>
            <a:srgbClr val="A4A3A4"/>
          </p15:clr>
        </p15:guide>
        <p15:guide id="2" orient="horz" pos="3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82B6"/>
    <a:srgbClr val="649AC4"/>
    <a:srgbClr val="5C95C1"/>
    <a:srgbClr val="035EA3"/>
    <a:srgbClr val="0F004A"/>
    <a:srgbClr val="AB3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7"/>
    <p:restoredTop sz="94710"/>
  </p:normalViewPr>
  <p:slideViewPr>
    <p:cSldViewPr snapToGrid="0" snapToObjects="1">
      <p:cViewPr varScale="1">
        <p:scale>
          <a:sx n="70" d="100"/>
          <a:sy n="70" d="100"/>
        </p:scale>
        <p:origin x="200" y="840"/>
      </p:cViewPr>
      <p:guideLst>
        <p:guide pos="5166"/>
        <p:guide orient="horz" pos="31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74719-20E6-7E4B-95B8-FF70426A792D}" type="datetimeFigureOut">
              <a:rPr lang="fr-FR" smtClean="0"/>
              <a:t>21/07/2019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35204-B391-DA4D-BF63-F668BC2D9E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12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75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35EA3"/>
                </a:solidFill>
                <a:latin typeface="Cambria" panose="02040503050406030204" pitchFamily="18" charset="0"/>
              </a:rPr>
              <a:t>#025499 </a:t>
            </a:r>
            <a:r>
              <a:rPr lang="fr-FR" dirty="0" err="1">
                <a:solidFill>
                  <a:srgbClr val="035EA3"/>
                </a:solidFill>
                <a:latin typeface="Cambria" panose="02040503050406030204" pitchFamily="18" charset="0"/>
              </a:rPr>
              <a:t>icon</a:t>
            </a:r>
            <a:r>
              <a:rPr lang="fr-FR" dirty="0">
                <a:solidFill>
                  <a:srgbClr val="035EA3"/>
                </a:solidFill>
                <a:latin typeface="Cambria" panose="02040503050406030204" pitchFamily="18" charset="0"/>
              </a:rPr>
              <a:t> </a:t>
            </a:r>
            <a:r>
              <a:rPr lang="fr-FR" dirty="0" err="1">
                <a:solidFill>
                  <a:srgbClr val="035EA3"/>
                </a:solidFill>
                <a:latin typeface="Cambria" panose="02040503050406030204" pitchFamily="18" charset="0"/>
              </a:rPr>
              <a:t>color</a:t>
            </a:r>
            <a:r>
              <a:rPr lang="fr-FR" dirty="0">
                <a:solidFill>
                  <a:srgbClr val="035EA3"/>
                </a:solidFill>
                <a:latin typeface="Cambria" panose="02040503050406030204" pitchFamily="18" charset="0"/>
              </a:rPr>
              <a:t> </a:t>
            </a:r>
          </a:p>
          <a:p>
            <a:endParaRPr lang="en-GB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35204-B391-DA4D-BF63-F668BC2D9ED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01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21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05BB33F-0C59-5648-848A-0FA6703BF4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857" t="31569" r="11618" b="28151"/>
          <a:stretch/>
        </p:blipFill>
        <p:spPr>
          <a:xfrm>
            <a:off x="0" y="0"/>
            <a:ext cx="12801599" cy="9601200"/>
          </a:xfrm>
          <a:prstGeom prst="rect">
            <a:avLst/>
          </a:prstGeom>
        </p:spPr>
      </p:pic>
      <p:sp>
        <p:nvSpPr>
          <p:cNvPr id="10" name="Rectangle à coins arrondis 9">
            <a:extLst>
              <a:ext uri="{FF2B5EF4-FFF2-40B4-BE49-F238E27FC236}">
                <a16:creationId xmlns:a16="http://schemas.microsoft.com/office/drawing/2014/main" id="{50540D12-FC77-B94E-9D57-DEF32FB807F9}"/>
              </a:ext>
            </a:extLst>
          </p:cNvPr>
          <p:cNvSpPr/>
          <p:nvPr userDrawn="1"/>
        </p:nvSpPr>
        <p:spPr>
          <a:xfrm>
            <a:off x="1050878" y="1105470"/>
            <a:ext cx="10814020" cy="7637088"/>
          </a:xfrm>
          <a:prstGeom prst="roundRect">
            <a:avLst>
              <a:gd name="adj" fmla="val 1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35EA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61C62-BE5B-C247-BE8C-96C969DD4EAD}"/>
              </a:ext>
            </a:extLst>
          </p:cNvPr>
          <p:cNvSpPr/>
          <p:nvPr userDrawn="1"/>
        </p:nvSpPr>
        <p:spPr>
          <a:xfrm>
            <a:off x="982639" y="1160543"/>
            <a:ext cx="10849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i="1" noProof="0" dirty="0">
                <a:solidFill>
                  <a:srgbClr val="649AC4"/>
                </a:solidFill>
                <a:latin typeface="Cambria" panose="02040503050406030204" pitchFamily="18" charset="0"/>
              </a:rPr>
              <a:t>Manifesto for Agile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16530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9D9CA5E-3BE5-4845-865C-799E81C016B4}"/>
              </a:ext>
            </a:extLst>
          </p:cNvPr>
          <p:cNvSpPr txBox="1"/>
          <p:nvPr/>
        </p:nvSpPr>
        <p:spPr>
          <a:xfrm>
            <a:off x="10194587" y="6147881"/>
            <a:ext cx="18473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5E9C7-83A1-4A4B-802F-EDBF734FB6C7}"/>
              </a:ext>
            </a:extLst>
          </p:cNvPr>
          <p:cNvSpPr/>
          <p:nvPr/>
        </p:nvSpPr>
        <p:spPr>
          <a:xfrm>
            <a:off x="3511297" y="2892666"/>
            <a:ext cx="8010143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rgbClr val="035EA3"/>
                </a:solidFill>
                <a:latin typeface="Cambria" panose="02040503050406030204" pitchFamily="18" charset="0"/>
              </a:rPr>
              <a:t>Individuals and interactions </a:t>
            </a:r>
          </a:p>
          <a:p>
            <a:r>
              <a:rPr lang="en-GB" sz="2400" dirty="0">
                <a:solidFill>
                  <a:srgbClr val="035EA3"/>
                </a:solidFill>
                <a:latin typeface="Cambria" panose="02040503050406030204" pitchFamily="18" charset="0"/>
              </a:rPr>
              <a:t>                                         	</a:t>
            </a:r>
            <a:r>
              <a:rPr lang="en-GB" sz="2400" i="1" dirty="0">
                <a:solidFill>
                  <a:srgbClr val="035EA3"/>
                </a:solidFill>
                <a:latin typeface="Cambria" panose="02040503050406030204" pitchFamily="18" charset="0"/>
              </a:rPr>
              <a:t>over processes and tools</a:t>
            </a:r>
          </a:p>
          <a:p>
            <a:r>
              <a:rPr lang="en-GB" sz="2400" i="1" dirty="0">
                <a:solidFill>
                  <a:srgbClr val="035EA3"/>
                </a:solidFill>
                <a:latin typeface="Cambria" panose="02040503050406030204" pitchFamily="18" charset="0"/>
              </a:rPr>
              <a:t> </a:t>
            </a:r>
            <a:br>
              <a:rPr lang="en-GB" sz="4000" dirty="0">
                <a:solidFill>
                  <a:srgbClr val="035EA3"/>
                </a:solidFill>
                <a:latin typeface="Cambria" panose="02040503050406030204" pitchFamily="18" charset="0"/>
              </a:rPr>
            </a:br>
            <a:r>
              <a:rPr lang="en-GB" sz="4000" b="1" dirty="0">
                <a:solidFill>
                  <a:srgbClr val="035EA3"/>
                </a:solidFill>
                <a:latin typeface="Cambria" panose="02040503050406030204" pitchFamily="18" charset="0"/>
              </a:rPr>
              <a:t>Working software </a:t>
            </a:r>
          </a:p>
          <a:p>
            <a:r>
              <a:rPr lang="en-GB" sz="2400" dirty="0">
                <a:solidFill>
                  <a:srgbClr val="035EA3"/>
                </a:solidFill>
                <a:latin typeface="Cambria" panose="02040503050406030204" pitchFamily="18" charset="0"/>
              </a:rPr>
              <a:t>  			</a:t>
            </a:r>
            <a:r>
              <a:rPr lang="en-GB" sz="2400" i="1" dirty="0">
                <a:solidFill>
                  <a:srgbClr val="035EA3"/>
                </a:solidFill>
                <a:latin typeface="Cambria" panose="02040503050406030204" pitchFamily="18" charset="0"/>
              </a:rPr>
              <a:t>over comprehensive documentation</a:t>
            </a:r>
          </a:p>
          <a:p>
            <a:r>
              <a:rPr lang="en-GB" sz="2400" i="1" dirty="0">
                <a:solidFill>
                  <a:srgbClr val="035EA3"/>
                </a:solidFill>
                <a:latin typeface="Cambria" panose="02040503050406030204" pitchFamily="18" charset="0"/>
              </a:rPr>
              <a:t> </a:t>
            </a:r>
            <a:br>
              <a:rPr lang="en-GB" sz="4000" dirty="0">
                <a:solidFill>
                  <a:srgbClr val="035EA3"/>
                </a:solidFill>
                <a:latin typeface="Cambria" panose="02040503050406030204" pitchFamily="18" charset="0"/>
              </a:rPr>
            </a:br>
            <a:r>
              <a:rPr lang="en-GB" sz="4000" b="1" dirty="0">
                <a:solidFill>
                  <a:srgbClr val="035EA3"/>
                </a:solidFill>
                <a:latin typeface="Cambria" panose="02040503050406030204" pitchFamily="18" charset="0"/>
              </a:rPr>
              <a:t>Customer collaboration</a:t>
            </a:r>
          </a:p>
          <a:p>
            <a:r>
              <a:rPr lang="en-GB" sz="2400" dirty="0">
                <a:solidFill>
                  <a:srgbClr val="035EA3"/>
                </a:solidFill>
                <a:latin typeface="Cambria" panose="02040503050406030204" pitchFamily="18" charset="0"/>
              </a:rPr>
              <a:t>			</a:t>
            </a:r>
            <a:r>
              <a:rPr lang="en-GB" sz="2400" i="1" dirty="0">
                <a:solidFill>
                  <a:srgbClr val="035EA3"/>
                </a:solidFill>
                <a:latin typeface="Cambria" panose="02040503050406030204" pitchFamily="18" charset="0"/>
              </a:rPr>
              <a:t>over contract negotiation</a:t>
            </a:r>
          </a:p>
          <a:p>
            <a:r>
              <a:rPr lang="en-GB" sz="2400" i="1" dirty="0">
                <a:solidFill>
                  <a:srgbClr val="035EA3"/>
                </a:solidFill>
                <a:latin typeface="Cambria" panose="02040503050406030204" pitchFamily="18" charset="0"/>
              </a:rPr>
              <a:t> </a:t>
            </a:r>
            <a:br>
              <a:rPr lang="en-GB" sz="4000" dirty="0">
                <a:solidFill>
                  <a:srgbClr val="035EA3"/>
                </a:solidFill>
                <a:latin typeface="Cambria" panose="02040503050406030204" pitchFamily="18" charset="0"/>
              </a:rPr>
            </a:br>
            <a:r>
              <a:rPr lang="en-GB" sz="4000" b="1" dirty="0">
                <a:solidFill>
                  <a:srgbClr val="035EA3"/>
                </a:solidFill>
                <a:latin typeface="Cambria" panose="02040503050406030204" pitchFamily="18" charset="0"/>
              </a:rPr>
              <a:t>Responding to change</a:t>
            </a:r>
            <a:endParaRPr lang="en-GB" sz="2400" b="1" dirty="0">
              <a:solidFill>
                <a:srgbClr val="035EA3"/>
              </a:solidFill>
              <a:latin typeface="Cambria" panose="02040503050406030204" pitchFamily="18" charset="0"/>
            </a:endParaRPr>
          </a:p>
          <a:p>
            <a:r>
              <a:rPr lang="en-GB" sz="2400" dirty="0">
                <a:solidFill>
                  <a:srgbClr val="035EA3"/>
                </a:solidFill>
                <a:latin typeface="Cambria" panose="02040503050406030204" pitchFamily="18" charset="0"/>
              </a:rPr>
              <a:t>			</a:t>
            </a:r>
            <a:r>
              <a:rPr lang="en-GB" sz="2400" i="1" dirty="0">
                <a:solidFill>
                  <a:srgbClr val="035EA3"/>
                </a:solidFill>
                <a:latin typeface="Cambria" panose="02040503050406030204" pitchFamily="18" charset="0"/>
              </a:rPr>
              <a:t>over following a plan</a:t>
            </a:r>
            <a:endParaRPr lang="en-GB" sz="2400" b="1" i="1" dirty="0">
              <a:solidFill>
                <a:srgbClr val="035EA3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7B33E0-1ED3-F141-A30D-1A64D883D126}"/>
              </a:ext>
            </a:extLst>
          </p:cNvPr>
          <p:cNvSpPr/>
          <p:nvPr/>
        </p:nvSpPr>
        <p:spPr>
          <a:xfrm>
            <a:off x="1097281" y="1696954"/>
            <a:ext cx="106619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i="1" dirty="0">
                <a:solidFill>
                  <a:srgbClr val="5C95C1"/>
                </a:solidFill>
                <a:latin typeface="Cambria" panose="02040503050406030204" pitchFamily="18" charset="0"/>
              </a:rPr>
              <a:t>We are uncovering better ways of developing software  by doing it and helping others do it.</a:t>
            </a:r>
            <a:br>
              <a:rPr lang="en-GB" sz="2000" i="1" dirty="0">
                <a:solidFill>
                  <a:srgbClr val="5C95C1"/>
                </a:solidFill>
                <a:latin typeface="Cambria" panose="02040503050406030204" pitchFamily="18" charset="0"/>
              </a:rPr>
            </a:br>
            <a:r>
              <a:rPr lang="en-GB" sz="2000" i="1" dirty="0">
                <a:solidFill>
                  <a:srgbClr val="5C95C1"/>
                </a:solidFill>
                <a:latin typeface="Cambria" panose="02040503050406030204" pitchFamily="18" charset="0"/>
              </a:rPr>
              <a:t>Through this work we have </a:t>
            </a:r>
            <a:r>
              <a:rPr lang="en-GB" sz="2000" i="1" dirty="0">
                <a:solidFill>
                  <a:srgbClr val="649AC4"/>
                </a:solidFill>
                <a:latin typeface="Cambria" panose="02040503050406030204" pitchFamily="18" charset="0"/>
              </a:rPr>
              <a:t>come</a:t>
            </a:r>
            <a:r>
              <a:rPr lang="en-GB" sz="2000" i="1" dirty="0">
                <a:solidFill>
                  <a:srgbClr val="5C95C1"/>
                </a:solidFill>
                <a:latin typeface="Cambria" panose="02040503050406030204" pitchFamily="18" charset="0"/>
              </a:rPr>
              <a:t> to value: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28FC7F-A6B7-CD4A-97FC-A4849A590B4B}"/>
              </a:ext>
            </a:extLst>
          </p:cNvPr>
          <p:cNvSpPr/>
          <p:nvPr/>
        </p:nvSpPr>
        <p:spPr>
          <a:xfrm>
            <a:off x="1097280" y="8250831"/>
            <a:ext cx="10661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i="1" dirty="0">
                <a:solidFill>
                  <a:srgbClr val="649AC4"/>
                </a:solidFill>
                <a:latin typeface="Cambria" panose="02040503050406030204" pitchFamily="18" charset="0"/>
              </a:rPr>
              <a:t>That is, while there is value in the items on the right, we value the items on the left more.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DE695C2-7287-964D-8E29-956F5C92FF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2025251" y="2796548"/>
            <a:ext cx="900000" cy="900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435BD1-B9EA-894A-B143-B7234540AC3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2000"/>
          </a:blip>
          <a:stretch>
            <a:fillRect/>
          </a:stretch>
        </p:blipFill>
        <p:spPr>
          <a:xfrm rot="16200000">
            <a:off x="2076424" y="6896992"/>
            <a:ext cx="900000" cy="90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2706F56E-B6D6-FD41-8785-00FB12D2142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5000"/>
          </a:blip>
          <a:stretch>
            <a:fillRect/>
          </a:stretch>
        </p:blipFill>
        <p:spPr>
          <a:xfrm>
            <a:off x="1854380" y="5076756"/>
            <a:ext cx="1222537" cy="12225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000EDE-A4C5-D547-BB91-DD31AC7A51AA}"/>
              </a:ext>
            </a:extLst>
          </p:cNvPr>
          <p:cNvSpPr/>
          <p:nvPr/>
        </p:nvSpPr>
        <p:spPr>
          <a:xfrm>
            <a:off x="2231136" y="5061919"/>
            <a:ext cx="384317" cy="29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DC2ADC4C-FF80-5B45-8C37-27739688D5B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1000"/>
          </a:blip>
          <a:stretch>
            <a:fillRect/>
          </a:stretch>
        </p:blipFill>
        <p:spPr>
          <a:xfrm>
            <a:off x="2025251" y="4334187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03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49</Words>
  <Application>Microsoft Macintosh PowerPoint</Application>
  <PresentationFormat>A3 (297 x 420 mm)</PresentationFormat>
  <Paragraphs>12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37</cp:revision>
  <dcterms:created xsi:type="dcterms:W3CDTF">2019-07-21T13:11:09Z</dcterms:created>
  <dcterms:modified xsi:type="dcterms:W3CDTF">2019-07-21T17:06:02Z</dcterms:modified>
</cp:coreProperties>
</file>