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3240088" cy="8280400"/>
  <p:notesSz cx="6858000" cy="9144000"/>
  <p:defaultTextStyle>
    <a:defPPr>
      <a:defRPr lang="en-US"/>
    </a:defPPr>
    <a:lvl1pPr marL="0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68640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37281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05921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74561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43202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11842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80483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49123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  <a:srgbClr val="00ADC6"/>
    <a:srgbClr val="9FD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0" d="100"/>
          <a:sy n="250" d="100"/>
        </p:scale>
        <p:origin x="-1122" y="-72"/>
      </p:cViewPr>
      <p:guideLst>
        <p:guide orient="horz" pos="2608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F493F-F785-463E-9680-BE0A4591190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757488" y="685800"/>
            <a:ext cx="1343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58D90-1764-49CC-BAAE-00AD8386F9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58D90-1764-49CC-BAAE-00AD8386F9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1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3007" y="2572292"/>
            <a:ext cx="2754075" cy="17749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6013" y="4692227"/>
            <a:ext cx="2268062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7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5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4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3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0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49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9064" y="331601"/>
            <a:ext cx="729020" cy="706517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2005" y="331601"/>
            <a:ext cx="2133058" cy="706517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945" y="5320924"/>
            <a:ext cx="2754075" cy="1644579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5945" y="3509588"/>
            <a:ext cx="2754075" cy="181133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86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72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0592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7456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432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1184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804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4912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62005" y="1932095"/>
            <a:ext cx="1431039" cy="5464681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7045" y="1932095"/>
            <a:ext cx="1431039" cy="5464681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8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004" y="1853507"/>
            <a:ext cx="1431602" cy="77245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8640" indent="0">
              <a:buNone/>
              <a:defRPr sz="1600" b="1"/>
            </a:lvl2pPr>
            <a:lvl3pPr marL="737281" indent="0">
              <a:buNone/>
              <a:defRPr sz="1500" b="1"/>
            </a:lvl3pPr>
            <a:lvl4pPr marL="1105921" indent="0">
              <a:buNone/>
              <a:defRPr sz="1300" b="1"/>
            </a:lvl4pPr>
            <a:lvl5pPr marL="1474561" indent="0">
              <a:buNone/>
              <a:defRPr sz="1300" b="1"/>
            </a:lvl5pPr>
            <a:lvl6pPr marL="1843202" indent="0">
              <a:buNone/>
              <a:defRPr sz="1300" b="1"/>
            </a:lvl6pPr>
            <a:lvl7pPr marL="2211842" indent="0">
              <a:buNone/>
              <a:defRPr sz="1300" b="1"/>
            </a:lvl7pPr>
            <a:lvl8pPr marL="2580483" indent="0">
              <a:buNone/>
              <a:defRPr sz="1300" b="1"/>
            </a:lvl8pPr>
            <a:lvl9pPr marL="2949123" indent="0">
              <a:buNone/>
              <a:defRPr sz="1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2004" y="2625960"/>
            <a:ext cx="1431602" cy="477081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45920" y="1853507"/>
            <a:ext cx="1432164" cy="77245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8640" indent="0">
              <a:buNone/>
              <a:defRPr sz="1600" b="1"/>
            </a:lvl2pPr>
            <a:lvl3pPr marL="737281" indent="0">
              <a:buNone/>
              <a:defRPr sz="1500" b="1"/>
            </a:lvl3pPr>
            <a:lvl4pPr marL="1105921" indent="0">
              <a:buNone/>
              <a:defRPr sz="1300" b="1"/>
            </a:lvl4pPr>
            <a:lvl5pPr marL="1474561" indent="0">
              <a:buNone/>
              <a:defRPr sz="1300" b="1"/>
            </a:lvl5pPr>
            <a:lvl6pPr marL="1843202" indent="0">
              <a:buNone/>
              <a:defRPr sz="1300" b="1"/>
            </a:lvl6pPr>
            <a:lvl7pPr marL="2211842" indent="0">
              <a:buNone/>
              <a:defRPr sz="1300" b="1"/>
            </a:lvl7pPr>
            <a:lvl8pPr marL="2580483" indent="0">
              <a:buNone/>
              <a:defRPr sz="1300" b="1"/>
            </a:lvl8pPr>
            <a:lvl9pPr marL="2949123" indent="0">
              <a:buNone/>
              <a:defRPr sz="1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45920" y="2625960"/>
            <a:ext cx="1432164" cy="477081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4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004" y="329683"/>
            <a:ext cx="1065967" cy="140306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6785" y="329683"/>
            <a:ext cx="1811299" cy="706709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2004" y="1732751"/>
            <a:ext cx="1065967" cy="5664025"/>
          </a:xfrm>
        </p:spPr>
        <p:txBody>
          <a:bodyPr/>
          <a:lstStyle>
            <a:lvl1pPr marL="0" indent="0">
              <a:buNone/>
              <a:defRPr sz="1100"/>
            </a:lvl1pPr>
            <a:lvl2pPr marL="368640" indent="0">
              <a:buNone/>
              <a:defRPr sz="1000"/>
            </a:lvl2pPr>
            <a:lvl3pPr marL="737281" indent="0">
              <a:buNone/>
              <a:defRPr sz="800"/>
            </a:lvl3pPr>
            <a:lvl4pPr marL="1105921" indent="0">
              <a:buNone/>
              <a:defRPr sz="700"/>
            </a:lvl4pPr>
            <a:lvl5pPr marL="1474561" indent="0">
              <a:buNone/>
              <a:defRPr sz="700"/>
            </a:lvl5pPr>
            <a:lvl6pPr marL="1843202" indent="0">
              <a:buNone/>
              <a:defRPr sz="700"/>
            </a:lvl6pPr>
            <a:lvl7pPr marL="2211842" indent="0">
              <a:buNone/>
              <a:defRPr sz="700"/>
            </a:lvl7pPr>
            <a:lvl8pPr marL="2580483" indent="0">
              <a:buNone/>
              <a:defRPr sz="700"/>
            </a:lvl8pPr>
            <a:lvl9pPr marL="2949123" indent="0">
              <a:buNone/>
              <a:defRPr sz="7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5080" y="5796280"/>
            <a:ext cx="1944053" cy="68428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35080" y="739869"/>
            <a:ext cx="1944053" cy="4968240"/>
          </a:xfrm>
        </p:spPr>
        <p:txBody>
          <a:bodyPr/>
          <a:lstStyle>
            <a:lvl1pPr marL="0" indent="0">
              <a:buNone/>
              <a:defRPr sz="2600"/>
            </a:lvl1pPr>
            <a:lvl2pPr marL="368640" indent="0">
              <a:buNone/>
              <a:defRPr sz="2300"/>
            </a:lvl2pPr>
            <a:lvl3pPr marL="737281" indent="0">
              <a:buNone/>
              <a:defRPr sz="1900"/>
            </a:lvl3pPr>
            <a:lvl4pPr marL="1105921" indent="0">
              <a:buNone/>
              <a:defRPr sz="1600"/>
            </a:lvl4pPr>
            <a:lvl5pPr marL="1474561" indent="0">
              <a:buNone/>
              <a:defRPr sz="1600"/>
            </a:lvl5pPr>
            <a:lvl6pPr marL="1843202" indent="0">
              <a:buNone/>
              <a:defRPr sz="1600"/>
            </a:lvl6pPr>
            <a:lvl7pPr marL="2211842" indent="0">
              <a:buNone/>
              <a:defRPr sz="1600"/>
            </a:lvl7pPr>
            <a:lvl8pPr marL="2580483" indent="0">
              <a:buNone/>
              <a:defRPr sz="1600"/>
            </a:lvl8pPr>
            <a:lvl9pPr marL="2949123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5080" y="6480564"/>
            <a:ext cx="1944053" cy="971796"/>
          </a:xfrm>
        </p:spPr>
        <p:txBody>
          <a:bodyPr/>
          <a:lstStyle>
            <a:lvl1pPr marL="0" indent="0">
              <a:buNone/>
              <a:defRPr sz="1100"/>
            </a:lvl1pPr>
            <a:lvl2pPr marL="368640" indent="0">
              <a:buNone/>
              <a:defRPr sz="1000"/>
            </a:lvl2pPr>
            <a:lvl3pPr marL="737281" indent="0">
              <a:buNone/>
              <a:defRPr sz="800"/>
            </a:lvl3pPr>
            <a:lvl4pPr marL="1105921" indent="0">
              <a:buNone/>
              <a:defRPr sz="700"/>
            </a:lvl4pPr>
            <a:lvl5pPr marL="1474561" indent="0">
              <a:buNone/>
              <a:defRPr sz="700"/>
            </a:lvl5pPr>
            <a:lvl6pPr marL="1843202" indent="0">
              <a:buNone/>
              <a:defRPr sz="700"/>
            </a:lvl6pPr>
            <a:lvl7pPr marL="2211842" indent="0">
              <a:buNone/>
              <a:defRPr sz="700"/>
            </a:lvl7pPr>
            <a:lvl8pPr marL="2580483" indent="0">
              <a:buNone/>
              <a:defRPr sz="700"/>
            </a:lvl8pPr>
            <a:lvl9pPr marL="2949123" indent="0">
              <a:buNone/>
              <a:defRPr sz="7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62005" y="331600"/>
            <a:ext cx="2916079" cy="1380067"/>
          </a:xfrm>
          <a:prstGeom prst="rect">
            <a:avLst/>
          </a:prstGeom>
        </p:spPr>
        <p:txBody>
          <a:bodyPr vert="horz" lIns="73728" tIns="36864" rIns="73728" bIns="36864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005" y="1932095"/>
            <a:ext cx="2916079" cy="5464681"/>
          </a:xfrm>
          <a:prstGeom prst="rect">
            <a:avLst/>
          </a:prstGeom>
        </p:spPr>
        <p:txBody>
          <a:bodyPr vert="horz" lIns="73728" tIns="36864" rIns="73728" bIns="36864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62004" y="7674705"/>
            <a:ext cx="756021" cy="440854"/>
          </a:xfrm>
          <a:prstGeom prst="rect">
            <a:avLst/>
          </a:prstGeom>
        </p:spPr>
        <p:txBody>
          <a:bodyPr vert="horz" lIns="73728" tIns="36864" rIns="73728" bIns="368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07031" y="7674705"/>
            <a:ext cx="1026028" cy="440854"/>
          </a:xfrm>
          <a:prstGeom prst="rect">
            <a:avLst/>
          </a:prstGeom>
        </p:spPr>
        <p:txBody>
          <a:bodyPr vert="horz" lIns="73728" tIns="36864" rIns="73728" bIns="368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322063" y="7674705"/>
            <a:ext cx="756021" cy="440854"/>
          </a:xfrm>
          <a:prstGeom prst="rect">
            <a:avLst/>
          </a:prstGeom>
        </p:spPr>
        <p:txBody>
          <a:bodyPr vert="horz" lIns="73728" tIns="36864" rIns="73728" bIns="368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7281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480" indent="-276480" algn="l" defTabSz="73728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41" indent="-230400" algn="l" defTabSz="737281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21601" indent="-184320" algn="l" defTabSz="7372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90241" indent="-184320" algn="l" defTabSz="737281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882" indent="-184320" algn="l" defTabSz="737281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7522" indent="-184320" algn="l" defTabSz="7372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6162" indent="-184320" algn="l" defTabSz="7372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64803" indent="-184320" algn="l" defTabSz="7372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33443" indent="-184320" algn="l" defTabSz="7372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8640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7281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05921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74561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3202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11842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0483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49123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492129"/>
            <a:ext cx="3240000" cy="2804214"/>
          </a:xfrm>
          <a:prstGeom prst="rect">
            <a:avLst/>
          </a:prstGeom>
          <a:solidFill>
            <a:srgbClr val="9F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8F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3" y="4126304"/>
            <a:ext cx="3078399" cy="167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Rectangle 154"/>
          <p:cNvSpPr/>
          <p:nvPr/>
        </p:nvSpPr>
        <p:spPr>
          <a:xfrm>
            <a:off x="0" y="6292128"/>
            <a:ext cx="3240000" cy="1664496"/>
          </a:xfrm>
          <a:prstGeom prst="rect">
            <a:avLst/>
          </a:prstGeom>
          <a:solidFill>
            <a:srgbClr val="00A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0" y="475745"/>
            <a:ext cx="3240088" cy="3016384"/>
          </a:xfrm>
          <a:prstGeom prst="rect">
            <a:avLst/>
          </a:prstGeom>
          <a:solidFill>
            <a:srgbClr val="00A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" y="52459"/>
            <a:ext cx="3240000" cy="351447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8F"/>
                </a:solidFill>
              </a:rPr>
              <a:t>Extended SCRUM</a:t>
            </a:r>
            <a:endParaRPr lang="en-US" sz="1800" b="1" dirty="0">
              <a:solidFill>
                <a:srgbClr val="00008F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 rot="16200000">
            <a:off x="-255645" y="1025244"/>
            <a:ext cx="734541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Value Proposition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 rot="16200000">
            <a:off x="-235565" y="2459784"/>
            <a:ext cx="694380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Story Mapping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1476028" y="3611862"/>
            <a:ext cx="674520" cy="628446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b="1" dirty="0" smtClean="0">
                <a:solidFill>
                  <a:srgbClr val="00008F"/>
                </a:solidFill>
              </a:rPr>
              <a:t>Values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Commitment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Courage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Focus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Openness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Respect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312285" y="3657952"/>
            <a:ext cx="787226" cy="443780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b="1" dirty="0" smtClean="0">
                <a:solidFill>
                  <a:srgbClr val="00008F"/>
                </a:solidFill>
              </a:rPr>
              <a:t>Roles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Product Owner</a:t>
            </a:r>
          </a:p>
          <a:p>
            <a:r>
              <a:rPr lang="fr-FR" sz="600" dirty="0" smtClean="0">
                <a:solidFill>
                  <a:srgbClr val="00008F"/>
                </a:solidFill>
              </a:rPr>
              <a:t>Scrum Master</a:t>
            </a:r>
            <a:endParaRPr lang="en-US" sz="600" dirty="0" smtClean="0">
              <a:solidFill>
                <a:srgbClr val="00008F"/>
              </a:solidFill>
            </a:endParaRPr>
          </a:p>
          <a:p>
            <a:r>
              <a:rPr lang="en-US" sz="600" dirty="0" smtClean="0">
                <a:solidFill>
                  <a:srgbClr val="00008F"/>
                </a:solidFill>
              </a:rPr>
              <a:t>Development Team  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1476028" y="6478891"/>
            <a:ext cx="724768" cy="351447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Mass Valuation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Planning Poker 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T-Shirt Size</a:t>
            </a:r>
          </a:p>
        </p:txBody>
      </p:sp>
      <p:sp>
        <p:nvSpPr>
          <p:cNvPr id="149" name="ZoneTexte 148"/>
          <p:cNvSpPr txBox="1"/>
          <p:nvPr/>
        </p:nvSpPr>
        <p:spPr>
          <a:xfrm>
            <a:off x="312285" y="7052509"/>
            <a:ext cx="787226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Team Canvas</a:t>
            </a:r>
          </a:p>
          <a:p>
            <a:r>
              <a:rPr lang="fr-FR" sz="600" dirty="0" smtClean="0">
                <a:solidFill>
                  <a:schemeClr val="bg1"/>
                </a:solidFill>
              </a:rPr>
              <a:t>Niko-Niko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2427276" y="6571224"/>
            <a:ext cx="562877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Risks ROAM</a:t>
            </a:r>
          </a:p>
        </p:txBody>
      </p:sp>
      <p:sp>
        <p:nvSpPr>
          <p:cNvPr id="153" name="ZoneTexte 152"/>
          <p:cNvSpPr txBox="1"/>
          <p:nvPr/>
        </p:nvSpPr>
        <p:spPr>
          <a:xfrm rot="16200000">
            <a:off x="-116154" y="1862158"/>
            <a:ext cx="455558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Customer Journey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476028" y="3090949"/>
            <a:ext cx="504381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Road-Map Releases 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2427276" y="5825302"/>
            <a:ext cx="692235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rgbClr val="00008F"/>
                </a:solidFill>
              </a:rPr>
              <a:t>Burn Up / Down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Team Capacity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312285" y="6432724"/>
            <a:ext cx="873402" cy="443780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User Stories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3C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INVEST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. Driven Development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312285" y="3060080"/>
            <a:ext cx="928986" cy="351447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Min. Viable 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Min. Marketable </a:t>
            </a:r>
            <a:endParaRPr lang="en-US" sz="600" dirty="0">
              <a:solidFill>
                <a:schemeClr val="bg1"/>
              </a:solidFill>
            </a:endParaRPr>
          </a:p>
          <a:p>
            <a:r>
              <a:rPr lang="en-US" sz="600" dirty="0" smtClean="0">
                <a:solidFill>
                  <a:schemeClr val="bg1"/>
                </a:solidFill>
              </a:rPr>
              <a:t>Product  </a:t>
            </a:r>
          </a:p>
        </p:txBody>
      </p:sp>
      <p:sp>
        <p:nvSpPr>
          <p:cNvPr id="162" name="ZoneTexte 161"/>
          <p:cNvSpPr txBox="1"/>
          <p:nvPr/>
        </p:nvSpPr>
        <p:spPr>
          <a:xfrm>
            <a:off x="2427276" y="3676297"/>
            <a:ext cx="674520" cy="443780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b="1" dirty="0" smtClean="0">
                <a:solidFill>
                  <a:srgbClr val="00008F"/>
                </a:solidFill>
              </a:rPr>
              <a:t>Pillars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Transparency 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Inspection 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Adaptation 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163" name="ZoneTexte 162"/>
          <p:cNvSpPr txBox="1"/>
          <p:nvPr/>
        </p:nvSpPr>
        <p:spPr>
          <a:xfrm>
            <a:off x="1476028" y="5825302"/>
            <a:ext cx="648383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rgbClr val="00008F"/>
                </a:solidFill>
              </a:rPr>
              <a:t>Definition of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Done 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1476028" y="7490054"/>
            <a:ext cx="787226" cy="351447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Users 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- Feedback 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- Analytics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2427276" y="7006343"/>
            <a:ext cx="560418" cy="351447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Continuous 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Integration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Deployment 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67" name="ZoneTexte 166"/>
          <p:cNvSpPr txBox="1"/>
          <p:nvPr/>
        </p:nvSpPr>
        <p:spPr>
          <a:xfrm>
            <a:off x="312285" y="7536220"/>
            <a:ext cx="663351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Retrospectives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Meetings  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2427276" y="7536220"/>
            <a:ext cx="783139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Dynamic Maturity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427276" y="7951724"/>
            <a:ext cx="588668" cy="351447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rgbClr val="00008F"/>
                </a:solidFill>
              </a:rPr>
              <a:t>Team Room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Agile Supplies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Agile Tools 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1476028" y="7098676"/>
            <a:ext cx="579268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Test Pyramid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1476028" y="7997890"/>
            <a:ext cx="450808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rgbClr val="00008F"/>
                </a:solidFill>
              </a:rPr>
              <a:t>Serious 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Games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2276717" y="2180013"/>
            <a:ext cx="780779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UX </a:t>
            </a:r>
            <a:r>
              <a:rPr lang="en-US" sz="600" dirty="0">
                <a:solidFill>
                  <a:schemeClr val="bg1"/>
                </a:solidFill>
              </a:rPr>
              <a:t>F</a:t>
            </a:r>
            <a:r>
              <a:rPr lang="en-US" sz="600" dirty="0" smtClean="0">
                <a:solidFill>
                  <a:schemeClr val="bg1"/>
                </a:solidFill>
              </a:rPr>
              <a:t>lowcharts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427276" y="3136570"/>
            <a:ext cx="724597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Backlog Model 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312285" y="7997890"/>
            <a:ext cx="450808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rgbClr val="00008F"/>
                </a:solidFill>
              </a:rPr>
              <a:t>Training</a:t>
            </a:r>
          </a:p>
          <a:p>
            <a:r>
              <a:rPr lang="fr-FR" sz="600" dirty="0" smtClean="0">
                <a:solidFill>
                  <a:srgbClr val="00008F"/>
                </a:solidFill>
              </a:rPr>
              <a:t>Coaching</a:t>
            </a:r>
            <a:endParaRPr lang="en-US" sz="600" dirty="0">
              <a:solidFill>
                <a:srgbClr val="00008F"/>
              </a:solidFill>
            </a:endParaRPr>
          </a:p>
        </p:txBody>
      </p:sp>
      <p:pic>
        <p:nvPicPr>
          <p:cNvPr id="3" name="Picture 2" descr="C:\documents\S077280\Desktop\En-Cours\Agile-Kakemono\K3-Extended-Scrum\Illustration-1-VPC\VP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2" y="700908"/>
            <a:ext cx="1792749" cy="89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\S077280\Desktop\En-Cours\Agile-Kakemono\K3-Extended-Scrum\Illustration-3-StoryMapping\Story-Mappi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7" y="1701955"/>
            <a:ext cx="1736511" cy="118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ZoneTexte 86"/>
          <p:cNvSpPr txBox="1"/>
          <p:nvPr/>
        </p:nvSpPr>
        <p:spPr>
          <a:xfrm>
            <a:off x="1185687" y="589043"/>
            <a:ext cx="794721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Customer / Persona 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12285" y="5825302"/>
            <a:ext cx="666312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rgbClr val="00008F"/>
                </a:solidFill>
              </a:rPr>
              <a:t>Definition of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Ready </a:t>
            </a:r>
          </a:p>
        </p:txBody>
      </p:sp>
      <p:sp>
        <p:nvSpPr>
          <p:cNvPr id="96" name="ZoneTexte 95"/>
          <p:cNvSpPr txBox="1"/>
          <p:nvPr/>
        </p:nvSpPr>
        <p:spPr>
          <a:xfrm>
            <a:off x="265979" y="588081"/>
            <a:ext cx="739569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Product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80645" y="5234881"/>
            <a:ext cx="736798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rgbClr val="00008F"/>
                </a:solidFill>
              </a:rPr>
              <a:t>Product Backlog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875826" y="5234881"/>
            <a:ext cx="736798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rgbClr val="00008F"/>
                </a:solidFill>
              </a:rPr>
              <a:t>Sprint Backlog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2766147" y="5234881"/>
            <a:ext cx="488343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rgbClr val="00008F"/>
                </a:solidFill>
              </a:rPr>
              <a:t>Increment 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11614" y="4834601"/>
            <a:ext cx="76510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b="1" dirty="0" smtClean="0">
                <a:solidFill>
                  <a:srgbClr val="00008F"/>
                </a:solidFill>
              </a:rPr>
              <a:t>Dev. Team </a:t>
            </a:r>
          </a:p>
          <a:p>
            <a:pPr algn="ctr"/>
            <a:r>
              <a:rPr lang="en-US" sz="500" dirty="0" smtClean="0">
                <a:solidFill>
                  <a:srgbClr val="00008F"/>
                </a:solidFill>
              </a:rPr>
              <a:t>3-9 members</a:t>
            </a:r>
          </a:p>
          <a:p>
            <a:pPr algn="ctr"/>
            <a:r>
              <a:rPr lang="en-US" sz="500" dirty="0" smtClean="0">
                <a:solidFill>
                  <a:srgbClr val="00008F"/>
                </a:solidFill>
              </a:rPr>
              <a:t>Cross-functional</a:t>
            </a:r>
          </a:p>
          <a:p>
            <a:pPr algn="ctr"/>
            <a:r>
              <a:rPr lang="en-US" sz="500" dirty="0" smtClean="0">
                <a:solidFill>
                  <a:srgbClr val="00008F"/>
                </a:solidFill>
              </a:rPr>
              <a:t>Self-organized</a:t>
            </a:r>
          </a:p>
          <a:p>
            <a:pPr algn="ctr"/>
            <a:endParaRPr lang="en-US" sz="500" dirty="0" smtClean="0">
              <a:solidFill>
                <a:srgbClr val="00008F"/>
              </a:solidFill>
            </a:endParaRPr>
          </a:p>
          <a:p>
            <a:pPr algn="ctr"/>
            <a:r>
              <a:rPr lang="en-US" sz="500" dirty="0" smtClean="0">
                <a:solidFill>
                  <a:srgbClr val="00008F"/>
                </a:solidFill>
              </a:rPr>
              <a:t>T-Shaped</a:t>
            </a:r>
            <a:endParaRPr lang="en-US" sz="500" dirty="0">
              <a:solidFill>
                <a:srgbClr val="00008F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2248945" y="611808"/>
            <a:ext cx="941079" cy="259114"/>
            <a:chOff x="2366083" y="676111"/>
            <a:chExt cx="941079" cy="259114"/>
          </a:xfrm>
        </p:grpSpPr>
        <p:sp>
          <p:nvSpPr>
            <p:cNvPr id="95" name="ZoneTexte 94"/>
            <p:cNvSpPr txBox="1"/>
            <p:nvPr/>
          </p:nvSpPr>
          <p:spPr>
            <a:xfrm>
              <a:off x="2633304" y="676111"/>
              <a:ext cx="673858" cy="259114"/>
            </a:xfrm>
            <a:prstGeom prst="rect">
              <a:avLst/>
            </a:prstGeom>
            <a:noFill/>
          </p:spPr>
          <p:txBody>
            <a:bodyPr wrap="square" lIns="73728" tIns="36864" rIns="73728" bIns="36864" rtlCol="0">
              <a:spAutoFit/>
            </a:bodyPr>
            <a:lstStyle/>
            <a:p>
              <a:r>
                <a:rPr lang="en-US" sz="600" b="1" dirty="0" smtClean="0">
                  <a:solidFill>
                    <a:schemeClr val="bg1"/>
                  </a:solidFill>
                </a:rPr>
                <a:t>Design Sprint </a:t>
              </a:r>
            </a:p>
            <a:p>
              <a:r>
                <a:rPr lang="en-US" sz="600" dirty="0" smtClean="0">
                  <a:solidFill>
                    <a:schemeClr val="bg1"/>
                  </a:solidFill>
                </a:rPr>
                <a:t>5 days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pic>
          <p:nvPicPr>
            <p:cNvPr id="2050" name="Picture 2" descr="C:\Users\S077280\Downloads\ru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66083" y="715457"/>
              <a:ext cx="180423" cy="180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/>
          <p:cNvGrpSpPr/>
          <p:nvPr/>
        </p:nvGrpSpPr>
        <p:grpSpPr>
          <a:xfrm>
            <a:off x="2240922" y="1741067"/>
            <a:ext cx="832435" cy="259114"/>
            <a:chOff x="2358060" y="1805370"/>
            <a:chExt cx="832435" cy="259114"/>
          </a:xfrm>
        </p:grpSpPr>
        <p:sp>
          <p:nvSpPr>
            <p:cNvPr id="174" name="ZoneTexte 173"/>
            <p:cNvSpPr txBox="1"/>
            <p:nvPr/>
          </p:nvSpPr>
          <p:spPr>
            <a:xfrm>
              <a:off x="2633304" y="1805370"/>
              <a:ext cx="557191" cy="259114"/>
            </a:xfrm>
            <a:prstGeom prst="rect">
              <a:avLst/>
            </a:prstGeom>
            <a:noFill/>
          </p:spPr>
          <p:txBody>
            <a:bodyPr wrap="square" lIns="73728" tIns="36864" rIns="73728" bIns="36864" rtlCol="0">
              <a:spAutoFit/>
            </a:bodyPr>
            <a:lstStyle/>
            <a:p>
              <a:r>
                <a:rPr lang="en-US" sz="600" dirty="0" smtClean="0">
                  <a:solidFill>
                    <a:schemeClr val="bg1"/>
                  </a:solidFill>
                </a:rPr>
                <a:t>Graphic </a:t>
              </a:r>
            </a:p>
            <a:p>
              <a:r>
                <a:rPr lang="en-US" sz="600" dirty="0" smtClean="0">
                  <a:solidFill>
                    <a:schemeClr val="bg1"/>
                  </a:solidFill>
                </a:rPr>
                <a:t>Facilitation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pic>
          <p:nvPicPr>
            <p:cNvPr id="2052" name="Picture 4" descr="C:\Users\S077280\Downloads\graphic-tool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060" y="1836693"/>
              <a:ext cx="196469" cy="196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e 8"/>
          <p:cNvGrpSpPr/>
          <p:nvPr/>
        </p:nvGrpSpPr>
        <p:grpSpPr>
          <a:xfrm>
            <a:off x="2268705" y="1419540"/>
            <a:ext cx="1007523" cy="176775"/>
            <a:chOff x="2367907" y="1437822"/>
            <a:chExt cx="1007523" cy="176775"/>
          </a:xfrm>
        </p:grpSpPr>
        <p:sp>
          <p:nvSpPr>
            <p:cNvPr id="90" name="ZoneTexte 89"/>
            <p:cNvSpPr txBox="1"/>
            <p:nvPr/>
          </p:nvSpPr>
          <p:spPr>
            <a:xfrm>
              <a:off x="2633304" y="1442819"/>
              <a:ext cx="742126" cy="166781"/>
            </a:xfrm>
            <a:prstGeom prst="rect">
              <a:avLst/>
            </a:prstGeom>
            <a:noFill/>
          </p:spPr>
          <p:txBody>
            <a:bodyPr wrap="square" lIns="73728" tIns="36864" rIns="73728" bIns="36864" rtlCol="0">
              <a:spAutoFit/>
            </a:bodyPr>
            <a:lstStyle/>
            <a:p>
              <a:r>
                <a:rPr lang="en-US" sz="600" dirty="0" smtClean="0">
                  <a:solidFill>
                    <a:schemeClr val="bg1"/>
                  </a:solidFill>
                </a:rPr>
                <a:t>Elevator Pitch</a:t>
              </a:r>
            </a:p>
          </p:txBody>
        </p:sp>
        <p:pic>
          <p:nvPicPr>
            <p:cNvPr id="2053" name="Picture 5" descr="C:\Users\S077280\Downloads\public-elevator-sig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7907" y="1437822"/>
              <a:ext cx="176775" cy="17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C:\Users\S077280\Downloads\minimiz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" y="3147646"/>
            <a:ext cx="180141" cy="18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077280\Downloads\ma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315" y="3142859"/>
            <a:ext cx="166436" cy="16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S077280\Downloads\diagra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89" y="3111211"/>
            <a:ext cx="234573" cy="23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ZoneTexte 96"/>
          <p:cNvSpPr txBox="1"/>
          <p:nvPr/>
        </p:nvSpPr>
        <p:spPr>
          <a:xfrm rot="16200000">
            <a:off x="-171946" y="4692983"/>
            <a:ext cx="680895" cy="151392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500" dirty="0" smtClean="0">
                <a:solidFill>
                  <a:srgbClr val="00008F"/>
                </a:solidFill>
              </a:rPr>
              <a:t>Refinement</a:t>
            </a:r>
          </a:p>
        </p:txBody>
      </p:sp>
      <p:sp>
        <p:nvSpPr>
          <p:cNvPr id="100" name="ZoneTexte 99"/>
          <p:cNvSpPr txBox="1"/>
          <p:nvPr/>
        </p:nvSpPr>
        <p:spPr>
          <a:xfrm>
            <a:off x="80645" y="4261451"/>
            <a:ext cx="736798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b="1" dirty="0" smtClean="0">
                <a:solidFill>
                  <a:srgbClr val="00008F"/>
                </a:solidFill>
              </a:rPr>
              <a:t>Sprint  </a:t>
            </a:r>
            <a:r>
              <a:rPr lang="en-US" sz="600" dirty="0" smtClean="0">
                <a:solidFill>
                  <a:srgbClr val="00008F"/>
                </a:solidFill>
              </a:rPr>
              <a:t>2-4 weeks </a:t>
            </a:r>
          </a:p>
        </p:txBody>
      </p:sp>
      <p:sp>
        <p:nvSpPr>
          <p:cNvPr id="101" name="ZoneTexte 100"/>
          <p:cNvSpPr txBox="1"/>
          <p:nvPr/>
        </p:nvSpPr>
        <p:spPr>
          <a:xfrm>
            <a:off x="539924" y="4991984"/>
            <a:ext cx="465625" cy="228336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Goal 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Planning</a:t>
            </a:r>
          </a:p>
        </p:txBody>
      </p:sp>
      <p:sp>
        <p:nvSpPr>
          <p:cNvPr id="102" name="ZoneTexte 101"/>
          <p:cNvSpPr txBox="1"/>
          <p:nvPr/>
        </p:nvSpPr>
        <p:spPr>
          <a:xfrm>
            <a:off x="1248932" y="4320246"/>
            <a:ext cx="586315" cy="151392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Retro.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1980409" y="4577258"/>
            <a:ext cx="307479" cy="151392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Daily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2387470" y="5030230"/>
            <a:ext cx="465625" cy="151392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Review</a:t>
            </a:r>
          </a:p>
        </p:txBody>
      </p:sp>
      <p:pic>
        <p:nvPicPr>
          <p:cNvPr id="4" name="Picture 2" descr="C:\Users\S077280\Downloads\id-car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4" y="3733425"/>
            <a:ext cx="224394" cy="2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077280\Downloads\dollar-coin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14" y="3780314"/>
            <a:ext cx="185238" cy="1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077280\Downloads\pillar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818" y="3779305"/>
            <a:ext cx="178514" cy="17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077280\Downloads\verified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2" y="5888340"/>
            <a:ext cx="133039" cy="13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1334014" y="5878659"/>
            <a:ext cx="133039" cy="152400"/>
            <a:chOff x="1201921" y="5742313"/>
            <a:chExt cx="133039" cy="152400"/>
          </a:xfrm>
        </p:grpSpPr>
        <p:pic>
          <p:nvPicPr>
            <p:cNvPr id="94" name="Picture 6" descr="C:\Users\S077280\Downloads\verified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921" y="5742313"/>
              <a:ext cx="133039" cy="133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C:\Users\S077280\Downloads\verified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921" y="5761674"/>
              <a:ext cx="133039" cy="133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8" descr="C:\Users\S077280\Downloads\charts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687" y="5866471"/>
            <a:ext cx="176776" cy="1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C:\Users\S077280\Downloads\ux-design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496" y="2348101"/>
            <a:ext cx="477220" cy="47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2259250" y="1015674"/>
            <a:ext cx="1016978" cy="259114"/>
            <a:chOff x="2358452" y="1054940"/>
            <a:chExt cx="1016978" cy="259114"/>
          </a:xfrm>
        </p:grpSpPr>
        <p:pic>
          <p:nvPicPr>
            <p:cNvPr id="16" name="Picture 11" descr="C:\Users\S077280\Downloads\canvas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452" y="1086655"/>
              <a:ext cx="195685" cy="19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ZoneTexte 105"/>
            <p:cNvSpPr txBox="1"/>
            <p:nvPr/>
          </p:nvSpPr>
          <p:spPr>
            <a:xfrm>
              <a:off x="2633304" y="1054940"/>
              <a:ext cx="742126" cy="259114"/>
            </a:xfrm>
            <a:prstGeom prst="rect">
              <a:avLst/>
            </a:prstGeom>
            <a:noFill/>
          </p:spPr>
          <p:txBody>
            <a:bodyPr wrap="square" lIns="73728" tIns="36864" rIns="73728" bIns="36864" rtlCol="0">
              <a:spAutoFit/>
            </a:bodyPr>
            <a:lstStyle/>
            <a:p>
              <a:r>
                <a:rPr lang="en-US" sz="600" dirty="0" smtClean="0">
                  <a:solidFill>
                    <a:schemeClr val="bg1"/>
                  </a:solidFill>
                </a:rPr>
                <a:t>Business Model Canvas 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12" descr="C:\Users\S077280\Downloads\cards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688" y="6523769"/>
            <a:ext cx="261691" cy="26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S077280\Downloads\siren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83" y="6539522"/>
            <a:ext cx="230184" cy="23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S077280\Downloads\deal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8" y="7074573"/>
            <a:ext cx="214987" cy="21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S077280\Downloads\pyramid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261" y="7064794"/>
            <a:ext cx="234544" cy="2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S077280\Downloads\infinite-sign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08" y="7048099"/>
            <a:ext cx="267934" cy="26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S077280\Downloads\round-right-arrow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03" y="7538529"/>
            <a:ext cx="254497" cy="2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S077280\Downloads\feedback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89" y="7524576"/>
            <a:ext cx="128288" cy="12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S077280\Downloads\analytics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47" y="7668592"/>
            <a:ext cx="154972" cy="15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S077280\Downloads\logistic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73" y="7551275"/>
            <a:ext cx="229004" cy="22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S077280\Downloads\coach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0" y="8026736"/>
            <a:ext cx="201422" cy="20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S077280\Downloads\gamification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11" y="8014125"/>
            <a:ext cx="226645" cy="2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S077280\Downloads\configuration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04" y="8034576"/>
            <a:ext cx="185742" cy="18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S077280\Downloads\diagram(1)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1" y="6546864"/>
            <a:ext cx="215500" cy="21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6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132</Words>
  <Application>Microsoft Office PowerPoint</Application>
  <PresentationFormat>Personnalisé</PresentationFormat>
  <Paragraphs>83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MOOG Stéphane</dc:creator>
  <cp:lastModifiedBy>MOOG Stéphane</cp:lastModifiedBy>
  <cp:revision>178</cp:revision>
  <dcterms:created xsi:type="dcterms:W3CDTF">2019-03-04T08:23:11Z</dcterms:created>
  <dcterms:modified xsi:type="dcterms:W3CDTF">2019-08-20T13:14:14Z</dcterms:modified>
</cp:coreProperties>
</file>