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40088" cy="8280400"/>
  <p:notesSz cx="6858000" cy="9144000"/>
  <p:defaultTextStyle>
    <a:defPPr>
      <a:defRPr lang="en-US"/>
    </a:defPPr>
    <a:lvl1pPr marL="0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8640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728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592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4561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3202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1842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0483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49123" algn="l" defTabSz="737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  <a:srgbClr val="00ADC6"/>
    <a:srgbClr val="9FD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10" d="100"/>
          <a:sy n="310" d="100"/>
        </p:scale>
        <p:origin x="-504" y="-72"/>
      </p:cViewPr>
      <p:guideLst>
        <p:guide orient="horz" pos="260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007" y="2572292"/>
            <a:ext cx="2754075" cy="17749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013" y="4692227"/>
            <a:ext cx="2268062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5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4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9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9064" y="331601"/>
            <a:ext cx="729020" cy="706517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2005" y="331601"/>
            <a:ext cx="2133058" cy="706517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45" y="5320924"/>
            <a:ext cx="2754075" cy="1644579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45" y="3509588"/>
            <a:ext cx="2754075" cy="181133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86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72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59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4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32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18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04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4912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2005" y="1932095"/>
            <a:ext cx="1431039" cy="546468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7045" y="1932095"/>
            <a:ext cx="1431039" cy="546468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004" y="1853507"/>
            <a:ext cx="1431602" cy="77245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640" indent="0">
              <a:buNone/>
              <a:defRPr sz="1600" b="1"/>
            </a:lvl2pPr>
            <a:lvl3pPr marL="737281" indent="0">
              <a:buNone/>
              <a:defRPr sz="1500" b="1"/>
            </a:lvl3pPr>
            <a:lvl4pPr marL="1105921" indent="0">
              <a:buNone/>
              <a:defRPr sz="1300" b="1"/>
            </a:lvl4pPr>
            <a:lvl5pPr marL="1474561" indent="0">
              <a:buNone/>
              <a:defRPr sz="1300" b="1"/>
            </a:lvl5pPr>
            <a:lvl6pPr marL="1843202" indent="0">
              <a:buNone/>
              <a:defRPr sz="1300" b="1"/>
            </a:lvl6pPr>
            <a:lvl7pPr marL="2211842" indent="0">
              <a:buNone/>
              <a:defRPr sz="1300" b="1"/>
            </a:lvl7pPr>
            <a:lvl8pPr marL="2580483" indent="0">
              <a:buNone/>
              <a:defRPr sz="1300" b="1"/>
            </a:lvl8pPr>
            <a:lvl9pPr marL="2949123" indent="0">
              <a:buNone/>
              <a:defRPr sz="1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004" y="2625960"/>
            <a:ext cx="1431602" cy="47708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5920" y="1853507"/>
            <a:ext cx="1432164" cy="77245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640" indent="0">
              <a:buNone/>
              <a:defRPr sz="1600" b="1"/>
            </a:lvl2pPr>
            <a:lvl3pPr marL="737281" indent="0">
              <a:buNone/>
              <a:defRPr sz="1500" b="1"/>
            </a:lvl3pPr>
            <a:lvl4pPr marL="1105921" indent="0">
              <a:buNone/>
              <a:defRPr sz="1300" b="1"/>
            </a:lvl4pPr>
            <a:lvl5pPr marL="1474561" indent="0">
              <a:buNone/>
              <a:defRPr sz="1300" b="1"/>
            </a:lvl5pPr>
            <a:lvl6pPr marL="1843202" indent="0">
              <a:buNone/>
              <a:defRPr sz="1300" b="1"/>
            </a:lvl6pPr>
            <a:lvl7pPr marL="2211842" indent="0">
              <a:buNone/>
              <a:defRPr sz="1300" b="1"/>
            </a:lvl7pPr>
            <a:lvl8pPr marL="2580483" indent="0">
              <a:buNone/>
              <a:defRPr sz="1300" b="1"/>
            </a:lvl8pPr>
            <a:lvl9pPr marL="2949123" indent="0">
              <a:buNone/>
              <a:defRPr sz="1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5920" y="2625960"/>
            <a:ext cx="1432164" cy="477081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004" y="329683"/>
            <a:ext cx="1065967" cy="140306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785" y="329683"/>
            <a:ext cx="1811299" cy="706709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2004" y="1732751"/>
            <a:ext cx="1065967" cy="5664025"/>
          </a:xfrm>
        </p:spPr>
        <p:txBody>
          <a:bodyPr/>
          <a:lstStyle>
            <a:lvl1pPr marL="0" indent="0">
              <a:buNone/>
              <a:defRPr sz="1100"/>
            </a:lvl1pPr>
            <a:lvl2pPr marL="368640" indent="0">
              <a:buNone/>
              <a:defRPr sz="1000"/>
            </a:lvl2pPr>
            <a:lvl3pPr marL="737281" indent="0">
              <a:buNone/>
              <a:defRPr sz="800"/>
            </a:lvl3pPr>
            <a:lvl4pPr marL="1105921" indent="0">
              <a:buNone/>
              <a:defRPr sz="700"/>
            </a:lvl4pPr>
            <a:lvl5pPr marL="1474561" indent="0">
              <a:buNone/>
              <a:defRPr sz="700"/>
            </a:lvl5pPr>
            <a:lvl6pPr marL="1843202" indent="0">
              <a:buNone/>
              <a:defRPr sz="700"/>
            </a:lvl6pPr>
            <a:lvl7pPr marL="2211842" indent="0">
              <a:buNone/>
              <a:defRPr sz="700"/>
            </a:lvl7pPr>
            <a:lvl8pPr marL="2580483" indent="0">
              <a:buNone/>
              <a:defRPr sz="700"/>
            </a:lvl8pPr>
            <a:lvl9pPr marL="2949123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080" y="5796280"/>
            <a:ext cx="1944053" cy="68428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5080" y="739869"/>
            <a:ext cx="1944053" cy="4968240"/>
          </a:xfrm>
        </p:spPr>
        <p:txBody>
          <a:bodyPr/>
          <a:lstStyle>
            <a:lvl1pPr marL="0" indent="0">
              <a:buNone/>
              <a:defRPr sz="2600"/>
            </a:lvl1pPr>
            <a:lvl2pPr marL="368640" indent="0">
              <a:buNone/>
              <a:defRPr sz="2300"/>
            </a:lvl2pPr>
            <a:lvl3pPr marL="737281" indent="0">
              <a:buNone/>
              <a:defRPr sz="1900"/>
            </a:lvl3pPr>
            <a:lvl4pPr marL="1105921" indent="0">
              <a:buNone/>
              <a:defRPr sz="1600"/>
            </a:lvl4pPr>
            <a:lvl5pPr marL="1474561" indent="0">
              <a:buNone/>
              <a:defRPr sz="1600"/>
            </a:lvl5pPr>
            <a:lvl6pPr marL="1843202" indent="0">
              <a:buNone/>
              <a:defRPr sz="1600"/>
            </a:lvl6pPr>
            <a:lvl7pPr marL="2211842" indent="0">
              <a:buNone/>
              <a:defRPr sz="1600"/>
            </a:lvl7pPr>
            <a:lvl8pPr marL="2580483" indent="0">
              <a:buNone/>
              <a:defRPr sz="1600"/>
            </a:lvl8pPr>
            <a:lvl9pPr marL="294912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080" y="6480564"/>
            <a:ext cx="1944053" cy="971796"/>
          </a:xfrm>
        </p:spPr>
        <p:txBody>
          <a:bodyPr/>
          <a:lstStyle>
            <a:lvl1pPr marL="0" indent="0">
              <a:buNone/>
              <a:defRPr sz="1100"/>
            </a:lvl1pPr>
            <a:lvl2pPr marL="368640" indent="0">
              <a:buNone/>
              <a:defRPr sz="1000"/>
            </a:lvl2pPr>
            <a:lvl3pPr marL="737281" indent="0">
              <a:buNone/>
              <a:defRPr sz="800"/>
            </a:lvl3pPr>
            <a:lvl4pPr marL="1105921" indent="0">
              <a:buNone/>
              <a:defRPr sz="700"/>
            </a:lvl4pPr>
            <a:lvl5pPr marL="1474561" indent="0">
              <a:buNone/>
              <a:defRPr sz="700"/>
            </a:lvl5pPr>
            <a:lvl6pPr marL="1843202" indent="0">
              <a:buNone/>
              <a:defRPr sz="700"/>
            </a:lvl6pPr>
            <a:lvl7pPr marL="2211842" indent="0">
              <a:buNone/>
              <a:defRPr sz="700"/>
            </a:lvl7pPr>
            <a:lvl8pPr marL="2580483" indent="0">
              <a:buNone/>
              <a:defRPr sz="700"/>
            </a:lvl8pPr>
            <a:lvl9pPr marL="2949123" indent="0">
              <a:buNone/>
              <a:defRPr sz="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2005" y="331600"/>
            <a:ext cx="2916079" cy="1380067"/>
          </a:xfrm>
          <a:prstGeom prst="rect">
            <a:avLst/>
          </a:prstGeom>
        </p:spPr>
        <p:txBody>
          <a:bodyPr vert="horz" lIns="73728" tIns="36864" rIns="73728" bIns="3686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005" y="1932095"/>
            <a:ext cx="2916079" cy="5464681"/>
          </a:xfrm>
          <a:prstGeom prst="rect">
            <a:avLst/>
          </a:prstGeom>
        </p:spPr>
        <p:txBody>
          <a:bodyPr vert="horz" lIns="73728" tIns="36864" rIns="73728" bIns="36864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2004" y="7674705"/>
            <a:ext cx="756021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B87F-D174-4601-8F4A-440AB340224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07031" y="7674705"/>
            <a:ext cx="1026028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322063" y="7674705"/>
            <a:ext cx="756021" cy="440854"/>
          </a:xfrm>
          <a:prstGeom prst="rect">
            <a:avLst/>
          </a:prstGeom>
        </p:spPr>
        <p:txBody>
          <a:bodyPr vert="horz" lIns="73728" tIns="36864" rIns="73728" bIns="368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3D8-74D9-4CCF-9647-E0D38BF1A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28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480" indent="-27648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41" indent="-230400" algn="l" defTabSz="737281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1601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241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88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52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6162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4803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33443" indent="-184320" algn="l" defTabSz="7372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8640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728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592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561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3202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1842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0483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49123" algn="l" defTabSz="737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0" y="3852168"/>
            <a:ext cx="3240000" cy="1728192"/>
          </a:xfrm>
          <a:prstGeom prst="rect">
            <a:avLst/>
          </a:prstGeom>
          <a:solidFill>
            <a:srgbClr val="00A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0" y="6948512"/>
            <a:ext cx="3240000" cy="1121936"/>
          </a:xfrm>
          <a:prstGeom prst="rect">
            <a:avLst/>
          </a:prstGeom>
          <a:solidFill>
            <a:srgbClr val="00A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0" y="5570084"/>
            <a:ext cx="3240000" cy="1378428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8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0" y="3291092"/>
            <a:ext cx="3240000" cy="561076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0" y="1907952"/>
            <a:ext cx="3240000" cy="1383140"/>
          </a:xfrm>
          <a:prstGeom prst="rect">
            <a:avLst/>
          </a:prstGeom>
          <a:solidFill>
            <a:srgbClr val="00A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67792"/>
            <a:ext cx="3240000" cy="1440160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8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908" y="5681976"/>
            <a:ext cx="431025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b="1" dirty="0">
                <a:solidFill>
                  <a:srgbClr val="00008F"/>
                </a:solidFill>
              </a:rPr>
              <a:t>Visualize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908" y="6012786"/>
            <a:ext cx="962544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Limit </a:t>
            </a:r>
            <a:r>
              <a:rPr lang="en-US" sz="600" dirty="0" smtClean="0">
                <a:solidFill>
                  <a:srgbClr val="00008F"/>
                </a:solidFill>
              </a:rPr>
              <a:t>Work </a:t>
            </a:r>
            <a:r>
              <a:rPr lang="en-US" sz="600" dirty="0">
                <a:solidFill>
                  <a:srgbClr val="00008F"/>
                </a:solidFill>
              </a:rPr>
              <a:t>in Progress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908" y="6293847"/>
            <a:ext cx="1006502" cy="259114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>
                <a:solidFill>
                  <a:srgbClr val="00008F"/>
                </a:solidFill>
              </a:rPr>
              <a:t>Make </a:t>
            </a:r>
            <a:r>
              <a:rPr lang="en-US" sz="600" b="1" dirty="0">
                <a:solidFill>
                  <a:srgbClr val="00008F"/>
                </a:solidFill>
              </a:rPr>
              <a:t>Policies </a:t>
            </a:r>
            <a:r>
              <a:rPr lang="en-US" sz="600" b="1" dirty="0" smtClean="0">
                <a:solidFill>
                  <a:srgbClr val="00008F"/>
                </a:solidFill>
              </a:rPr>
              <a:t>Explicit</a:t>
            </a:r>
            <a:r>
              <a:rPr lang="en-US" sz="600" dirty="0" smtClean="0">
                <a:solidFill>
                  <a:srgbClr val="00008F"/>
                </a:solidFill>
              </a:rPr>
              <a:t> with 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definitions of ready &amp; done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9561" y="6228432"/>
            <a:ext cx="1016121" cy="259114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Implement </a:t>
            </a:r>
            <a:r>
              <a:rPr lang="en-US" sz="600" b="1" dirty="0" smtClean="0">
                <a:solidFill>
                  <a:srgbClr val="00008F"/>
                </a:solidFill>
              </a:rPr>
              <a:t>Feedback Loops</a:t>
            </a:r>
          </a:p>
          <a:p>
            <a:r>
              <a:rPr lang="en-US" sz="600" dirty="0">
                <a:solidFill>
                  <a:srgbClr val="00008F"/>
                </a:solidFill>
              </a:rPr>
              <a:t>w</a:t>
            </a:r>
            <a:r>
              <a:rPr lang="en-US" sz="600" dirty="0" smtClean="0">
                <a:solidFill>
                  <a:srgbClr val="00008F"/>
                </a:solidFill>
              </a:rPr>
              <a:t>ith cadences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5908" y="6679440"/>
            <a:ext cx="859027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b="1" dirty="0" smtClean="0">
                <a:solidFill>
                  <a:srgbClr val="00008F"/>
                </a:solidFill>
              </a:rPr>
              <a:t>Evolve </a:t>
            </a:r>
            <a:r>
              <a:rPr lang="en-US" sz="600" b="1" dirty="0">
                <a:solidFill>
                  <a:srgbClr val="00008F"/>
                </a:solidFill>
              </a:rPr>
              <a:t>Experimentally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0" y="57419"/>
            <a:ext cx="3239999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8F"/>
                </a:solidFill>
              </a:rPr>
              <a:t>Lean Kanban</a:t>
            </a:r>
            <a:endParaRPr lang="en-US" sz="1800" b="1" dirty="0">
              <a:solidFill>
                <a:srgbClr val="00008F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9575" y="7060471"/>
            <a:ext cx="1078340" cy="536113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Start </a:t>
            </a:r>
            <a:r>
              <a:rPr lang="en-US" sz="600" dirty="0">
                <a:solidFill>
                  <a:schemeClr val="bg1"/>
                </a:solidFill>
              </a:rPr>
              <a:t>from what you do now : </a:t>
            </a:r>
            <a:endParaRPr lang="en-US" sz="600" dirty="0" smtClean="0">
              <a:solidFill>
                <a:schemeClr val="bg1"/>
              </a:solidFill>
            </a:endParaRPr>
          </a:p>
          <a:p>
            <a:pPr marL="1"/>
            <a:r>
              <a:rPr lang="en-US" sz="600" dirty="0" smtClean="0">
                <a:solidFill>
                  <a:schemeClr val="bg1"/>
                </a:solidFill>
              </a:rPr>
              <a:t>- Understand </a:t>
            </a:r>
            <a:r>
              <a:rPr lang="en-US" sz="600" dirty="0">
                <a:solidFill>
                  <a:schemeClr val="bg1"/>
                </a:solidFill>
              </a:rPr>
              <a:t>current processes, </a:t>
            </a:r>
            <a:endParaRPr lang="en-US" sz="600" dirty="0" smtClean="0">
              <a:solidFill>
                <a:schemeClr val="bg1"/>
              </a:solidFill>
            </a:endParaRPr>
          </a:p>
          <a:p>
            <a:pPr marL="1"/>
            <a:r>
              <a:rPr lang="en-US" sz="600" dirty="0" smtClean="0">
                <a:solidFill>
                  <a:schemeClr val="bg1"/>
                </a:solidFill>
              </a:rPr>
              <a:t>- Respect </a:t>
            </a:r>
            <a:r>
              <a:rPr lang="en-US" sz="600" dirty="0">
                <a:solidFill>
                  <a:schemeClr val="bg1"/>
                </a:solidFill>
              </a:rPr>
              <a:t>existing roles, responsibilities , job </a:t>
            </a:r>
            <a:r>
              <a:rPr lang="en-US" sz="600" dirty="0" smtClean="0">
                <a:solidFill>
                  <a:schemeClr val="bg1"/>
                </a:solidFill>
              </a:rPr>
              <a:t>titles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577974" y="3463723"/>
            <a:ext cx="350874" cy="228336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1000" b="1" dirty="0" smtClean="0">
                <a:solidFill>
                  <a:srgbClr val="00008F"/>
                </a:solidFill>
              </a:rPr>
              <a:t>Pull</a:t>
            </a:r>
            <a:endParaRPr lang="en-US" sz="1000" b="1" dirty="0">
              <a:solidFill>
                <a:srgbClr val="00008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19374" y="7028465"/>
            <a:ext cx="828387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Sustainable pace &amp;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Improving focus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0" y="8100639"/>
            <a:ext cx="3239999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>
                <a:solidFill>
                  <a:srgbClr val="00008F"/>
                </a:solidFill>
              </a:rPr>
              <a:t>“Stop Starting, Start Finishing”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442520" y="5300389"/>
            <a:ext cx="674174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Cost Of Delay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5908" y="4952460"/>
            <a:ext cx="685902" cy="228336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Cumulative Flow 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400" dirty="0" smtClean="0">
                <a:solidFill>
                  <a:schemeClr val="bg1"/>
                </a:solidFill>
              </a:rPr>
              <a:t>Tasks / Time</a:t>
            </a:r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551135" y="4937071"/>
            <a:ext cx="584712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Monte </a:t>
            </a:r>
            <a:r>
              <a:rPr lang="en-US" sz="600" dirty="0">
                <a:solidFill>
                  <a:schemeClr val="bg1"/>
                </a:solidFill>
              </a:rPr>
              <a:t>Carlo </a:t>
            </a:r>
            <a:r>
              <a:rPr lang="en-US" sz="600" dirty="0" smtClean="0">
                <a:solidFill>
                  <a:schemeClr val="bg1"/>
                </a:solidFill>
              </a:rPr>
              <a:t>Simulations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95908" y="5269611"/>
            <a:ext cx="780479" cy="228336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Scatte</a:t>
            </a:r>
            <a:r>
              <a:rPr lang="en-US" sz="600" b="1" dirty="0" smtClean="0">
                <a:solidFill>
                  <a:schemeClr val="bg1"/>
                </a:solidFill>
              </a:rPr>
              <a:t>r</a:t>
            </a:r>
            <a:r>
              <a:rPr lang="en-US" sz="600" dirty="0" smtClean="0">
                <a:solidFill>
                  <a:schemeClr val="bg1"/>
                </a:solidFill>
              </a:rPr>
              <a:t>plot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Cycle Time / Completion Date </a:t>
            </a:r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26323" y="1949603"/>
            <a:ext cx="1354984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Value Stream Mapping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326155" y="1639810"/>
            <a:ext cx="644224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Overproduction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318141" y="993815"/>
            <a:ext cx="660253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Extra Processing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29354" y="993815"/>
            <a:ext cx="378126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Motion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66797" y="993815"/>
            <a:ext cx="392552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Waiting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07876" y="1593643"/>
            <a:ext cx="621082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Talent Under Utilization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37943" y="1639810"/>
            <a:ext cx="450261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Inventory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495360" y="1639810"/>
            <a:ext cx="613767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Transportation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09173" y="993815"/>
            <a:ext cx="386140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Defects</a:t>
            </a:r>
            <a:endParaRPr lang="en-US" sz="600" dirty="0">
              <a:solidFill>
                <a:srgbClr val="00008F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648135" y="2146365"/>
            <a:ext cx="246523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892220" y="2164966"/>
            <a:ext cx="0" cy="1371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887630" y="2311653"/>
            <a:ext cx="149319" cy="257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113648" y="2062975"/>
            <a:ext cx="586516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Working Time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H="1">
            <a:off x="1556293" y="2164967"/>
            <a:ext cx="12090" cy="5350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687839" y="2146365"/>
            <a:ext cx="277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115978" y="2206569"/>
            <a:ext cx="564074" cy="166781"/>
          </a:xfrm>
          <a:prstGeom prst="rect">
            <a:avLst/>
          </a:prstGeom>
          <a:solidFill>
            <a:schemeClr val="accent6"/>
          </a:solidFill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Waiting Time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158887" y="2445504"/>
            <a:ext cx="467894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Lead Time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69603" y="2548432"/>
            <a:ext cx="12954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428918" y="2262351"/>
            <a:ext cx="447055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Receiving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 rot="16200000">
            <a:off x="1715444" y="2266140"/>
            <a:ext cx="466291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Delivering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86" name="Connecteur droit 85"/>
          <p:cNvCxnSpPr/>
          <p:nvPr/>
        </p:nvCxnSpPr>
        <p:spPr>
          <a:xfrm flipV="1">
            <a:off x="1270346" y="2314222"/>
            <a:ext cx="9079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1036949" y="2164967"/>
            <a:ext cx="0" cy="5350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270346" y="2177047"/>
            <a:ext cx="0" cy="1371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1036949" y="2146365"/>
            <a:ext cx="23339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 rot="16200000">
            <a:off x="-655772" y="1104480"/>
            <a:ext cx="1440161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8F"/>
                </a:solidFill>
              </a:rPr>
              <a:t>8 wastes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21259" y="3043423"/>
            <a:ext cx="2352375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Takt Time  =  Available Work Time  / Number of  Customer Requests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165544" y="2566139"/>
            <a:ext cx="485527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Cycle Time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 rot="16200000">
            <a:off x="1756" y="3457462"/>
            <a:ext cx="427819" cy="228336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1000" strike="sngStrike" dirty="0" smtClean="0">
                <a:solidFill>
                  <a:srgbClr val="00008F"/>
                </a:solidFill>
              </a:rPr>
              <a:t>Push 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4943" y="4128949"/>
            <a:ext cx="382934" cy="259114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Kanban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Card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036949" y="2643091"/>
            <a:ext cx="53698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361143" y="2156501"/>
            <a:ext cx="0" cy="1371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1358938" y="2146365"/>
            <a:ext cx="2094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1556293" y="2306279"/>
            <a:ext cx="131546" cy="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1687851" y="2146166"/>
            <a:ext cx="0" cy="14379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721260" y="2795350"/>
            <a:ext cx="2064485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Lead Time = Work In Progress / Delivery Rate   (Little’s Law)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922412" y="3488240"/>
            <a:ext cx="985664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rgbClr val="00008F"/>
                </a:solidFill>
              </a:rPr>
              <a:t>TOC, Theory Of Constrains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114113" y="6679440"/>
            <a:ext cx="921543" cy="166781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b="1" dirty="0">
                <a:solidFill>
                  <a:srgbClr val="00008F"/>
                </a:solidFill>
              </a:rPr>
              <a:t>Improve </a:t>
            </a:r>
            <a:r>
              <a:rPr lang="en-US" sz="600" b="1" dirty="0" smtClean="0">
                <a:solidFill>
                  <a:srgbClr val="00008F"/>
                </a:solidFill>
              </a:rPr>
              <a:t>Collaboratively</a:t>
            </a:r>
            <a:endParaRPr lang="en-US" sz="600" b="1" dirty="0">
              <a:solidFill>
                <a:srgbClr val="00008F"/>
              </a:solidFill>
            </a:endParaRPr>
          </a:p>
        </p:txBody>
      </p:sp>
      <p:cxnSp>
        <p:nvCxnSpPr>
          <p:cNvPr id="108" name="Connecteur droit 107"/>
          <p:cNvCxnSpPr>
            <a:stCxn id="121" idx="0"/>
          </p:cNvCxnSpPr>
          <p:nvPr/>
        </p:nvCxnSpPr>
        <p:spPr>
          <a:xfrm>
            <a:off x="1620000" y="6948512"/>
            <a:ext cx="0" cy="1121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2442520" y="4015230"/>
            <a:ext cx="621782" cy="413002"/>
          </a:xfrm>
          <a:prstGeom prst="rect">
            <a:avLst/>
          </a:prstGeom>
          <a:noFill/>
        </p:spPr>
        <p:txBody>
          <a:bodyPr wrap="non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Service Levels: 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Threshold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Expectation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Agreement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Capability</a:t>
            </a:r>
          </a:p>
        </p:txBody>
      </p:sp>
      <p:sp>
        <p:nvSpPr>
          <p:cNvPr id="205" name="ZoneTexte 204"/>
          <p:cNvSpPr txBox="1"/>
          <p:nvPr/>
        </p:nvSpPr>
        <p:spPr>
          <a:xfrm>
            <a:off x="2121654" y="5615302"/>
            <a:ext cx="1157019" cy="443780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fr-FR" sz="600" b="1" dirty="0" smtClean="0">
                <a:solidFill>
                  <a:srgbClr val="00008F"/>
                </a:solidFill>
              </a:rPr>
              <a:t>Manage Flow</a:t>
            </a:r>
            <a:endParaRPr lang="en-US" sz="600" b="1" dirty="0" smtClean="0">
              <a:solidFill>
                <a:srgbClr val="00008F"/>
              </a:solidFill>
            </a:endParaRPr>
          </a:p>
          <a:p>
            <a:r>
              <a:rPr lang="en-US" sz="600" dirty="0" smtClean="0">
                <a:solidFill>
                  <a:srgbClr val="00008F"/>
                </a:solidFill>
              </a:rPr>
              <a:t>- Maximize delivery of value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- Minimize lead time</a:t>
            </a:r>
          </a:p>
          <a:p>
            <a:r>
              <a:rPr lang="en-US" sz="600" dirty="0" smtClean="0">
                <a:solidFill>
                  <a:srgbClr val="00008F"/>
                </a:solidFill>
              </a:rPr>
              <a:t>- Be as predictable as possible </a:t>
            </a:r>
            <a:endParaRPr lang="en-US" sz="600" dirty="0">
              <a:solidFill>
                <a:srgbClr val="00008F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1551135" y="5254222"/>
            <a:ext cx="584712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Process Mining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S077280\Downloads\jogg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6" y="673473"/>
            <a:ext cx="255522" cy="2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077280\Downloads\time-lef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3" y="6212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S077280\Downloads\link-brok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43" y="6212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077280\Downloads\strateg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24" y="711234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077280\Downloads\inspec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67" y="711234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S077280\Downloads\va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54" y="711234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S077280\Downloads\tal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7" y="12722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:\Users\S077280\Downloads\packages-transportation-on-a-tru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43" y="12722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1806782" y="3352443"/>
            <a:ext cx="582351" cy="438374"/>
            <a:chOff x="1469470" y="3297966"/>
            <a:chExt cx="582351" cy="438374"/>
          </a:xfrm>
        </p:grpSpPr>
        <p:pic>
          <p:nvPicPr>
            <p:cNvPr id="1037" name="Picture 13" descr="C:\Users\S077280\Downloads\bottleneck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69470" y="3297966"/>
              <a:ext cx="438374" cy="438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C:\Users\S077280\Downloads\magnifying-glass-browser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821" y="33731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18" descr="C:\Users\S077280\Downloads\warehouse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72" y="1260044"/>
            <a:ext cx="384390" cy="3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077280\Downloads\inventor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3" y="12722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C:\Users\S077280\Downloads\growth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6" y="4963354"/>
            <a:ext cx="206548" cy="2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077280\Downloads\diagram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9" y="5276678"/>
            <a:ext cx="214203" cy="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 descr="C:\Users\S077280\Downloads\bar-char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32" y="4949607"/>
            <a:ext cx="234043" cy="2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S077280\Downloads\helme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2" y="5260638"/>
            <a:ext cx="246283" cy="2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S077280\Downloads\call-center-worker-with-headse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31" y="4125941"/>
            <a:ext cx="230283" cy="2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7" descr="C:\Users\S077280\Downloads\open-eye-symbol-of-visualizatio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9" y="5625635"/>
            <a:ext cx="279463" cy="2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8" descr="C:\Users\S077280\Downloads\polic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4" y="6314838"/>
            <a:ext cx="217132" cy="21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9" descr="C:\Users\S077280\Downloads\speed-limi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3" y="6002369"/>
            <a:ext cx="187615" cy="18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1" descr="C:\Users\S077280\Downloads\feedback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7704972"/>
            <a:ext cx="258217" cy="25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3" descr="C:\Users\S077280\Downloads\reload(1)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09" y="6254415"/>
            <a:ext cx="173167" cy="1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4" descr="C:\Users\S077280\Downloads\group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43" y="6652480"/>
            <a:ext cx="220700" cy="2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S077280\Downloads\test-tube-experiment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7" y="6649157"/>
            <a:ext cx="227347" cy="22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6" descr="C:\Users\S077280\Downloads\graphic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17" y="5737809"/>
            <a:ext cx="221896" cy="2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7" descr="C:\Users\S077280\Downloads\power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5" y="7212538"/>
            <a:ext cx="231978" cy="23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S077280\Downloads\green-energy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80" y="7007493"/>
            <a:ext cx="301059" cy="3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9" descr="C:\Users\S077280\Downloads\ratin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86" y="7396694"/>
            <a:ext cx="226847" cy="22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0" descr="C:\Users\S077280\Downloads\guarantee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5" y="7704326"/>
            <a:ext cx="259509" cy="25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1" descr="C:\Users\S077280\Downloads\credit-card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6" y="4345098"/>
            <a:ext cx="258989" cy="2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ZoneTexte 165"/>
          <p:cNvSpPr txBox="1"/>
          <p:nvPr/>
        </p:nvSpPr>
        <p:spPr>
          <a:xfrm>
            <a:off x="648134" y="3883605"/>
            <a:ext cx="971865" cy="182170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Kanban Board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63" name="Picture 42" descr="C:\Users\S077280\Downloads\tshirt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09" y="4971465"/>
            <a:ext cx="190327" cy="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Users\S077280\Downloads\management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60" y="527576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ZoneTexte 172"/>
          <p:cNvSpPr txBox="1"/>
          <p:nvPr/>
        </p:nvSpPr>
        <p:spPr>
          <a:xfrm>
            <a:off x="2442520" y="4937071"/>
            <a:ext cx="724227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Relative Estimations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1819374" y="7380560"/>
            <a:ext cx="839606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Performance &amp; </a:t>
            </a:r>
          </a:p>
          <a:p>
            <a:r>
              <a:rPr lang="en-US" sz="600" dirty="0">
                <a:solidFill>
                  <a:schemeClr val="bg1"/>
                </a:solidFill>
              </a:rPr>
              <a:t>C</a:t>
            </a:r>
            <a:r>
              <a:rPr lang="en-US" sz="600" dirty="0" smtClean="0">
                <a:solidFill>
                  <a:schemeClr val="bg1"/>
                </a:solidFill>
              </a:rPr>
              <a:t>ustomer Satisfaction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819374" y="7704523"/>
            <a:ext cx="880790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Staying competitive &amp;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Adaptive 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429575" y="7658357"/>
            <a:ext cx="1078340" cy="351447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Agree </a:t>
            </a:r>
            <a:r>
              <a:rPr lang="en-US" sz="600" dirty="0">
                <a:solidFill>
                  <a:schemeClr val="bg1"/>
                </a:solidFill>
              </a:rPr>
              <a:t>to pursue improvement through evolutionary </a:t>
            </a:r>
            <a:r>
              <a:rPr lang="en-US" sz="600" dirty="0" smtClean="0">
                <a:solidFill>
                  <a:schemeClr val="bg1"/>
                </a:solidFill>
              </a:rPr>
              <a:t>change</a:t>
            </a:r>
          </a:p>
        </p:txBody>
      </p:sp>
      <p:pic>
        <p:nvPicPr>
          <p:cNvPr id="1026" name="Picture 2" descr="C:\Users\S077280\Downloads\escalator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6" y="4543682"/>
            <a:ext cx="223912" cy="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/>
          <p:cNvSpPr txBox="1"/>
          <p:nvPr/>
        </p:nvSpPr>
        <p:spPr>
          <a:xfrm>
            <a:off x="2442520" y="4526718"/>
            <a:ext cx="674174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Escalations</a:t>
            </a:r>
          </a:p>
        </p:txBody>
      </p:sp>
      <p:pic>
        <p:nvPicPr>
          <p:cNvPr id="2" name="Picture 2" descr="C:\Users\S077280\Downloads\no-pushing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6" y="3421671"/>
            <a:ext cx="299917" cy="2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077280\Downloads\magnet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97" y="3368168"/>
            <a:ext cx="419446" cy="41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077280\Downloads\stopwatch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3" y="2771749"/>
            <a:ext cx="213983" cy="2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077280\Downloads\metronome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4" y="3031513"/>
            <a:ext cx="190601" cy="1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8" y="4065804"/>
            <a:ext cx="1101853" cy="8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ZoneTexte 137"/>
          <p:cNvSpPr txBox="1"/>
          <p:nvPr/>
        </p:nvSpPr>
        <p:spPr>
          <a:xfrm>
            <a:off x="1585646" y="4344973"/>
            <a:ext cx="466446" cy="259114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Classes of Services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37" name="ZoneTexte 136"/>
          <p:cNvSpPr txBox="1"/>
          <p:nvPr/>
        </p:nvSpPr>
        <p:spPr>
          <a:xfrm rot="16200000">
            <a:off x="220423" y="4387780"/>
            <a:ext cx="703322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Swim lanes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71" name="Connecteur droit 70"/>
          <p:cNvCxnSpPr/>
          <p:nvPr/>
        </p:nvCxnSpPr>
        <p:spPr>
          <a:xfrm>
            <a:off x="669603" y="4716264"/>
            <a:ext cx="908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" descr="C:\Users\S077280\Downloads\stop-button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41" y="4651934"/>
            <a:ext cx="105894" cy="1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/>
          <p:cNvSpPr txBox="1"/>
          <p:nvPr/>
        </p:nvSpPr>
        <p:spPr>
          <a:xfrm>
            <a:off x="2442520" y="4621491"/>
            <a:ext cx="593136" cy="166781"/>
          </a:xfrm>
          <a:prstGeom prst="rect">
            <a:avLst/>
          </a:prstGeom>
          <a:noFill/>
        </p:spPr>
        <p:txBody>
          <a:bodyPr wrap="square" lIns="73728" tIns="36864" rIns="73728" bIns="36864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Stop The Line</a:t>
            </a:r>
          </a:p>
        </p:txBody>
      </p:sp>
    </p:spTree>
    <p:extLst>
      <p:ext uri="{BB962C8B-B14F-4D97-AF65-F5344CB8AC3E}">
        <p14:creationId xmlns:p14="http://schemas.microsoft.com/office/powerpoint/2010/main" val="1178910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188</Words>
  <Application>Microsoft Office PowerPoint</Application>
  <PresentationFormat>Personnalisé</PresentationFormat>
  <Paragraphs>65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116</cp:revision>
  <dcterms:created xsi:type="dcterms:W3CDTF">2019-03-04T08:23:11Z</dcterms:created>
  <dcterms:modified xsi:type="dcterms:W3CDTF">2019-08-20T13:14:36Z</dcterms:modified>
</cp:coreProperties>
</file>