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801600" cy="9601200" type="A3"/>
  <p:notesSz cx="6858000" cy="9144000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166" userDrawn="1">
          <p15:clr>
            <a:srgbClr val="A4A3A4"/>
          </p15:clr>
        </p15:guide>
        <p15:guide id="2" orient="horz" pos="3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EA3"/>
    <a:srgbClr val="649AC4"/>
    <a:srgbClr val="0F004A"/>
    <a:srgbClr val="AB3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7"/>
    <p:restoredTop sz="94710"/>
  </p:normalViewPr>
  <p:slideViewPr>
    <p:cSldViewPr snapToGrid="0" snapToObjects="1">
      <p:cViewPr varScale="1">
        <p:scale>
          <a:sx n="91" d="100"/>
          <a:sy n="91" d="100"/>
        </p:scale>
        <p:origin x="568" y="208"/>
      </p:cViewPr>
      <p:guideLst>
        <p:guide pos="5166"/>
        <p:guide orient="horz" pos="3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4719-20E6-7E4B-95B8-FF70426A792D}" type="datetimeFigureOut">
              <a:rPr lang="fr-FR" smtClean="0"/>
              <a:t>21/07/2019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35204-B391-DA4D-BF63-F668BC2D9E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1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35EA3"/>
                </a:solidFill>
                <a:latin typeface="Cambria" panose="02040503050406030204" pitchFamily="18" charset="0"/>
              </a:rPr>
              <a:t>#025499 </a:t>
            </a:r>
            <a:r>
              <a:rPr lang="fr-FR" dirty="0" err="1">
                <a:solidFill>
                  <a:srgbClr val="035EA3"/>
                </a:solidFill>
                <a:latin typeface="Cambria" panose="02040503050406030204" pitchFamily="18" charset="0"/>
              </a:rPr>
              <a:t>icon</a:t>
            </a:r>
            <a:r>
              <a:rPr lang="fr-FR" dirty="0">
                <a:solidFill>
                  <a:srgbClr val="035EA3"/>
                </a:solidFill>
                <a:latin typeface="Cambria" panose="02040503050406030204" pitchFamily="18" charset="0"/>
              </a:rPr>
              <a:t> </a:t>
            </a:r>
            <a:r>
              <a:rPr lang="fr-FR" dirty="0" err="1">
                <a:solidFill>
                  <a:srgbClr val="035EA3"/>
                </a:solidFill>
                <a:latin typeface="Cambria" panose="02040503050406030204" pitchFamily="18" charset="0"/>
              </a:rPr>
              <a:t>color</a:t>
            </a:r>
            <a:r>
              <a:rPr lang="fr-FR" dirty="0">
                <a:solidFill>
                  <a:srgbClr val="035EA3"/>
                </a:solidFill>
                <a:latin typeface="Cambria" panose="02040503050406030204" pitchFamily="18" charset="0"/>
              </a:rPr>
              <a:t> </a:t>
            </a:r>
          </a:p>
          <a:p>
            <a:endParaRPr lang="en-GB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18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03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89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9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44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52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43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37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4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57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16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2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05BB33F-0C59-5648-848A-0FA6703BF4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857" t="31569" r="11618" b="28151"/>
          <a:stretch/>
        </p:blipFill>
        <p:spPr>
          <a:xfrm>
            <a:off x="0" y="0"/>
            <a:ext cx="12801599" cy="9601200"/>
          </a:xfrm>
          <a:prstGeom prst="rect">
            <a:avLst/>
          </a:prstGeom>
        </p:spPr>
      </p:pic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50540D12-FC77-B94E-9D57-DEF32FB807F9}"/>
              </a:ext>
            </a:extLst>
          </p:cNvPr>
          <p:cNvSpPr/>
          <p:nvPr userDrawn="1"/>
        </p:nvSpPr>
        <p:spPr>
          <a:xfrm>
            <a:off x="1050878" y="1105470"/>
            <a:ext cx="10814020" cy="7637088"/>
          </a:xfrm>
          <a:prstGeom prst="roundRect">
            <a:avLst>
              <a:gd name="adj" fmla="val 1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35EA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61C62-BE5B-C247-BE8C-96C969DD4EAD}"/>
              </a:ext>
            </a:extLst>
          </p:cNvPr>
          <p:cNvSpPr/>
          <p:nvPr userDrawn="1"/>
        </p:nvSpPr>
        <p:spPr>
          <a:xfrm>
            <a:off x="982639" y="1160543"/>
            <a:ext cx="10849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noProof="0">
                <a:solidFill>
                  <a:srgbClr val="649AC4"/>
                </a:solidFill>
                <a:latin typeface="Cambria" panose="02040503050406030204" pitchFamily="18" charset="0"/>
              </a:rPr>
              <a:t>12 principles behind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116530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4993478" y="3160187"/>
            <a:ext cx="641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1. Our highest priority is to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satisfy </a:t>
            </a:r>
            <a:r>
              <a:rPr lang="en-GB" sz="4000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the</a:t>
            </a:r>
            <a:r>
              <a:rPr lang="en-GB" sz="4000" b="1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 customer </a:t>
            </a:r>
            <a:r>
              <a:rPr lang="en-GB" sz="4000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through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early </a:t>
            </a:r>
            <a:r>
              <a:rPr lang="en-GB" sz="4000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and</a:t>
            </a:r>
            <a:r>
              <a:rPr lang="en-GB" sz="4000" b="1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 continuous delivery </a:t>
            </a:r>
            <a:r>
              <a:rPr lang="en-GB" sz="4000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of</a:t>
            </a:r>
            <a:r>
              <a:rPr lang="en-GB" sz="4000" b="1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valuable software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49A895-7C76-8440-8A1E-8C4C9DA1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657" y="6148413"/>
            <a:ext cx="1401171" cy="14011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0001B9-0399-A048-B354-ED1C5F9422C6}"/>
              </a:ext>
            </a:extLst>
          </p:cNvPr>
          <p:cNvSpPr/>
          <p:nvPr/>
        </p:nvSpPr>
        <p:spPr>
          <a:xfrm>
            <a:off x="2560828" y="6074885"/>
            <a:ext cx="430254" cy="41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524158-7D9A-8449-9013-AD9DA6CE4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0" y="3613013"/>
            <a:ext cx="2880000" cy="288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F3EEC3-D597-3D48-897A-7F202B96A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133" y="2801847"/>
            <a:ext cx="1385911" cy="13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5116307" y="3783349"/>
            <a:ext cx="64150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10. </a:t>
            </a:r>
            <a:r>
              <a:rPr lang="en-GB" sz="4000">
                <a:solidFill>
                  <a:srgbClr val="035EA3"/>
                </a:solidFill>
              </a:rPr>
              <a:t>Simplicity -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the art of </a:t>
            </a:r>
            <a:r>
              <a:rPr lang="en-GB" sz="4000" b="1">
                <a:solidFill>
                  <a:srgbClr val="035EA3"/>
                </a:solidFill>
              </a:rPr>
              <a:t>maximizing</a:t>
            </a:r>
            <a:r>
              <a:rPr lang="en-GB" sz="4000">
                <a:solidFill>
                  <a:srgbClr val="035EA3"/>
                </a:solidFill>
              </a:rPr>
              <a:t> the amount of </a:t>
            </a:r>
            <a:r>
              <a:rPr lang="en-GB" sz="4000" b="1">
                <a:solidFill>
                  <a:srgbClr val="035EA3"/>
                </a:solidFill>
              </a:rPr>
              <a:t>work not done</a:t>
            </a:r>
            <a:r>
              <a:rPr lang="en-GB" sz="4000">
                <a:solidFill>
                  <a:srgbClr val="035EA3"/>
                </a:solidFill>
              </a:rPr>
              <a:t> -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is essential.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DC73DF-21BD-B045-A3FF-9E21B255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876" y="3896413"/>
            <a:ext cx="2441481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2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5116307" y="3783349"/>
            <a:ext cx="64150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11. </a:t>
            </a:r>
            <a:r>
              <a:rPr lang="en-GB" sz="4000">
                <a:solidFill>
                  <a:srgbClr val="035EA3"/>
                </a:solidFill>
              </a:rPr>
              <a:t>The best architectures, requirements, and designs emerge from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</a:rPr>
              <a:t>self-organizing teams</a:t>
            </a:r>
            <a:r>
              <a:rPr lang="en-GB" sz="4000">
                <a:solidFill>
                  <a:srgbClr val="035EA3"/>
                </a:solidFill>
              </a:rPr>
              <a:t>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FF591D-2AEF-114C-A45E-7A6B25E6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305" y="3628876"/>
            <a:ext cx="2709018" cy="27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5116307" y="3169199"/>
            <a:ext cx="641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12. </a:t>
            </a:r>
            <a:r>
              <a:rPr lang="en-GB" sz="4000">
                <a:solidFill>
                  <a:srgbClr val="035EA3"/>
                </a:solidFill>
              </a:rPr>
              <a:t>At regular intervals,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the team </a:t>
            </a:r>
            <a:r>
              <a:rPr lang="en-GB" sz="4000" b="1">
                <a:solidFill>
                  <a:srgbClr val="035EA3"/>
                </a:solidFill>
              </a:rPr>
              <a:t>reflects</a:t>
            </a:r>
            <a:r>
              <a:rPr lang="en-GB" sz="4000">
                <a:solidFill>
                  <a:srgbClr val="035EA3"/>
                </a:solidFill>
              </a:rPr>
              <a:t> on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how to become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more effective, then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</a:rPr>
              <a:t>tunes </a:t>
            </a:r>
            <a:r>
              <a:rPr lang="en-GB" sz="4000">
                <a:solidFill>
                  <a:srgbClr val="035EA3"/>
                </a:solidFill>
              </a:rPr>
              <a:t>and</a:t>
            </a:r>
            <a:r>
              <a:rPr lang="en-GB" sz="4000" b="1">
                <a:solidFill>
                  <a:srgbClr val="035EA3"/>
                </a:solidFill>
              </a:rPr>
              <a:t> adjusts </a:t>
            </a:r>
            <a:r>
              <a:rPr lang="en-GB" sz="4000">
                <a:solidFill>
                  <a:srgbClr val="035EA3"/>
                </a:solidFill>
              </a:rPr>
              <a:t>its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behavior </a:t>
            </a:r>
            <a:r>
              <a:rPr lang="en-GB" sz="4000" b="1">
                <a:solidFill>
                  <a:srgbClr val="035EA3"/>
                </a:solidFill>
              </a:rPr>
              <a:t>accordingly</a:t>
            </a:r>
            <a:r>
              <a:rPr lang="en-GB" sz="4000">
                <a:solidFill>
                  <a:srgbClr val="035EA3"/>
                </a:solidFill>
              </a:rPr>
              <a:t>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E95917-AD6D-A148-BC98-AB7BAA3D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631" y="4722831"/>
            <a:ext cx="1116100" cy="11161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42BD52-28F6-EF4A-80A0-CA49896D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896" y="6147881"/>
            <a:ext cx="1405512" cy="14055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5E7088-E384-3646-AEC8-416786D12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446" y="3069140"/>
            <a:ext cx="1385911" cy="13859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3EE093-59A0-0C46-B11D-96F2708CB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885" y="4010821"/>
            <a:ext cx="1849877" cy="18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5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4993478" y="3160187"/>
            <a:ext cx="641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035EA3"/>
                </a:solidFill>
                <a:latin typeface="Cambria" panose="02040503050406030204" pitchFamily="18" charset="0"/>
                <a:ea typeface="Gungsuh" panose="02030600000101010101" pitchFamily="18" charset="-127"/>
              </a:rPr>
              <a:t>2. </a:t>
            </a:r>
            <a:r>
              <a:rPr lang="en-GB" sz="4000" dirty="0">
                <a:solidFill>
                  <a:srgbClr val="035EA3"/>
                </a:solidFill>
                <a:latin typeface="Cambria" panose="02040503050406030204" pitchFamily="18" charset="0"/>
              </a:rPr>
              <a:t>Welcome </a:t>
            </a:r>
          </a:p>
          <a:p>
            <a:pPr algn="ctr"/>
            <a:r>
              <a:rPr lang="en-GB" sz="4000" b="1" dirty="0">
                <a:solidFill>
                  <a:srgbClr val="035EA3"/>
                </a:solidFill>
                <a:latin typeface="Cambria" panose="02040503050406030204" pitchFamily="18" charset="0"/>
              </a:rPr>
              <a:t>changing requirements</a:t>
            </a:r>
            <a:r>
              <a:rPr lang="en-GB" sz="4000" dirty="0">
                <a:solidFill>
                  <a:srgbClr val="035EA3"/>
                </a:solidFill>
                <a:latin typeface="Cambria" panose="02040503050406030204" pitchFamily="18" charset="0"/>
              </a:rPr>
              <a:t>, even late in development. Agile processes harness change for the </a:t>
            </a:r>
            <a:r>
              <a:rPr lang="en-GB" sz="4000" b="1" dirty="0">
                <a:solidFill>
                  <a:srgbClr val="035EA3"/>
                </a:solidFill>
                <a:latin typeface="Cambria" panose="02040503050406030204" pitchFamily="18" charset="0"/>
              </a:rPr>
              <a:t>customer’s competitive advantage</a:t>
            </a:r>
            <a:r>
              <a:rPr lang="en-GB" sz="4000" dirty="0">
                <a:solidFill>
                  <a:srgbClr val="035EA3"/>
                </a:solidFill>
                <a:latin typeface="Cambria" panose="02040503050406030204" pitchFamily="18" charset="0"/>
              </a:rPr>
              <a:t>.</a:t>
            </a:r>
            <a:endParaRPr lang="en-GB" sz="4000" b="1" dirty="0">
              <a:solidFill>
                <a:srgbClr val="035EA3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2917F5-6EA1-AC42-9BB1-83ACFECC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61" y="2709572"/>
            <a:ext cx="2343441" cy="23434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D465FF5-3582-6F48-AA24-B64F673FD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589" y="5222688"/>
            <a:ext cx="1850386" cy="18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4993478" y="3160187"/>
            <a:ext cx="641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3. </a:t>
            </a:r>
            <a:r>
              <a:rPr lang="en-GB" sz="4000" b="1">
                <a:solidFill>
                  <a:srgbClr val="035EA3"/>
                </a:solidFill>
              </a:rPr>
              <a:t>Deliver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</a:rPr>
              <a:t>working software frequently</a:t>
            </a:r>
            <a:r>
              <a:rPr lang="en-GB" sz="4000">
                <a:solidFill>
                  <a:srgbClr val="035EA3"/>
                </a:solidFill>
              </a:rPr>
              <a:t>,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from a couple of weeks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to a couple of months,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with a preference to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the shorter timescale.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58514E-0E31-FC49-A091-DF543F11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12" y="3750881"/>
            <a:ext cx="1849711" cy="18497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E4B789-4211-1449-9A18-ECEF1C617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096" y="5294560"/>
            <a:ext cx="1706642" cy="17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4993478" y="3719747"/>
            <a:ext cx="64150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4. </a:t>
            </a:r>
            <a:r>
              <a:rPr lang="en-GB" sz="4000">
                <a:solidFill>
                  <a:srgbClr val="035EA3"/>
                </a:solidFill>
              </a:rPr>
              <a:t>Business people and developers must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</a:rPr>
              <a:t>work together daily </a:t>
            </a:r>
            <a:r>
              <a:rPr lang="en-GB" sz="4000">
                <a:solidFill>
                  <a:srgbClr val="035EA3"/>
                </a:solidFill>
              </a:rPr>
              <a:t>throughout the project.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A22923C-078A-0A4E-A7BD-87E7A6A0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653" y="5364376"/>
            <a:ext cx="1411370" cy="14113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E146E16-3721-6C49-9787-0C07F49F8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453" y="3421834"/>
            <a:ext cx="1563771" cy="15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4993478" y="3160187"/>
            <a:ext cx="641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5. </a:t>
            </a:r>
            <a:r>
              <a:rPr lang="en-GB" sz="4000">
                <a:solidFill>
                  <a:srgbClr val="035EA3"/>
                </a:solidFill>
              </a:rPr>
              <a:t>Build projects around motivated individuals.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</a:rPr>
              <a:t>Give</a:t>
            </a:r>
            <a:r>
              <a:rPr lang="en-GB" sz="4000">
                <a:solidFill>
                  <a:srgbClr val="035EA3"/>
                </a:solidFill>
              </a:rPr>
              <a:t> them the environment and </a:t>
            </a:r>
            <a:r>
              <a:rPr lang="en-GB" sz="4000" b="1">
                <a:solidFill>
                  <a:srgbClr val="035EA3"/>
                </a:solidFill>
              </a:rPr>
              <a:t>support</a:t>
            </a:r>
            <a:r>
              <a:rPr lang="en-GB" sz="4000">
                <a:solidFill>
                  <a:srgbClr val="035EA3"/>
                </a:solidFill>
              </a:rPr>
              <a:t> they need,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and </a:t>
            </a:r>
            <a:r>
              <a:rPr lang="en-GB" sz="4000" b="1">
                <a:solidFill>
                  <a:srgbClr val="035EA3"/>
                </a:solidFill>
              </a:rPr>
              <a:t>trust</a:t>
            </a:r>
            <a:r>
              <a:rPr lang="en-GB" sz="4000">
                <a:solidFill>
                  <a:srgbClr val="035EA3"/>
                </a:solidFill>
              </a:rPr>
              <a:t> them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to get the job done.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368E55-78FE-0049-9A8B-0876688D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66" y="3443591"/>
            <a:ext cx="2411955" cy="24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4993478" y="3160187"/>
            <a:ext cx="641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35EA3"/>
                </a:solidFill>
                <a:ea typeface="Gungsuh" panose="02030600000101010101" pitchFamily="18" charset="-127"/>
              </a:rPr>
              <a:t>6</a:t>
            </a:r>
            <a:r>
              <a:rPr lang="fr-FR" sz="4000">
                <a:solidFill>
                  <a:srgbClr val="035EA3"/>
                </a:solidFill>
                <a:ea typeface="Gungsuh" panose="02030600000101010101" pitchFamily="18" charset="-127"/>
              </a:rPr>
              <a:t>. </a:t>
            </a:r>
            <a:r>
              <a:rPr lang="fr-FR" sz="4000">
                <a:solidFill>
                  <a:srgbClr val="035EA3"/>
                </a:solidFill>
              </a:rPr>
              <a:t>The most efficient </a:t>
            </a:r>
            <a:endParaRPr lang="fr-FR" sz="4000" dirty="0">
              <a:solidFill>
                <a:srgbClr val="035EA3"/>
              </a:solidFill>
            </a:endParaRPr>
          </a:p>
          <a:p>
            <a:pPr algn="ctr"/>
            <a:r>
              <a:rPr lang="fr-FR" sz="4000">
                <a:solidFill>
                  <a:srgbClr val="035EA3"/>
                </a:solidFill>
              </a:rPr>
              <a:t>and effective method </a:t>
            </a:r>
            <a:endParaRPr lang="fr-FR" sz="4000" dirty="0">
              <a:solidFill>
                <a:srgbClr val="035EA3"/>
              </a:solidFill>
            </a:endParaRPr>
          </a:p>
          <a:p>
            <a:pPr algn="ctr"/>
            <a:r>
              <a:rPr lang="fr-FR" sz="4000">
                <a:solidFill>
                  <a:srgbClr val="035EA3"/>
                </a:solidFill>
              </a:rPr>
              <a:t>of conveying information </a:t>
            </a:r>
            <a:endParaRPr lang="fr-FR" sz="4000" dirty="0">
              <a:solidFill>
                <a:srgbClr val="035EA3"/>
              </a:solidFill>
            </a:endParaRPr>
          </a:p>
          <a:p>
            <a:pPr algn="ctr"/>
            <a:r>
              <a:rPr lang="fr-FR" sz="4000">
                <a:solidFill>
                  <a:srgbClr val="035EA3"/>
                </a:solidFill>
              </a:rPr>
              <a:t>to and within a </a:t>
            </a:r>
            <a:endParaRPr lang="fr-FR" sz="4000" dirty="0">
              <a:solidFill>
                <a:srgbClr val="035EA3"/>
              </a:solidFill>
            </a:endParaRPr>
          </a:p>
          <a:p>
            <a:pPr algn="ctr"/>
            <a:r>
              <a:rPr lang="fr-FR" sz="4000">
                <a:solidFill>
                  <a:srgbClr val="035EA3"/>
                </a:solidFill>
              </a:rPr>
              <a:t>development team is </a:t>
            </a:r>
            <a:endParaRPr lang="fr-FR" sz="4000" dirty="0">
              <a:solidFill>
                <a:srgbClr val="035EA3"/>
              </a:solidFill>
            </a:endParaRPr>
          </a:p>
          <a:p>
            <a:pPr algn="ctr"/>
            <a:r>
              <a:rPr lang="fr-FR" sz="4000" b="1">
                <a:solidFill>
                  <a:srgbClr val="035EA3"/>
                </a:solidFill>
              </a:rPr>
              <a:t>face-to-face conversation</a:t>
            </a:r>
            <a:r>
              <a:rPr lang="fr-FR" sz="4000">
                <a:solidFill>
                  <a:srgbClr val="035EA3"/>
                </a:solidFill>
              </a:rPr>
              <a:t>.</a:t>
            </a:r>
            <a:endParaRPr lang="fr-FR" sz="4000" b="1" dirty="0">
              <a:solidFill>
                <a:srgbClr val="035EA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B080F6-5722-D143-801A-D0D57FCC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66" y="3792166"/>
            <a:ext cx="2355715" cy="23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5225490" y="4391293"/>
            <a:ext cx="64150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7. </a:t>
            </a:r>
            <a:r>
              <a:rPr lang="en-GB" sz="4000" b="1">
                <a:solidFill>
                  <a:srgbClr val="035EA3"/>
                </a:solidFill>
              </a:rPr>
              <a:t>Working software </a:t>
            </a:r>
            <a:r>
              <a:rPr lang="en-GB" sz="4000">
                <a:solidFill>
                  <a:srgbClr val="035EA3"/>
                </a:solidFill>
              </a:rPr>
              <a:t>is the primary measure of progress.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AAC21-1BC7-564C-BD8A-2A2F40DC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97" y="3858434"/>
            <a:ext cx="1727670" cy="17276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4724993-47EB-D245-97A1-9491360B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91" y="5184693"/>
            <a:ext cx="1683018" cy="16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4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5157251" y="3160187"/>
            <a:ext cx="641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8. </a:t>
            </a:r>
            <a:r>
              <a:rPr lang="en-GB" sz="4000">
                <a:solidFill>
                  <a:srgbClr val="035EA3"/>
                </a:solidFill>
              </a:rPr>
              <a:t>Agile processes promote sustainable development.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The sponsors, developers, and users should be able to </a:t>
            </a:r>
            <a:r>
              <a:rPr lang="en-GB" sz="4000" b="1">
                <a:solidFill>
                  <a:srgbClr val="035EA3"/>
                </a:solidFill>
              </a:rPr>
              <a:t>maintain a constant pace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</a:rPr>
              <a:t>indefinitely</a:t>
            </a:r>
            <a:r>
              <a:rPr lang="en-GB" sz="4000">
                <a:solidFill>
                  <a:srgbClr val="035EA3"/>
                </a:solidFill>
              </a:rPr>
              <a:t>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4A4398-18A4-EA47-BC43-EE8302B7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15" y="3613013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5116307" y="3783349"/>
            <a:ext cx="64150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>
                <a:solidFill>
                  <a:srgbClr val="035EA3"/>
                </a:solidFill>
                <a:ea typeface="Gungsuh" panose="02030600000101010101" pitchFamily="18" charset="-127"/>
              </a:rPr>
              <a:t>9. </a:t>
            </a:r>
            <a:r>
              <a:rPr lang="en-GB" sz="4000">
                <a:solidFill>
                  <a:srgbClr val="035EA3"/>
                </a:solidFill>
              </a:rPr>
              <a:t>Continuous attention to </a:t>
            </a:r>
            <a:r>
              <a:rPr lang="en-GB" sz="4000" b="1">
                <a:solidFill>
                  <a:srgbClr val="035EA3"/>
                </a:solidFill>
              </a:rPr>
              <a:t>technical excellence </a:t>
            </a:r>
            <a:r>
              <a:rPr lang="en-GB" sz="4000">
                <a:solidFill>
                  <a:srgbClr val="035EA3"/>
                </a:solidFill>
              </a:rPr>
              <a:t>and </a:t>
            </a:r>
          </a:p>
          <a:p>
            <a:pPr algn="ctr"/>
            <a:r>
              <a:rPr lang="en-GB" sz="4000" b="1">
                <a:solidFill>
                  <a:srgbClr val="035EA3"/>
                </a:solidFill>
              </a:rPr>
              <a:t>good design </a:t>
            </a:r>
          </a:p>
          <a:p>
            <a:pPr algn="ctr"/>
            <a:r>
              <a:rPr lang="en-GB" sz="4000">
                <a:solidFill>
                  <a:srgbClr val="035EA3"/>
                </a:solidFill>
              </a:rPr>
              <a:t>enhances agility.</a:t>
            </a:r>
            <a:endParaRPr lang="en-GB" sz="4000" b="1">
              <a:solidFill>
                <a:srgbClr val="035EA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BB55B8-287D-8A46-8C72-A3381732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305" y="3725567"/>
            <a:ext cx="2670107" cy="26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84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248</Words>
  <Application>Microsoft Macintosh PowerPoint</Application>
  <PresentationFormat>A3 (297 x 420 mm)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Gungsuh</vt:lpstr>
      <vt:lpstr>Arial</vt:lpstr>
      <vt:lpstr>Calibri</vt:lpstr>
      <vt:lpstr>Cambria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28</cp:revision>
  <dcterms:created xsi:type="dcterms:W3CDTF">2019-07-21T13:11:09Z</dcterms:created>
  <dcterms:modified xsi:type="dcterms:W3CDTF">2019-07-21T16:16:06Z</dcterms:modified>
</cp:coreProperties>
</file>