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59" r:id="rId1"/>
  </p:sldMasterIdLst>
  <p:notesMasterIdLst>
    <p:notesMasterId r:id="rId30"/>
  </p:notesMasterIdLst>
  <p:sldIdLst>
    <p:sldId id="256" r:id="rId2"/>
    <p:sldId id="257" r:id="rId3"/>
    <p:sldId id="258" r:id="rId4"/>
    <p:sldId id="259" r:id="rId5"/>
    <p:sldId id="260" r:id="rId6"/>
    <p:sldId id="588" r:id="rId7"/>
    <p:sldId id="262" r:id="rId8"/>
    <p:sldId id="263" r:id="rId9"/>
    <p:sldId id="264" r:id="rId10"/>
    <p:sldId id="265" r:id="rId11"/>
    <p:sldId id="266" r:id="rId12"/>
    <p:sldId id="269" r:id="rId13"/>
    <p:sldId id="302" r:id="rId14"/>
    <p:sldId id="268" r:id="rId15"/>
    <p:sldId id="303" r:id="rId16"/>
    <p:sldId id="275" r:id="rId17"/>
    <p:sldId id="277" r:id="rId18"/>
    <p:sldId id="289" r:id="rId19"/>
    <p:sldId id="290" r:id="rId20"/>
    <p:sldId id="291" r:id="rId21"/>
    <p:sldId id="292" r:id="rId22"/>
    <p:sldId id="293" r:id="rId23"/>
    <p:sldId id="294" r:id="rId24"/>
    <p:sldId id="295" r:id="rId25"/>
    <p:sldId id="296" r:id="rId26"/>
    <p:sldId id="297" r:id="rId27"/>
    <p:sldId id="298" r:id="rId28"/>
    <p:sldId id="300" r:id="rId29"/>
  </p:sldIdLst>
  <p:sldSz cx="9144000" cy="5143500" type="screen16x9"/>
  <p:notesSz cx="6858000" cy="9144000"/>
  <p:embeddedFontLs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7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81"/>
    <p:restoredTop sz="76762"/>
  </p:normalViewPr>
  <p:slideViewPr>
    <p:cSldViewPr snapToGrid="0">
      <p:cViewPr varScale="1">
        <p:scale>
          <a:sx n="102" d="100"/>
          <a:sy n="102" d="100"/>
        </p:scale>
        <p:origin x="472" y="184"/>
      </p:cViewPr>
      <p:guideLst>
        <p:guide orient="horz" pos="167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ejbtutorial.com/distributed-systems/challenges-for-a-distributed-syste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6197500370_2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6197500370_2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61a8ba7c6c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61a8ba7c6c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61a8ba7c6c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61a8ba7c6c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6197500370_2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6197500370_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8512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6197500370_2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6197500370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fr-FR" dirty="0">
                <a:hlinkClick r:id="rId3"/>
              </a:rPr>
              <a:t>https://www.ejbtutorial.com/distributed-systems/challenges-for-a-distributed-system</a:t>
            </a:r>
            <a:endParaRPr lang="fr-FR" sz="1100" b="1" i="0" u="none" strike="noStrike" cap="none" dirty="0">
              <a:solidFill>
                <a:srgbClr val="000000"/>
              </a:solidFill>
              <a:effectLst/>
              <a:latin typeface="Arial"/>
              <a:ea typeface="Arial"/>
              <a:cs typeface="Arial"/>
              <a:sym typeface="Arial"/>
            </a:endParaRPr>
          </a:p>
          <a:p>
            <a:pPr rtl="0"/>
            <a:r>
              <a:rPr lang="fr-FR" sz="1100" b="1" i="0" u="none" strike="noStrike" cap="none" dirty="0">
                <a:solidFill>
                  <a:srgbClr val="000000"/>
                </a:solidFill>
                <a:effectLst/>
                <a:latin typeface="Arial"/>
                <a:ea typeface="Arial"/>
                <a:cs typeface="Arial"/>
                <a:sym typeface="Arial"/>
              </a:rPr>
              <a:t>L'hétérogénéité</a:t>
            </a:r>
            <a:r>
              <a:rPr lang="fr-FR" sz="1100" b="0" i="0" u="none" strike="noStrike" cap="none" dirty="0">
                <a:solidFill>
                  <a:srgbClr val="000000"/>
                </a:solidFill>
                <a:effectLst/>
                <a:latin typeface="Arial"/>
                <a:ea typeface="Arial"/>
                <a:cs typeface="Arial"/>
                <a:sym typeface="Arial"/>
              </a:rPr>
              <a:t> (c'est-à-dire la variété et la différence) s'applique à tous les éléments suivants: Périphériques matériels: ordinateurs, tablettes, téléphones mobiles, périphériques intégrés, etc. Système d'exploitation: Ms Windows, Linux, Mac, Unix, etc. Réseau: réseau local, Internet, réseau sans fil, liaisons par satellite, etc. Langages de programmation: Java, C / C ++, Python, PHP, etc. Différents rôles des développeurs de logiciels, des concepteurs, des gestionnaires de systèmes</a:t>
            </a:r>
          </a:p>
          <a:p>
            <a:pPr marL="171450" lvl="0" indent="-171450" algn="l" rtl="0">
              <a:spcBef>
                <a:spcPts val="0"/>
              </a:spcBef>
              <a:spcAft>
                <a:spcPts val="0"/>
              </a:spcAft>
            </a:pPr>
            <a:r>
              <a:rPr lang="fr-FR" sz="1100" b="1" i="0" u="none" strike="noStrike" cap="none" dirty="0">
                <a:solidFill>
                  <a:srgbClr val="000000"/>
                </a:solidFill>
                <a:effectLst/>
                <a:latin typeface="Arial"/>
                <a:ea typeface="Arial"/>
                <a:cs typeface="Arial"/>
                <a:sym typeface="Arial"/>
              </a:rPr>
              <a:t>La transparence </a:t>
            </a:r>
            <a:r>
              <a:rPr lang="fr-FR" sz="1100" b="0" i="0" u="none" strike="noStrike" cap="none" dirty="0">
                <a:solidFill>
                  <a:srgbClr val="000000"/>
                </a:solidFill>
                <a:effectLst/>
                <a:latin typeface="Arial"/>
                <a:ea typeface="Arial"/>
                <a:cs typeface="Arial"/>
                <a:sym typeface="Arial"/>
              </a:rPr>
              <a:t>est définie comme la dissimulation à l'utilisateur et au programmeur d'application de la séparation des composants dans un système distribué, de sorte que le système est perçu comme un tout plutôt que comme une collection de composants indépendants.</a:t>
            </a:r>
          </a:p>
          <a:p>
            <a:pPr marL="171450" lvl="0" indent="-171450" algn="l" rtl="0">
              <a:spcBef>
                <a:spcPts val="0"/>
              </a:spcBef>
              <a:spcAft>
                <a:spcPts val="0"/>
              </a:spcAft>
            </a:pPr>
            <a:r>
              <a:rPr lang="fr-FR" sz="1100" b="1" i="0" u="none" strike="noStrike" cap="none" dirty="0">
                <a:solidFill>
                  <a:srgbClr val="000000"/>
                </a:solidFill>
                <a:effectLst/>
                <a:latin typeface="Arial"/>
                <a:ea typeface="Arial"/>
                <a:cs typeface="Arial"/>
                <a:sym typeface="Arial"/>
              </a:rPr>
              <a:t>L'ouverture </a:t>
            </a:r>
            <a:r>
              <a:rPr lang="fr-FR" sz="1100" b="0" i="0" u="none" strike="noStrike" cap="none" dirty="0">
                <a:solidFill>
                  <a:srgbClr val="000000"/>
                </a:solidFill>
                <a:effectLst/>
                <a:latin typeface="Arial"/>
                <a:ea typeface="Arial"/>
                <a:cs typeface="Arial"/>
                <a:sym typeface="Arial"/>
              </a:rPr>
              <a:t>des systèmes distribués est principalement déterminée par la mesure dans laquelle de nouveaux services de partage des ressources peuvent être ajoutés et mis à la disposition de divers programmes clients.</a:t>
            </a:r>
          </a:p>
          <a:p>
            <a:pPr marL="171450" lvl="0" indent="-171450" algn="l" rtl="0">
              <a:spcBef>
                <a:spcPts val="0"/>
              </a:spcBef>
              <a:spcAft>
                <a:spcPts val="0"/>
              </a:spcAft>
            </a:pPr>
            <a:r>
              <a:rPr lang="fr-FR" sz="1100" b="1" i="0" u="none" strike="noStrike" cap="none" dirty="0" err="1">
                <a:solidFill>
                  <a:srgbClr val="000000"/>
                </a:solidFill>
                <a:effectLst/>
                <a:latin typeface="Arial"/>
                <a:ea typeface="Arial"/>
                <a:cs typeface="Arial"/>
                <a:sym typeface="Arial"/>
              </a:rPr>
              <a:t>Concurrency</a:t>
            </a:r>
            <a:r>
              <a:rPr lang="fr-FR" sz="1100" b="0" i="0" u="none" strike="noStrike" cap="none" dirty="0">
                <a:solidFill>
                  <a:srgbClr val="000000"/>
                </a:solidFill>
                <a:effectLst/>
                <a:latin typeface="Arial"/>
                <a:ea typeface="Arial"/>
                <a:cs typeface="Arial"/>
                <a:sym typeface="Arial"/>
              </a:rPr>
              <a:t> Les services et les applications fournissent des ressources qui peuvent être partagées par les clients dans un système distribué. Il est donc possible que plusieurs clients tentent d'accéder à une ressource partagée en même temps</a:t>
            </a:r>
          </a:p>
          <a:p>
            <a:pPr marL="171450" lvl="0" indent="-171450" algn="l" rtl="0">
              <a:spcBef>
                <a:spcPts val="0"/>
              </a:spcBef>
              <a:spcAft>
                <a:spcPts val="0"/>
              </a:spcAft>
            </a:pPr>
            <a:r>
              <a:rPr lang="fr-FR" sz="1100" b="1" i="0" u="none" strike="noStrike" cap="none" dirty="0" err="1">
                <a:solidFill>
                  <a:srgbClr val="000000"/>
                </a:solidFill>
                <a:effectLst/>
                <a:latin typeface="Arial"/>
                <a:ea typeface="Arial"/>
                <a:cs typeface="Arial"/>
                <a:sym typeface="Arial"/>
              </a:rPr>
              <a:t>Failure</a:t>
            </a:r>
            <a:r>
              <a:rPr lang="fr-FR" sz="1100" b="1" i="0" u="none" strike="noStrike" cap="none" dirty="0">
                <a:solidFill>
                  <a:srgbClr val="000000"/>
                </a:solidFill>
                <a:effectLst/>
                <a:latin typeface="Arial"/>
                <a:ea typeface="Arial"/>
                <a:cs typeface="Arial"/>
                <a:sym typeface="Arial"/>
              </a:rPr>
              <a:t> Handling</a:t>
            </a:r>
            <a:r>
              <a:rPr lang="fr-FR" sz="1100" b="0" i="0" u="none" strike="noStrike" cap="none" dirty="0">
                <a:solidFill>
                  <a:srgbClr val="000000"/>
                </a:solidFill>
                <a:effectLst/>
                <a:latin typeface="Arial"/>
                <a:ea typeface="Arial"/>
                <a:cs typeface="Arial"/>
                <a:sym typeface="Arial"/>
              </a:rPr>
              <a:t> Lorsque des erreurs se produisent dans le matériel ou le logiciel, les programmes peuvent produire des résultats incorrects ou peuvent s'arrêter avant d'avoir terminé le calcul prévu. La gestion des pannes est particulièrement difficile.</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61a8ba7c6c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61a8ba7c6c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62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61a8ba7c6c_1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61a8ba7c6c_1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61a8ba7c6c_1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61a8ba7c6c_1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61a8ba7c6c_1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61a8ba7c6c_1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61a8ba7c6c_1_5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61a8ba7c6c_1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55e1f5ce2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55e1f5ce2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61a8ba7c6c_1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61a8ba7c6c_1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620b4f3a23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620b4f3a2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620b4f3a23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620b4f3a2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620b4f3a23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620b4f3a23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620b4f3a23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7" name="Google Shape;787;g620b4f3a23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620b4f3a23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620b4f3a23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620b4f3a23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620b4f3a23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620b4f3a23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620b4f3a23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620b4f3a23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620b4f3a23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58aab0027b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58aab0027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6197500370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6197500370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197500370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197500370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p5: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12" name="Google Shape;712;p5: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Espace réservé du numéro de diapositive 1">
            <a:extLst>
              <a:ext uri="{FF2B5EF4-FFF2-40B4-BE49-F238E27FC236}">
                <a16:creationId xmlns:a16="http://schemas.microsoft.com/office/drawing/2014/main" id="{B1909263-DA70-514B-9688-D5CD208BE70C}"/>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fr-FR" sz="1400" b="0" i="0" u="none" strike="noStrike" cap="none" smtClean="0">
                <a:latin typeface="Times New Roman"/>
                <a:ea typeface="Times New Roman"/>
                <a:cs typeface="Times New Roman"/>
                <a:sym typeface="Times New Roman"/>
              </a:rPr>
              <a:t>6</a:t>
            </a:fld>
            <a:endParaRPr lang="fr-FR" sz="1400" b="0" i="0" u="none" strike="noStrike" cap="none">
              <a:latin typeface="Times New Roman"/>
              <a:ea typeface="Times New Roman"/>
              <a:cs typeface="Times New Roman"/>
              <a:sym typeface="Times New Roman"/>
            </a:endParaRPr>
          </a:p>
        </p:txBody>
      </p:sp>
    </p:spTree>
    <p:extLst>
      <p:ext uri="{BB962C8B-B14F-4D97-AF65-F5344CB8AC3E}">
        <p14:creationId xmlns:p14="http://schemas.microsoft.com/office/powerpoint/2010/main" val="4257301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6197500370_2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6197500370_2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6197500370_2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6197500370_2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197500370_2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197500370_2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ise en page personnalisée">
  <p:cSld name="Mise en page personnalisée">
    <p:spTree>
      <p:nvGrpSpPr>
        <p:cNvPr id="1" name="Shape 53"/>
        <p:cNvGrpSpPr/>
        <p:nvPr/>
      </p:nvGrpSpPr>
      <p:grpSpPr>
        <a:xfrm>
          <a:off x="0" y="0"/>
          <a:ext cx="0" cy="0"/>
          <a:chOff x="0" y="0"/>
          <a:chExt cx="0" cy="0"/>
        </a:xfrm>
      </p:grpSpPr>
      <p:sp>
        <p:nvSpPr>
          <p:cNvPr id="54" name="Google Shape;54;p13"/>
          <p:cNvSpPr/>
          <p:nvPr/>
        </p:nvSpPr>
        <p:spPr>
          <a:xfrm>
            <a:off x="0" y="0"/>
            <a:ext cx="9144000" cy="51435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fr"/>
              <a:t>‹N°›</a:t>
            </a:fld>
            <a:endParaRPr/>
          </a:p>
        </p:txBody>
      </p:sp>
      <p:sp>
        <p:nvSpPr>
          <p:cNvPr id="56" name="Google Shape;56;p13"/>
          <p:cNvSpPr txBox="1">
            <a:spLocks noGrp="1"/>
          </p:cNvSpPr>
          <p:nvPr>
            <p:ph type="ctrTitle"/>
          </p:nvPr>
        </p:nvSpPr>
        <p:spPr>
          <a:xfrm>
            <a:off x="323525" y="521325"/>
            <a:ext cx="3464700" cy="1339800"/>
          </a:xfrm>
          <a:prstGeom prst="rect">
            <a:avLst/>
          </a:prstGeom>
          <a:noFill/>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2400"/>
              <a:buNone/>
              <a:defRPr sz="2400" b="1">
                <a:solidFill>
                  <a:srgbClr val="FFFFFF"/>
                </a:solidFill>
              </a:defRPr>
            </a:lvl1pPr>
            <a:lvl2pPr lvl="1" algn="l">
              <a:lnSpc>
                <a:spcPct val="100000"/>
              </a:lnSpc>
              <a:spcBef>
                <a:spcPts val="0"/>
              </a:spcBef>
              <a:spcAft>
                <a:spcPts val="0"/>
              </a:spcAft>
              <a:buClr>
                <a:srgbClr val="FFFFFF"/>
              </a:buClr>
              <a:buSzPts val="2400"/>
              <a:buNone/>
              <a:defRPr sz="2400" b="1">
                <a:solidFill>
                  <a:srgbClr val="FFFFFF"/>
                </a:solidFill>
              </a:defRPr>
            </a:lvl2pPr>
            <a:lvl3pPr lvl="2" algn="l">
              <a:lnSpc>
                <a:spcPct val="100000"/>
              </a:lnSpc>
              <a:spcBef>
                <a:spcPts val="0"/>
              </a:spcBef>
              <a:spcAft>
                <a:spcPts val="0"/>
              </a:spcAft>
              <a:buClr>
                <a:srgbClr val="FFFFFF"/>
              </a:buClr>
              <a:buSzPts val="2400"/>
              <a:buNone/>
              <a:defRPr sz="2400" b="1">
                <a:solidFill>
                  <a:srgbClr val="FFFFFF"/>
                </a:solidFill>
              </a:defRPr>
            </a:lvl3pPr>
            <a:lvl4pPr lvl="3" algn="l">
              <a:lnSpc>
                <a:spcPct val="100000"/>
              </a:lnSpc>
              <a:spcBef>
                <a:spcPts val="0"/>
              </a:spcBef>
              <a:spcAft>
                <a:spcPts val="0"/>
              </a:spcAft>
              <a:buClr>
                <a:srgbClr val="FFFFFF"/>
              </a:buClr>
              <a:buSzPts val="2400"/>
              <a:buNone/>
              <a:defRPr sz="2400" b="1">
                <a:solidFill>
                  <a:srgbClr val="FFFFFF"/>
                </a:solidFill>
              </a:defRPr>
            </a:lvl4pPr>
            <a:lvl5pPr lvl="4" algn="l">
              <a:lnSpc>
                <a:spcPct val="100000"/>
              </a:lnSpc>
              <a:spcBef>
                <a:spcPts val="0"/>
              </a:spcBef>
              <a:spcAft>
                <a:spcPts val="0"/>
              </a:spcAft>
              <a:buClr>
                <a:srgbClr val="FFFFFF"/>
              </a:buClr>
              <a:buSzPts val="2400"/>
              <a:buNone/>
              <a:defRPr sz="2400" b="1">
                <a:solidFill>
                  <a:srgbClr val="FFFFFF"/>
                </a:solidFill>
              </a:defRPr>
            </a:lvl5pPr>
            <a:lvl6pPr lvl="5" algn="l">
              <a:lnSpc>
                <a:spcPct val="100000"/>
              </a:lnSpc>
              <a:spcBef>
                <a:spcPts val="0"/>
              </a:spcBef>
              <a:spcAft>
                <a:spcPts val="0"/>
              </a:spcAft>
              <a:buClr>
                <a:srgbClr val="FFFFFF"/>
              </a:buClr>
              <a:buSzPts val="2400"/>
              <a:buNone/>
              <a:defRPr sz="2400" b="1">
                <a:solidFill>
                  <a:srgbClr val="FFFFFF"/>
                </a:solidFill>
              </a:defRPr>
            </a:lvl6pPr>
            <a:lvl7pPr lvl="6" algn="l">
              <a:lnSpc>
                <a:spcPct val="100000"/>
              </a:lnSpc>
              <a:spcBef>
                <a:spcPts val="0"/>
              </a:spcBef>
              <a:spcAft>
                <a:spcPts val="0"/>
              </a:spcAft>
              <a:buClr>
                <a:srgbClr val="FFFFFF"/>
              </a:buClr>
              <a:buSzPts val="2400"/>
              <a:buNone/>
              <a:defRPr sz="2400" b="1">
                <a:solidFill>
                  <a:srgbClr val="FFFFFF"/>
                </a:solidFill>
              </a:defRPr>
            </a:lvl7pPr>
            <a:lvl8pPr lvl="7" algn="l">
              <a:lnSpc>
                <a:spcPct val="100000"/>
              </a:lnSpc>
              <a:spcBef>
                <a:spcPts val="0"/>
              </a:spcBef>
              <a:spcAft>
                <a:spcPts val="0"/>
              </a:spcAft>
              <a:buClr>
                <a:srgbClr val="FFFFFF"/>
              </a:buClr>
              <a:buSzPts val="2400"/>
              <a:buNone/>
              <a:defRPr sz="2400" b="1">
                <a:solidFill>
                  <a:srgbClr val="FFFFFF"/>
                </a:solidFill>
              </a:defRPr>
            </a:lvl8pPr>
            <a:lvl9pPr lvl="8" algn="l">
              <a:lnSpc>
                <a:spcPct val="100000"/>
              </a:lnSpc>
              <a:spcBef>
                <a:spcPts val="0"/>
              </a:spcBef>
              <a:spcAft>
                <a:spcPts val="0"/>
              </a:spcAft>
              <a:buClr>
                <a:srgbClr val="FFFFFF"/>
              </a:buClr>
              <a:buSzPts val="2400"/>
              <a:buNone/>
              <a:defRPr sz="2400" b="1">
                <a:solidFill>
                  <a:srgbClr val="FFFFFF"/>
                </a:solidFill>
              </a:defRPr>
            </a:lvl9pPr>
          </a:lstStyle>
          <a:p>
            <a:endParaRPr/>
          </a:p>
        </p:txBody>
      </p:sp>
      <p:sp>
        <p:nvSpPr>
          <p:cNvPr id="57" name="Google Shape;57;p13"/>
          <p:cNvSpPr txBox="1">
            <a:spLocks noGrp="1"/>
          </p:cNvSpPr>
          <p:nvPr>
            <p:ph type="body" idx="1"/>
          </p:nvPr>
        </p:nvSpPr>
        <p:spPr>
          <a:xfrm>
            <a:off x="323525" y="1990875"/>
            <a:ext cx="3464700" cy="1890000"/>
          </a:xfrm>
          <a:prstGeom prst="rect">
            <a:avLst/>
          </a:prstGeom>
          <a:noFill/>
        </p:spPr>
        <p:txBody>
          <a:bodyPr spcFirstLastPara="1" wrap="square" lIns="91425" tIns="91425" rIns="91425" bIns="91425" anchor="t" anchorCtr="0">
            <a:noAutofit/>
          </a:bodyPr>
          <a:lstStyle>
            <a:lvl1pPr marL="457200" lvl="0" indent="-317500" algn="l">
              <a:lnSpc>
                <a:spcPct val="115000"/>
              </a:lnSpc>
              <a:spcBef>
                <a:spcPts val="0"/>
              </a:spcBef>
              <a:spcAft>
                <a:spcPts val="0"/>
              </a:spcAft>
              <a:buClr>
                <a:srgbClr val="FFFFFF"/>
              </a:buClr>
              <a:buSzPts val="1400"/>
              <a:buChar char="●"/>
              <a:defRPr sz="1400">
                <a:solidFill>
                  <a:srgbClr val="FFFFFF"/>
                </a:solidFill>
              </a:defRPr>
            </a:lvl1pPr>
            <a:lvl2pPr marL="914400" lvl="1" indent="-304800" algn="l">
              <a:lnSpc>
                <a:spcPct val="115000"/>
              </a:lnSpc>
              <a:spcBef>
                <a:spcPts val="1600"/>
              </a:spcBef>
              <a:spcAft>
                <a:spcPts val="0"/>
              </a:spcAft>
              <a:buClr>
                <a:srgbClr val="FFFFFF"/>
              </a:buClr>
              <a:buSzPts val="1200"/>
              <a:buChar char="○"/>
              <a:defRPr sz="1200">
                <a:solidFill>
                  <a:srgbClr val="FFFFFF"/>
                </a:solidFill>
              </a:defRPr>
            </a:lvl2pPr>
            <a:lvl3pPr marL="1371600" lvl="2" indent="-304800" algn="l">
              <a:lnSpc>
                <a:spcPct val="115000"/>
              </a:lnSpc>
              <a:spcBef>
                <a:spcPts val="1600"/>
              </a:spcBef>
              <a:spcAft>
                <a:spcPts val="0"/>
              </a:spcAft>
              <a:buClr>
                <a:srgbClr val="FFFFFF"/>
              </a:buClr>
              <a:buSzPts val="1200"/>
              <a:buChar char="■"/>
              <a:defRPr sz="1200">
                <a:solidFill>
                  <a:srgbClr val="FFFFFF"/>
                </a:solidFill>
              </a:defRPr>
            </a:lvl3pPr>
            <a:lvl4pPr marL="1828800" lvl="3" indent="-304800" algn="l">
              <a:lnSpc>
                <a:spcPct val="115000"/>
              </a:lnSpc>
              <a:spcBef>
                <a:spcPts val="1600"/>
              </a:spcBef>
              <a:spcAft>
                <a:spcPts val="0"/>
              </a:spcAft>
              <a:buClr>
                <a:srgbClr val="FFFFFF"/>
              </a:buClr>
              <a:buSzPts val="1200"/>
              <a:buChar char="●"/>
              <a:defRPr sz="1200">
                <a:solidFill>
                  <a:srgbClr val="FFFFFF"/>
                </a:solidFill>
              </a:defRPr>
            </a:lvl4pPr>
            <a:lvl5pPr marL="2286000" lvl="4" indent="-304800" algn="l">
              <a:lnSpc>
                <a:spcPct val="115000"/>
              </a:lnSpc>
              <a:spcBef>
                <a:spcPts val="1600"/>
              </a:spcBef>
              <a:spcAft>
                <a:spcPts val="0"/>
              </a:spcAft>
              <a:buClr>
                <a:srgbClr val="FFFFFF"/>
              </a:buClr>
              <a:buSzPts val="1200"/>
              <a:buChar char="○"/>
              <a:defRPr sz="1200">
                <a:solidFill>
                  <a:srgbClr val="FFFFFF"/>
                </a:solidFill>
              </a:defRPr>
            </a:lvl5pPr>
            <a:lvl6pPr marL="2743200" lvl="5" indent="-304800" algn="l">
              <a:lnSpc>
                <a:spcPct val="115000"/>
              </a:lnSpc>
              <a:spcBef>
                <a:spcPts val="1600"/>
              </a:spcBef>
              <a:spcAft>
                <a:spcPts val="0"/>
              </a:spcAft>
              <a:buClr>
                <a:srgbClr val="FFFFFF"/>
              </a:buClr>
              <a:buSzPts val="1200"/>
              <a:buChar char="■"/>
              <a:defRPr sz="1200">
                <a:solidFill>
                  <a:srgbClr val="FFFFFF"/>
                </a:solidFill>
              </a:defRPr>
            </a:lvl6pPr>
            <a:lvl7pPr marL="3200400" lvl="6" indent="-304800" algn="l">
              <a:lnSpc>
                <a:spcPct val="115000"/>
              </a:lnSpc>
              <a:spcBef>
                <a:spcPts val="1600"/>
              </a:spcBef>
              <a:spcAft>
                <a:spcPts val="0"/>
              </a:spcAft>
              <a:buClr>
                <a:srgbClr val="FFFFFF"/>
              </a:buClr>
              <a:buSzPts val="1200"/>
              <a:buChar char="●"/>
              <a:defRPr sz="1200">
                <a:solidFill>
                  <a:srgbClr val="FFFFFF"/>
                </a:solidFill>
              </a:defRPr>
            </a:lvl7pPr>
            <a:lvl8pPr marL="3657600" lvl="7" indent="-304800" algn="l">
              <a:lnSpc>
                <a:spcPct val="115000"/>
              </a:lnSpc>
              <a:spcBef>
                <a:spcPts val="1600"/>
              </a:spcBef>
              <a:spcAft>
                <a:spcPts val="0"/>
              </a:spcAft>
              <a:buClr>
                <a:srgbClr val="FFFFFF"/>
              </a:buClr>
              <a:buSzPts val="1200"/>
              <a:buChar char="○"/>
              <a:defRPr sz="1200">
                <a:solidFill>
                  <a:srgbClr val="FFFFFF"/>
                </a:solidFill>
              </a:defRPr>
            </a:lvl8pPr>
            <a:lvl9pPr marL="4114800" lvl="8" indent="-304800" algn="l">
              <a:lnSpc>
                <a:spcPct val="115000"/>
              </a:lnSpc>
              <a:spcBef>
                <a:spcPts val="1600"/>
              </a:spcBef>
              <a:spcAft>
                <a:spcPts val="1600"/>
              </a:spcAft>
              <a:buClr>
                <a:srgbClr val="FFFFFF"/>
              </a:buClr>
              <a:buSzPts val="1200"/>
              <a:buChar char="■"/>
              <a:defRPr sz="1200">
                <a:solidFill>
                  <a:srgbClr val="FFFFFF"/>
                </a:solidFill>
              </a:defRPr>
            </a:lvl9pPr>
          </a:lstStyle>
          <a:p>
            <a:endParaRPr/>
          </a:p>
        </p:txBody>
      </p:sp>
    </p:spTree>
    <p:extLst>
      <p:ext uri="{BB962C8B-B14F-4D97-AF65-F5344CB8AC3E}">
        <p14:creationId xmlns:p14="http://schemas.microsoft.com/office/powerpoint/2010/main" val="84842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ise en page personnalisée 1">
  <p:cSld name="Mise en page personnalisée 1">
    <p:spTree>
      <p:nvGrpSpPr>
        <p:cNvPr id="1" name="Shape 58"/>
        <p:cNvGrpSpPr/>
        <p:nvPr/>
      </p:nvGrpSpPr>
      <p:grpSpPr>
        <a:xfrm>
          <a:off x="0" y="0"/>
          <a:ext cx="0" cy="0"/>
          <a:chOff x="0" y="0"/>
          <a:chExt cx="0" cy="0"/>
        </a:xfrm>
      </p:grpSpPr>
      <p:sp>
        <p:nvSpPr>
          <p:cNvPr id="59" name="Google Shape;59;p14"/>
          <p:cNvSpPr/>
          <p:nvPr/>
        </p:nvSpPr>
        <p:spPr>
          <a:xfrm>
            <a:off x="0" y="0"/>
            <a:ext cx="9144000" cy="5143500"/>
          </a:xfrm>
          <a:prstGeom prst="rect">
            <a:avLst/>
          </a:prstGeom>
          <a:solidFill>
            <a:srgbClr val="112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0" name="Google Shape;60;p14"/>
          <p:cNvPicPr preferRelativeResize="0"/>
          <p:nvPr/>
        </p:nvPicPr>
        <p:blipFill rotWithShape="1">
          <a:blip r:embed="rId2">
            <a:alphaModFix/>
          </a:blip>
          <a:srcRect b="39320"/>
          <a:stretch/>
        </p:blipFill>
        <p:spPr>
          <a:xfrm>
            <a:off x="5109175" y="3775700"/>
            <a:ext cx="3123900" cy="1367799"/>
          </a:xfrm>
          <a:prstGeom prst="rect">
            <a:avLst/>
          </a:prstGeom>
          <a:noFill/>
          <a:ln>
            <a:noFill/>
          </a:ln>
        </p:spPr>
      </p:pic>
      <p:pic>
        <p:nvPicPr>
          <p:cNvPr id="61" name="Google Shape;61;p14"/>
          <p:cNvPicPr preferRelativeResize="0"/>
          <p:nvPr/>
        </p:nvPicPr>
        <p:blipFill rotWithShape="1">
          <a:blip r:embed="rId2">
            <a:alphaModFix/>
          </a:blip>
          <a:srcRect r="12838" b="39320"/>
          <a:stretch/>
        </p:blipFill>
        <p:spPr>
          <a:xfrm>
            <a:off x="6421300" y="3775700"/>
            <a:ext cx="2722699" cy="1367799"/>
          </a:xfrm>
          <a:prstGeom prst="rect">
            <a:avLst/>
          </a:prstGeom>
          <a:noFill/>
          <a:ln>
            <a:noFill/>
          </a:ln>
        </p:spPr>
      </p:pic>
      <p:sp>
        <p:nvSpPr>
          <p:cNvPr id="62" name="Google Shape;62;p14"/>
          <p:cNvSpPr txBox="1">
            <a:spLocks noGrp="1"/>
          </p:cNvSpPr>
          <p:nvPr>
            <p:ph type="ctrTitle"/>
          </p:nvPr>
        </p:nvSpPr>
        <p:spPr>
          <a:xfrm>
            <a:off x="323525" y="323525"/>
            <a:ext cx="3780300" cy="1744800"/>
          </a:xfrm>
          <a:prstGeom prst="rect">
            <a:avLst/>
          </a:prstGeom>
          <a:noFill/>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2400"/>
              <a:buNone/>
              <a:defRPr sz="2400">
                <a:solidFill>
                  <a:srgbClr val="FFFFFF"/>
                </a:solidFill>
              </a:defRPr>
            </a:lvl1pPr>
            <a:lvl2pPr lvl="1" algn="l">
              <a:lnSpc>
                <a:spcPct val="100000"/>
              </a:lnSpc>
              <a:spcBef>
                <a:spcPts val="0"/>
              </a:spcBef>
              <a:spcAft>
                <a:spcPts val="0"/>
              </a:spcAft>
              <a:buClr>
                <a:srgbClr val="FFFFFF"/>
              </a:buClr>
              <a:buSzPts val="2400"/>
              <a:buNone/>
              <a:defRPr sz="2400">
                <a:solidFill>
                  <a:srgbClr val="FFFFFF"/>
                </a:solidFill>
              </a:defRPr>
            </a:lvl2pPr>
            <a:lvl3pPr lvl="2" algn="l">
              <a:lnSpc>
                <a:spcPct val="100000"/>
              </a:lnSpc>
              <a:spcBef>
                <a:spcPts val="0"/>
              </a:spcBef>
              <a:spcAft>
                <a:spcPts val="0"/>
              </a:spcAft>
              <a:buClr>
                <a:srgbClr val="FFFFFF"/>
              </a:buClr>
              <a:buSzPts val="2400"/>
              <a:buNone/>
              <a:defRPr sz="2400">
                <a:solidFill>
                  <a:srgbClr val="FFFFFF"/>
                </a:solidFill>
              </a:defRPr>
            </a:lvl3pPr>
            <a:lvl4pPr lvl="3" algn="l">
              <a:lnSpc>
                <a:spcPct val="100000"/>
              </a:lnSpc>
              <a:spcBef>
                <a:spcPts val="0"/>
              </a:spcBef>
              <a:spcAft>
                <a:spcPts val="0"/>
              </a:spcAft>
              <a:buClr>
                <a:srgbClr val="FFFFFF"/>
              </a:buClr>
              <a:buSzPts val="2400"/>
              <a:buNone/>
              <a:defRPr sz="2400">
                <a:solidFill>
                  <a:srgbClr val="FFFFFF"/>
                </a:solidFill>
              </a:defRPr>
            </a:lvl4pPr>
            <a:lvl5pPr lvl="4" algn="l">
              <a:lnSpc>
                <a:spcPct val="100000"/>
              </a:lnSpc>
              <a:spcBef>
                <a:spcPts val="0"/>
              </a:spcBef>
              <a:spcAft>
                <a:spcPts val="0"/>
              </a:spcAft>
              <a:buClr>
                <a:srgbClr val="FFFFFF"/>
              </a:buClr>
              <a:buSzPts val="2400"/>
              <a:buNone/>
              <a:defRPr sz="2400">
                <a:solidFill>
                  <a:srgbClr val="FFFFFF"/>
                </a:solidFill>
              </a:defRPr>
            </a:lvl5pPr>
            <a:lvl6pPr lvl="5" algn="l">
              <a:lnSpc>
                <a:spcPct val="100000"/>
              </a:lnSpc>
              <a:spcBef>
                <a:spcPts val="0"/>
              </a:spcBef>
              <a:spcAft>
                <a:spcPts val="0"/>
              </a:spcAft>
              <a:buClr>
                <a:srgbClr val="FFFFFF"/>
              </a:buClr>
              <a:buSzPts val="2400"/>
              <a:buNone/>
              <a:defRPr sz="2400">
                <a:solidFill>
                  <a:srgbClr val="FFFFFF"/>
                </a:solidFill>
              </a:defRPr>
            </a:lvl6pPr>
            <a:lvl7pPr lvl="6" algn="l">
              <a:lnSpc>
                <a:spcPct val="100000"/>
              </a:lnSpc>
              <a:spcBef>
                <a:spcPts val="0"/>
              </a:spcBef>
              <a:spcAft>
                <a:spcPts val="0"/>
              </a:spcAft>
              <a:buClr>
                <a:srgbClr val="FFFFFF"/>
              </a:buClr>
              <a:buSzPts val="2400"/>
              <a:buNone/>
              <a:defRPr sz="2400">
                <a:solidFill>
                  <a:srgbClr val="FFFFFF"/>
                </a:solidFill>
              </a:defRPr>
            </a:lvl7pPr>
            <a:lvl8pPr lvl="7" algn="l">
              <a:lnSpc>
                <a:spcPct val="100000"/>
              </a:lnSpc>
              <a:spcBef>
                <a:spcPts val="0"/>
              </a:spcBef>
              <a:spcAft>
                <a:spcPts val="0"/>
              </a:spcAft>
              <a:buClr>
                <a:srgbClr val="FFFFFF"/>
              </a:buClr>
              <a:buSzPts val="2400"/>
              <a:buNone/>
              <a:defRPr sz="2400">
                <a:solidFill>
                  <a:srgbClr val="FFFFFF"/>
                </a:solidFill>
              </a:defRPr>
            </a:lvl8pPr>
            <a:lvl9pPr lvl="8" algn="l">
              <a:lnSpc>
                <a:spcPct val="100000"/>
              </a:lnSpc>
              <a:spcBef>
                <a:spcPts val="0"/>
              </a:spcBef>
              <a:spcAft>
                <a:spcPts val="0"/>
              </a:spcAft>
              <a:buClr>
                <a:srgbClr val="FFFFFF"/>
              </a:buClr>
              <a:buSzPts val="2400"/>
              <a:buNone/>
              <a:defRPr sz="2400">
                <a:solidFill>
                  <a:srgbClr val="FFFFFF"/>
                </a:solidFill>
              </a:defRPr>
            </a:lvl9pPr>
          </a:lstStyle>
          <a:p>
            <a:endParaRPr/>
          </a:p>
        </p:txBody>
      </p:sp>
      <p:sp>
        <p:nvSpPr>
          <p:cNvPr id="63" name="Google Shape;63;p14"/>
          <p:cNvSpPr txBox="1">
            <a:spLocks noGrp="1"/>
          </p:cNvSpPr>
          <p:nvPr>
            <p:ph type="body" idx="1"/>
          </p:nvPr>
        </p:nvSpPr>
        <p:spPr>
          <a:xfrm>
            <a:off x="323525" y="2177775"/>
            <a:ext cx="3780300" cy="2254200"/>
          </a:xfrm>
          <a:prstGeom prst="rect">
            <a:avLst/>
          </a:prstGeom>
          <a:noFill/>
        </p:spPr>
        <p:txBody>
          <a:bodyPr spcFirstLastPara="1" wrap="square" lIns="91425" tIns="91425" rIns="91425" bIns="91425" anchor="t" anchorCtr="0">
            <a:noAutofit/>
          </a:bodyPr>
          <a:lstStyle>
            <a:lvl1pPr marL="457200" lvl="0" indent="-317500" algn="l">
              <a:lnSpc>
                <a:spcPct val="115000"/>
              </a:lnSpc>
              <a:spcBef>
                <a:spcPts val="0"/>
              </a:spcBef>
              <a:spcAft>
                <a:spcPts val="0"/>
              </a:spcAft>
              <a:buClr>
                <a:srgbClr val="FFFFFF"/>
              </a:buClr>
              <a:buSzPts val="1400"/>
              <a:buChar char="●"/>
              <a:defRPr sz="1400">
                <a:solidFill>
                  <a:srgbClr val="FFFFFF"/>
                </a:solidFill>
              </a:defRPr>
            </a:lvl1pPr>
            <a:lvl2pPr marL="914400" lvl="1" indent="-304800" algn="l">
              <a:lnSpc>
                <a:spcPct val="115000"/>
              </a:lnSpc>
              <a:spcBef>
                <a:spcPts val="1600"/>
              </a:spcBef>
              <a:spcAft>
                <a:spcPts val="0"/>
              </a:spcAft>
              <a:buClr>
                <a:srgbClr val="FFFFFF"/>
              </a:buClr>
              <a:buSzPts val="1200"/>
              <a:buChar char="○"/>
              <a:defRPr sz="1200">
                <a:solidFill>
                  <a:srgbClr val="FFFFFF"/>
                </a:solidFill>
              </a:defRPr>
            </a:lvl2pPr>
            <a:lvl3pPr marL="1371600" lvl="2" indent="-304800" algn="l">
              <a:lnSpc>
                <a:spcPct val="115000"/>
              </a:lnSpc>
              <a:spcBef>
                <a:spcPts val="1600"/>
              </a:spcBef>
              <a:spcAft>
                <a:spcPts val="0"/>
              </a:spcAft>
              <a:buClr>
                <a:srgbClr val="FFFFFF"/>
              </a:buClr>
              <a:buSzPts val="1200"/>
              <a:buChar char="■"/>
              <a:defRPr sz="1200">
                <a:solidFill>
                  <a:srgbClr val="FFFFFF"/>
                </a:solidFill>
              </a:defRPr>
            </a:lvl3pPr>
            <a:lvl4pPr marL="1828800" lvl="3" indent="-304800" algn="l">
              <a:lnSpc>
                <a:spcPct val="115000"/>
              </a:lnSpc>
              <a:spcBef>
                <a:spcPts val="1600"/>
              </a:spcBef>
              <a:spcAft>
                <a:spcPts val="0"/>
              </a:spcAft>
              <a:buClr>
                <a:srgbClr val="FFFFFF"/>
              </a:buClr>
              <a:buSzPts val="1200"/>
              <a:buChar char="●"/>
              <a:defRPr sz="1200">
                <a:solidFill>
                  <a:srgbClr val="FFFFFF"/>
                </a:solidFill>
              </a:defRPr>
            </a:lvl4pPr>
            <a:lvl5pPr marL="2286000" lvl="4" indent="-304800" algn="l">
              <a:lnSpc>
                <a:spcPct val="115000"/>
              </a:lnSpc>
              <a:spcBef>
                <a:spcPts val="1600"/>
              </a:spcBef>
              <a:spcAft>
                <a:spcPts val="0"/>
              </a:spcAft>
              <a:buClr>
                <a:srgbClr val="FFFFFF"/>
              </a:buClr>
              <a:buSzPts val="1200"/>
              <a:buChar char="○"/>
              <a:defRPr sz="1200">
                <a:solidFill>
                  <a:srgbClr val="FFFFFF"/>
                </a:solidFill>
              </a:defRPr>
            </a:lvl5pPr>
            <a:lvl6pPr marL="2743200" lvl="5" indent="-304800" algn="l">
              <a:lnSpc>
                <a:spcPct val="115000"/>
              </a:lnSpc>
              <a:spcBef>
                <a:spcPts val="1600"/>
              </a:spcBef>
              <a:spcAft>
                <a:spcPts val="0"/>
              </a:spcAft>
              <a:buClr>
                <a:srgbClr val="FFFFFF"/>
              </a:buClr>
              <a:buSzPts val="1200"/>
              <a:buChar char="■"/>
              <a:defRPr sz="1200">
                <a:solidFill>
                  <a:srgbClr val="FFFFFF"/>
                </a:solidFill>
              </a:defRPr>
            </a:lvl6pPr>
            <a:lvl7pPr marL="3200400" lvl="6" indent="-304800" algn="l">
              <a:lnSpc>
                <a:spcPct val="115000"/>
              </a:lnSpc>
              <a:spcBef>
                <a:spcPts val="1600"/>
              </a:spcBef>
              <a:spcAft>
                <a:spcPts val="0"/>
              </a:spcAft>
              <a:buClr>
                <a:srgbClr val="FFFFFF"/>
              </a:buClr>
              <a:buSzPts val="1200"/>
              <a:buChar char="●"/>
              <a:defRPr sz="1200">
                <a:solidFill>
                  <a:srgbClr val="FFFFFF"/>
                </a:solidFill>
              </a:defRPr>
            </a:lvl7pPr>
            <a:lvl8pPr marL="3657600" lvl="7" indent="-304800" algn="l">
              <a:lnSpc>
                <a:spcPct val="115000"/>
              </a:lnSpc>
              <a:spcBef>
                <a:spcPts val="1600"/>
              </a:spcBef>
              <a:spcAft>
                <a:spcPts val="0"/>
              </a:spcAft>
              <a:buClr>
                <a:srgbClr val="FFFFFF"/>
              </a:buClr>
              <a:buSzPts val="1200"/>
              <a:buChar char="○"/>
              <a:defRPr sz="1200">
                <a:solidFill>
                  <a:srgbClr val="FFFFFF"/>
                </a:solidFill>
              </a:defRPr>
            </a:lvl8pPr>
            <a:lvl9pPr marL="4114800" lvl="8" indent="-304800" algn="l">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64" name="Google Shape;64;p1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fr"/>
              <a:t>‹N°›</a:t>
            </a:fld>
            <a:endParaRPr/>
          </a:p>
        </p:txBody>
      </p:sp>
    </p:spTree>
    <p:extLst>
      <p:ext uri="{BB962C8B-B14F-4D97-AF65-F5344CB8AC3E}">
        <p14:creationId xmlns:p14="http://schemas.microsoft.com/office/powerpoint/2010/main" val="1089923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rgbClr val="4A86E8"/>
              </a:buClr>
              <a:buSzPts val="1800"/>
              <a:buChar char="➢"/>
              <a:defRPr/>
            </a:lvl1pPr>
            <a:lvl2pPr marL="914400" lvl="1" indent="-317500">
              <a:spcBef>
                <a:spcPts val="1600"/>
              </a:spcBef>
              <a:spcAft>
                <a:spcPts val="0"/>
              </a:spcAft>
              <a:buClr>
                <a:srgbClr val="4A86E8"/>
              </a:buClr>
              <a:buSzPts val="1400"/>
              <a:buChar char="○"/>
              <a:defRPr>
                <a:solidFill>
                  <a:schemeClr val="dk1"/>
                </a:solidFill>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
        <p:nvSpPr>
          <p:cNvPr id="21" name="Google Shape;21;p4"/>
          <p:cNvSpPr txBox="1"/>
          <p:nvPr/>
        </p:nvSpPr>
        <p:spPr>
          <a:xfrm>
            <a:off x="311700" y="4754225"/>
            <a:ext cx="8520600" cy="2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700"/>
              <a:t>© By Yacine Ait Ouarab. 2019. All Rights Reserved</a:t>
            </a:r>
            <a:endParaRPr sz="700"/>
          </a:p>
        </p:txBody>
      </p:sp>
      <p:sp>
        <p:nvSpPr>
          <p:cNvPr id="22" name="Google Shape;22;p4"/>
          <p:cNvSpPr txBox="1"/>
          <p:nvPr/>
        </p:nvSpPr>
        <p:spPr>
          <a:xfrm>
            <a:off x="311700" y="4754225"/>
            <a:ext cx="8520600" cy="2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sz="700"/>
              <a:t>© By Yacine Ait Ouarab. 2019. All Rights Reserved</a:t>
            </a:r>
            <a:endParaRPr sz="7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
        <p:nvSpPr>
          <p:cNvPr id="9" name="Google Shape;9;p1"/>
          <p:cNvSpPr txBox="1"/>
          <p:nvPr/>
        </p:nvSpPr>
        <p:spPr>
          <a:xfrm>
            <a:off x="311700" y="4754225"/>
            <a:ext cx="8520600" cy="2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700"/>
              <a:t>© By Yacine Ait Ouarab. 2019. All Rights Reserved</a:t>
            </a:r>
            <a:endParaRPr sz="70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www.la1.com"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hyperlink" Target="https://kahoot.it/"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kahoot.it/"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3"/>
          <p:cNvSpPr txBox="1">
            <a:spLocks noGrp="1"/>
          </p:cNvSpPr>
          <p:nvPr>
            <p:ph type="ctrTitle"/>
          </p:nvPr>
        </p:nvSpPr>
        <p:spPr>
          <a:xfrm>
            <a:off x="311708" y="1749287"/>
            <a:ext cx="8520600" cy="1047888"/>
          </a:xfrm>
          <a:prstGeom prst="rect">
            <a:avLst/>
          </a:prstGeom>
        </p:spPr>
        <p:txBody>
          <a:bodyPr spcFirstLastPara="1" wrap="square" lIns="91425" tIns="91425" rIns="91425" bIns="91425" anchor="b" anchorCtr="0">
            <a:noAutofit/>
          </a:bodyPr>
          <a:lstStyle/>
          <a:p>
            <a:pPr lvl="0"/>
            <a:r>
              <a:rPr lang="fr" dirty="0" err="1">
                <a:solidFill>
                  <a:srgbClr val="4A86E8"/>
                </a:solidFill>
                <a:latin typeface="Georgia"/>
                <a:ea typeface="Georgia"/>
                <a:cs typeface="Georgia"/>
                <a:sym typeface="Georgia"/>
              </a:rPr>
              <a:t>Apche</a:t>
            </a:r>
            <a:r>
              <a:rPr lang="fr" dirty="0">
                <a:solidFill>
                  <a:srgbClr val="4A86E8"/>
                </a:solidFill>
                <a:latin typeface="Georgia"/>
                <a:ea typeface="Georgia"/>
                <a:cs typeface="Georgia"/>
                <a:sym typeface="Georgia"/>
              </a:rPr>
              <a:t> </a:t>
            </a:r>
            <a:r>
              <a:rPr lang="fr" dirty="0" err="1">
                <a:solidFill>
                  <a:srgbClr val="4A86E8"/>
                </a:solidFill>
                <a:latin typeface="Georgia"/>
                <a:ea typeface="Georgia"/>
                <a:cs typeface="Georgia"/>
                <a:sym typeface="Georgia"/>
              </a:rPr>
              <a:t>Spark</a:t>
            </a:r>
            <a:endParaRPr dirty="0">
              <a:solidFill>
                <a:srgbClr val="4A86E8"/>
              </a:solidFill>
              <a:latin typeface="Georgia"/>
              <a:ea typeface="Georgia"/>
              <a:cs typeface="Georgia"/>
              <a:sym typeface="Georgia"/>
            </a:endParaRPr>
          </a:p>
        </p:txBody>
      </p:sp>
      <p:sp>
        <p:nvSpPr>
          <p:cNvPr id="58" name="Google Shape;58;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t>Chapitre 0 - Introduction au </a:t>
            </a:r>
            <a:r>
              <a:rPr lang="fr" dirty="0" err="1"/>
              <a:t>Big</a:t>
            </a:r>
            <a:r>
              <a:rPr lang="fr" dirty="0"/>
              <a:t> Data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a:solidFill>
                  <a:srgbClr val="4A86E8"/>
                </a:solidFill>
              </a:rPr>
              <a:t>Distributed File System - DFS</a:t>
            </a: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120" name="Google Shape;120;p22"/>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dirty="0">
                <a:solidFill>
                  <a:srgbClr val="38761D"/>
                </a:solidFill>
              </a:rPr>
              <a:t>Qu'est-ce qu'un système de fichiers distribué?</a:t>
            </a:r>
            <a:endParaRPr sz="1600" dirty="0">
              <a:solidFill>
                <a:schemeClr val="dk1"/>
              </a:solidFill>
            </a:endParaRPr>
          </a:p>
          <a:p>
            <a:pPr marL="457200" lvl="0" indent="-330200" algn="l" rtl="0">
              <a:spcBef>
                <a:spcPts val="1600"/>
              </a:spcBef>
              <a:spcAft>
                <a:spcPts val="0"/>
              </a:spcAft>
              <a:buClr>
                <a:srgbClr val="4A86E8"/>
              </a:buClr>
              <a:buSzPts val="1600"/>
              <a:buChar char="➢"/>
            </a:pPr>
            <a:r>
              <a:rPr lang="fr" sz="1600" dirty="0">
                <a:solidFill>
                  <a:schemeClr val="dk1"/>
                </a:solidFill>
              </a:rPr>
              <a:t>Une machine peut stocker des </a:t>
            </a:r>
            <a:r>
              <a:rPr lang="fr" sz="1600" dirty="0" err="1">
                <a:solidFill>
                  <a:schemeClr val="dk1"/>
                </a:solidFill>
              </a:rPr>
              <a:t>TéraBytes</a:t>
            </a:r>
            <a:r>
              <a:rPr lang="fr" sz="1600" dirty="0">
                <a:solidFill>
                  <a:schemeClr val="dk1"/>
                </a:solidFill>
              </a:rPr>
              <a:t> de données, mais quand est-il si on doit stocker plus de données ?</a:t>
            </a:r>
            <a:br>
              <a:rPr lang="fr" sz="1600" dirty="0">
                <a:solidFill>
                  <a:schemeClr val="dk1"/>
                </a:solidFill>
              </a:rPr>
            </a:br>
            <a:endParaRPr sz="1600" dirty="0">
              <a:solidFill>
                <a:schemeClr val="dk1"/>
              </a:solidFill>
            </a:endParaRPr>
          </a:p>
          <a:p>
            <a:pPr marL="457200" lvl="0" indent="-330200" algn="l" rtl="0">
              <a:spcBef>
                <a:spcPts val="0"/>
              </a:spcBef>
              <a:spcAft>
                <a:spcPts val="0"/>
              </a:spcAft>
              <a:buClr>
                <a:srgbClr val="4A86E8"/>
              </a:buClr>
              <a:buSzPts val="1600"/>
              <a:buChar char="➢"/>
            </a:pPr>
            <a:r>
              <a:rPr lang="fr" sz="1600" dirty="0">
                <a:solidFill>
                  <a:schemeClr val="dk1"/>
                </a:solidFill>
              </a:rPr>
              <a:t>L’une des options est de distribuer les données sur plusieurs machines</a:t>
            </a:r>
            <a:br>
              <a:rPr lang="fr" sz="1600" dirty="0">
                <a:solidFill>
                  <a:schemeClr val="dk1"/>
                </a:solidFill>
              </a:rPr>
            </a:br>
            <a:endParaRPr sz="1600" dirty="0">
              <a:solidFill>
                <a:schemeClr val="dk1"/>
              </a:solidFill>
            </a:endParaRPr>
          </a:p>
          <a:p>
            <a:pPr marL="457200" lvl="0" indent="-330200" algn="l" rtl="0">
              <a:spcBef>
                <a:spcPts val="0"/>
              </a:spcBef>
              <a:spcAft>
                <a:spcPts val="0"/>
              </a:spcAft>
              <a:buClr>
                <a:srgbClr val="4A86E8"/>
              </a:buClr>
              <a:buSzPts val="1600"/>
              <a:buChar char="➢"/>
            </a:pPr>
            <a:r>
              <a:rPr lang="fr" sz="1600" dirty="0">
                <a:solidFill>
                  <a:schemeClr val="dk1"/>
                </a:solidFill>
              </a:rPr>
              <a:t>Cela par contre soulève plusieurs problématiques.</a:t>
            </a:r>
            <a:endParaRPr sz="1600" dirty="0">
              <a:solidFill>
                <a:schemeClr val="dk1"/>
              </a:solidFill>
            </a:endParaRPr>
          </a:p>
        </p:txBody>
      </p:sp>
      <p:sp>
        <p:nvSpPr>
          <p:cNvPr id="121" name="Google Shape;121;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build="p" bldLvl="5"/>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a:solidFill>
                  <a:srgbClr val="4A86E8"/>
                </a:solidFill>
              </a:rPr>
              <a:t>Distributed File System - DFS</a:t>
            </a:r>
            <a:endParaRPr>
              <a:solidFill>
                <a:srgbClr val="4A86E8"/>
              </a:solidFill>
            </a:endParaRPr>
          </a:p>
          <a:p>
            <a:pPr marL="0" lvl="0" indent="0" algn="l" rtl="0">
              <a:spcBef>
                <a:spcPts val="0"/>
              </a:spcBef>
              <a:spcAft>
                <a:spcPts val="0"/>
              </a:spcAft>
              <a:buClr>
                <a:schemeClr val="dk1"/>
              </a:buClr>
              <a:buSzPts val="1100"/>
              <a:buFont typeface="Arial"/>
              <a:buNone/>
            </a:pPr>
            <a:r>
              <a:rPr lang="fr">
                <a:solidFill>
                  <a:srgbClr val="4A86E8"/>
                </a:solidFill>
              </a:rPr>
              <a:t> </a:t>
            </a: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127" name="Google Shape;127;p23"/>
          <p:cNvSpPr txBox="1">
            <a:spLocks noGrp="1"/>
          </p:cNvSpPr>
          <p:nvPr>
            <p:ph type="body" idx="1"/>
          </p:nvPr>
        </p:nvSpPr>
        <p:spPr>
          <a:xfrm>
            <a:off x="311700" y="572700"/>
            <a:ext cx="8520600" cy="4090500"/>
          </a:xfrm>
          <a:prstGeom prst="rect">
            <a:avLst/>
          </a:prstGeom>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fr">
                <a:solidFill>
                  <a:srgbClr val="38761D"/>
                </a:solidFill>
              </a:rPr>
              <a:t>Commodity hardware Cluster - Cluster avec matériel de base</a:t>
            </a:r>
            <a:endParaRPr>
              <a:solidFill>
                <a:srgbClr val="38761D"/>
              </a:solidFill>
            </a:endParaRPr>
          </a:p>
          <a:p>
            <a:pPr marL="0" marR="0" lvl="0" indent="0" algn="l" rtl="0">
              <a:lnSpc>
                <a:spcPct val="100000"/>
              </a:lnSpc>
              <a:spcBef>
                <a:spcPts val="0"/>
              </a:spcBef>
              <a:spcAft>
                <a:spcPts val="0"/>
              </a:spcAft>
              <a:buNone/>
            </a:pPr>
            <a:r>
              <a:rPr lang="fr">
                <a:solidFill>
                  <a:srgbClr val="38761D"/>
                </a:solidFill>
              </a:rPr>
              <a:t>Distributed Computing</a:t>
            </a:r>
            <a:endParaRPr>
              <a:solidFill>
                <a:srgbClr val="38761D"/>
              </a:solidFill>
            </a:endParaRPr>
          </a:p>
        </p:txBody>
      </p:sp>
      <p:sp>
        <p:nvSpPr>
          <p:cNvPr id="128" name="Google Shape;128;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11</a:t>
            </a:fld>
            <a:endParaRPr/>
          </a:p>
        </p:txBody>
      </p:sp>
      <p:grpSp>
        <p:nvGrpSpPr>
          <p:cNvPr id="129" name="Google Shape;129;p23"/>
          <p:cNvGrpSpPr/>
          <p:nvPr/>
        </p:nvGrpSpPr>
        <p:grpSpPr>
          <a:xfrm>
            <a:off x="1038475" y="2130900"/>
            <a:ext cx="870000" cy="1742950"/>
            <a:chOff x="1038475" y="2130900"/>
            <a:chExt cx="870000" cy="1742950"/>
          </a:xfrm>
        </p:grpSpPr>
        <p:sp>
          <p:nvSpPr>
            <p:cNvPr id="130" name="Google Shape;130;p23"/>
            <p:cNvSpPr/>
            <p:nvPr/>
          </p:nvSpPr>
          <p:spPr>
            <a:xfrm>
              <a:off x="1038475" y="24763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3"/>
            <p:cNvSpPr/>
            <p:nvPr/>
          </p:nvSpPr>
          <p:spPr>
            <a:xfrm>
              <a:off x="1038475" y="28270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3"/>
            <p:cNvSpPr/>
            <p:nvPr/>
          </p:nvSpPr>
          <p:spPr>
            <a:xfrm>
              <a:off x="1038475" y="31777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3"/>
            <p:cNvSpPr/>
            <p:nvPr/>
          </p:nvSpPr>
          <p:spPr>
            <a:xfrm>
              <a:off x="1038475" y="213090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3"/>
            <p:cNvSpPr/>
            <p:nvPr/>
          </p:nvSpPr>
          <p:spPr>
            <a:xfrm>
              <a:off x="1038475" y="352315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23"/>
          <p:cNvGrpSpPr/>
          <p:nvPr/>
        </p:nvGrpSpPr>
        <p:grpSpPr>
          <a:xfrm>
            <a:off x="1979850" y="2130900"/>
            <a:ext cx="870000" cy="1742950"/>
            <a:chOff x="1038475" y="2130900"/>
            <a:chExt cx="870000" cy="1742950"/>
          </a:xfrm>
        </p:grpSpPr>
        <p:sp>
          <p:nvSpPr>
            <p:cNvPr id="136" name="Google Shape;136;p23"/>
            <p:cNvSpPr/>
            <p:nvPr/>
          </p:nvSpPr>
          <p:spPr>
            <a:xfrm>
              <a:off x="1038475" y="24763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3"/>
            <p:cNvSpPr/>
            <p:nvPr/>
          </p:nvSpPr>
          <p:spPr>
            <a:xfrm>
              <a:off x="1038475" y="28270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3"/>
            <p:cNvSpPr/>
            <p:nvPr/>
          </p:nvSpPr>
          <p:spPr>
            <a:xfrm>
              <a:off x="1038475" y="31777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3"/>
            <p:cNvSpPr/>
            <p:nvPr/>
          </p:nvSpPr>
          <p:spPr>
            <a:xfrm>
              <a:off x="1038475" y="213090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3"/>
            <p:cNvSpPr/>
            <p:nvPr/>
          </p:nvSpPr>
          <p:spPr>
            <a:xfrm>
              <a:off x="1038475" y="352315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23"/>
          <p:cNvGrpSpPr/>
          <p:nvPr/>
        </p:nvGrpSpPr>
        <p:grpSpPr>
          <a:xfrm>
            <a:off x="2921225" y="2130900"/>
            <a:ext cx="870000" cy="1742950"/>
            <a:chOff x="1038475" y="2130900"/>
            <a:chExt cx="870000" cy="1742950"/>
          </a:xfrm>
        </p:grpSpPr>
        <p:sp>
          <p:nvSpPr>
            <p:cNvPr id="142" name="Google Shape;142;p23"/>
            <p:cNvSpPr/>
            <p:nvPr/>
          </p:nvSpPr>
          <p:spPr>
            <a:xfrm>
              <a:off x="1038475" y="24763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3"/>
            <p:cNvSpPr/>
            <p:nvPr/>
          </p:nvSpPr>
          <p:spPr>
            <a:xfrm>
              <a:off x="1038475" y="28270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3"/>
            <p:cNvSpPr/>
            <p:nvPr/>
          </p:nvSpPr>
          <p:spPr>
            <a:xfrm>
              <a:off x="1038475" y="31777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3"/>
            <p:cNvSpPr/>
            <p:nvPr/>
          </p:nvSpPr>
          <p:spPr>
            <a:xfrm>
              <a:off x="1038475" y="213090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3"/>
            <p:cNvSpPr/>
            <p:nvPr/>
          </p:nvSpPr>
          <p:spPr>
            <a:xfrm>
              <a:off x="1038475" y="352315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23"/>
          <p:cNvGrpSpPr/>
          <p:nvPr/>
        </p:nvGrpSpPr>
        <p:grpSpPr>
          <a:xfrm>
            <a:off x="4803975" y="2130900"/>
            <a:ext cx="870000" cy="1742950"/>
            <a:chOff x="1038475" y="2130900"/>
            <a:chExt cx="870000" cy="1742950"/>
          </a:xfrm>
        </p:grpSpPr>
        <p:sp>
          <p:nvSpPr>
            <p:cNvPr id="148" name="Google Shape;148;p23"/>
            <p:cNvSpPr/>
            <p:nvPr/>
          </p:nvSpPr>
          <p:spPr>
            <a:xfrm>
              <a:off x="1038475" y="24763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3"/>
            <p:cNvSpPr/>
            <p:nvPr/>
          </p:nvSpPr>
          <p:spPr>
            <a:xfrm>
              <a:off x="1038475" y="28270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3"/>
            <p:cNvSpPr/>
            <p:nvPr/>
          </p:nvSpPr>
          <p:spPr>
            <a:xfrm>
              <a:off x="1038475" y="31777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3"/>
            <p:cNvSpPr/>
            <p:nvPr/>
          </p:nvSpPr>
          <p:spPr>
            <a:xfrm>
              <a:off x="1038475" y="213090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3"/>
            <p:cNvSpPr/>
            <p:nvPr/>
          </p:nvSpPr>
          <p:spPr>
            <a:xfrm>
              <a:off x="1038475" y="352315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23"/>
          <p:cNvGrpSpPr/>
          <p:nvPr/>
        </p:nvGrpSpPr>
        <p:grpSpPr>
          <a:xfrm>
            <a:off x="3862588" y="2130900"/>
            <a:ext cx="870000" cy="1742950"/>
            <a:chOff x="1038475" y="2130900"/>
            <a:chExt cx="870000" cy="1742950"/>
          </a:xfrm>
        </p:grpSpPr>
        <p:sp>
          <p:nvSpPr>
            <p:cNvPr id="154" name="Google Shape;154;p23"/>
            <p:cNvSpPr/>
            <p:nvPr/>
          </p:nvSpPr>
          <p:spPr>
            <a:xfrm>
              <a:off x="1038475" y="24763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3"/>
            <p:cNvSpPr/>
            <p:nvPr/>
          </p:nvSpPr>
          <p:spPr>
            <a:xfrm>
              <a:off x="1038475" y="28270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3"/>
            <p:cNvSpPr/>
            <p:nvPr/>
          </p:nvSpPr>
          <p:spPr>
            <a:xfrm>
              <a:off x="1038475" y="31777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3"/>
            <p:cNvSpPr/>
            <p:nvPr/>
          </p:nvSpPr>
          <p:spPr>
            <a:xfrm>
              <a:off x="1038475" y="213090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3"/>
            <p:cNvSpPr/>
            <p:nvPr/>
          </p:nvSpPr>
          <p:spPr>
            <a:xfrm>
              <a:off x="1038475" y="352315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23"/>
          <p:cNvGrpSpPr/>
          <p:nvPr/>
        </p:nvGrpSpPr>
        <p:grpSpPr>
          <a:xfrm rot="-5400000">
            <a:off x="7153798" y="1381457"/>
            <a:ext cx="376797" cy="1310873"/>
            <a:chOff x="1038475" y="2130900"/>
            <a:chExt cx="870000" cy="1742950"/>
          </a:xfrm>
        </p:grpSpPr>
        <p:sp>
          <p:nvSpPr>
            <p:cNvPr id="160" name="Google Shape;160;p23"/>
            <p:cNvSpPr/>
            <p:nvPr/>
          </p:nvSpPr>
          <p:spPr>
            <a:xfrm>
              <a:off x="1038475" y="24763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3"/>
            <p:cNvSpPr/>
            <p:nvPr/>
          </p:nvSpPr>
          <p:spPr>
            <a:xfrm>
              <a:off x="1038475" y="28270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3"/>
            <p:cNvSpPr/>
            <p:nvPr/>
          </p:nvSpPr>
          <p:spPr>
            <a:xfrm>
              <a:off x="1038475" y="31777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3"/>
            <p:cNvSpPr/>
            <p:nvPr/>
          </p:nvSpPr>
          <p:spPr>
            <a:xfrm>
              <a:off x="1038475" y="213090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3"/>
            <p:cNvSpPr/>
            <p:nvPr/>
          </p:nvSpPr>
          <p:spPr>
            <a:xfrm>
              <a:off x="1038475" y="352315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23"/>
          <p:cNvGrpSpPr/>
          <p:nvPr/>
        </p:nvGrpSpPr>
        <p:grpSpPr>
          <a:xfrm rot="-5400000">
            <a:off x="7153773" y="1807832"/>
            <a:ext cx="376797" cy="1310873"/>
            <a:chOff x="1038475" y="2130900"/>
            <a:chExt cx="870000" cy="1742950"/>
          </a:xfrm>
        </p:grpSpPr>
        <p:sp>
          <p:nvSpPr>
            <p:cNvPr id="166" name="Google Shape;166;p23"/>
            <p:cNvSpPr/>
            <p:nvPr/>
          </p:nvSpPr>
          <p:spPr>
            <a:xfrm>
              <a:off x="1038475" y="24763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3"/>
            <p:cNvSpPr/>
            <p:nvPr/>
          </p:nvSpPr>
          <p:spPr>
            <a:xfrm>
              <a:off x="1038475" y="28270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3"/>
            <p:cNvSpPr/>
            <p:nvPr/>
          </p:nvSpPr>
          <p:spPr>
            <a:xfrm>
              <a:off x="1038475" y="31777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3"/>
            <p:cNvSpPr/>
            <p:nvPr/>
          </p:nvSpPr>
          <p:spPr>
            <a:xfrm>
              <a:off x="1038475" y="213090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3"/>
            <p:cNvSpPr/>
            <p:nvPr/>
          </p:nvSpPr>
          <p:spPr>
            <a:xfrm>
              <a:off x="1038475" y="352315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23"/>
          <p:cNvGrpSpPr/>
          <p:nvPr/>
        </p:nvGrpSpPr>
        <p:grpSpPr>
          <a:xfrm rot="-5400000">
            <a:off x="7153773" y="2234220"/>
            <a:ext cx="376797" cy="1310873"/>
            <a:chOff x="1038475" y="2130900"/>
            <a:chExt cx="870000" cy="1742950"/>
          </a:xfrm>
        </p:grpSpPr>
        <p:sp>
          <p:nvSpPr>
            <p:cNvPr id="172" name="Google Shape;172;p23"/>
            <p:cNvSpPr/>
            <p:nvPr/>
          </p:nvSpPr>
          <p:spPr>
            <a:xfrm>
              <a:off x="1038475" y="24763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3"/>
            <p:cNvSpPr/>
            <p:nvPr/>
          </p:nvSpPr>
          <p:spPr>
            <a:xfrm>
              <a:off x="1038475" y="28270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3"/>
            <p:cNvSpPr/>
            <p:nvPr/>
          </p:nvSpPr>
          <p:spPr>
            <a:xfrm>
              <a:off x="1038475" y="31777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3"/>
            <p:cNvSpPr/>
            <p:nvPr/>
          </p:nvSpPr>
          <p:spPr>
            <a:xfrm>
              <a:off x="1038475" y="213090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3"/>
            <p:cNvSpPr/>
            <p:nvPr/>
          </p:nvSpPr>
          <p:spPr>
            <a:xfrm>
              <a:off x="1038475" y="352315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23"/>
          <p:cNvGrpSpPr/>
          <p:nvPr/>
        </p:nvGrpSpPr>
        <p:grpSpPr>
          <a:xfrm rot="-5400000">
            <a:off x="7153773" y="2660595"/>
            <a:ext cx="376797" cy="1310873"/>
            <a:chOff x="1038475" y="2130900"/>
            <a:chExt cx="870000" cy="1742950"/>
          </a:xfrm>
        </p:grpSpPr>
        <p:sp>
          <p:nvSpPr>
            <p:cNvPr id="178" name="Google Shape;178;p23"/>
            <p:cNvSpPr/>
            <p:nvPr/>
          </p:nvSpPr>
          <p:spPr>
            <a:xfrm>
              <a:off x="1038475" y="24763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3"/>
            <p:cNvSpPr/>
            <p:nvPr/>
          </p:nvSpPr>
          <p:spPr>
            <a:xfrm>
              <a:off x="1038475" y="28270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3"/>
            <p:cNvSpPr/>
            <p:nvPr/>
          </p:nvSpPr>
          <p:spPr>
            <a:xfrm>
              <a:off x="1038475" y="31777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3"/>
            <p:cNvSpPr/>
            <p:nvPr/>
          </p:nvSpPr>
          <p:spPr>
            <a:xfrm>
              <a:off x="1038475" y="213090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3"/>
            <p:cNvSpPr/>
            <p:nvPr/>
          </p:nvSpPr>
          <p:spPr>
            <a:xfrm>
              <a:off x="1038475" y="352315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23"/>
          <p:cNvGrpSpPr/>
          <p:nvPr/>
        </p:nvGrpSpPr>
        <p:grpSpPr>
          <a:xfrm rot="-5400000">
            <a:off x="7153773" y="3086957"/>
            <a:ext cx="376797" cy="1310873"/>
            <a:chOff x="1038475" y="2130900"/>
            <a:chExt cx="870000" cy="1742950"/>
          </a:xfrm>
        </p:grpSpPr>
        <p:sp>
          <p:nvSpPr>
            <p:cNvPr id="184" name="Google Shape;184;p23"/>
            <p:cNvSpPr/>
            <p:nvPr/>
          </p:nvSpPr>
          <p:spPr>
            <a:xfrm>
              <a:off x="1038475" y="24763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3"/>
            <p:cNvSpPr/>
            <p:nvPr/>
          </p:nvSpPr>
          <p:spPr>
            <a:xfrm>
              <a:off x="1038475" y="28270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p:nvPr/>
          </p:nvSpPr>
          <p:spPr>
            <a:xfrm>
              <a:off x="1038475" y="31777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3"/>
            <p:cNvSpPr/>
            <p:nvPr/>
          </p:nvSpPr>
          <p:spPr>
            <a:xfrm>
              <a:off x="1038475" y="213090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3"/>
            <p:cNvSpPr/>
            <p:nvPr/>
          </p:nvSpPr>
          <p:spPr>
            <a:xfrm>
              <a:off x="1038475" y="352315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9" name="Google Shape;189;p23"/>
          <p:cNvCxnSpPr>
            <a:stCxn id="133" idx="0"/>
            <a:endCxn id="139" idx="0"/>
          </p:cNvCxnSpPr>
          <p:nvPr/>
        </p:nvCxnSpPr>
        <p:spPr>
          <a:xfrm rot="-5400000" flipH="1">
            <a:off x="1943875" y="1660500"/>
            <a:ext cx="600" cy="941400"/>
          </a:xfrm>
          <a:prstGeom prst="bentConnector3">
            <a:avLst>
              <a:gd name="adj1" fmla="val -39687500"/>
            </a:avLst>
          </a:prstGeom>
          <a:noFill/>
          <a:ln w="38100" cap="flat" cmpd="sng">
            <a:solidFill>
              <a:srgbClr val="F1C232"/>
            </a:solidFill>
            <a:prstDash val="solid"/>
            <a:round/>
            <a:headEnd type="none" w="med" len="med"/>
            <a:tailEnd type="none" w="med" len="med"/>
          </a:ln>
        </p:spPr>
      </p:cxnSp>
      <p:cxnSp>
        <p:nvCxnSpPr>
          <p:cNvPr id="190" name="Google Shape;190;p23"/>
          <p:cNvCxnSpPr/>
          <p:nvPr/>
        </p:nvCxnSpPr>
        <p:spPr>
          <a:xfrm rot="-5400000" flipH="1">
            <a:off x="2885275" y="1660500"/>
            <a:ext cx="600" cy="941400"/>
          </a:xfrm>
          <a:prstGeom prst="bentConnector3">
            <a:avLst>
              <a:gd name="adj1" fmla="val -39687500"/>
            </a:avLst>
          </a:prstGeom>
          <a:noFill/>
          <a:ln w="38100" cap="flat" cmpd="sng">
            <a:solidFill>
              <a:srgbClr val="F1C232"/>
            </a:solidFill>
            <a:prstDash val="solid"/>
            <a:round/>
            <a:headEnd type="none" w="med" len="med"/>
            <a:tailEnd type="none" w="med" len="med"/>
          </a:ln>
        </p:spPr>
      </p:cxnSp>
      <p:cxnSp>
        <p:nvCxnSpPr>
          <p:cNvPr id="191" name="Google Shape;191;p23"/>
          <p:cNvCxnSpPr/>
          <p:nvPr/>
        </p:nvCxnSpPr>
        <p:spPr>
          <a:xfrm rot="-5400000" flipH="1">
            <a:off x="3826675" y="1660500"/>
            <a:ext cx="600" cy="941400"/>
          </a:xfrm>
          <a:prstGeom prst="bentConnector3">
            <a:avLst>
              <a:gd name="adj1" fmla="val -39687500"/>
            </a:avLst>
          </a:prstGeom>
          <a:noFill/>
          <a:ln w="38100" cap="flat" cmpd="sng">
            <a:solidFill>
              <a:srgbClr val="F1C232"/>
            </a:solidFill>
            <a:prstDash val="solid"/>
            <a:round/>
            <a:headEnd type="none" w="med" len="med"/>
            <a:tailEnd type="none" w="med" len="med"/>
          </a:ln>
        </p:spPr>
      </p:cxnSp>
      <p:cxnSp>
        <p:nvCxnSpPr>
          <p:cNvPr id="192" name="Google Shape;192;p23"/>
          <p:cNvCxnSpPr/>
          <p:nvPr/>
        </p:nvCxnSpPr>
        <p:spPr>
          <a:xfrm rot="-5400000" flipH="1">
            <a:off x="4768075" y="1660500"/>
            <a:ext cx="600" cy="941400"/>
          </a:xfrm>
          <a:prstGeom prst="bentConnector3">
            <a:avLst>
              <a:gd name="adj1" fmla="val -39687500"/>
            </a:avLst>
          </a:prstGeom>
          <a:noFill/>
          <a:ln w="38100" cap="flat" cmpd="sng">
            <a:solidFill>
              <a:srgbClr val="F1C232"/>
            </a:solidFill>
            <a:prstDash val="solid"/>
            <a:round/>
            <a:headEnd type="none" w="med" len="med"/>
            <a:tailEnd type="none" w="med" len="med"/>
          </a:ln>
        </p:spPr>
      </p:cxnSp>
      <p:cxnSp>
        <p:nvCxnSpPr>
          <p:cNvPr id="193" name="Google Shape;193;p23"/>
          <p:cNvCxnSpPr>
            <a:stCxn id="169" idx="0"/>
            <a:endCxn id="163" idx="0"/>
          </p:cNvCxnSpPr>
          <p:nvPr/>
        </p:nvCxnSpPr>
        <p:spPr>
          <a:xfrm rot="10800000" flipH="1">
            <a:off x="6686735" y="2036968"/>
            <a:ext cx="600" cy="426300"/>
          </a:xfrm>
          <a:prstGeom prst="bentConnector3">
            <a:avLst>
              <a:gd name="adj1" fmla="val -39687500"/>
            </a:avLst>
          </a:prstGeom>
          <a:noFill/>
          <a:ln w="38100" cap="flat" cmpd="sng">
            <a:solidFill>
              <a:srgbClr val="F1C232"/>
            </a:solidFill>
            <a:prstDash val="solid"/>
            <a:round/>
            <a:headEnd type="none" w="med" len="med"/>
            <a:tailEnd type="none" w="med" len="med"/>
          </a:ln>
        </p:spPr>
      </p:cxnSp>
      <p:cxnSp>
        <p:nvCxnSpPr>
          <p:cNvPr id="194" name="Google Shape;194;p23"/>
          <p:cNvCxnSpPr/>
          <p:nvPr/>
        </p:nvCxnSpPr>
        <p:spPr>
          <a:xfrm rot="10800000">
            <a:off x="6446500" y="1520650"/>
            <a:ext cx="2100" cy="509100"/>
          </a:xfrm>
          <a:prstGeom prst="straightConnector1">
            <a:avLst/>
          </a:prstGeom>
          <a:noFill/>
          <a:ln w="38100" cap="flat" cmpd="sng">
            <a:solidFill>
              <a:srgbClr val="F1C232"/>
            </a:solidFill>
            <a:prstDash val="solid"/>
            <a:round/>
            <a:headEnd type="none" w="med" len="med"/>
            <a:tailEnd type="none" w="med" len="med"/>
          </a:ln>
        </p:spPr>
      </p:cxnSp>
      <p:cxnSp>
        <p:nvCxnSpPr>
          <p:cNvPr id="195" name="Google Shape;195;p23"/>
          <p:cNvCxnSpPr/>
          <p:nvPr/>
        </p:nvCxnSpPr>
        <p:spPr>
          <a:xfrm rot="10800000">
            <a:off x="6448600" y="3763850"/>
            <a:ext cx="2100" cy="509100"/>
          </a:xfrm>
          <a:prstGeom prst="straightConnector1">
            <a:avLst/>
          </a:prstGeom>
          <a:noFill/>
          <a:ln w="38100" cap="flat" cmpd="sng">
            <a:solidFill>
              <a:srgbClr val="F1C232"/>
            </a:solidFill>
            <a:prstDash val="solid"/>
            <a:round/>
            <a:headEnd type="none" w="med" len="med"/>
            <a:tailEnd type="none" w="med" len="med"/>
          </a:ln>
        </p:spPr>
      </p:cxnSp>
      <p:cxnSp>
        <p:nvCxnSpPr>
          <p:cNvPr id="196" name="Google Shape;196;p23"/>
          <p:cNvCxnSpPr/>
          <p:nvPr/>
        </p:nvCxnSpPr>
        <p:spPr>
          <a:xfrm rot="10800000" flipH="1">
            <a:off x="5239075" y="1881375"/>
            <a:ext cx="803100" cy="11400"/>
          </a:xfrm>
          <a:prstGeom prst="straightConnector1">
            <a:avLst/>
          </a:prstGeom>
          <a:noFill/>
          <a:ln w="38100" cap="flat" cmpd="sng">
            <a:solidFill>
              <a:srgbClr val="F1C232"/>
            </a:solidFill>
            <a:prstDash val="solid"/>
            <a:round/>
            <a:headEnd type="none" w="med" len="med"/>
            <a:tailEnd type="none" w="med" len="med"/>
          </a:ln>
        </p:spPr>
      </p:cxnSp>
      <p:cxnSp>
        <p:nvCxnSpPr>
          <p:cNvPr id="197" name="Google Shape;197;p23"/>
          <p:cNvCxnSpPr/>
          <p:nvPr/>
        </p:nvCxnSpPr>
        <p:spPr>
          <a:xfrm rot="10800000" flipH="1">
            <a:off x="988075" y="1892763"/>
            <a:ext cx="485400" cy="1800"/>
          </a:xfrm>
          <a:prstGeom prst="straightConnector1">
            <a:avLst/>
          </a:prstGeom>
          <a:noFill/>
          <a:ln w="38100" cap="flat" cmpd="sng">
            <a:solidFill>
              <a:srgbClr val="F1C232"/>
            </a:solidFill>
            <a:prstDash val="solid"/>
            <a:round/>
            <a:headEnd type="none" w="med" len="med"/>
            <a:tailEnd type="none" w="med" len="med"/>
          </a:ln>
        </p:spPr>
      </p:cxnSp>
      <p:cxnSp>
        <p:nvCxnSpPr>
          <p:cNvPr id="198" name="Google Shape;198;p23"/>
          <p:cNvCxnSpPr/>
          <p:nvPr/>
        </p:nvCxnSpPr>
        <p:spPr>
          <a:xfrm>
            <a:off x="5822050" y="1883925"/>
            <a:ext cx="625500" cy="389400"/>
          </a:xfrm>
          <a:prstGeom prst="straightConnector1">
            <a:avLst/>
          </a:prstGeom>
          <a:noFill/>
          <a:ln w="38100" cap="flat" cmpd="sng">
            <a:solidFill>
              <a:srgbClr val="F1C232"/>
            </a:solidFill>
            <a:prstDash val="solid"/>
            <a:round/>
            <a:headEnd type="none" w="med" len="med"/>
            <a:tailEnd type="none" w="med" len="med"/>
          </a:ln>
        </p:spPr>
      </p:cxnSp>
      <p:cxnSp>
        <p:nvCxnSpPr>
          <p:cNvPr id="199" name="Google Shape;199;p23"/>
          <p:cNvCxnSpPr/>
          <p:nvPr/>
        </p:nvCxnSpPr>
        <p:spPr>
          <a:xfrm rot="10800000" flipH="1">
            <a:off x="6686735" y="2463268"/>
            <a:ext cx="600" cy="426300"/>
          </a:xfrm>
          <a:prstGeom prst="bentConnector3">
            <a:avLst>
              <a:gd name="adj1" fmla="val -39687500"/>
            </a:avLst>
          </a:prstGeom>
          <a:noFill/>
          <a:ln w="38100" cap="flat" cmpd="sng">
            <a:solidFill>
              <a:srgbClr val="F1C232"/>
            </a:solidFill>
            <a:prstDash val="solid"/>
            <a:round/>
            <a:headEnd type="none" w="med" len="med"/>
            <a:tailEnd type="none" w="med" len="med"/>
          </a:ln>
        </p:spPr>
      </p:cxnSp>
      <p:cxnSp>
        <p:nvCxnSpPr>
          <p:cNvPr id="200" name="Google Shape;200;p23"/>
          <p:cNvCxnSpPr/>
          <p:nvPr/>
        </p:nvCxnSpPr>
        <p:spPr>
          <a:xfrm rot="10800000" flipH="1">
            <a:off x="6686735" y="2900406"/>
            <a:ext cx="600" cy="426300"/>
          </a:xfrm>
          <a:prstGeom prst="bentConnector3">
            <a:avLst>
              <a:gd name="adj1" fmla="val -39687500"/>
            </a:avLst>
          </a:prstGeom>
          <a:noFill/>
          <a:ln w="38100" cap="flat" cmpd="sng">
            <a:solidFill>
              <a:srgbClr val="F1C232"/>
            </a:solidFill>
            <a:prstDash val="solid"/>
            <a:round/>
            <a:headEnd type="none" w="med" len="med"/>
            <a:tailEnd type="none" w="med" len="med"/>
          </a:ln>
        </p:spPr>
      </p:cxnSp>
      <p:cxnSp>
        <p:nvCxnSpPr>
          <p:cNvPr id="201" name="Google Shape;201;p23"/>
          <p:cNvCxnSpPr/>
          <p:nvPr/>
        </p:nvCxnSpPr>
        <p:spPr>
          <a:xfrm rot="10800000" flipH="1">
            <a:off x="6686735" y="3337531"/>
            <a:ext cx="600" cy="426300"/>
          </a:xfrm>
          <a:prstGeom prst="bentConnector3">
            <a:avLst>
              <a:gd name="adj1" fmla="val -39687500"/>
            </a:avLst>
          </a:prstGeom>
          <a:noFill/>
          <a:ln w="38100" cap="flat" cmpd="sng">
            <a:solidFill>
              <a:srgbClr val="F1C232"/>
            </a:solidFill>
            <a:prstDash val="solid"/>
            <a:round/>
            <a:headEnd type="none" w="med" len="med"/>
            <a:tailEnd type="none" w="med" len="med"/>
          </a:ln>
        </p:spPr>
      </p:cxnSp>
      <p:sp>
        <p:nvSpPr>
          <p:cNvPr id="202" name="Google Shape;202;p23"/>
          <p:cNvSpPr txBox="1"/>
          <p:nvPr/>
        </p:nvSpPr>
        <p:spPr>
          <a:xfrm>
            <a:off x="2885525" y="1520650"/>
            <a:ext cx="941400" cy="34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b="1" i="1">
                <a:solidFill>
                  <a:srgbClr val="F1C232"/>
                </a:solidFill>
              </a:rPr>
              <a:t>Network</a:t>
            </a:r>
            <a:endParaRPr b="1" i="1">
              <a:solidFill>
                <a:srgbClr val="F1C232"/>
              </a:solidFill>
            </a:endParaRPr>
          </a:p>
        </p:txBody>
      </p:sp>
      <p:sp>
        <p:nvSpPr>
          <p:cNvPr id="203" name="Google Shape;203;p23"/>
          <p:cNvSpPr txBox="1"/>
          <p:nvPr/>
        </p:nvSpPr>
        <p:spPr>
          <a:xfrm rot="-5400000">
            <a:off x="5802400" y="2716250"/>
            <a:ext cx="941400" cy="34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b="1" i="1">
                <a:solidFill>
                  <a:srgbClr val="F1C232"/>
                </a:solidFill>
              </a:rPr>
              <a:t>Network</a:t>
            </a:r>
            <a:endParaRPr/>
          </a:p>
        </p:txBody>
      </p:sp>
      <p:sp>
        <p:nvSpPr>
          <p:cNvPr id="204" name="Google Shape;204;p23"/>
          <p:cNvSpPr/>
          <p:nvPr/>
        </p:nvSpPr>
        <p:spPr>
          <a:xfrm>
            <a:off x="988075" y="1993075"/>
            <a:ext cx="960900" cy="1995900"/>
          </a:xfrm>
          <a:prstGeom prst="rect">
            <a:avLst/>
          </a:prstGeom>
          <a:noFill/>
          <a:ln w="19050"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6596700" y="3531100"/>
            <a:ext cx="1451400" cy="4263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txBox="1"/>
          <p:nvPr/>
        </p:nvSpPr>
        <p:spPr>
          <a:xfrm rot="-5400000">
            <a:off x="489050" y="2882975"/>
            <a:ext cx="717300" cy="23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b="1" i="1">
                <a:solidFill>
                  <a:srgbClr val="FF0000"/>
                </a:solidFill>
              </a:rPr>
              <a:t>Rack</a:t>
            </a:r>
            <a:endParaRPr b="1" i="1">
              <a:solidFill>
                <a:srgbClr val="FF0000"/>
              </a:solidFill>
            </a:endParaRPr>
          </a:p>
        </p:txBody>
      </p:sp>
      <p:sp>
        <p:nvSpPr>
          <p:cNvPr id="207" name="Google Shape;207;p23"/>
          <p:cNvSpPr txBox="1"/>
          <p:nvPr/>
        </p:nvSpPr>
        <p:spPr>
          <a:xfrm>
            <a:off x="6964450" y="3957400"/>
            <a:ext cx="755400" cy="17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1100" b="1" i="1">
                <a:solidFill>
                  <a:srgbClr val="FF0000"/>
                </a:solidFill>
              </a:rPr>
              <a:t>Rack</a:t>
            </a:r>
            <a:endParaRPr sz="1100" b="1" i="1">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6"/>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a:solidFill>
                  <a:srgbClr val="4A86E8"/>
                </a:solidFill>
              </a:rPr>
              <a:t>Distributed File System - DFS</a:t>
            </a:r>
            <a:endParaRPr>
              <a:solidFill>
                <a:srgbClr val="4A86E8"/>
              </a:solidFill>
            </a:endParaRPr>
          </a:p>
          <a:p>
            <a:pPr marL="0" lvl="0" indent="0" algn="l" rtl="0">
              <a:spcBef>
                <a:spcPts val="0"/>
              </a:spcBef>
              <a:spcAft>
                <a:spcPts val="0"/>
              </a:spcAft>
              <a:buClr>
                <a:schemeClr val="dk1"/>
              </a:buClr>
              <a:buSzPts val="1100"/>
              <a:buFont typeface="Arial"/>
              <a:buNone/>
            </a:pPr>
            <a:r>
              <a:rPr lang="fr">
                <a:solidFill>
                  <a:srgbClr val="4A86E8"/>
                </a:solidFill>
              </a:rPr>
              <a:t> </a:t>
            </a: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242" name="Google Shape;242;p26"/>
          <p:cNvSpPr txBox="1">
            <a:spLocks noGrp="1"/>
          </p:cNvSpPr>
          <p:nvPr>
            <p:ph type="body" idx="1"/>
          </p:nvPr>
        </p:nvSpPr>
        <p:spPr>
          <a:xfrm>
            <a:off x="311700" y="572700"/>
            <a:ext cx="8520600" cy="4090500"/>
          </a:xfrm>
          <a:prstGeom prst="rect">
            <a:avLst/>
          </a:prstGeom>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fr">
                <a:solidFill>
                  <a:srgbClr val="38761D"/>
                </a:solidFill>
              </a:rPr>
              <a:t>Les pannes communes dans un Commodity Cluster </a:t>
            </a:r>
            <a:endParaRPr>
              <a:solidFill>
                <a:srgbClr val="38761D"/>
              </a:solidFill>
            </a:endParaRPr>
          </a:p>
        </p:txBody>
      </p:sp>
      <p:sp>
        <p:nvSpPr>
          <p:cNvPr id="243" name="Google Shape;243;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12</a:t>
            </a:fld>
            <a:endParaRPr/>
          </a:p>
        </p:txBody>
      </p:sp>
      <p:grpSp>
        <p:nvGrpSpPr>
          <p:cNvPr id="244" name="Google Shape;244;p26"/>
          <p:cNvGrpSpPr/>
          <p:nvPr/>
        </p:nvGrpSpPr>
        <p:grpSpPr>
          <a:xfrm>
            <a:off x="1038475" y="2130900"/>
            <a:ext cx="870000" cy="1742950"/>
            <a:chOff x="1038475" y="2130900"/>
            <a:chExt cx="870000" cy="1742950"/>
          </a:xfrm>
        </p:grpSpPr>
        <p:sp>
          <p:nvSpPr>
            <p:cNvPr id="245" name="Google Shape;245;p26"/>
            <p:cNvSpPr/>
            <p:nvPr/>
          </p:nvSpPr>
          <p:spPr>
            <a:xfrm>
              <a:off x="1038475" y="24763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1038475" y="28270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1038475" y="31777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1038475" y="213090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1038475" y="352315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250;p26"/>
          <p:cNvGrpSpPr/>
          <p:nvPr/>
        </p:nvGrpSpPr>
        <p:grpSpPr>
          <a:xfrm>
            <a:off x="1979850" y="2130900"/>
            <a:ext cx="870000" cy="1742950"/>
            <a:chOff x="1038475" y="2130900"/>
            <a:chExt cx="870000" cy="1742950"/>
          </a:xfrm>
        </p:grpSpPr>
        <p:sp>
          <p:nvSpPr>
            <p:cNvPr id="251" name="Google Shape;251;p26"/>
            <p:cNvSpPr/>
            <p:nvPr/>
          </p:nvSpPr>
          <p:spPr>
            <a:xfrm>
              <a:off x="1038475" y="24763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1038475" y="28270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p:nvPr/>
          </p:nvSpPr>
          <p:spPr>
            <a:xfrm>
              <a:off x="1038475" y="31777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1038475" y="213090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1038475" y="352315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26"/>
          <p:cNvGrpSpPr/>
          <p:nvPr/>
        </p:nvGrpSpPr>
        <p:grpSpPr>
          <a:xfrm>
            <a:off x="2921225" y="2130900"/>
            <a:ext cx="870000" cy="1742950"/>
            <a:chOff x="1038475" y="2130900"/>
            <a:chExt cx="870000" cy="1742950"/>
          </a:xfrm>
        </p:grpSpPr>
        <p:sp>
          <p:nvSpPr>
            <p:cNvPr id="257" name="Google Shape;257;p26"/>
            <p:cNvSpPr/>
            <p:nvPr/>
          </p:nvSpPr>
          <p:spPr>
            <a:xfrm>
              <a:off x="1038475" y="24763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a:off x="1038475" y="28270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a:off x="1038475" y="31777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6"/>
            <p:cNvSpPr/>
            <p:nvPr/>
          </p:nvSpPr>
          <p:spPr>
            <a:xfrm>
              <a:off x="1038475" y="213090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a:off x="1038475" y="352315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26"/>
          <p:cNvGrpSpPr/>
          <p:nvPr/>
        </p:nvGrpSpPr>
        <p:grpSpPr>
          <a:xfrm>
            <a:off x="4803975" y="2130900"/>
            <a:ext cx="870000" cy="1742950"/>
            <a:chOff x="1038475" y="2130900"/>
            <a:chExt cx="870000" cy="1742950"/>
          </a:xfrm>
        </p:grpSpPr>
        <p:sp>
          <p:nvSpPr>
            <p:cNvPr id="263" name="Google Shape;263;p26"/>
            <p:cNvSpPr/>
            <p:nvPr/>
          </p:nvSpPr>
          <p:spPr>
            <a:xfrm>
              <a:off x="1038475" y="24763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1038475" y="28270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1038475" y="31777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1038475" y="213090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1038475" y="352315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26"/>
          <p:cNvGrpSpPr/>
          <p:nvPr/>
        </p:nvGrpSpPr>
        <p:grpSpPr>
          <a:xfrm>
            <a:off x="3862588" y="2130900"/>
            <a:ext cx="870000" cy="1742950"/>
            <a:chOff x="1038475" y="2130900"/>
            <a:chExt cx="870000" cy="1742950"/>
          </a:xfrm>
        </p:grpSpPr>
        <p:sp>
          <p:nvSpPr>
            <p:cNvPr id="269" name="Google Shape;269;p26"/>
            <p:cNvSpPr/>
            <p:nvPr/>
          </p:nvSpPr>
          <p:spPr>
            <a:xfrm>
              <a:off x="1038475" y="24763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1038475" y="28270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a:off x="1038475" y="31777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a:off x="1038475" y="213090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a:off x="1038475" y="352315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26"/>
          <p:cNvGrpSpPr/>
          <p:nvPr/>
        </p:nvGrpSpPr>
        <p:grpSpPr>
          <a:xfrm rot="-5400000">
            <a:off x="7153798" y="1381457"/>
            <a:ext cx="376797" cy="1310873"/>
            <a:chOff x="1038475" y="2130900"/>
            <a:chExt cx="870000" cy="1742950"/>
          </a:xfrm>
        </p:grpSpPr>
        <p:sp>
          <p:nvSpPr>
            <p:cNvPr id="275" name="Google Shape;275;p26"/>
            <p:cNvSpPr/>
            <p:nvPr/>
          </p:nvSpPr>
          <p:spPr>
            <a:xfrm>
              <a:off x="1038475" y="24763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1038475" y="28270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1038475" y="31777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1038475" y="213090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1038475" y="352315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26"/>
          <p:cNvGrpSpPr/>
          <p:nvPr/>
        </p:nvGrpSpPr>
        <p:grpSpPr>
          <a:xfrm rot="-5400000">
            <a:off x="7153773" y="1807832"/>
            <a:ext cx="376797" cy="1310873"/>
            <a:chOff x="1038475" y="2130900"/>
            <a:chExt cx="870000" cy="1742950"/>
          </a:xfrm>
        </p:grpSpPr>
        <p:sp>
          <p:nvSpPr>
            <p:cNvPr id="281" name="Google Shape;281;p26"/>
            <p:cNvSpPr/>
            <p:nvPr/>
          </p:nvSpPr>
          <p:spPr>
            <a:xfrm>
              <a:off x="1038475" y="24763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1038475" y="28270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1038475" y="31777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1038475" y="213090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1038475" y="352315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26"/>
          <p:cNvGrpSpPr/>
          <p:nvPr/>
        </p:nvGrpSpPr>
        <p:grpSpPr>
          <a:xfrm rot="-5400000">
            <a:off x="7153773" y="2234220"/>
            <a:ext cx="376797" cy="1310873"/>
            <a:chOff x="1038475" y="2130900"/>
            <a:chExt cx="870000" cy="1742950"/>
          </a:xfrm>
        </p:grpSpPr>
        <p:sp>
          <p:nvSpPr>
            <p:cNvPr id="287" name="Google Shape;287;p26"/>
            <p:cNvSpPr/>
            <p:nvPr/>
          </p:nvSpPr>
          <p:spPr>
            <a:xfrm>
              <a:off x="1038475" y="24763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1038475" y="28270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a:off x="1038475" y="31777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a:off x="1038475" y="213090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a:off x="1038475" y="352315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26"/>
          <p:cNvGrpSpPr/>
          <p:nvPr/>
        </p:nvGrpSpPr>
        <p:grpSpPr>
          <a:xfrm rot="-5400000">
            <a:off x="7153773" y="2660595"/>
            <a:ext cx="376797" cy="1310873"/>
            <a:chOff x="1038475" y="2130900"/>
            <a:chExt cx="870000" cy="1742950"/>
          </a:xfrm>
        </p:grpSpPr>
        <p:sp>
          <p:nvSpPr>
            <p:cNvPr id="293" name="Google Shape;293;p26"/>
            <p:cNvSpPr/>
            <p:nvPr/>
          </p:nvSpPr>
          <p:spPr>
            <a:xfrm>
              <a:off x="1038475" y="24763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1038475" y="28270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a:off x="1038475" y="31777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1038475" y="213090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1038475" y="352315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26"/>
          <p:cNvGrpSpPr/>
          <p:nvPr/>
        </p:nvGrpSpPr>
        <p:grpSpPr>
          <a:xfrm rot="-5400000">
            <a:off x="7153773" y="3086957"/>
            <a:ext cx="376797" cy="1310873"/>
            <a:chOff x="1038475" y="2130900"/>
            <a:chExt cx="870000" cy="1742950"/>
          </a:xfrm>
        </p:grpSpPr>
        <p:sp>
          <p:nvSpPr>
            <p:cNvPr id="299" name="Google Shape;299;p26"/>
            <p:cNvSpPr/>
            <p:nvPr/>
          </p:nvSpPr>
          <p:spPr>
            <a:xfrm>
              <a:off x="1038475" y="24763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1038475" y="28270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1038475" y="3177725"/>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1038475" y="213090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1038475" y="3523150"/>
              <a:ext cx="870000" cy="3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04" name="Google Shape;304;p26"/>
          <p:cNvCxnSpPr>
            <a:stCxn id="248" idx="0"/>
            <a:endCxn id="254" idx="0"/>
          </p:cNvCxnSpPr>
          <p:nvPr/>
        </p:nvCxnSpPr>
        <p:spPr>
          <a:xfrm rot="-5400000" flipH="1">
            <a:off x="1943875" y="1660500"/>
            <a:ext cx="600" cy="941400"/>
          </a:xfrm>
          <a:prstGeom prst="bentConnector3">
            <a:avLst>
              <a:gd name="adj1" fmla="val -39687500"/>
            </a:avLst>
          </a:prstGeom>
          <a:noFill/>
          <a:ln w="38100" cap="flat" cmpd="sng">
            <a:solidFill>
              <a:srgbClr val="F1C232"/>
            </a:solidFill>
            <a:prstDash val="solid"/>
            <a:round/>
            <a:headEnd type="none" w="med" len="med"/>
            <a:tailEnd type="none" w="med" len="med"/>
          </a:ln>
        </p:spPr>
      </p:cxnSp>
      <p:cxnSp>
        <p:nvCxnSpPr>
          <p:cNvPr id="305" name="Google Shape;305;p26"/>
          <p:cNvCxnSpPr/>
          <p:nvPr/>
        </p:nvCxnSpPr>
        <p:spPr>
          <a:xfrm rot="-5400000" flipH="1">
            <a:off x="2885275" y="1660500"/>
            <a:ext cx="600" cy="941400"/>
          </a:xfrm>
          <a:prstGeom prst="bentConnector3">
            <a:avLst>
              <a:gd name="adj1" fmla="val -39687500"/>
            </a:avLst>
          </a:prstGeom>
          <a:noFill/>
          <a:ln w="38100" cap="flat" cmpd="sng">
            <a:solidFill>
              <a:srgbClr val="F1C232"/>
            </a:solidFill>
            <a:prstDash val="solid"/>
            <a:round/>
            <a:headEnd type="none" w="med" len="med"/>
            <a:tailEnd type="none" w="med" len="med"/>
          </a:ln>
        </p:spPr>
      </p:cxnSp>
      <p:cxnSp>
        <p:nvCxnSpPr>
          <p:cNvPr id="306" name="Google Shape;306;p26"/>
          <p:cNvCxnSpPr/>
          <p:nvPr/>
        </p:nvCxnSpPr>
        <p:spPr>
          <a:xfrm rot="-5400000" flipH="1">
            <a:off x="3826675" y="1660500"/>
            <a:ext cx="600" cy="941400"/>
          </a:xfrm>
          <a:prstGeom prst="bentConnector3">
            <a:avLst>
              <a:gd name="adj1" fmla="val -39687500"/>
            </a:avLst>
          </a:prstGeom>
          <a:noFill/>
          <a:ln w="38100" cap="flat" cmpd="sng">
            <a:solidFill>
              <a:srgbClr val="F1C232"/>
            </a:solidFill>
            <a:prstDash val="solid"/>
            <a:round/>
            <a:headEnd type="none" w="med" len="med"/>
            <a:tailEnd type="none" w="med" len="med"/>
          </a:ln>
        </p:spPr>
      </p:cxnSp>
      <p:cxnSp>
        <p:nvCxnSpPr>
          <p:cNvPr id="307" name="Google Shape;307;p26"/>
          <p:cNvCxnSpPr/>
          <p:nvPr/>
        </p:nvCxnSpPr>
        <p:spPr>
          <a:xfrm rot="-5400000" flipH="1">
            <a:off x="4768075" y="1660500"/>
            <a:ext cx="600" cy="941400"/>
          </a:xfrm>
          <a:prstGeom prst="bentConnector3">
            <a:avLst>
              <a:gd name="adj1" fmla="val -39687500"/>
            </a:avLst>
          </a:prstGeom>
          <a:noFill/>
          <a:ln w="38100" cap="flat" cmpd="sng">
            <a:solidFill>
              <a:srgbClr val="F1C232"/>
            </a:solidFill>
            <a:prstDash val="solid"/>
            <a:round/>
            <a:headEnd type="none" w="med" len="med"/>
            <a:tailEnd type="none" w="med" len="med"/>
          </a:ln>
        </p:spPr>
      </p:cxnSp>
      <p:cxnSp>
        <p:nvCxnSpPr>
          <p:cNvPr id="308" name="Google Shape;308;p26"/>
          <p:cNvCxnSpPr>
            <a:stCxn id="284" idx="0"/>
            <a:endCxn id="278" idx="0"/>
          </p:cNvCxnSpPr>
          <p:nvPr/>
        </p:nvCxnSpPr>
        <p:spPr>
          <a:xfrm rot="10800000" flipH="1">
            <a:off x="6686735" y="2036968"/>
            <a:ext cx="600" cy="426300"/>
          </a:xfrm>
          <a:prstGeom prst="bentConnector3">
            <a:avLst>
              <a:gd name="adj1" fmla="val -39687500"/>
            </a:avLst>
          </a:prstGeom>
          <a:noFill/>
          <a:ln w="38100" cap="flat" cmpd="sng">
            <a:solidFill>
              <a:srgbClr val="F1C232"/>
            </a:solidFill>
            <a:prstDash val="solid"/>
            <a:round/>
            <a:headEnd type="none" w="med" len="med"/>
            <a:tailEnd type="none" w="med" len="med"/>
          </a:ln>
        </p:spPr>
      </p:cxnSp>
      <p:cxnSp>
        <p:nvCxnSpPr>
          <p:cNvPr id="309" name="Google Shape;309;p26"/>
          <p:cNvCxnSpPr/>
          <p:nvPr/>
        </p:nvCxnSpPr>
        <p:spPr>
          <a:xfrm rot="10800000">
            <a:off x="6446500" y="1520650"/>
            <a:ext cx="2100" cy="509100"/>
          </a:xfrm>
          <a:prstGeom prst="straightConnector1">
            <a:avLst/>
          </a:prstGeom>
          <a:noFill/>
          <a:ln w="38100" cap="flat" cmpd="sng">
            <a:solidFill>
              <a:srgbClr val="F1C232"/>
            </a:solidFill>
            <a:prstDash val="solid"/>
            <a:round/>
            <a:headEnd type="none" w="med" len="med"/>
            <a:tailEnd type="none" w="med" len="med"/>
          </a:ln>
        </p:spPr>
      </p:cxnSp>
      <p:cxnSp>
        <p:nvCxnSpPr>
          <p:cNvPr id="310" name="Google Shape;310;p26"/>
          <p:cNvCxnSpPr/>
          <p:nvPr/>
        </p:nvCxnSpPr>
        <p:spPr>
          <a:xfrm rot="10800000">
            <a:off x="6448600" y="3763850"/>
            <a:ext cx="2100" cy="509100"/>
          </a:xfrm>
          <a:prstGeom prst="straightConnector1">
            <a:avLst/>
          </a:prstGeom>
          <a:noFill/>
          <a:ln w="38100" cap="flat" cmpd="sng">
            <a:solidFill>
              <a:srgbClr val="F1C232"/>
            </a:solidFill>
            <a:prstDash val="solid"/>
            <a:round/>
            <a:headEnd type="none" w="med" len="med"/>
            <a:tailEnd type="none" w="med" len="med"/>
          </a:ln>
        </p:spPr>
      </p:cxnSp>
      <p:cxnSp>
        <p:nvCxnSpPr>
          <p:cNvPr id="311" name="Google Shape;311;p26"/>
          <p:cNvCxnSpPr/>
          <p:nvPr/>
        </p:nvCxnSpPr>
        <p:spPr>
          <a:xfrm rot="10800000" flipH="1">
            <a:off x="5239075" y="1881375"/>
            <a:ext cx="803100" cy="11400"/>
          </a:xfrm>
          <a:prstGeom prst="straightConnector1">
            <a:avLst/>
          </a:prstGeom>
          <a:noFill/>
          <a:ln w="38100" cap="flat" cmpd="sng">
            <a:solidFill>
              <a:srgbClr val="F1C232"/>
            </a:solidFill>
            <a:prstDash val="solid"/>
            <a:round/>
            <a:headEnd type="none" w="med" len="med"/>
            <a:tailEnd type="none" w="med" len="med"/>
          </a:ln>
        </p:spPr>
      </p:cxnSp>
      <p:cxnSp>
        <p:nvCxnSpPr>
          <p:cNvPr id="312" name="Google Shape;312;p26"/>
          <p:cNvCxnSpPr/>
          <p:nvPr/>
        </p:nvCxnSpPr>
        <p:spPr>
          <a:xfrm rot="10800000" flipH="1">
            <a:off x="988075" y="1892763"/>
            <a:ext cx="485400" cy="1800"/>
          </a:xfrm>
          <a:prstGeom prst="straightConnector1">
            <a:avLst/>
          </a:prstGeom>
          <a:noFill/>
          <a:ln w="38100" cap="flat" cmpd="sng">
            <a:solidFill>
              <a:srgbClr val="F1C232"/>
            </a:solidFill>
            <a:prstDash val="solid"/>
            <a:round/>
            <a:headEnd type="none" w="med" len="med"/>
            <a:tailEnd type="none" w="med" len="med"/>
          </a:ln>
        </p:spPr>
      </p:cxnSp>
      <p:cxnSp>
        <p:nvCxnSpPr>
          <p:cNvPr id="313" name="Google Shape;313;p26"/>
          <p:cNvCxnSpPr/>
          <p:nvPr/>
        </p:nvCxnSpPr>
        <p:spPr>
          <a:xfrm>
            <a:off x="5822050" y="1883925"/>
            <a:ext cx="625500" cy="389400"/>
          </a:xfrm>
          <a:prstGeom prst="straightConnector1">
            <a:avLst/>
          </a:prstGeom>
          <a:noFill/>
          <a:ln w="38100" cap="flat" cmpd="sng">
            <a:solidFill>
              <a:srgbClr val="F1C232"/>
            </a:solidFill>
            <a:prstDash val="solid"/>
            <a:round/>
            <a:headEnd type="none" w="med" len="med"/>
            <a:tailEnd type="none" w="med" len="med"/>
          </a:ln>
        </p:spPr>
      </p:cxnSp>
      <p:cxnSp>
        <p:nvCxnSpPr>
          <p:cNvPr id="314" name="Google Shape;314;p26"/>
          <p:cNvCxnSpPr/>
          <p:nvPr/>
        </p:nvCxnSpPr>
        <p:spPr>
          <a:xfrm rot="10800000" flipH="1">
            <a:off x="6686735" y="2463268"/>
            <a:ext cx="600" cy="426300"/>
          </a:xfrm>
          <a:prstGeom prst="bentConnector3">
            <a:avLst>
              <a:gd name="adj1" fmla="val -39687500"/>
            </a:avLst>
          </a:prstGeom>
          <a:noFill/>
          <a:ln w="38100" cap="flat" cmpd="sng">
            <a:solidFill>
              <a:srgbClr val="F1C232"/>
            </a:solidFill>
            <a:prstDash val="solid"/>
            <a:round/>
            <a:headEnd type="none" w="med" len="med"/>
            <a:tailEnd type="none" w="med" len="med"/>
          </a:ln>
        </p:spPr>
      </p:cxnSp>
      <p:cxnSp>
        <p:nvCxnSpPr>
          <p:cNvPr id="315" name="Google Shape;315;p26"/>
          <p:cNvCxnSpPr/>
          <p:nvPr/>
        </p:nvCxnSpPr>
        <p:spPr>
          <a:xfrm rot="10800000" flipH="1">
            <a:off x="6686735" y="2900406"/>
            <a:ext cx="600" cy="426300"/>
          </a:xfrm>
          <a:prstGeom prst="bentConnector3">
            <a:avLst>
              <a:gd name="adj1" fmla="val -39687500"/>
            </a:avLst>
          </a:prstGeom>
          <a:noFill/>
          <a:ln w="38100" cap="flat" cmpd="sng">
            <a:solidFill>
              <a:srgbClr val="F1C232"/>
            </a:solidFill>
            <a:prstDash val="solid"/>
            <a:round/>
            <a:headEnd type="none" w="med" len="med"/>
            <a:tailEnd type="none" w="med" len="med"/>
          </a:ln>
        </p:spPr>
      </p:cxnSp>
      <p:cxnSp>
        <p:nvCxnSpPr>
          <p:cNvPr id="316" name="Google Shape;316;p26"/>
          <p:cNvCxnSpPr/>
          <p:nvPr/>
        </p:nvCxnSpPr>
        <p:spPr>
          <a:xfrm rot="10800000" flipH="1">
            <a:off x="6686735" y="3337531"/>
            <a:ext cx="600" cy="426300"/>
          </a:xfrm>
          <a:prstGeom prst="bentConnector3">
            <a:avLst>
              <a:gd name="adj1" fmla="val -39687500"/>
            </a:avLst>
          </a:prstGeom>
          <a:noFill/>
          <a:ln w="38100" cap="flat" cmpd="sng">
            <a:solidFill>
              <a:srgbClr val="F1C232"/>
            </a:solidFill>
            <a:prstDash val="solid"/>
            <a:round/>
            <a:headEnd type="none" w="med" len="med"/>
            <a:tailEnd type="none" w="med" len="med"/>
          </a:ln>
        </p:spPr>
      </p:cxnSp>
      <p:sp>
        <p:nvSpPr>
          <p:cNvPr id="317" name="Google Shape;317;p26"/>
          <p:cNvSpPr txBox="1"/>
          <p:nvPr/>
        </p:nvSpPr>
        <p:spPr>
          <a:xfrm>
            <a:off x="2885525" y="1520650"/>
            <a:ext cx="941400" cy="34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b="1" i="1">
                <a:solidFill>
                  <a:srgbClr val="F1C232"/>
                </a:solidFill>
              </a:rPr>
              <a:t>Network</a:t>
            </a:r>
            <a:endParaRPr b="1" i="1">
              <a:solidFill>
                <a:srgbClr val="F1C232"/>
              </a:solidFill>
            </a:endParaRPr>
          </a:p>
        </p:txBody>
      </p:sp>
      <p:sp>
        <p:nvSpPr>
          <p:cNvPr id="318" name="Google Shape;318;p26"/>
          <p:cNvSpPr txBox="1"/>
          <p:nvPr/>
        </p:nvSpPr>
        <p:spPr>
          <a:xfrm rot="-5400000">
            <a:off x="5802400" y="2716250"/>
            <a:ext cx="941400" cy="34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b="1" i="1">
                <a:solidFill>
                  <a:srgbClr val="F1C232"/>
                </a:solidFill>
              </a:rPr>
              <a:t>Network</a:t>
            </a:r>
            <a:endParaRPr/>
          </a:p>
        </p:txBody>
      </p:sp>
      <p:sp>
        <p:nvSpPr>
          <p:cNvPr id="319" name="Google Shape;319;p26"/>
          <p:cNvSpPr/>
          <p:nvPr/>
        </p:nvSpPr>
        <p:spPr>
          <a:xfrm>
            <a:off x="988075" y="1993075"/>
            <a:ext cx="960900" cy="1995900"/>
          </a:xfrm>
          <a:prstGeom prst="rect">
            <a:avLst/>
          </a:prstGeom>
          <a:noFill/>
          <a:ln w="19050"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6596700" y="3531100"/>
            <a:ext cx="1451400" cy="4263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txBox="1"/>
          <p:nvPr/>
        </p:nvSpPr>
        <p:spPr>
          <a:xfrm rot="-5400000">
            <a:off x="489050" y="2882975"/>
            <a:ext cx="717300" cy="23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b="1" i="1">
                <a:solidFill>
                  <a:srgbClr val="FF0000"/>
                </a:solidFill>
              </a:rPr>
              <a:t>Rack</a:t>
            </a:r>
            <a:endParaRPr b="1" i="1">
              <a:solidFill>
                <a:srgbClr val="FF0000"/>
              </a:solidFill>
            </a:endParaRPr>
          </a:p>
        </p:txBody>
      </p:sp>
      <p:sp>
        <p:nvSpPr>
          <p:cNvPr id="322" name="Google Shape;322;p26"/>
          <p:cNvSpPr txBox="1"/>
          <p:nvPr/>
        </p:nvSpPr>
        <p:spPr>
          <a:xfrm>
            <a:off x="6964450" y="3957400"/>
            <a:ext cx="755400" cy="17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1100" b="1" i="1">
                <a:solidFill>
                  <a:srgbClr val="FF0000"/>
                </a:solidFill>
              </a:rPr>
              <a:t>Rack</a:t>
            </a:r>
            <a:endParaRPr sz="1100" b="1" i="1">
              <a:solidFill>
                <a:srgbClr val="FF0000"/>
              </a:solidFill>
            </a:endParaRPr>
          </a:p>
        </p:txBody>
      </p:sp>
      <p:sp>
        <p:nvSpPr>
          <p:cNvPr id="323" name="Google Shape;323;p26"/>
          <p:cNvSpPr/>
          <p:nvPr/>
        </p:nvSpPr>
        <p:spPr>
          <a:xfrm>
            <a:off x="1051225" y="1993075"/>
            <a:ext cx="844500" cy="1857300"/>
          </a:xfrm>
          <a:prstGeom prst="mathMultiply">
            <a:avLst>
              <a:gd name="adj1" fmla="val 2352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2954675" y="2420675"/>
            <a:ext cx="803100" cy="462000"/>
          </a:xfrm>
          <a:prstGeom prst="mathMultiply">
            <a:avLst>
              <a:gd name="adj1" fmla="val 2352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4023250" y="1892732"/>
            <a:ext cx="548700" cy="238800"/>
          </a:xfrm>
          <a:prstGeom prst="mathMultiply">
            <a:avLst>
              <a:gd name="adj1" fmla="val 2352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4964625" y="2701257"/>
            <a:ext cx="548700" cy="238800"/>
          </a:xfrm>
          <a:prstGeom prst="mathMultiply">
            <a:avLst>
              <a:gd name="adj1" fmla="val 2352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5906000" y="1881375"/>
            <a:ext cx="435900" cy="389400"/>
          </a:xfrm>
          <a:prstGeom prst="mathMultiply">
            <a:avLst>
              <a:gd name="adj1" fmla="val 2352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13</a:t>
            </a:fld>
            <a:endParaRPr/>
          </a:p>
        </p:txBody>
      </p:sp>
      <p:sp>
        <p:nvSpPr>
          <p:cNvPr id="203" name="Google Shape;203;p23"/>
          <p:cNvSpPr txBox="1">
            <a:spLocks noGrp="1"/>
          </p:cNvSpPr>
          <p:nvPr>
            <p:ph type="ctrTitle"/>
          </p:nvPr>
        </p:nvSpPr>
        <p:spPr>
          <a:xfrm>
            <a:off x="323525" y="521325"/>
            <a:ext cx="3464700" cy="133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a:t>Distributed File System - DFS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04" name="Google Shape;204;p23"/>
          <p:cNvSpPr txBox="1">
            <a:spLocks noGrp="1"/>
          </p:cNvSpPr>
          <p:nvPr>
            <p:ph type="body" idx="1"/>
          </p:nvPr>
        </p:nvSpPr>
        <p:spPr>
          <a:xfrm>
            <a:off x="271550" y="1705125"/>
            <a:ext cx="4118700" cy="2217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 sz="2400"/>
              <a:t>Pour Vous,</a:t>
            </a:r>
            <a:br>
              <a:rPr lang="fr" sz="2400"/>
            </a:br>
            <a:r>
              <a:rPr lang="fr" sz="2400"/>
              <a:t>Quelles sont les problématiques d’un stockage distribué des données ?</a:t>
            </a:r>
            <a:r>
              <a:rPr lang="fr"/>
              <a:t> </a:t>
            </a:r>
            <a:endParaRPr/>
          </a:p>
        </p:txBody>
      </p:sp>
      <p:pic>
        <p:nvPicPr>
          <p:cNvPr id="205" name="Google Shape;205;p23"/>
          <p:cNvPicPr preferRelativeResize="0"/>
          <p:nvPr/>
        </p:nvPicPr>
        <p:blipFill rotWithShape="1">
          <a:blip r:embed="rId3">
            <a:alphaModFix/>
          </a:blip>
          <a:srcRect l="13841" r="13841"/>
          <a:stretch/>
        </p:blipFill>
        <p:spPr>
          <a:xfrm>
            <a:off x="3562350" y="0"/>
            <a:ext cx="5581800" cy="5143500"/>
          </a:xfrm>
          <a:prstGeom prst="parallelogram">
            <a:avLst>
              <a:gd name="adj" fmla="val 23683"/>
            </a:avLst>
          </a:prstGeom>
          <a:noFill/>
          <a:ln>
            <a:noFill/>
          </a:ln>
        </p:spPr>
      </p:pic>
    </p:spTree>
    <p:extLst>
      <p:ext uri="{BB962C8B-B14F-4D97-AF65-F5344CB8AC3E}">
        <p14:creationId xmlns:p14="http://schemas.microsoft.com/office/powerpoint/2010/main" val="2722663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5"/>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dirty="0" err="1">
                <a:solidFill>
                  <a:srgbClr val="4A86E8"/>
                </a:solidFill>
              </a:rPr>
              <a:t>Distributed</a:t>
            </a:r>
            <a:r>
              <a:rPr lang="fr" dirty="0">
                <a:solidFill>
                  <a:srgbClr val="4A86E8"/>
                </a:solidFill>
              </a:rPr>
              <a:t> File System - DFS</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220" name="Google Shape;220;p25"/>
          <p:cNvSpPr txBox="1">
            <a:spLocks noGrp="1"/>
          </p:cNvSpPr>
          <p:nvPr>
            <p:ph type="body" idx="1"/>
          </p:nvPr>
        </p:nvSpPr>
        <p:spPr>
          <a:xfrm>
            <a:off x="311700" y="606425"/>
            <a:ext cx="8520600" cy="40905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fr" dirty="0">
                <a:solidFill>
                  <a:srgbClr val="38761D"/>
                </a:solidFill>
              </a:rPr>
              <a:t>Les challenges d’un Système de Fichier distribué</a:t>
            </a:r>
            <a:r>
              <a:rPr lang="fr" sz="1400" b="1" dirty="0">
                <a:solidFill>
                  <a:srgbClr val="000000"/>
                </a:solidFill>
              </a:rPr>
              <a:t> </a:t>
            </a:r>
            <a:endParaRPr sz="1400" b="1" dirty="0">
              <a:solidFill>
                <a:srgbClr val="000000"/>
              </a:solidFill>
            </a:endParaRPr>
          </a:p>
          <a:p>
            <a:pPr marL="0" marR="0" lvl="0" indent="0" algn="l" rtl="0">
              <a:lnSpc>
                <a:spcPct val="100000"/>
              </a:lnSpc>
              <a:spcBef>
                <a:spcPts val="0"/>
              </a:spcBef>
              <a:spcAft>
                <a:spcPts val="0"/>
              </a:spcAft>
              <a:buNone/>
            </a:pPr>
            <a:endParaRPr sz="1400" b="1" dirty="0">
              <a:solidFill>
                <a:srgbClr val="000000"/>
              </a:solidFill>
            </a:endParaRPr>
          </a:p>
        </p:txBody>
      </p:sp>
      <p:sp>
        <p:nvSpPr>
          <p:cNvPr id="221" name="Google Shape;221;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14</a:t>
            </a:fld>
            <a:endParaRPr/>
          </a:p>
        </p:txBody>
      </p:sp>
      <p:sp>
        <p:nvSpPr>
          <p:cNvPr id="222" name="Google Shape;222;p25"/>
          <p:cNvSpPr/>
          <p:nvPr/>
        </p:nvSpPr>
        <p:spPr>
          <a:xfrm>
            <a:off x="3698700" y="3193300"/>
            <a:ext cx="1746600" cy="1530600"/>
          </a:xfrm>
          <a:prstGeom prst="ellipse">
            <a:avLst/>
          </a:prstGeom>
          <a:solidFill>
            <a:srgbClr val="3C78D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solidFill>
                  <a:srgbClr val="FFFFFF"/>
                </a:solidFill>
              </a:rPr>
              <a:t>Système de Fichiers Distribués idéal</a:t>
            </a:r>
            <a:endParaRPr b="1"/>
          </a:p>
        </p:txBody>
      </p:sp>
      <p:grpSp>
        <p:nvGrpSpPr>
          <p:cNvPr id="2" name="Groupe 1">
            <a:extLst>
              <a:ext uri="{FF2B5EF4-FFF2-40B4-BE49-F238E27FC236}">
                <a16:creationId xmlns:a16="http://schemas.microsoft.com/office/drawing/2014/main" id="{347936A9-D41C-7A4F-811C-9D4CC4EE7AF5}"/>
              </a:ext>
            </a:extLst>
          </p:cNvPr>
          <p:cNvGrpSpPr/>
          <p:nvPr/>
        </p:nvGrpSpPr>
        <p:grpSpPr>
          <a:xfrm>
            <a:off x="815950" y="3653550"/>
            <a:ext cx="2882625" cy="849600"/>
            <a:chOff x="815950" y="3653550"/>
            <a:chExt cx="2882625" cy="849600"/>
          </a:xfrm>
        </p:grpSpPr>
        <p:sp>
          <p:nvSpPr>
            <p:cNvPr id="223" name="Google Shape;223;p25"/>
            <p:cNvSpPr/>
            <p:nvPr/>
          </p:nvSpPr>
          <p:spPr>
            <a:xfrm>
              <a:off x="815950" y="3653550"/>
              <a:ext cx="1510500" cy="849600"/>
            </a:xfrm>
            <a:prstGeom prst="rect">
              <a:avLst/>
            </a:prstGeom>
            <a:solidFill>
              <a:srgbClr val="FCE5C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b="1" dirty="0"/>
                <a:t>Hétérogénéité</a:t>
              </a:r>
              <a:endParaRPr dirty="0"/>
            </a:p>
          </p:txBody>
        </p:sp>
        <p:sp>
          <p:nvSpPr>
            <p:cNvPr id="230" name="Google Shape;230;p25"/>
            <p:cNvSpPr/>
            <p:nvPr/>
          </p:nvSpPr>
          <p:spPr>
            <a:xfrm>
              <a:off x="2265775" y="4043075"/>
              <a:ext cx="1432800" cy="161700"/>
            </a:xfrm>
            <a:prstGeom prst="rightArrow">
              <a:avLst>
                <a:gd name="adj1" fmla="val 50000"/>
                <a:gd name="adj2" fmla="val 50000"/>
              </a:avLst>
            </a:prstGeom>
            <a:solidFill>
              <a:srgbClr val="FCE5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3" name="Groupe 2">
            <a:extLst>
              <a:ext uri="{FF2B5EF4-FFF2-40B4-BE49-F238E27FC236}">
                <a16:creationId xmlns:a16="http://schemas.microsoft.com/office/drawing/2014/main" id="{55FE28D4-644F-B549-BEB9-4D16AD545258}"/>
              </a:ext>
            </a:extLst>
          </p:cNvPr>
          <p:cNvGrpSpPr/>
          <p:nvPr/>
        </p:nvGrpSpPr>
        <p:grpSpPr>
          <a:xfrm>
            <a:off x="1158500" y="2651675"/>
            <a:ext cx="2671966" cy="849600"/>
            <a:chOff x="1158500" y="2651675"/>
            <a:chExt cx="2671966" cy="849600"/>
          </a:xfrm>
        </p:grpSpPr>
        <p:sp>
          <p:nvSpPr>
            <p:cNvPr id="229" name="Google Shape;229;p25"/>
            <p:cNvSpPr/>
            <p:nvPr/>
          </p:nvSpPr>
          <p:spPr>
            <a:xfrm>
              <a:off x="1158500" y="2651675"/>
              <a:ext cx="1510500" cy="849600"/>
            </a:xfrm>
            <a:prstGeom prst="rect">
              <a:avLst/>
            </a:prstGeom>
            <a:solidFill>
              <a:srgbClr val="FFF2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b="1" dirty="0"/>
                <a:t>Transparence</a:t>
              </a:r>
              <a:endParaRPr dirty="0"/>
            </a:p>
          </p:txBody>
        </p:sp>
        <p:sp>
          <p:nvSpPr>
            <p:cNvPr id="231" name="Google Shape;231;p25"/>
            <p:cNvSpPr/>
            <p:nvPr/>
          </p:nvSpPr>
          <p:spPr>
            <a:xfrm rot="1464725">
              <a:off x="2491234" y="3251822"/>
              <a:ext cx="1339232" cy="161657"/>
            </a:xfrm>
            <a:prstGeom prst="rightArrow">
              <a:avLst>
                <a:gd name="adj1" fmla="val 50000"/>
                <a:gd name="adj2" fmla="val 50000"/>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4" name="Groupe 3">
            <a:extLst>
              <a:ext uri="{FF2B5EF4-FFF2-40B4-BE49-F238E27FC236}">
                <a16:creationId xmlns:a16="http://schemas.microsoft.com/office/drawing/2014/main" id="{D4A6D185-FE25-2544-AE77-829FFC49D5BF}"/>
              </a:ext>
            </a:extLst>
          </p:cNvPr>
          <p:cNvGrpSpPr/>
          <p:nvPr/>
        </p:nvGrpSpPr>
        <p:grpSpPr>
          <a:xfrm>
            <a:off x="1684500" y="1649800"/>
            <a:ext cx="1926849" cy="1898236"/>
            <a:chOff x="1684500" y="1649800"/>
            <a:chExt cx="1926849" cy="1898236"/>
          </a:xfrm>
        </p:grpSpPr>
        <p:sp>
          <p:nvSpPr>
            <p:cNvPr id="228" name="Google Shape;228;p25"/>
            <p:cNvSpPr/>
            <p:nvPr/>
          </p:nvSpPr>
          <p:spPr>
            <a:xfrm>
              <a:off x="1684500" y="1649800"/>
              <a:ext cx="1510500" cy="8496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lnSpc>
                  <a:spcPct val="140000"/>
                </a:lnSpc>
                <a:spcBef>
                  <a:spcPts val="0"/>
                </a:spcBef>
                <a:spcAft>
                  <a:spcPts val="900"/>
                </a:spcAft>
                <a:buClr>
                  <a:schemeClr val="dk1"/>
                </a:buClr>
                <a:buSzPts val="1100"/>
                <a:buFont typeface="Arial"/>
                <a:buNone/>
              </a:pPr>
              <a:r>
                <a:rPr lang="fr" b="1" dirty="0" err="1"/>
                <a:t>Openness</a:t>
              </a:r>
              <a:r>
                <a:rPr lang="fr" b="1" dirty="0"/>
                <a:t> (Ouverture)</a:t>
              </a:r>
              <a:endParaRPr b="1" dirty="0"/>
            </a:p>
          </p:txBody>
        </p:sp>
        <p:sp>
          <p:nvSpPr>
            <p:cNvPr id="232" name="Google Shape;232;p25"/>
            <p:cNvSpPr/>
            <p:nvPr/>
          </p:nvSpPr>
          <p:spPr>
            <a:xfrm rot="2860545">
              <a:off x="2844401" y="2781088"/>
              <a:ext cx="1372293" cy="161603"/>
            </a:xfrm>
            <a:prstGeom prst="rightArrow">
              <a:avLst>
                <a:gd name="adj1" fmla="val 50000"/>
                <a:gd name="adj2" fmla="val 50000"/>
              </a:avLst>
            </a:prstGeom>
            <a:solidFill>
              <a:srgbClr val="D9EA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5" name="Groupe 4">
            <a:extLst>
              <a:ext uri="{FF2B5EF4-FFF2-40B4-BE49-F238E27FC236}">
                <a16:creationId xmlns:a16="http://schemas.microsoft.com/office/drawing/2014/main" id="{838E8CC3-CD4C-6247-A399-5FA0FD48481C}"/>
              </a:ext>
            </a:extLst>
          </p:cNvPr>
          <p:cNvGrpSpPr/>
          <p:nvPr/>
        </p:nvGrpSpPr>
        <p:grpSpPr>
          <a:xfrm>
            <a:off x="3816750" y="1427863"/>
            <a:ext cx="1510500" cy="1765537"/>
            <a:chOff x="3816750" y="1427863"/>
            <a:chExt cx="1510500" cy="1765537"/>
          </a:xfrm>
        </p:grpSpPr>
        <p:sp>
          <p:nvSpPr>
            <p:cNvPr id="227" name="Google Shape;227;p25"/>
            <p:cNvSpPr/>
            <p:nvPr/>
          </p:nvSpPr>
          <p:spPr>
            <a:xfrm>
              <a:off x="3816750" y="1427863"/>
              <a:ext cx="1510500" cy="849600"/>
            </a:xfrm>
            <a:prstGeom prst="rect">
              <a:avLst/>
            </a:prstGeom>
            <a:solidFill>
              <a:srgbClr val="D0E0E3"/>
            </a:solidFill>
            <a:ln>
              <a:noFill/>
            </a:ln>
          </p:spPr>
          <p:txBody>
            <a:bodyPr spcFirstLastPara="1" wrap="square" lIns="91425" tIns="91425" rIns="91425" bIns="91425" anchor="ctr" anchorCtr="0">
              <a:noAutofit/>
            </a:bodyPr>
            <a:lstStyle/>
            <a:p>
              <a:pPr marL="0" lvl="0" indent="0" algn="ctr" rtl="0">
                <a:lnSpc>
                  <a:spcPct val="140000"/>
                </a:lnSpc>
                <a:spcBef>
                  <a:spcPts val="0"/>
                </a:spcBef>
                <a:spcAft>
                  <a:spcPts val="900"/>
                </a:spcAft>
                <a:buClr>
                  <a:schemeClr val="dk1"/>
                </a:buClr>
                <a:buSzPts val="1100"/>
                <a:buFont typeface="Arial"/>
                <a:buNone/>
              </a:pPr>
              <a:r>
                <a:rPr lang="fr" b="1" dirty="0" err="1"/>
                <a:t>Concurrency</a:t>
              </a:r>
              <a:r>
                <a:rPr lang="fr" b="1" dirty="0"/>
                <a:t> (Simultanéité)</a:t>
              </a:r>
              <a:endParaRPr sz="1650" b="1" dirty="0">
                <a:solidFill>
                  <a:srgbClr val="444444"/>
                </a:solidFill>
                <a:highlight>
                  <a:srgbClr val="FFFFFF"/>
                </a:highlight>
              </a:endParaRPr>
            </a:p>
          </p:txBody>
        </p:sp>
        <p:sp>
          <p:nvSpPr>
            <p:cNvPr id="233" name="Google Shape;233;p25"/>
            <p:cNvSpPr/>
            <p:nvPr/>
          </p:nvSpPr>
          <p:spPr>
            <a:xfrm>
              <a:off x="4497825" y="2276300"/>
              <a:ext cx="155100" cy="917100"/>
            </a:xfrm>
            <a:prstGeom prst="downArrow">
              <a:avLst>
                <a:gd name="adj1" fmla="val 50000"/>
                <a:gd name="adj2" fmla="val 50000"/>
              </a:avLst>
            </a:prstGeom>
            <a:solidFill>
              <a:srgbClr val="D0E0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8" name="Groupe 7">
            <a:extLst>
              <a:ext uri="{FF2B5EF4-FFF2-40B4-BE49-F238E27FC236}">
                <a16:creationId xmlns:a16="http://schemas.microsoft.com/office/drawing/2014/main" id="{A658A5AF-2186-924B-AA04-B2289E2B8F56}"/>
              </a:ext>
            </a:extLst>
          </p:cNvPr>
          <p:cNvGrpSpPr/>
          <p:nvPr/>
        </p:nvGrpSpPr>
        <p:grpSpPr>
          <a:xfrm>
            <a:off x="5445350" y="3653550"/>
            <a:ext cx="2882700" cy="849600"/>
            <a:chOff x="5445350" y="3653550"/>
            <a:chExt cx="2882700" cy="849600"/>
          </a:xfrm>
        </p:grpSpPr>
        <p:sp>
          <p:nvSpPr>
            <p:cNvPr id="226" name="Google Shape;226;p25"/>
            <p:cNvSpPr/>
            <p:nvPr/>
          </p:nvSpPr>
          <p:spPr>
            <a:xfrm>
              <a:off x="6817550" y="3653550"/>
              <a:ext cx="1510500" cy="849600"/>
            </a:xfrm>
            <a:prstGeom prst="rect">
              <a:avLst/>
            </a:prstGeom>
            <a:solidFill>
              <a:srgbClr val="D9D2E9"/>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dirty="0" err="1"/>
                <a:t>Failure</a:t>
              </a:r>
              <a:r>
                <a:rPr lang="fr" b="1" dirty="0"/>
                <a:t> Handling (Gestion des pannes)</a:t>
              </a:r>
              <a:endParaRPr b="1" dirty="0"/>
            </a:p>
          </p:txBody>
        </p:sp>
        <p:sp>
          <p:nvSpPr>
            <p:cNvPr id="234" name="Google Shape;234;p25"/>
            <p:cNvSpPr/>
            <p:nvPr/>
          </p:nvSpPr>
          <p:spPr>
            <a:xfrm rot="10800000">
              <a:off x="5445350" y="3997500"/>
              <a:ext cx="1372200" cy="161700"/>
            </a:xfrm>
            <a:prstGeom prst="rightArrow">
              <a:avLst>
                <a:gd name="adj1" fmla="val 50000"/>
                <a:gd name="adj2" fmla="val 50000"/>
              </a:avLst>
            </a:prstGeom>
            <a:solidFill>
              <a:srgbClr val="D9D2E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6" name="Groupe 5">
            <a:extLst>
              <a:ext uri="{FF2B5EF4-FFF2-40B4-BE49-F238E27FC236}">
                <a16:creationId xmlns:a16="http://schemas.microsoft.com/office/drawing/2014/main" id="{E9D95B48-46E3-7A46-8072-C1D31056A72E}"/>
              </a:ext>
            </a:extLst>
          </p:cNvPr>
          <p:cNvGrpSpPr/>
          <p:nvPr/>
        </p:nvGrpSpPr>
        <p:grpSpPr>
          <a:xfrm>
            <a:off x="5567480" y="1688325"/>
            <a:ext cx="1892020" cy="1862618"/>
            <a:chOff x="5567480" y="1688325"/>
            <a:chExt cx="1892020" cy="1862618"/>
          </a:xfrm>
        </p:grpSpPr>
        <p:sp>
          <p:nvSpPr>
            <p:cNvPr id="224" name="Google Shape;224;p25"/>
            <p:cNvSpPr/>
            <p:nvPr/>
          </p:nvSpPr>
          <p:spPr>
            <a:xfrm>
              <a:off x="5949000" y="1688325"/>
              <a:ext cx="1510500" cy="8496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lnSpc>
                  <a:spcPct val="140000"/>
                </a:lnSpc>
                <a:spcBef>
                  <a:spcPts val="0"/>
                </a:spcBef>
                <a:spcAft>
                  <a:spcPts val="900"/>
                </a:spcAft>
                <a:buClr>
                  <a:schemeClr val="dk1"/>
                </a:buClr>
                <a:buSzPts val="1100"/>
                <a:buFont typeface="Arial"/>
                <a:buNone/>
              </a:pPr>
              <a:r>
                <a:rPr lang="fr" b="1" dirty="0"/>
                <a:t>Security</a:t>
              </a:r>
              <a:endParaRPr b="1" dirty="0"/>
            </a:p>
          </p:txBody>
        </p:sp>
        <p:sp>
          <p:nvSpPr>
            <p:cNvPr id="235" name="Google Shape;235;p25"/>
            <p:cNvSpPr/>
            <p:nvPr/>
          </p:nvSpPr>
          <p:spPr>
            <a:xfrm rot="7892064">
              <a:off x="4950007" y="2771730"/>
              <a:ext cx="1396686" cy="161740"/>
            </a:xfrm>
            <a:prstGeom prst="rightArrow">
              <a:avLst>
                <a:gd name="adj1" fmla="val 50000"/>
                <a:gd name="adj2" fmla="val 50000"/>
              </a:avLst>
            </a:prstGeom>
            <a:solidFill>
              <a:srgbClr val="C9DA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b="1"/>
            </a:p>
          </p:txBody>
        </p:sp>
      </p:grpSp>
      <p:grpSp>
        <p:nvGrpSpPr>
          <p:cNvPr id="7" name="Groupe 6">
            <a:extLst>
              <a:ext uri="{FF2B5EF4-FFF2-40B4-BE49-F238E27FC236}">
                <a16:creationId xmlns:a16="http://schemas.microsoft.com/office/drawing/2014/main" id="{8857D10A-679F-1C47-8A2B-D08B0E38C756}"/>
              </a:ext>
            </a:extLst>
          </p:cNvPr>
          <p:cNvGrpSpPr/>
          <p:nvPr/>
        </p:nvGrpSpPr>
        <p:grpSpPr>
          <a:xfrm>
            <a:off x="5312256" y="2651675"/>
            <a:ext cx="2673244" cy="849600"/>
            <a:chOff x="5312256" y="2651675"/>
            <a:chExt cx="2673244" cy="849600"/>
          </a:xfrm>
        </p:grpSpPr>
        <p:sp>
          <p:nvSpPr>
            <p:cNvPr id="225" name="Google Shape;225;p25"/>
            <p:cNvSpPr/>
            <p:nvPr/>
          </p:nvSpPr>
          <p:spPr>
            <a:xfrm>
              <a:off x="6475000" y="2651675"/>
              <a:ext cx="1510500" cy="849600"/>
            </a:xfrm>
            <a:prstGeom prst="rect">
              <a:avLst/>
            </a:prstGeom>
            <a:solidFill>
              <a:srgbClr val="CFE2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b="1"/>
                <a:t>Scalability (Évolutivité)</a:t>
              </a:r>
              <a:endParaRPr b="1"/>
            </a:p>
          </p:txBody>
        </p:sp>
        <p:sp>
          <p:nvSpPr>
            <p:cNvPr id="236" name="Google Shape;236;p25"/>
            <p:cNvSpPr/>
            <p:nvPr/>
          </p:nvSpPr>
          <p:spPr>
            <a:xfrm rot="9549692">
              <a:off x="5312256" y="3316680"/>
              <a:ext cx="1339201" cy="161520"/>
            </a:xfrm>
            <a:prstGeom prst="rightArrow">
              <a:avLst>
                <a:gd name="adj1" fmla="val 50000"/>
                <a:gd name="adj2" fmla="val 50000"/>
              </a:avLst>
            </a:prstGeom>
            <a:solidFill>
              <a:srgbClr val="CFE2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build="p"/>
      <p:bldP spid="2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6"/>
          <p:cNvSpPr txBox="1">
            <a:spLocks noGrp="1"/>
          </p:cNvSpPr>
          <p:nvPr>
            <p:ph type="ctrTitle"/>
          </p:nvPr>
        </p:nvSpPr>
        <p:spPr>
          <a:xfrm>
            <a:off x="323525" y="323525"/>
            <a:ext cx="3780300" cy="174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a:t>Distributed File System - DFS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24" name="Google Shape;324;p26"/>
          <p:cNvSpPr txBox="1">
            <a:spLocks noGrp="1"/>
          </p:cNvSpPr>
          <p:nvPr>
            <p:ph type="body" idx="1"/>
          </p:nvPr>
        </p:nvSpPr>
        <p:spPr>
          <a:xfrm>
            <a:off x="1000050" y="1963500"/>
            <a:ext cx="7143900" cy="1216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 sz="2400"/>
              <a:t>C’est pour répondre à toutes ces problématiques que les Écosystèmes Big Data ont été créés.</a:t>
            </a:r>
            <a:endParaRPr sz="2400"/>
          </a:p>
        </p:txBody>
      </p:sp>
      <p:sp>
        <p:nvSpPr>
          <p:cNvPr id="325" name="Google Shape;325;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15</a:t>
            </a:fld>
            <a:endParaRPr/>
          </a:p>
        </p:txBody>
      </p:sp>
    </p:spTree>
    <p:extLst>
      <p:ext uri="{BB962C8B-B14F-4D97-AF65-F5344CB8AC3E}">
        <p14:creationId xmlns:p14="http://schemas.microsoft.com/office/powerpoint/2010/main" val="3014543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2"/>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dirty="0">
                <a:solidFill>
                  <a:srgbClr val="4A86E8"/>
                </a:solidFill>
              </a:rPr>
              <a:t>Écosystème</a:t>
            </a:r>
            <a:endParaRPr dirty="0">
              <a:solidFill>
                <a:srgbClr val="4A86E8"/>
              </a:solidFill>
            </a:endParaRPr>
          </a:p>
          <a:p>
            <a:pPr marL="0" lvl="0" indent="0" algn="l" rtl="0">
              <a:spcBef>
                <a:spcPts val="0"/>
              </a:spcBef>
              <a:spcAft>
                <a:spcPts val="0"/>
              </a:spcAft>
              <a:buClr>
                <a:schemeClr val="dk1"/>
              </a:buClr>
              <a:buSzPts val="1100"/>
              <a:buFont typeface="Arial"/>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368" name="Google Shape;368;p32"/>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solidFill>
                  <a:srgbClr val="38761D"/>
                </a:solidFill>
              </a:rPr>
              <a:t>Stack ou Layer Diagram </a:t>
            </a:r>
            <a:endParaRPr sz="1600">
              <a:solidFill>
                <a:schemeClr val="dk1"/>
              </a:solidFill>
            </a:endParaRPr>
          </a:p>
          <a:p>
            <a:pPr marL="0" marR="0" lvl="0" indent="0" algn="l" rtl="0">
              <a:lnSpc>
                <a:spcPct val="115000"/>
              </a:lnSpc>
              <a:spcBef>
                <a:spcPts val="1600"/>
              </a:spcBef>
              <a:spcAft>
                <a:spcPts val="1600"/>
              </a:spcAft>
              <a:buNone/>
            </a:pPr>
            <a:endParaRPr sz="1600">
              <a:solidFill>
                <a:schemeClr val="dk1"/>
              </a:solidFill>
            </a:endParaRPr>
          </a:p>
        </p:txBody>
      </p:sp>
      <p:sp>
        <p:nvSpPr>
          <p:cNvPr id="369" name="Google Shape;369;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16</a:t>
            </a:fld>
            <a:endParaRPr/>
          </a:p>
        </p:txBody>
      </p:sp>
      <p:sp>
        <p:nvSpPr>
          <p:cNvPr id="370" name="Google Shape;370;p32"/>
          <p:cNvSpPr txBox="1"/>
          <p:nvPr/>
        </p:nvSpPr>
        <p:spPr>
          <a:xfrm>
            <a:off x="2596200" y="3442900"/>
            <a:ext cx="3236700" cy="7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371" name="Google Shape;371;p32"/>
          <p:cNvGrpSpPr/>
          <p:nvPr/>
        </p:nvGrpSpPr>
        <p:grpSpPr>
          <a:xfrm>
            <a:off x="311700" y="1179850"/>
            <a:ext cx="5234700" cy="2998100"/>
            <a:chOff x="1908375" y="1402375"/>
            <a:chExt cx="5234700" cy="2998100"/>
          </a:xfrm>
        </p:grpSpPr>
        <p:sp>
          <p:nvSpPr>
            <p:cNvPr id="372" name="Google Shape;372;p32"/>
            <p:cNvSpPr/>
            <p:nvPr/>
          </p:nvSpPr>
          <p:spPr>
            <a:xfrm>
              <a:off x="2838950" y="3624975"/>
              <a:ext cx="3533400" cy="7755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3000" b="1">
                  <a:solidFill>
                    <a:srgbClr val="FFFFFF"/>
                  </a:solidFill>
                </a:rPr>
                <a:t>A</a:t>
              </a:r>
              <a:endParaRPr sz="3000" b="1">
                <a:solidFill>
                  <a:srgbClr val="FFFFFF"/>
                </a:solidFill>
              </a:endParaRPr>
            </a:p>
          </p:txBody>
        </p:sp>
        <p:sp>
          <p:nvSpPr>
            <p:cNvPr id="373" name="Google Shape;373;p32"/>
            <p:cNvSpPr/>
            <p:nvPr/>
          </p:nvSpPr>
          <p:spPr>
            <a:xfrm>
              <a:off x="4861950" y="2513675"/>
              <a:ext cx="1449600" cy="7755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3000" b="1">
                  <a:solidFill>
                    <a:srgbClr val="FFFFFF"/>
                  </a:solidFill>
                </a:rPr>
                <a:t>C</a:t>
              </a:r>
              <a:endParaRPr/>
            </a:p>
          </p:txBody>
        </p:sp>
        <p:sp>
          <p:nvSpPr>
            <p:cNvPr id="374" name="Google Shape;374;p32"/>
            <p:cNvSpPr/>
            <p:nvPr/>
          </p:nvSpPr>
          <p:spPr>
            <a:xfrm>
              <a:off x="2838950" y="2513675"/>
              <a:ext cx="1449600" cy="7755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3000" b="1">
                  <a:solidFill>
                    <a:srgbClr val="FFFFFF"/>
                  </a:solidFill>
                </a:rPr>
                <a:t>B</a:t>
              </a:r>
              <a:endParaRPr/>
            </a:p>
          </p:txBody>
        </p:sp>
        <p:sp>
          <p:nvSpPr>
            <p:cNvPr id="375" name="Google Shape;375;p32"/>
            <p:cNvSpPr/>
            <p:nvPr/>
          </p:nvSpPr>
          <p:spPr>
            <a:xfrm>
              <a:off x="2838950" y="1402375"/>
              <a:ext cx="1449600" cy="7755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3000" b="1">
                  <a:solidFill>
                    <a:srgbClr val="FFFFFF"/>
                  </a:solidFill>
                </a:rPr>
                <a:t>D</a:t>
              </a:r>
              <a:endParaRPr/>
            </a:p>
          </p:txBody>
        </p:sp>
        <p:cxnSp>
          <p:nvCxnSpPr>
            <p:cNvPr id="376" name="Google Shape;376;p32"/>
            <p:cNvCxnSpPr/>
            <p:nvPr/>
          </p:nvCxnSpPr>
          <p:spPr>
            <a:xfrm rot="10800000" flipH="1">
              <a:off x="1908375" y="2346675"/>
              <a:ext cx="5234700" cy="2400"/>
            </a:xfrm>
            <a:prstGeom prst="straightConnector1">
              <a:avLst/>
            </a:prstGeom>
            <a:noFill/>
            <a:ln w="28575" cap="flat" cmpd="sng">
              <a:solidFill>
                <a:srgbClr val="BF9000"/>
              </a:solidFill>
              <a:prstDash val="solid"/>
              <a:round/>
              <a:headEnd type="none" w="med" len="med"/>
              <a:tailEnd type="none" w="med" len="med"/>
            </a:ln>
          </p:spPr>
        </p:cxnSp>
        <p:cxnSp>
          <p:nvCxnSpPr>
            <p:cNvPr id="377" name="Google Shape;377;p32"/>
            <p:cNvCxnSpPr/>
            <p:nvPr/>
          </p:nvCxnSpPr>
          <p:spPr>
            <a:xfrm>
              <a:off x="1908375" y="3459775"/>
              <a:ext cx="5232900" cy="3300"/>
            </a:xfrm>
            <a:prstGeom prst="straightConnector1">
              <a:avLst/>
            </a:prstGeom>
            <a:noFill/>
            <a:ln w="28575" cap="flat" cmpd="sng">
              <a:solidFill>
                <a:srgbClr val="BF9000"/>
              </a:solidFill>
              <a:prstDash val="solid"/>
              <a:round/>
              <a:headEnd type="none" w="med" len="med"/>
              <a:tailEnd type="none" w="med" len="med"/>
            </a:ln>
          </p:spPr>
        </p:cxnSp>
        <p:sp>
          <p:nvSpPr>
            <p:cNvPr id="378" name="Google Shape;378;p32"/>
            <p:cNvSpPr/>
            <p:nvPr/>
          </p:nvSpPr>
          <p:spPr>
            <a:xfrm>
              <a:off x="3442250" y="3298675"/>
              <a:ext cx="81000" cy="316800"/>
            </a:xfrm>
            <a:prstGeom prst="upDown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5546250" y="3298675"/>
              <a:ext cx="81000" cy="316800"/>
            </a:xfrm>
            <a:prstGeom prst="upDown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3442250" y="2187375"/>
              <a:ext cx="81000" cy="316800"/>
            </a:xfrm>
            <a:prstGeom prst="upDown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1" name="Google Shape;381;p32"/>
          <p:cNvSpPr txBox="1"/>
          <p:nvPr/>
        </p:nvSpPr>
        <p:spPr>
          <a:xfrm>
            <a:off x="6016575" y="965401"/>
            <a:ext cx="3039600" cy="32367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rgbClr val="4A86E8"/>
              </a:buClr>
              <a:buSzPts val="1600"/>
              <a:buChar char="➢"/>
            </a:pPr>
            <a:r>
              <a:rPr lang="fr">
                <a:solidFill>
                  <a:schemeClr val="dk1"/>
                </a:solidFill>
              </a:rPr>
              <a:t>Les composants du même Layer ne communique pas entre eux</a:t>
            </a:r>
            <a:endParaRPr>
              <a:solidFill>
                <a:schemeClr val="dk1"/>
              </a:solidFill>
            </a:endParaRPr>
          </a:p>
          <a:p>
            <a:pPr marL="457200" lvl="0" indent="-330200" algn="l" rtl="0">
              <a:spcBef>
                <a:spcPts val="0"/>
              </a:spcBef>
              <a:spcAft>
                <a:spcPts val="0"/>
              </a:spcAft>
              <a:buClr>
                <a:srgbClr val="4A86E8"/>
              </a:buClr>
              <a:buSzPts val="1600"/>
              <a:buChar char="➢"/>
            </a:pPr>
            <a:r>
              <a:rPr lang="fr">
                <a:solidFill>
                  <a:schemeClr val="dk1"/>
                </a:solidFill>
              </a:rPr>
              <a:t>Un composant utilise la fonctionnalité ou les fonctionnalités des composants de la couche inférieure. </a:t>
            </a:r>
            <a:endParaRPr>
              <a:solidFill>
                <a:schemeClr val="dk1"/>
              </a:solidFill>
            </a:endParaRPr>
          </a:p>
          <a:p>
            <a:pPr marL="457200" lvl="0" indent="-330200" algn="l" rtl="0">
              <a:spcBef>
                <a:spcPts val="0"/>
              </a:spcBef>
              <a:spcAft>
                <a:spcPts val="0"/>
              </a:spcAft>
              <a:buClr>
                <a:srgbClr val="4A86E8"/>
              </a:buClr>
              <a:buSzPts val="1600"/>
              <a:buChar char="➢"/>
            </a:pPr>
            <a:r>
              <a:rPr lang="fr" sz="1350">
                <a:solidFill>
                  <a:srgbClr val="252525"/>
                </a:solidFill>
                <a:latin typeface="Roboto"/>
                <a:ea typeface="Roboto"/>
                <a:cs typeface="Roboto"/>
                <a:sym typeface="Roboto"/>
              </a:rPr>
              <a:t>Le composant D utilise B, mais pas C</a:t>
            </a:r>
            <a:endParaRPr sz="1350">
              <a:solidFill>
                <a:srgbClr val="252525"/>
              </a:solidFill>
              <a:latin typeface="Roboto"/>
              <a:ea typeface="Roboto"/>
              <a:cs typeface="Roboto"/>
              <a:sym typeface="Roboto"/>
            </a:endParaRPr>
          </a:p>
          <a:p>
            <a:pPr marL="457200" lvl="0" indent="-330200" algn="l" rtl="0">
              <a:spcBef>
                <a:spcPts val="0"/>
              </a:spcBef>
              <a:spcAft>
                <a:spcPts val="0"/>
              </a:spcAft>
              <a:buClr>
                <a:srgbClr val="4A86E8"/>
              </a:buClr>
              <a:buSzPts val="1600"/>
              <a:buChar char="➢"/>
            </a:pPr>
            <a:r>
              <a:rPr lang="fr" sz="1350">
                <a:solidFill>
                  <a:srgbClr val="252525"/>
                </a:solidFill>
                <a:latin typeface="Roboto"/>
                <a:ea typeface="Roboto"/>
                <a:cs typeface="Roboto"/>
                <a:sym typeface="Roboto"/>
              </a:rPr>
              <a:t>D n'utilise pas directement A</a:t>
            </a:r>
            <a:endParaRPr>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 grpId="0" build="p" bldLvl="5"/>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4"/>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dirty="0">
                <a:solidFill>
                  <a:srgbClr val="4A86E8"/>
                </a:solidFill>
              </a:rPr>
              <a:t>Écosystème </a:t>
            </a:r>
            <a:r>
              <a:rPr lang="fr" dirty="0" err="1">
                <a:solidFill>
                  <a:srgbClr val="4A86E8"/>
                </a:solidFill>
              </a:rPr>
              <a:t>Hadoop</a:t>
            </a:r>
            <a:r>
              <a:rPr lang="fr" dirty="0">
                <a:solidFill>
                  <a:srgbClr val="4A86E8"/>
                </a:solidFill>
              </a:rPr>
              <a:t> </a:t>
            </a:r>
            <a:r>
              <a:rPr lang="fr" dirty="0" err="1">
                <a:solidFill>
                  <a:srgbClr val="4A86E8"/>
                </a:solidFill>
              </a:rPr>
              <a:t>Stack</a:t>
            </a:r>
            <a:r>
              <a:rPr lang="fr" dirty="0">
                <a:solidFill>
                  <a:srgbClr val="4A86E8"/>
                </a:solidFill>
              </a:rPr>
              <a:t> (The ZOO)</a:t>
            </a:r>
            <a:endParaRPr dirty="0">
              <a:solidFill>
                <a:srgbClr val="4A86E8"/>
              </a:solidFill>
            </a:endParaRPr>
          </a:p>
          <a:p>
            <a:pPr marL="0" lvl="0" indent="0" algn="l" rtl="0">
              <a:spcBef>
                <a:spcPts val="0"/>
              </a:spcBef>
              <a:spcAft>
                <a:spcPts val="0"/>
              </a:spcAft>
              <a:buClr>
                <a:schemeClr val="dk1"/>
              </a:buClr>
              <a:buSzPts val="1100"/>
              <a:buFont typeface="Arial"/>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399" name="Google Shape;399;p34"/>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38761D"/>
              </a:solidFill>
            </a:endParaRPr>
          </a:p>
          <a:p>
            <a:pPr marL="0" marR="0" lvl="0" indent="0" algn="l" rtl="0">
              <a:lnSpc>
                <a:spcPct val="115000"/>
              </a:lnSpc>
              <a:spcBef>
                <a:spcPts val="1600"/>
              </a:spcBef>
              <a:spcAft>
                <a:spcPts val="1600"/>
              </a:spcAft>
              <a:buNone/>
            </a:pPr>
            <a:endParaRPr sz="1600" dirty="0">
              <a:solidFill>
                <a:schemeClr val="dk1"/>
              </a:solidFill>
            </a:endParaRPr>
          </a:p>
        </p:txBody>
      </p:sp>
      <p:sp>
        <p:nvSpPr>
          <p:cNvPr id="400" name="Google Shape;400;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17</a:t>
            </a:fld>
            <a:endParaRPr/>
          </a:p>
        </p:txBody>
      </p:sp>
      <p:sp>
        <p:nvSpPr>
          <p:cNvPr id="401" name="Google Shape;401;p34"/>
          <p:cNvSpPr txBox="1"/>
          <p:nvPr/>
        </p:nvSpPr>
        <p:spPr>
          <a:xfrm>
            <a:off x="2596200" y="3442900"/>
            <a:ext cx="3236700" cy="7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402" name="Google Shape;402;p34"/>
          <p:cNvGrpSpPr/>
          <p:nvPr/>
        </p:nvGrpSpPr>
        <p:grpSpPr>
          <a:xfrm>
            <a:off x="900475" y="572700"/>
            <a:ext cx="7931835" cy="4199775"/>
            <a:chOff x="311700" y="524350"/>
            <a:chExt cx="7931835" cy="4199775"/>
          </a:xfrm>
        </p:grpSpPr>
        <p:pic>
          <p:nvPicPr>
            <p:cNvPr id="403" name="Google Shape;403;p34"/>
            <p:cNvPicPr preferRelativeResize="0"/>
            <p:nvPr/>
          </p:nvPicPr>
          <p:blipFill>
            <a:blip r:embed="rId3">
              <a:alphaModFix/>
            </a:blip>
            <a:stretch>
              <a:fillRect/>
            </a:stretch>
          </p:blipFill>
          <p:spPr>
            <a:xfrm>
              <a:off x="311700" y="1309725"/>
              <a:ext cx="6843023" cy="2616450"/>
            </a:xfrm>
            <a:prstGeom prst="rect">
              <a:avLst/>
            </a:prstGeom>
            <a:noFill/>
            <a:ln>
              <a:noFill/>
            </a:ln>
            <a:effectLst>
              <a:outerShdw blurRad="57150" dist="19050" dir="5400000" algn="bl" rotWithShape="0">
                <a:srgbClr val="000000">
                  <a:alpha val="50000"/>
                </a:srgbClr>
              </a:outerShdw>
            </a:effectLst>
          </p:spPr>
        </p:pic>
        <p:sp>
          <p:nvSpPr>
            <p:cNvPr id="404" name="Google Shape;404;p34"/>
            <p:cNvSpPr/>
            <p:nvPr/>
          </p:nvSpPr>
          <p:spPr>
            <a:xfrm rot="10800000">
              <a:off x="848600" y="1170175"/>
              <a:ext cx="2364000" cy="1047900"/>
            </a:xfrm>
            <a:prstGeom prst="wedgeRoundRectCallout">
              <a:avLst>
                <a:gd name="adj1" fmla="val -20833"/>
                <a:gd name="adj2" fmla="val 62500"/>
                <a:gd name="adj3" fmla="val 0"/>
              </a:avLst>
            </a:prstGeom>
            <a:noFill/>
            <a:ln w="38100" cap="flat" cmpd="sng">
              <a:solidFill>
                <a:srgbClr val="FF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txBox="1"/>
            <p:nvPr/>
          </p:nvSpPr>
          <p:spPr>
            <a:xfrm>
              <a:off x="1702400" y="524350"/>
              <a:ext cx="1510200" cy="5178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dirty="0">
                  <a:solidFill>
                    <a:srgbClr val="FFFFFF"/>
                  </a:solidFill>
                </a:rPr>
                <a:t>Scripting</a:t>
              </a:r>
              <a:r>
                <a:rPr lang="fr" dirty="0"/>
                <a:t> </a:t>
              </a:r>
              <a:r>
                <a:rPr lang="fr" b="1" dirty="0">
                  <a:solidFill>
                    <a:srgbClr val="FFFFFF"/>
                  </a:solidFill>
                </a:rPr>
                <a:t>(</a:t>
              </a:r>
              <a:r>
                <a:rPr lang="fr" b="1" dirty="0" err="1">
                  <a:solidFill>
                    <a:srgbClr val="FFFFFF"/>
                  </a:solidFill>
                </a:rPr>
                <a:t>Sql</a:t>
              </a:r>
              <a:r>
                <a:rPr lang="fr" b="1" dirty="0">
                  <a:solidFill>
                    <a:srgbClr val="FFFFFF"/>
                  </a:solidFill>
                </a:rPr>
                <a:t> &amp; </a:t>
              </a:r>
              <a:r>
                <a:rPr lang="fr" b="1" dirty="0" err="1">
                  <a:solidFill>
                    <a:srgbClr val="FFFFFF"/>
                  </a:solidFill>
                </a:rPr>
                <a:t>dataflow</a:t>
              </a:r>
              <a:r>
                <a:rPr lang="fr" b="1" dirty="0">
                  <a:solidFill>
                    <a:srgbClr val="FFFFFF"/>
                  </a:solidFill>
                </a:rPr>
                <a:t>)</a:t>
              </a:r>
              <a:endParaRPr dirty="0"/>
            </a:p>
          </p:txBody>
        </p:sp>
        <p:sp>
          <p:nvSpPr>
            <p:cNvPr id="406" name="Google Shape;406;p34"/>
            <p:cNvSpPr/>
            <p:nvPr/>
          </p:nvSpPr>
          <p:spPr>
            <a:xfrm rot="-5400372">
              <a:off x="5071108" y="1602175"/>
              <a:ext cx="2771400" cy="1975500"/>
            </a:xfrm>
            <a:prstGeom prst="wedgeRoundRectCallout">
              <a:avLst>
                <a:gd name="adj1" fmla="val -20833"/>
                <a:gd name="adj2" fmla="val 62500"/>
                <a:gd name="adj3" fmla="val 0"/>
              </a:avLst>
            </a:prstGeom>
            <a:noFill/>
            <a:ln w="38100" cap="flat" cmpd="sng">
              <a:solidFill>
                <a:srgbClr val="FF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txBox="1"/>
            <p:nvPr/>
          </p:nvSpPr>
          <p:spPr>
            <a:xfrm rot="5398634">
              <a:off x="7229085" y="2912014"/>
              <a:ext cx="1510200" cy="5181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Key-Value - NoSQL Storage</a:t>
              </a:r>
              <a:endParaRPr/>
            </a:p>
          </p:txBody>
        </p:sp>
        <p:sp>
          <p:nvSpPr>
            <p:cNvPr id="408" name="Google Shape;408;p34"/>
            <p:cNvSpPr/>
            <p:nvPr/>
          </p:nvSpPr>
          <p:spPr>
            <a:xfrm>
              <a:off x="848600" y="3341750"/>
              <a:ext cx="5186700" cy="660900"/>
            </a:xfrm>
            <a:prstGeom prst="wedgeRoundRectCallout">
              <a:avLst>
                <a:gd name="adj1" fmla="val -20833"/>
                <a:gd name="adj2" fmla="val 62500"/>
                <a:gd name="adj3" fmla="val 0"/>
              </a:avLst>
            </a:prstGeom>
            <a:noFill/>
            <a:ln w="38100" cap="flat" cmpd="sng">
              <a:solidFill>
                <a:srgbClr val="FF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txBox="1"/>
            <p:nvPr/>
          </p:nvSpPr>
          <p:spPr>
            <a:xfrm>
              <a:off x="1673450" y="4109125"/>
              <a:ext cx="1698000" cy="6150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Scalable - Fault tolerance Storage</a:t>
              </a:r>
              <a:endParaRPr/>
            </a:p>
          </p:txBody>
        </p:sp>
      </p:grpSp>
      <p:sp>
        <p:nvSpPr>
          <p:cNvPr id="410" name="Google Shape;410;p34"/>
          <p:cNvSpPr/>
          <p:nvPr/>
        </p:nvSpPr>
        <p:spPr>
          <a:xfrm rot="5400000">
            <a:off x="-282825" y="2371200"/>
            <a:ext cx="2865000" cy="613800"/>
          </a:xfrm>
          <a:prstGeom prst="wedgeRoundRectCallout">
            <a:avLst>
              <a:gd name="adj1" fmla="val -20833"/>
              <a:gd name="adj2" fmla="val 62500"/>
              <a:gd name="adj3" fmla="val 0"/>
            </a:avLst>
          </a:prstGeom>
          <a:noFill/>
          <a:ln w="38100" cap="flat" cmpd="sng">
            <a:solidFill>
              <a:srgbClr val="FF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txBox="1"/>
          <p:nvPr/>
        </p:nvSpPr>
        <p:spPr>
          <a:xfrm rot="-5400000">
            <a:off x="-780350" y="2285300"/>
            <a:ext cx="2415000" cy="6150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Synchronization, Configuration, HA</a:t>
            </a:r>
            <a:endParaRPr/>
          </a:p>
        </p:txBody>
      </p:sp>
      <p:sp>
        <p:nvSpPr>
          <p:cNvPr id="4" name="Rectangle à coins arrondis 3">
            <a:extLst>
              <a:ext uri="{FF2B5EF4-FFF2-40B4-BE49-F238E27FC236}">
                <a16:creationId xmlns:a16="http://schemas.microsoft.com/office/drawing/2014/main" id="{EECF6147-7A31-3044-982D-9CA6790667E4}"/>
              </a:ext>
            </a:extLst>
          </p:cNvPr>
          <p:cNvSpPr/>
          <p:nvPr/>
        </p:nvSpPr>
        <p:spPr>
          <a:xfrm>
            <a:off x="3736932" y="1090500"/>
            <a:ext cx="2320751" cy="178164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a:solidFill>
                  <a:sysClr val="windowText" lastClr="000000"/>
                </a:solidFill>
              </a:ln>
            </a:endParaRPr>
          </a:p>
        </p:txBody>
      </p:sp>
      <p:sp>
        <p:nvSpPr>
          <p:cNvPr id="19" name="Google Shape;405;p34">
            <a:extLst>
              <a:ext uri="{FF2B5EF4-FFF2-40B4-BE49-F238E27FC236}">
                <a16:creationId xmlns:a16="http://schemas.microsoft.com/office/drawing/2014/main" id="{AE6FE355-1C67-9B45-A33E-BC0A15B0FB14}"/>
              </a:ext>
            </a:extLst>
          </p:cNvPr>
          <p:cNvSpPr txBox="1"/>
          <p:nvPr/>
        </p:nvSpPr>
        <p:spPr>
          <a:xfrm>
            <a:off x="4214550" y="654375"/>
            <a:ext cx="1510200" cy="5178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dirty="0">
                <a:solidFill>
                  <a:srgbClr val="FFFFFF"/>
                </a:solidFill>
              </a:rPr>
              <a:t>Traitement en mémoire</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46"/>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a:solidFill>
                  <a:srgbClr val="4A86E8"/>
                </a:solidFill>
              </a:rPr>
              <a:t>Map-Reduce</a:t>
            </a:r>
            <a:endParaRPr>
              <a:solidFill>
                <a:srgbClr val="4A86E8"/>
              </a:solidFill>
            </a:endParaRPr>
          </a:p>
          <a:p>
            <a:pPr marL="0" lvl="0" indent="0" algn="l" rtl="0">
              <a:spcBef>
                <a:spcPts val="0"/>
              </a:spcBef>
              <a:spcAft>
                <a:spcPts val="0"/>
              </a:spcAft>
              <a:buClr>
                <a:schemeClr val="dk1"/>
              </a:buClr>
              <a:buSzPts val="1100"/>
              <a:buFont typeface="Arial"/>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655" name="Google Shape;655;p46"/>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rgbClr val="4A86E8"/>
              </a:buClr>
              <a:buSzPts val="1600"/>
              <a:buChar char="➢"/>
            </a:pPr>
            <a:r>
              <a:rPr lang="fr" sz="1600">
                <a:solidFill>
                  <a:schemeClr val="dk1"/>
                </a:solidFill>
              </a:rPr>
              <a:t>MapReduce, programmation simple pour de grands résultats</a:t>
            </a:r>
            <a:br>
              <a:rPr lang="fr" sz="1600">
                <a:solidFill>
                  <a:schemeClr val="dk1"/>
                </a:solidFill>
              </a:rPr>
            </a:br>
            <a:endParaRPr sz="1600">
              <a:solidFill>
                <a:schemeClr val="dk1"/>
              </a:solidFill>
            </a:endParaRPr>
          </a:p>
          <a:p>
            <a:pPr marL="457200" marR="0" lvl="0" indent="-330200" algn="l" rtl="0">
              <a:lnSpc>
                <a:spcPct val="115000"/>
              </a:lnSpc>
              <a:spcBef>
                <a:spcPts val="0"/>
              </a:spcBef>
              <a:spcAft>
                <a:spcPts val="0"/>
              </a:spcAft>
              <a:buClr>
                <a:srgbClr val="4A86E8"/>
              </a:buClr>
              <a:buSzPts val="1600"/>
              <a:buChar char="➢"/>
            </a:pPr>
            <a:r>
              <a:rPr lang="fr" sz="1600">
                <a:solidFill>
                  <a:schemeClr val="dk1"/>
                </a:solidFill>
              </a:rPr>
              <a:t>MapReduce est un modèle de programmation pour l'écosystème Hadoop. Il fait appel à YARN pour planifier et exécuter un traitement parallèle sur les blocs de fichiers distribués dans HDFS</a:t>
            </a:r>
            <a:r>
              <a:rPr lang="fr" sz="1350">
                <a:solidFill>
                  <a:srgbClr val="252525"/>
                </a:solidFill>
                <a:latin typeface="Roboto"/>
                <a:ea typeface="Roboto"/>
                <a:cs typeface="Roboto"/>
                <a:sym typeface="Roboto"/>
              </a:rPr>
              <a:t>.</a:t>
            </a:r>
            <a:br>
              <a:rPr lang="fr" sz="1350">
                <a:solidFill>
                  <a:srgbClr val="252525"/>
                </a:solidFill>
                <a:latin typeface="Roboto"/>
                <a:ea typeface="Roboto"/>
                <a:cs typeface="Roboto"/>
                <a:sym typeface="Roboto"/>
              </a:rPr>
            </a:br>
            <a:endParaRPr sz="1600">
              <a:solidFill>
                <a:schemeClr val="dk1"/>
              </a:solidFill>
            </a:endParaRPr>
          </a:p>
          <a:p>
            <a:pPr marL="457200" marR="0" lvl="0" indent="-330200" algn="l" rtl="0">
              <a:lnSpc>
                <a:spcPct val="115000"/>
              </a:lnSpc>
              <a:spcBef>
                <a:spcPts val="0"/>
              </a:spcBef>
              <a:spcAft>
                <a:spcPts val="0"/>
              </a:spcAft>
              <a:buClr>
                <a:srgbClr val="4A86E8"/>
              </a:buClr>
              <a:buSzPts val="1600"/>
              <a:buChar char="➢"/>
            </a:pPr>
            <a:r>
              <a:rPr lang="fr" sz="1600">
                <a:solidFill>
                  <a:schemeClr val="dk1"/>
                </a:solidFill>
              </a:rPr>
              <a:t>Plusieurs outils utilisent le modèle MapReduce pour fournir une interface de niveau supérieur à d'autres modèles de programmation (Hive, Pig...Etc)</a:t>
            </a:r>
            <a:br>
              <a:rPr lang="fr" sz="1600">
                <a:solidFill>
                  <a:schemeClr val="dk1"/>
                </a:solidFill>
              </a:rPr>
            </a:br>
            <a:endParaRPr sz="1600">
              <a:solidFill>
                <a:schemeClr val="dk1"/>
              </a:solidFill>
            </a:endParaRPr>
          </a:p>
          <a:p>
            <a:pPr marL="457200" marR="0" lvl="0" indent="-330200" algn="l" rtl="0">
              <a:lnSpc>
                <a:spcPct val="115000"/>
              </a:lnSpc>
              <a:spcBef>
                <a:spcPts val="0"/>
              </a:spcBef>
              <a:spcAft>
                <a:spcPts val="0"/>
              </a:spcAft>
              <a:buClr>
                <a:srgbClr val="4A86E8"/>
              </a:buClr>
              <a:buSzPts val="1600"/>
              <a:buChar char="➢"/>
            </a:pPr>
            <a:r>
              <a:rPr lang="fr" sz="1600">
                <a:solidFill>
                  <a:schemeClr val="dk1"/>
                </a:solidFill>
              </a:rPr>
              <a:t>Le modèle de programmation MapReduce simplifie grandement l'exécution de code en parallèle</a:t>
            </a:r>
            <a:br>
              <a:rPr lang="fr" sz="1600">
                <a:solidFill>
                  <a:schemeClr val="dk1"/>
                </a:solidFill>
              </a:rPr>
            </a:br>
            <a:endParaRPr sz="1600">
              <a:solidFill>
                <a:schemeClr val="dk1"/>
              </a:solidFill>
            </a:endParaRPr>
          </a:p>
          <a:p>
            <a:pPr marL="457200" marR="0" lvl="0" indent="-330200" algn="l" rtl="0">
              <a:lnSpc>
                <a:spcPct val="115000"/>
              </a:lnSpc>
              <a:spcBef>
                <a:spcPts val="0"/>
              </a:spcBef>
              <a:spcAft>
                <a:spcPts val="0"/>
              </a:spcAft>
              <a:buClr>
                <a:srgbClr val="4A86E8"/>
              </a:buClr>
              <a:buSzPts val="1600"/>
              <a:buChar char="➢"/>
            </a:pPr>
            <a:r>
              <a:rPr lang="fr" sz="1600">
                <a:solidFill>
                  <a:schemeClr val="dk1"/>
                </a:solidFill>
              </a:rPr>
              <a:t>Il suffit de créer, des tâches Map et de Reduce, sans avoir à vous soucier de plusieurs threads, de la synchronisation ou des problèmes de simultanéité.</a:t>
            </a:r>
            <a:endParaRPr sz="1350">
              <a:solidFill>
                <a:srgbClr val="252525"/>
              </a:solidFill>
              <a:latin typeface="Roboto"/>
              <a:ea typeface="Roboto"/>
              <a:cs typeface="Roboto"/>
              <a:sym typeface="Roboto"/>
            </a:endParaRPr>
          </a:p>
        </p:txBody>
      </p:sp>
      <p:sp>
        <p:nvSpPr>
          <p:cNvPr id="656" name="Google Shape;656;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 grpId="0" build="p" bldLvl="5"/>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4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a:solidFill>
                  <a:srgbClr val="4A86E8"/>
                </a:solidFill>
              </a:rPr>
              <a:t>Map-Reduce</a:t>
            </a:r>
            <a:endParaRPr>
              <a:solidFill>
                <a:srgbClr val="4A86E8"/>
              </a:solidFill>
            </a:endParaRPr>
          </a:p>
          <a:p>
            <a:pPr marL="0" lvl="0" indent="0" algn="l" rtl="0">
              <a:spcBef>
                <a:spcPts val="0"/>
              </a:spcBef>
              <a:spcAft>
                <a:spcPts val="0"/>
              </a:spcAft>
              <a:buClr>
                <a:schemeClr val="dk1"/>
              </a:buClr>
              <a:buSzPts val="1100"/>
              <a:buFont typeface="Arial"/>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662" name="Google Shape;662;p47"/>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rgbClr val="4A86E8"/>
              </a:buClr>
              <a:buSzPts val="1600"/>
              <a:buChar char="➢"/>
            </a:pPr>
            <a:r>
              <a:rPr lang="fr" sz="1600">
                <a:solidFill>
                  <a:schemeClr val="dk1"/>
                </a:solidFill>
              </a:rPr>
              <a:t>Map-Reduce sont deux concepts basés sur la programmation fonctionnelle où la sortie de la fonction est basée uniquement sur l'entrée.</a:t>
            </a:r>
            <a:br>
              <a:rPr lang="fr" sz="1600">
                <a:solidFill>
                  <a:schemeClr val="dk1"/>
                </a:solidFill>
              </a:rPr>
            </a:br>
            <a:endParaRPr sz="1600">
              <a:solidFill>
                <a:schemeClr val="dk1"/>
              </a:solidFill>
            </a:endParaRPr>
          </a:p>
          <a:p>
            <a:pPr marL="457200" marR="0" lvl="0" indent="-330200" algn="l" rtl="0">
              <a:lnSpc>
                <a:spcPct val="115000"/>
              </a:lnSpc>
              <a:spcBef>
                <a:spcPts val="0"/>
              </a:spcBef>
              <a:spcAft>
                <a:spcPts val="0"/>
              </a:spcAft>
              <a:buClr>
                <a:srgbClr val="4A86E8"/>
              </a:buClr>
              <a:buSzPts val="1600"/>
              <a:buChar char="➢"/>
            </a:pPr>
            <a:r>
              <a:rPr lang="fr" sz="1600">
                <a:solidFill>
                  <a:schemeClr val="dk1"/>
                </a:solidFill>
              </a:rPr>
              <a:t>Comme en mathématique: </a:t>
            </a:r>
            <a:r>
              <a:rPr lang="fr" sz="1600" b="1">
                <a:solidFill>
                  <a:schemeClr val="dk1"/>
                </a:solidFill>
              </a:rPr>
              <a:t>f(x) = y </a:t>
            </a:r>
            <a:endParaRPr sz="1600" b="1">
              <a:solidFill>
                <a:schemeClr val="dk1"/>
              </a:solidFill>
            </a:endParaRPr>
          </a:p>
          <a:p>
            <a:pPr marL="914400" marR="0" lvl="1" indent="-330200" algn="l" rtl="0">
              <a:lnSpc>
                <a:spcPct val="115000"/>
              </a:lnSpc>
              <a:spcBef>
                <a:spcPts val="0"/>
              </a:spcBef>
              <a:spcAft>
                <a:spcPts val="0"/>
              </a:spcAft>
              <a:buSzPts val="1600"/>
              <a:buChar char="○"/>
            </a:pPr>
            <a:r>
              <a:rPr lang="fr" sz="1600" b="1"/>
              <a:t>y</a:t>
            </a:r>
            <a:r>
              <a:rPr lang="fr" sz="1600"/>
              <a:t> ne dépend que de </a:t>
            </a:r>
            <a:r>
              <a:rPr lang="fr" sz="1600" b="1"/>
              <a:t>x</a:t>
            </a:r>
            <a:br>
              <a:rPr lang="fr" sz="1600" b="1"/>
            </a:br>
            <a:endParaRPr sz="1600" b="1"/>
          </a:p>
          <a:p>
            <a:pPr marL="457200" marR="0" lvl="0" indent="-330200" algn="l" rtl="0">
              <a:lnSpc>
                <a:spcPct val="115000"/>
              </a:lnSpc>
              <a:spcBef>
                <a:spcPts val="0"/>
              </a:spcBef>
              <a:spcAft>
                <a:spcPts val="0"/>
              </a:spcAft>
              <a:buClr>
                <a:srgbClr val="4A86E8"/>
              </a:buClr>
              <a:buSzPts val="1600"/>
              <a:buChar char="➢"/>
            </a:pPr>
            <a:r>
              <a:rPr lang="fr" sz="1600">
                <a:solidFill>
                  <a:schemeClr val="dk1"/>
                </a:solidFill>
              </a:rPr>
              <a:t>Pour </a:t>
            </a:r>
            <a:r>
              <a:rPr lang="fr" sz="1600" b="1">
                <a:solidFill>
                  <a:schemeClr val="dk1"/>
                </a:solidFill>
              </a:rPr>
              <a:t>Map</a:t>
            </a:r>
            <a:r>
              <a:rPr lang="fr" sz="1600">
                <a:solidFill>
                  <a:schemeClr val="dk1"/>
                </a:solidFill>
              </a:rPr>
              <a:t>, l'opération est appliquée à chaque élément de données. Et en </a:t>
            </a:r>
            <a:r>
              <a:rPr lang="fr" sz="1600" b="1">
                <a:solidFill>
                  <a:schemeClr val="dk1"/>
                </a:solidFill>
              </a:rPr>
              <a:t>Reduce</a:t>
            </a:r>
            <a:r>
              <a:rPr lang="fr" sz="1600">
                <a:solidFill>
                  <a:schemeClr val="dk1"/>
                </a:solidFill>
              </a:rPr>
              <a:t>, l'opération résume les éléments d'une manière ou d'une autre.</a:t>
            </a:r>
            <a:br>
              <a:rPr lang="fr" sz="1600">
                <a:solidFill>
                  <a:schemeClr val="dk1"/>
                </a:solidFill>
              </a:rPr>
            </a:br>
            <a:endParaRPr sz="1600">
              <a:solidFill>
                <a:schemeClr val="dk1"/>
              </a:solidFill>
            </a:endParaRPr>
          </a:p>
          <a:p>
            <a:pPr marL="457200" marR="0" lvl="0" indent="-330200" algn="l" rtl="0">
              <a:lnSpc>
                <a:spcPct val="115000"/>
              </a:lnSpc>
              <a:spcBef>
                <a:spcPts val="0"/>
              </a:spcBef>
              <a:spcAft>
                <a:spcPts val="0"/>
              </a:spcAft>
              <a:buClr>
                <a:srgbClr val="4A86E8"/>
              </a:buClr>
              <a:buSzPts val="1600"/>
              <a:buChar char="➢"/>
            </a:pPr>
            <a:r>
              <a:rPr lang="fr" sz="1600" b="1">
                <a:solidFill>
                  <a:schemeClr val="dk1"/>
                </a:solidFill>
              </a:rPr>
              <a:t>Hello world </a:t>
            </a:r>
            <a:r>
              <a:rPr lang="fr" sz="1600">
                <a:solidFill>
                  <a:schemeClr val="dk1"/>
                </a:solidFill>
              </a:rPr>
              <a:t>est un premier programme traditionnel que vous codez lorsque vous commencez à apprendre les langages de programmation. Le premier programme à apprendre, ou le hello world de Map-Reduce, est souvent </a:t>
            </a:r>
            <a:r>
              <a:rPr lang="fr" sz="1600" b="1">
                <a:solidFill>
                  <a:schemeClr val="dk1"/>
                </a:solidFill>
              </a:rPr>
              <a:t>WordCount</a:t>
            </a:r>
            <a:r>
              <a:rPr lang="fr" sz="1600">
                <a:solidFill>
                  <a:schemeClr val="dk1"/>
                </a:solidFill>
              </a:rPr>
              <a:t>.</a:t>
            </a:r>
            <a:endParaRPr sz="1600">
              <a:solidFill>
                <a:schemeClr val="dk1"/>
              </a:solidFill>
            </a:endParaRPr>
          </a:p>
        </p:txBody>
      </p:sp>
      <p:sp>
        <p:nvSpPr>
          <p:cNvPr id="663" name="Google Shape;663;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 grpId="0" build="p" bldLvl="5"/>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solidFill>
                  <a:srgbClr val="4A86E8"/>
                </a:solidFill>
              </a:rPr>
              <a:t>Plan</a:t>
            </a:r>
            <a:endParaRPr>
              <a:solidFill>
                <a:srgbClr val="4A86E8"/>
              </a:solidFill>
            </a:endParaRPr>
          </a:p>
        </p:txBody>
      </p:sp>
      <p:sp>
        <p:nvSpPr>
          <p:cNvPr id="64" name="Google Shape;64;p14"/>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fr" dirty="0" err="1"/>
              <a:t>Big</a:t>
            </a:r>
            <a:r>
              <a:rPr lang="fr" dirty="0"/>
              <a:t> Data</a:t>
            </a:r>
            <a:endParaRPr dirty="0"/>
          </a:p>
          <a:p>
            <a:pPr marL="457200" lvl="0" indent="-342900" algn="l" rtl="0">
              <a:spcBef>
                <a:spcPts val="0"/>
              </a:spcBef>
              <a:spcAft>
                <a:spcPts val="0"/>
              </a:spcAft>
              <a:buSzPts val="1800"/>
              <a:buAutoNum type="arabicPeriod"/>
            </a:pPr>
            <a:r>
              <a:rPr lang="fr" dirty="0" err="1"/>
              <a:t>Distributed</a:t>
            </a:r>
            <a:r>
              <a:rPr lang="fr" dirty="0"/>
              <a:t> File System</a:t>
            </a:r>
            <a:endParaRPr dirty="0"/>
          </a:p>
          <a:p>
            <a:pPr marL="457200" lvl="0" indent="-342900" algn="l" rtl="0">
              <a:spcBef>
                <a:spcPts val="0"/>
              </a:spcBef>
              <a:spcAft>
                <a:spcPts val="0"/>
              </a:spcAft>
              <a:buSzPts val="1800"/>
              <a:buAutoNum type="arabicPeriod"/>
            </a:pPr>
            <a:r>
              <a:rPr lang="fr" dirty="0" err="1"/>
              <a:t>Map-Reduce</a:t>
            </a:r>
            <a:endParaRPr dirty="0"/>
          </a:p>
        </p:txBody>
      </p:sp>
      <p:sp>
        <p:nvSpPr>
          <p:cNvPr id="65" name="Google Shape;6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48"/>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a:solidFill>
                  <a:srgbClr val="4A86E8"/>
                </a:solidFill>
              </a:rPr>
              <a:t>Map-Reduce</a:t>
            </a:r>
            <a:endParaRPr>
              <a:solidFill>
                <a:srgbClr val="4A86E8"/>
              </a:solidFill>
            </a:endParaRPr>
          </a:p>
          <a:p>
            <a:pPr marL="0" lvl="0" indent="0" algn="l" rtl="0">
              <a:spcBef>
                <a:spcPts val="0"/>
              </a:spcBef>
              <a:spcAft>
                <a:spcPts val="0"/>
              </a:spcAft>
              <a:buClr>
                <a:schemeClr val="dk1"/>
              </a:buClr>
              <a:buSzPts val="1100"/>
              <a:buFont typeface="Arial"/>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669" name="Google Shape;669;p48"/>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endParaRPr>
              <a:solidFill>
                <a:srgbClr val="38761D"/>
              </a:solidFill>
            </a:endParaRPr>
          </a:p>
          <a:p>
            <a:pPr marL="0" marR="0" lvl="0" indent="0" algn="l" rtl="0">
              <a:lnSpc>
                <a:spcPct val="115000"/>
              </a:lnSpc>
              <a:spcBef>
                <a:spcPts val="1600"/>
              </a:spcBef>
              <a:spcAft>
                <a:spcPts val="0"/>
              </a:spcAft>
              <a:buNone/>
            </a:pPr>
            <a:endParaRPr>
              <a:solidFill>
                <a:srgbClr val="38761D"/>
              </a:solidFill>
            </a:endParaRPr>
          </a:p>
          <a:p>
            <a:pPr marL="457200" marR="0" lvl="0" indent="-330200" algn="l" rtl="0">
              <a:lnSpc>
                <a:spcPct val="115000"/>
              </a:lnSpc>
              <a:spcBef>
                <a:spcPts val="1600"/>
              </a:spcBef>
              <a:spcAft>
                <a:spcPts val="0"/>
              </a:spcAft>
              <a:buClr>
                <a:srgbClr val="4A86E8"/>
              </a:buClr>
              <a:buSzPts val="1600"/>
              <a:buChar char="➢"/>
            </a:pPr>
            <a:r>
              <a:rPr lang="fr">
                <a:solidFill>
                  <a:srgbClr val="38761D"/>
                </a:solidFill>
              </a:rPr>
              <a:t>Word count</a:t>
            </a:r>
            <a:endParaRPr>
              <a:solidFill>
                <a:srgbClr val="38761D"/>
              </a:solidFill>
            </a:endParaRPr>
          </a:p>
          <a:p>
            <a:pPr marL="914400" marR="0" lvl="1" indent="-330200" algn="l" rtl="0">
              <a:lnSpc>
                <a:spcPct val="115000"/>
              </a:lnSpc>
              <a:spcBef>
                <a:spcPts val="0"/>
              </a:spcBef>
              <a:spcAft>
                <a:spcPts val="0"/>
              </a:spcAft>
              <a:buSzPts val="1600"/>
              <a:buChar char="○"/>
            </a:pPr>
            <a:r>
              <a:rPr lang="fr" sz="1350">
                <a:solidFill>
                  <a:srgbClr val="252525"/>
                </a:solidFill>
                <a:latin typeface="Roboto"/>
                <a:ea typeface="Roboto"/>
                <a:cs typeface="Roboto"/>
                <a:sym typeface="Roboto"/>
              </a:rPr>
              <a:t>WordCount lit un ou plusieurs fichiers texte et compte le nombre d'occurrences de chaque mot dans ces fichiers. </a:t>
            </a:r>
            <a:endParaRPr sz="1350">
              <a:solidFill>
                <a:srgbClr val="252525"/>
              </a:solidFill>
              <a:latin typeface="Roboto"/>
              <a:ea typeface="Roboto"/>
              <a:cs typeface="Roboto"/>
              <a:sym typeface="Roboto"/>
            </a:endParaRPr>
          </a:p>
          <a:p>
            <a:pPr marL="914400" marR="0" lvl="1" indent="-330200" algn="l" rtl="0">
              <a:lnSpc>
                <a:spcPct val="115000"/>
              </a:lnSpc>
              <a:spcBef>
                <a:spcPts val="0"/>
              </a:spcBef>
              <a:spcAft>
                <a:spcPts val="0"/>
              </a:spcAft>
              <a:buSzPts val="1600"/>
              <a:buChar char="○"/>
            </a:pPr>
            <a:r>
              <a:rPr lang="fr" sz="1350">
                <a:solidFill>
                  <a:srgbClr val="252525"/>
                </a:solidFill>
                <a:latin typeface="Roboto"/>
                <a:ea typeface="Roboto"/>
                <a:cs typeface="Roboto"/>
                <a:sym typeface="Roboto"/>
              </a:rPr>
              <a:t>La sortie sera un fichier texte avec une liste de mots et leurs fréquences d'occurrence dans les données d'entrée.</a:t>
            </a:r>
            <a:br>
              <a:rPr lang="fr" sz="1350">
                <a:solidFill>
                  <a:srgbClr val="252525"/>
                </a:solidFill>
                <a:latin typeface="Roboto"/>
                <a:ea typeface="Roboto"/>
                <a:cs typeface="Roboto"/>
                <a:sym typeface="Roboto"/>
              </a:rPr>
            </a:br>
            <a:endParaRPr sz="1350">
              <a:solidFill>
                <a:srgbClr val="252525"/>
              </a:solidFill>
              <a:latin typeface="Roboto"/>
              <a:ea typeface="Roboto"/>
              <a:cs typeface="Roboto"/>
              <a:sym typeface="Roboto"/>
            </a:endParaRPr>
          </a:p>
          <a:p>
            <a:pPr marL="457200" marR="0" lvl="0" indent="0" algn="l" rtl="0">
              <a:lnSpc>
                <a:spcPct val="115000"/>
              </a:lnSpc>
              <a:spcBef>
                <a:spcPts val="1600"/>
              </a:spcBef>
              <a:spcAft>
                <a:spcPts val="1600"/>
              </a:spcAft>
              <a:buNone/>
            </a:pPr>
            <a:endParaRPr sz="1600">
              <a:solidFill>
                <a:schemeClr val="dk1"/>
              </a:solidFill>
            </a:endParaRPr>
          </a:p>
        </p:txBody>
      </p:sp>
      <p:sp>
        <p:nvSpPr>
          <p:cNvPr id="670" name="Google Shape;670;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 grpId="0" build="p" bldLvl="5"/>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49"/>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a:solidFill>
                  <a:srgbClr val="4A86E8"/>
                </a:solidFill>
              </a:rPr>
              <a:t>Map-Reduce</a:t>
            </a:r>
            <a:endParaRPr>
              <a:solidFill>
                <a:srgbClr val="4A86E8"/>
              </a:solidFill>
            </a:endParaRPr>
          </a:p>
          <a:p>
            <a:pPr marL="0" lvl="0" indent="0" algn="l" rtl="0">
              <a:spcBef>
                <a:spcPts val="0"/>
              </a:spcBef>
              <a:spcAft>
                <a:spcPts val="0"/>
              </a:spcAft>
              <a:buClr>
                <a:schemeClr val="dk1"/>
              </a:buClr>
              <a:buSzPts val="1100"/>
              <a:buFont typeface="Arial"/>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676" name="Google Shape;676;p49"/>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4A86E8"/>
              </a:buClr>
              <a:buSzPts val="1600"/>
              <a:buChar char="➢"/>
            </a:pPr>
            <a:r>
              <a:rPr lang="fr">
                <a:solidFill>
                  <a:srgbClr val="38761D"/>
                </a:solidFill>
              </a:rPr>
              <a:t>Etape 0</a:t>
            </a:r>
            <a:r>
              <a:rPr lang="fr" sz="1350">
                <a:solidFill>
                  <a:srgbClr val="252525"/>
                </a:solidFill>
                <a:latin typeface="Roboto"/>
                <a:ea typeface="Roboto"/>
                <a:cs typeface="Roboto"/>
                <a:sym typeface="Roboto"/>
              </a:rPr>
              <a:t>:</a:t>
            </a:r>
            <a:r>
              <a:rPr lang="fr" sz="1600">
                <a:solidFill>
                  <a:schemeClr val="dk1"/>
                </a:solidFill>
              </a:rPr>
              <a:t> Fichier stocké sur HDFS</a:t>
            </a:r>
            <a:endParaRPr sz="1600">
              <a:solidFill>
                <a:schemeClr val="dk1"/>
              </a:solidFill>
            </a:endParaRPr>
          </a:p>
          <a:p>
            <a:pPr marL="457200" marR="0" lvl="0" indent="-292100" algn="l" rtl="0">
              <a:lnSpc>
                <a:spcPct val="115000"/>
              </a:lnSpc>
              <a:spcBef>
                <a:spcPts val="0"/>
              </a:spcBef>
              <a:spcAft>
                <a:spcPts val="0"/>
              </a:spcAft>
              <a:buClr>
                <a:srgbClr val="FFFFFF"/>
              </a:buClr>
              <a:buSzPts val="1000"/>
              <a:buChar char="➢"/>
            </a:pPr>
            <a:endParaRPr sz="1000" b="1">
              <a:solidFill>
                <a:srgbClr val="FFFFFF"/>
              </a:solidFill>
            </a:endParaRPr>
          </a:p>
        </p:txBody>
      </p:sp>
      <p:sp>
        <p:nvSpPr>
          <p:cNvPr id="677" name="Google Shape;677;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21</a:t>
            </a:fld>
            <a:endParaRPr/>
          </a:p>
        </p:txBody>
      </p:sp>
      <p:sp>
        <p:nvSpPr>
          <p:cNvPr id="678" name="Google Shape;678;p49"/>
          <p:cNvSpPr/>
          <p:nvPr/>
        </p:nvSpPr>
        <p:spPr>
          <a:xfrm>
            <a:off x="1442311" y="3327725"/>
            <a:ext cx="375600" cy="4221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A</a:t>
            </a:r>
            <a:endParaRPr b="1">
              <a:solidFill>
                <a:srgbClr val="FFFFFF"/>
              </a:solidFill>
            </a:endParaRPr>
          </a:p>
        </p:txBody>
      </p:sp>
      <p:sp>
        <p:nvSpPr>
          <p:cNvPr id="679" name="Google Shape;679;p49"/>
          <p:cNvSpPr/>
          <p:nvPr/>
        </p:nvSpPr>
        <p:spPr>
          <a:xfrm>
            <a:off x="3080364" y="3311413"/>
            <a:ext cx="422100" cy="4221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B</a:t>
            </a:r>
            <a:endParaRPr/>
          </a:p>
        </p:txBody>
      </p:sp>
      <p:sp>
        <p:nvSpPr>
          <p:cNvPr id="680" name="Google Shape;680;p49"/>
          <p:cNvSpPr/>
          <p:nvPr/>
        </p:nvSpPr>
        <p:spPr>
          <a:xfrm>
            <a:off x="1362150" y="3786800"/>
            <a:ext cx="1428300" cy="843000"/>
          </a:xfrm>
          <a:prstGeom prst="wave">
            <a:avLst>
              <a:gd name="adj1" fmla="val 12500"/>
              <a:gd name="adj2" fmla="val 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La pomme est </a:t>
            </a:r>
            <a:r>
              <a:rPr lang="fr" b="1">
                <a:solidFill>
                  <a:srgbClr val="FFFFFF"/>
                </a:solidFill>
              </a:rPr>
              <a:t>rouge</a:t>
            </a:r>
            <a:r>
              <a:rPr lang="fr" sz="1000" b="1">
                <a:solidFill>
                  <a:srgbClr val="FFFFFF"/>
                </a:solidFill>
              </a:rPr>
              <a:t>, La voiture est rouge</a:t>
            </a:r>
            <a:endParaRPr sz="1000" b="1">
              <a:solidFill>
                <a:srgbClr val="FFFFFF"/>
              </a:solidFill>
            </a:endParaRPr>
          </a:p>
        </p:txBody>
      </p:sp>
      <p:sp>
        <p:nvSpPr>
          <p:cNvPr id="681" name="Google Shape;681;p49"/>
          <p:cNvSpPr/>
          <p:nvPr/>
        </p:nvSpPr>
        <p:spPr>
          <a:xfrm>
            <a:off x="3045275" y="3749825"/>
            <a:ext cx="1428300" cy="843000"/>
          </a:xfrm>
          <a:prstGeom prst="wave">
            <a:avLst>
              <a:gd name="adj1" fmla="val 12500"/>
              <a:gd name="adj2" fmla="val 0"/>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La pomme d’adam et la pomme de terre</a:t>
            </a:r>
            <a:endParaRPr sz="1000" b="1">
              <a:solidFill>
                <a:srgbClr val="FFFFFF"/>
              </a:solidFill>
            </a:endParaRPr>
          </a:p>
        </p:txBody>
      </p:sp>
      <p:sp>
        <p:nvSpPr>
          <p:cNvPr id="682" name="Google Shape;682;p49"/>
          <p:cNvSpPr/>
          <p:nvPr/>
        </p:nvSpPr>
        <p:spPr>
          <a:xfrm>
            <a:off x="4687575" y="3788025"/>
            <a:ext cx="1037100" cy="572700"/>
          </a:xfrm>
          <a:prstGeom prst="wave">
            <a:avLst>
              <a:gd name="adj1" fmla="val 12500"/>
              <a:gd name="adj2" fmla="val 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a:t>
            </a:r>
            <a:endParaRPr b="1">
              <a:solidFill>
                <a:srgbClr val="FFFFFF"/>
              </a:solidFill>
            </a:endParaRPr>
          </a:p>
        </p:txBody>
      </p:sp>
      <p:sp>
        <p:nvSpPr>
          <p:cNvPr id="683" name="Google Shape;683;p49"/>
          <p:cNvSpPr/>
          <p:nvPr/>
        </p:nvSpPr>
        <p:spPr>
          <a:xfrm>
            <a:off x="4687587" y="3327725"/>
            <a:ext cx="422100" cy="422100"/>
          </a:xfrm>
          <a:prstGeom prst="rect">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C</a:t>
            </a:r>
            <a:endParaRPr b="1">
              <a:solidFill>
                <a:srgbClr val="FFFFFF"/>
              </a:solidFill>
            </a:endParaRPr>
          </a:p>
        </p:txBody>
      </p:sp>
      <p:sp>
        <p:nvSpPr>
          <p:cNvPr id="684" name="Google Shape;684;p49"/>
          <p:cNvSpPr/>
          <p:nvPr/>
        </p:nvSpPr>
        <p:spPr>
          <a:xfrm>
            <a:off x="5800313" y="3327725"/>
            <a:ext cx="422100" cy="4221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D</a:t>
            </a:r>
            <a:endParaRPr/>
          </a:p>
        </p:txBody>
      </p:sp>
      <p:sp>
        <p:nvSpPr>
          <p:cNvPr id="685" name="Google Shape;685;p49"/>
          <p:cNvSpPr/>
          <p:nvPr/>
        </p:nvSpPr>
        <p:spPr>
          <a:xfrm>
            <a:off x="6973724" y="3327725"/>
            <a:ext cx="375600" cy="393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E</a:t>
            </a:r>
            <a:endParaRPr/>
          </a:p>
        </p:txBody>
      </p:sp>
      <p:sp>
        <p:nvSpPr>
          <p:cNvPr id="686" name="Google Shape;686;p49"/>
          <p:cNvSpPr/>
          <p:nvPr/>
        </p:nvSpPr>
        <p:spPr>
          <a:xfrm>
            <a:off x="5858225" y="3788025"/>
            <a:ext cx="1037100" cy="572700"/>
          </a:xfrm>
          <a:prstGeom prst="wave">
            <a:avLst>
              <a:gd name="adj1" fmla="val 12500"/>
              <a:gd name="adj2" fmla="val 0"/>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a:t>
            </a:r>
            <a:endParaRPr sz="1000" b="1">
              <a:solidFill>
                <a:srgbClr val="FFFFFF"/>
              </a:solidFill>
            </a:endParaRPr>
          </a:p>
        </p:txBody>
      </p:sp>
      <p:sp>
        <p:nvSpPr>
          <p:cNvPr id="687" name="Google Shape;687;p49"/>
          <p:cNvSpPr/>
          <p:nvPr/>
        </p:nvSpPr>
        <p:spPr>
          <a:xfrm>
            <a:off x="7028875" y="3822475"/>
            <a:ext cx="1037100" cy="572700"/>
          </a:xfrm>
          <a:prstGeom prst="wave">
            <a:avLst>
              <a:gd name="adj1" fmla="val 12500"/>
              <a:gd name="adj2" fmla="val 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a:t>
            </a:r>
            <a:endParaRPr/>
          </a:p>
        </p:txBody>
      </p:sp>
      <p:grpSp>
        <p:nvGrpSpPr>
          <p:cNvPr id="688" name="Google Shape;688;p49"/>
          <p:cNvGrpSpPr/>
          <p:nvPr/>
        </p:nvGrpSpPr>
        <p:grpSpPr>
          <a:xfrm>
            <a:off x="1442312" y="1055125"/>
            <a:ext cx="6259383" cy="2115314"/>
            <a:chOff x="1927287" y="2440575"/>
            <a:chExt cx="6259383" cy="2115314"/>
          </a:xfrm>
        </p:grpSpPr>
        <p:grpSp>
          <p:nvGrpSpPr>
            <p:cNvPr id="689" name="Google Shape;689;p49"/>
            <p:cNvGrpSpPr/>
            <p:nvPr/>
          </p:nvGrpSpPr>
          <p:grpSpPr>
            <a:xfrm rot="-5400000">
              <a:off x="4845832" y="1625716"/>
              <a:ext cx="422203" cy="2051920"/>
              <a:chOff x="984521" y="2150279"/>
              <a:chExt cx="978000" cy="1704253"/>
            </a:xfrm>
          </p:grpSpPr>
          <p:sp>
            <p:nvSpPr>
              <p:cNvPr id="690" name="Google Shape;690;p49"/>
              <p:cNvSpPr/>
              <p:nvPr/>
            </p:nvSpPr>
            <p:spPr>
              <a:xfrm rot="5400000">
                <a:off x="1298171" y="2143359"/>
                <a:ext cx="350700" cy="9780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B</a:t>
                </a:r>
                <a:endParaRPr/>
              </a:p>
            </p:txBody>
          </p:sp>
          <p:sp>
            <p:nvSpPr>
              <p:cNvPr id="691" name="Google Shape;691;p49"/>
              <p:cNvSpPr/>
              <p:nvPr/>
            </p:nvSpPr>
            <p:spPr>
              <a:xfrm rot="5400000">
                <a:off x="1298171" y="2494042"/>
                <a:ext cx="350700" cy="978000"/>
              </a:xfrm>
              <a:prstGeom prst="rect">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solidFill>
                      <a:srgbClr val="FFFFFF"/>
                    </a:solidFill>
                  </a:rPr>
                  <a:t>C</a:t>
                </a:r>
                <a:endParaRPr/>
              </a:p>
            </p:txBody>
          </p:sp>
          <p:sp>
            <p:nvSpPr>
              <p:cNvPr id="692" name="Google Shape;692;p49"/>
              <p:cNvSpPr/>
              <p:nvPr/>
            </p:nvSpPr>
            <p:spPr>
              <a:xfrm rot="5400000">
                <a:off x="1298171" y="2844749"/>
                <a:ext cx="350700" cy="9780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D</a:t>
                </a:r>
                <a:endParaRPr/>
              </a:p>
            </p:txBody>
          </p:sp>
          <p:sp>
            <p:nvSpPr>
              <p:cNvPr id="693" name="Google Shape;693;p49"/>
              <p:cNvSpPr/>
              <p:nvPr/>
            </p:nvSpPr>
            <p:spPr>
              <a:xfrm rot="5400000">
                <a:off x="1317522" y="1817279"/>
                <a:ext cx="312000" cy="9780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solidFill>
                      <a:srgbClr val="FFFFFF"/>
                    </a:solidFill>
                  </a:rPr>
                  <a:t>A</a:t>
                </a:r>
                <a:endParaRPr b="1">
                  <a:solidFill>
                    <a:srgbClr val="FFFFFF"/>
                  </a:solidFill>
                </a:endParaRPr>
              </a:p>
            </p:txBody>
          </p:sp>
          <p:sp>
            <p:nvSpPr>
              <p:cNvPr id="694" name="Google Shape;694;p49"/>
              <p:cNvSpPr/>
              <p:nvPr/>
            </p:nvSpPr>
            <p:spPr>
              <a:xfrm rot="5400000">
                <a:off x="1298171" y="3190181"/>
                <a:ext cx="350700" cy="9780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E</a:t>
                </a:r>
                <a:endParaRPr/>
              </a:p>
            </p:txBody>
          </p:sp>
        </p:grpSp>
        <p:sp>
          <p:nvSpPr>
            <p:cNvPr id="695" name="Google Shape;695;p49"/>
            <p:cNvSpPr/>
            <p:nvPr/>
          </p:nvSpPr>
          <p:spPr>
            <a:xfrm>
              <a:off x="3208473" y="3498389"/>
              <a:ext cx="1134300" cy="105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Node</a:t>
              </a:r>
              <a:endParaRPr/>
            </a:p>
          </p:txBody>
        </p:sp>
        <p:sp>
          <p:nvSpPr>
            <p:cNvPr id="696" name="Google Shape;696;p49"/>
            <p:cNvSpPr/>
            <p:nvPr/>
          </p:nvSpPr>
          <p:spPr>
            <a:xfrm>
              <a:off x="4489779" y="3498339"/>
              <a:ext cx="1134300" cy="105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solidFill>
                    <a:schemeClr val="dk1"/>
                  </a:solidFill>
                </a:rPr>
                <a:t>Node</a:t>
              </a:r>
              <a:endParaRPr>
                <a:solidFill>
                  <a:schemeClr val="dk1"/>
                </a:solidFill>
              </a:endParaRPr>
            </a:p>
          </p:txBody>
        </p:sp>
        <p:sp>
          <p:nvSpPr>
            <p:cNvPr id="697" name="Google Shape;697;p49"/>
            <p:cNvSpPr/>
            <p:nvPr/>
          </p:nvSpPr>
          <p:spPr>
            <a:xfrm>
              <a:off x="5771085" y="3498339"/>
              <a:ext cx="1134300" cy="105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Node</a:t>
              </a:r>
              <a:endParaRPr/>
            </a:p>
          </p:txBody>
        </p:sp>
        <p:sp>
          <p:nvSpPr>
            <p:cNvPr id="698" name="Google Shape;698;p49"/>
            <p:cNvSpPr/>
            <p:nvPr/>
          </p:nvSpPr>
          <p:spPr>
            <a:xfrm>
              <a:off x="1927287" y="3498339"/>
              <a:ext cx="1134300" cy="105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Node</a:t>
              </a:r>
              <a:endParaRPr/>
            </a:p>
          </p:txBody>
        </p:sp>
        <p:sp>
          <p:nvSpPr>
            <p:cNvPr id="699" name="Google Shape;699;p49"/>
            <p:cNvSpPr/>
            <p:nvPr/>
          </p:nvSpPr>
          <p:spPr>
            <a:xfrm>
              <a:off x="7052370" y="3498389"/>
              <a:ext cx="1134300" cy="105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Node</a:t>
              </a:r>
              <a:endParaRPr/>
            </a:p>
          </p:txBody>
        </p:sp>
        <p:sp>
          <p:nvSpPr>
            <p:cNvPr id="700" name="Google Shape;700;p49"/>
            <p:cNvSpPr/>
            <p:nvPr/>
          </p:nvSpPr>
          <p:spPr>
            <a:xfrm>
              <a:off x="2306636" y="4006600"/>
              <a:ext cx="375600" cy="4221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A</a:t>
              </a:r>
              <a:endParaRPr b="1">
                <a:solidFill>
                  <a:srgbClr val="FFFFFF"/>
                </a:solidFill>
              </a:endParaRPr>
            </a:p>
          </p:txBody>
        </p:sp>
        <p:sp>
          <p:nvSpPr>
            <p:cNvPr id="701" name="Google Shape;701;p49"/>
            <p:cNvSpPr/>
            <p:nvPr/>
          </p:nvSpPr>
          <p:spPr>
            <a:xfrm>
              <a:off x="3564614" y="4006600"/>
              <a:ext cx="422100" cy="4221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B</a:t>
              </a:r>
              <a:endParaRPr/>
            </a:p>
          </p:txBody>
        </p:sp>
        <p:sp>
          <p:nvSpPr>
            <p:cNvPr id="702" name="Google Shape;702;p49"/>
            <p:cNvSpPr/>
            <p:nvPr/>
          </p:nvSpPr>
          <p:spPr>
            <a:xfrm>
              <a:off x="4865087" y="4006600"/>
              <a:ext cx="422100" cy="422100"/>
            </a:xfrm>
            <a:prstGeom prst="rect">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solidFill>
                    <a:srgbClr val="FFFFFF"/>
                  </a:solidFill>
                </a:rPr>
                <a:t>C</a:t>
              </a:r>
              <a:endParaRPr/>
            </a:p>
          </p:txBody>
        </p:sp>
        <p:sp>
          <p:nvSpPr>
            <p:cNvPr id="703" name="Google Shape;703;p49"/>
            <p:cNvSpPr/>
            <p:nvPr/>
          </p:nvSpPr>
          <p:spPr>
            <a:xfrm>
              <a:off x="6146363" y="4006600"/>
              <a:ext cx="422100" cy="4221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D</a:t>
              </a:r>
              <a:endParaRPr/>
            </a:p>
          </p:txBody>
        </p:sp>
        <p:sp>
          <p:nvSpPr>
            <p:cNvPr id="704" name="Google Shape;704;p49"/>
            <p:cNvSpPr/>
            <p:nvPr/>
          </p:nvSpPr>
          <p:spPr>
            <a:xfrm>
              <a:off x="7427663" y="4006600"/>
              <a:ext cx="422100" cy="4221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E</a:t>
              </a:r>
              <a:endParaRPr/>
            </a:p>
          </p:txBody>
        </p:sp>
        <p:cxnSp>
          <p:nvCxnSpPr>
            <p:cNvPr id="705" name="Google Shape;705;p49"/>
            <p:cNvCxnSpPr>
              <a:stCxn id="693" idx="2"/>
              <a:endCxn id="698" idx="0"/>
            </p:cNvCxnSpPr>
            <p:nvPr/>
          </p:nvCxnSpPr>
          <p:spPr>
            <a:xfrm flipH="1">
              <a:off x="2494397" y="2862778"/>
              <a:ext cx="1724400" cy="635700"/>
            </a:xfrm>
            <a:prstGeom prst="straightConnector1">
              <a:avLst/>
            </a:prstGeom>
            <a:noFill/>
            <a:ln w="9525" cap="flat" cmpd="sng">
              <a:solidFill>
                <a:schemeClr val="dk2"/>
              </a:solidFill>
              <a:prstDash val="solid"/>
              <a:round/>
              <a:headEnd type="none" w="med" len="med"/>
              <a:tailEnd type="triangle" w="med" len="med"/>
            </a:ln>
          </p:spPr>
        </p:cxnSp>
        <p:cxnSp>
          <p:nvCxnSpPr>
            <p:cNvPr id="706" name="Google Shape;706;p49"/>
            <p:cNvCxnSpPr>
              <a:stCxn id="690" idx="2"/>
              <a:endCxn id="695" idx="0"/>
            </p:cNvCxnSpPr>
            <p:nvPr/>
          </p:nvCxnSpPr>
          <p:spPr>
            <a:xfrm flipH="1">
              <a:off x="3775598" y="2862778"/>
              <a:ext cx="835800" cy="635700"/>
            </a:xfrm>
            <a:prstGeom prst="straightConnector1">
              <a:avLst/>
            </a:prstGeom>
            <a:noFill/>
            <a:ln w="9525" cap="flat" cmpd="sng">
              <a:solidFill>
                <a:schemeClr val="dk2"/>
              </a:solidFill>
              <a:prstDash val="solid"/>
              <a:round/>
              <a:headEnd type="none" w="med" len="med"/>
              <a:tailEnd type="triangle" w="med" len="med"/>
            </a:ln>
          </p:spPr>
        </p:cxnSp>
        <p:cxnSp>
          <p:nvCxnSpPr>
            <p:cNvPr id="707" name="Google Shape;707;p49"/>
            <p:cNvCxnSpPr>
              <a:stCxn id="691" idx="2"/>
              <a:endCxn id="696" idx="0"/>
            </p:cNvCxnSpPr>
            <p:nvPr/>
          </p:nvCxnSpPr>
          <p:spPr>
            <a:xfrm>
              <a:off x="5033621" y="2862778"/>
              <a:ext cx="23400" cy="635700"/>
            </a:xfrm>
            <a:prstGeom prst="straightConnector1">
              <a:avLst/>
            </a:prstGeom>
            <a:noFill/>
            <a:ln w="9525" cap="flat" cmpd="sng">
              <a:solidFill>
                <a:schemeClr val="dk2"/>
              </a:solidFill>
              <a:prstDash val="solid"/>
              <a:round/>
              <a:headEnd type="none" w="med" len="med"/>
              <a:tailEnd type="triangle" w="med" len="med"/>
            </a:ln>
          </p:spPr>
        </p:cxnSp>
        <p:cxnSp>
          <p:nvCxnSpPr>
            <p:cNvPr id="708" name="Google Shape;708;p49"/>
            <p:cNvCxnSpPr>
              <a:stCxn id="692" idx="2"/>
              <a:endCxn id="697" idx="0"/>
            </p:cNvCxnSpPr>
            <p:nvPr/>
          </p:nvCxnSpPr>
          <p:spPr>
            <a:xfrm>
              <a:off x="5455872" y="2862778"/>
              <a:ext cx="882300" cy="635700"/>
            </a:xfrm>
            <a:prstGeom prst="straightConnector1">
              <a:avLst/>
            </a:prstGeom>
            <a:noFill/>
            <a:ln w="9525" cap="flat" cmpd="sng">
              <a:solidFill>
                <a:schemeClr val="dk2"/>
              </a:solidFill>
              <a:prstDash val="solid"/>
              <a:round/>
              <a:headEnd type="none" w="med" len="med"/>
              <a:tailEnd type="triangle" w="med" len="med"/>
            </a:ln>
          </p:spPr>
        </p:cxnSp>
        <p:cxnSp>
          <p:nvCxnSpPr>
            <p:cNvPr id="709" name="Google Shape;709;p49"/>
            <p:cNvCxnSpPr>
              <a:stCxn id="694" idx="2"/>
              <a:endCxn id="699" idx="0"/>
            </p:cNvCxnSpPr>
            <p:nvPr/>
          </p:nvCxnSpPr>
          <p:spPr>
            <a:xfrm>
              <a:off x="5871772" y="2862778"/>
              <a:ext cx="1747800" cy="63570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50"/>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a:solidFill>
                  <a:srgbClr val="4A86E8"/>
                </a:solidFill>
              </a:rPr>
              <a:t>Map-Reduce</a:t>
            </a:r>
            <a:endParaRPr>
              <a:solidFill>
                <a:srgbClr val="4A86E8"/>
              </a:solidFill>
            </a:endParaRPr>
          </a:p>
          <a:p>
            <a:pPr marL="0" lvl="0" indent="0" algn="l" rtl="0">
              <a:spcBef>
                <a:spcPts val="0"/>
              </a:spcBef>
              <a:spcAft>
                <a:spcPts val="0"/>
              </a:spcAft>
              <a:buClr>
                <a:schemeClr val="dk1"/>
              </a:buClr>
              <a:buSzPts val="1100"/>
              <a:buFont typeface="Arial"/>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715" name="Google Shape;715;p50"/>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rgbClr val="4A86E8"/>
              </a:buClr>
              <a:buSzPts val="1600"/>
              <a:buChar char="➢"/>
            </a:pPr>
            <a:r>
              <a:rPr lang="fr">
                <a:solidFill>
                  <a:srgbClr val="38761D"/>
                </a:solidFill>
              </a:rPr>
              <a:t>Etape 1 Map:</a:t>
            </a:r>
            <a:r>
              <a:rPr lang="fr" sz="1600">
                <a:solidFill>
                  <a:schemeClr val="dk1"/>
                </a:solidFill>
              </a:rPr>
              <a:t> dans chaque Noeud - Map génère des Key-Value Pairs</a:t>
            </a:r>
            <a:endParaRPr sz="1600">
              <a:solidFill>
                <a:schemeClr val="dk1"/>
              </a:solidFill>
            </a:endParaRPr>
          </a:p>
        </p:txBody>
      </p:sp>
      <p:sp>
        <p:nvSpPr>
          <p:cNvPr id="716" name="Google Shape;716;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22</a:t>
            </a:fld>
            <a:endParaRPr/>
          </a:p>
        </p:txBody>
      </p:sp>
      <p:sp>
        <p:nvSpPr>
          <p:cNvPr id="717" name="Google Shape;717;p50"/>
          <p:cNvSpPr/>
          <p:nvPr/>
        </p:nvSpPr>
        <p:spPr>
          <a:xfrm>
            <a:off x="2124150" y="1390700"/>
            <a:ext cx="1428300" cy="843000"/>
          </a:xfrm>
          <a:prstGeom prst="wave">
            <a:avLst>
              <a:gd name="adj1" fmla="val 12500"/>
              <a:gd name="adj2" fmla="val 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La pomme est rouge, La voiture est rouge</a:t>
            </a:r>
            <a:endParaRPr sz="1000" b="1">
              <a:solidFill>
                <a:srgbClr val="FFFFFF"/>
              </a:solidFill>
            </a:endParaRPr>
          </a:p>
        </p:txBody>
      </p:sp>
      <p:sp>
        <p:nvSpPr>
          <p:cNvPr id="718" name="Google Shape;718;p50"/>
          <p:cNvSpPr/>
          <p:nvPr/>
        </p:nvSpPr>
        <p:spPr>
          <a:xfrm>
            <a:off x="6255800" y="1390700"/>
            <a:ext cx="1428300" cy="843000"/>
          </a:xfrm>
          <a:prstGeom prst="wave">
            <a:avLst>
              <a:gd name="adj1" fmla="val 12500"/>
              <a:gd name="adj2" fmla="val 0"/>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La pomme d’adam et la pomme de terre</a:t>
            </a:r>
            <a:endParaRPr sz="1000" b="1">
              <a:solidFill>
                <a:srgbClr val="FFFFFF"/>
              </a:solidFill>
            </a:endParaRPr>
          </a:p>
        </p:txBody>
      </p:sp>
      <p:grpSp>
        <p:nvGrpSpPr>
          <p:cNvPr id="719" name="Google Shape;719;p50"/>
          <p:cNvGrpSpPr/>
          <p:nvPr/>
        </p:nvGrpSpPr>
        <p:grpSpPr>
          <a:xfrm>
            <a:off x="761212" y="1283439"/>
            <a:ext cx="1134300" cy="1057500"/>
            <a:chOff x="761212" y="1283439"/>
            <a:chExt cx="1134300" cy="1057500"/>
          </a:xfrm>
        </p:grpSpPr>
        <p:sp>
          <p:nvSpPr>
            <p:cNvPr id="720" name="Google Shape;720;p50"/>
            <p:cNvSpPr/>
            <p:nvPr/>
          </p:nvSpPr>
          <p:spPr>
            <a:xfrm>
              <a:off x="761212" y="1283439"/>
              <a:ext cx="1134300" cy="105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Node</a:t>
              </a:r>
              <a:endParaRPr/>
            </a:p>
          </p:txBody>
        </p:sp>
        <p:sp>
          <p:nvSpPr>
            <p:cNvPr id="721" name="Google Shape;721;p50"/>
            <p:cNvSpPr/>
            <p:nvPr/>
          </p:nvSpPr>
          <p:spPr>
            <a:xfrm>
              <a:off x="1140561" y="1743050"/>
              <a:ext cx="375600" cy="4221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A</a:t>
              </a:r>
              <a:endParaRPr b="1">
                <a:solidFill>
                  <a:srgbClr val="FFFFFF"/>
                </a:solidFill>
              </a:endParaRPr>
            </a:p>
          </p:txBody>
        </p:sp>
      </p:grpSp>
      <p:grpSp>
        <p:nvGrpSpPr>
          <p:cNvPr id="722" name="Google Shape;722;p50"/>
          <p:cNvGrpSpPr/>
          <p:nvPr/>
        </p:nvGrpSpPr>
        <p:grpSpPr>
          <a:xfrm>
            <a:off x="4865262" y="1283439"/>
            <a:ext cx="1134300" cy="1057500"/>
            <a:chOff x="6449937" y="1283439"/>
            <a:chExt cx="1134300" cy="1057500"/>
          </a:xfrm>
        </p:grpSpPr>
        <p:sp>
          <p:nvSpPr>
            <p:cNvPr id="723" name="Google Shape;723;p50"/>
            <p:cNvSpPr/>
            <p:nvPr/>
          </p:nvSpPr>
          <p:spPr>
            <a:xfrm>
              <a:off x="6449937" y="1283439"/>
              <a:ext cx="1134300" cy="105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Node</a:t>
              </a:r>
              <a:endParaRPr/>
            </a:p>
          </p:txBody>
        </p:sp>
        <p:sp>
          <p:nvSpPr>
            <p:cNvPr id="724" name="Google Shape;724;p50"/>
            <p:cNvSpPr/>
            <p:nvPr/>
          </p:nvSpPr>
          <p:spPr>
            <a:xfrm>
              <a:off x="6806014" y="1719963"/>
              <a:ext cx="422100" cy="4221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B</a:t>
              </a:r>
              <a:endParaRPr/>
            </a:p>
          </p:txBody>
        </p:sp>
      </p:grpSp>
      <p:sp>
        <p:nvSpPr>
          <p:cNvPr id="726" name="Google Shape;726;p50"/>
          <p:cNvSpPr/>
          <p:nvPr/>
        </p:nvSpPr>
        <p:spPr>
          <a:xfrm>
            <a:off x="1942139" y="2825154"/>
            <a:ext cx="2184918" cy="491436"/>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dirty="0">
                <a:solidFill>
                  <a:srgbClr val="FFFFFF"/>
                </a:solidFill>
              </a:rPr>
              <a:t>est rouge → (est, 1) , (rouge, 1)</a:t>
            </a:r>
            <a:endParaRPr sz="1000" b="1" dirty="0">
              <a:solidFill>
                <a:srgbClr val="FFFFFF"/>
              </a:solidFill>
            </a:endParaRPr>
          </a:p>
        </p:txBody>
      </p:sp>
      <p:sp>
        <p:nvSpPr>
          <p:cNvPr id="727" name="Google Shape;727;p50"/>
          <p:cNvSpPr/>
          <p:nvPr/>
        </p:nvSpPr>
        <p:spPr>
          <a:xfrm>
            <a:off x="1942139" y="3316590"/>
            <a:ext cx="2184918" cy="491436"/>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sz="1000" b="1" dirty="0">
                <a:solidFill>
                  <a:srgbClr val="FFFFFF"/>
                </a:solidFill>
              </a:rPr>
              <a:t>la voiture → (la, 1) , (voiture, 1)</a:t>
            </a:r>
            <a:endParaRPr sz="1000" b="1" dirty="0">
              <a:solidFill>
                <a:srgbClr val="FFFFFF"/>
              </a:solidFill>
            </a:endParaRPr>
          </a:p>
        </p:txBody>
      </p:sp>
      <p:sp>
        <p:nvSpPr>
          <p:cNvPr id="728" name="Google Shape;728;p50"/>
          <p:cNvSpPr/>
          <p:nvPr/>
        </p:nvSpPr>
        <p:spPr>
          <a:xfrm>
            <a:off x="1942139" y="3808026"/>
            <a:ext cx="2184918" cy="491436"/>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dirty="0">
                <a:solidFill>
                  <a:srgbClr val="FFFFFF"/>
                </a:solidFill>
              </a:rPr>
              <a:t>est rouge → (est, 1), (rouge, 1)</a:t>
            </a:r>
            <a:endParaRPr sz="1000" b="1" dirty="0">
              <a:solidFill>
                <a:srgbClr val="FFFFFF"/>
              </a:solidFill>
            </a:endParaRPr>
          </a:p>
        </p:txBody>
      </p:sp>
      <p:sp>
        <p:nvSpPr>
          <p:cNvPr id="729" name="Google Shape;729;p50"/>
          <p:cNvSpPr/>
          <p:nvPr/>
        </p:nvSpPr>
        <p:spPr>
          <a:xfrm>
            <a:off x="1942139" y="2341110"/>
            <a:ext cx="2184918" cy="491436"/>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dirty="0">
                <a:solidFill>
                  <a:srgbClr val="FFFFFF"/>
                </a:solidFill>
              </a:rPr>
              <a:t>La pomme → (la,1), (pomme,1)</a:t>
            </a:r>
            <a:endParaRPr dirty="0"/>
          </a:p>
        </p:txBody>
      </p:sp>
      <p:sp>
        <p:nvSpPr>
          <p:cNvPr id="731" name="Google Shape;731;p50"/>
          <p:cNvSpPr/>
          <p:nvPr/>
        </p:nvSpPr>
        <p:spPr>
          <a:xfrm>
            <a:off x="6046754" y="2809975"/>
            <a:ext cx="2551188" cy="476215"/>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dirty="0" err="1">
                <a:solidFill>
                  <a:srgbClr val="FFFFFF"/>
                </a:solidFill>
              </a:rPr>
              <a:t>d’adam</a:t>
            </a:r>
            <a:r>
              <a:rPr lang="fr" sz="1000" b="1" dirty="0">
                <a:solidFill>
                  <a:srgbClr val="FFFFFF"/>
                </a:solidFill>
              </a:rPr>
              <a:t> → (d,1), (</a:t>
            </a:r>
            <a:r>
              <a:rPr lang="fr" sz="1000" b="1" dirty="0" err="1">
                <a:solidFill>
                  <a:srgbClr val="FFFFFF"/>
                </a:solidFill>
              </a:rPr>
              <a:t>adam</a:t>
            </a:r>
            <a:r>
              <a:rPr lang="fr" sz="1000" b="1" dirty="0">
                <a:solidFill>
                  <a:srgbClr val="FFFFFF"/>
                </a:solidFill>
              </a:rPr>
              <a:t>, 1)</a:t>
            </a:r>
            <a:endParaRPr sz="1000" b="1" dirty="0">
              <a:solidFill>
                <a:srgbClr val="FFFFFF"/>
              </a:solidFill>
            </a:endParaRPr>
          </a:p>
        </p:txBody>
      </p:sp>
      <p:sp>
        <p:nvSpPr>
          <p:cNvPr id="732" name="Google Shape;732;p50"/>
          <p:cNvSpPr/>
          <p:nvPr/>
        </p:nvSpPr>
        <p:spPr>
          <a:xfrm>
            <a:off x="6046754" y="3286190"/>
            <a:ext cx="2551188" cy="476215"/>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et la → (et, 1), (la, 1)</a:t>
            </a:r>
            <a:endParaRPr sz="1000" b="1">
              <a:solidFill>
                <a:srgbClr val="FFFFFF"/>
              </a:solidFill>
            </a:endParaRPr>
          </a:p>
        </p:txBody>
      </p:sp>
      <p:sp>
        <p:nvSpPr>
          <p:cNvPr id="733" name="Google Shape;733;p50"/>
          <p:cNvSpPr/>
          <p:nvPr/>
        </p:nvSpPr>
        <p:spPr>
          <a:xfrm>
            <a:off x="6046754" y="3762406"/>
            <a:ext cx="2551188" cy="476215"/>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dirty="0">
                <a:solidFill>
                  <a:srgbClr val="FFFFFF"/>
                </a:solidFill>
              </a:rPr>
              <a:t>pomme de terre → (pomme, 1), (de, 1), (terre, 1)</a:t>
            </a:r>
            <a:endParaRPr sz="1000" b="1" dirty="0">
              <a:solidFill>
                <a:srgbClr val="FFFFFF"/>
              </a:solidFill>
            </a:endParaRPr>
          </a:p>
        </p:txBody>
      </p:sp>
      <p:sp>
        <p:nvSpPr>
          <p:cNvPr id="734" name="Google Shape;734;p50"/>
          <p:cNvSpPr/>
          <p:nvPr/>
        </p:nvSpPr>
        <p:spPr>
          <a:xfrm>
            <a:off x="6046754" y="2340922"/>
            <a:ext cx="2551188" cy="476215"/>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La pomme → (la, 1) , (pomme, 1)</a:t>
            </a:r>
            <a:endParaRPr sz="1000" b="1">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 grpId="0" animBg="1"/>
      <p:bldP spid="727" grpId="0" animBg="1"/>
      <p:bldP spid="728" grpId="0" animBg="1"/>
      <p:bldP spid="729" grpId="0" animBg="1"/>
      <p:bldP spid="731" grpId="0" animBg="1"/>
      <p:bldP spid="732" grpId="0" animBg="1"/>
      <p:bldP spid="733" grpId="0" animBg="1"/>
      <p:bldP spid="73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51"/>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a:solidFill>
                  <a:srgbClr val="4A86E8"/>
                </a:solidFill>
              </a:rPr>
              <a:t>Map-Reduce</a:t>
            </a:r>
            <a:endParaRPr>
              <a:solidFill>
                <a:srgbClr val="4A86E8"/>
              </a:solidFill>
            </a:endParaRPr>
          </a:p>
          <a:p>
            <a:pPr marL="0" lvl="0" indent="0" algn="l" rtl="0">
              <a:spcBef>
                <a:spcPts val="0"/>
              </a:spcBef>
              <a:spcAft>
                <a:spcPts val="0"/>
              </a:spcAft>
              <a:buClr>
                <a:schemeClr val="dk1"/>
              </a:buClr>
              <a:buSzPts val="1100"/>
              <a:buFont typeface="Arial"/>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740" name="Google Shape;740;p51"/>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4A86E8"/>
              </a:buClr>
              <a:buSzPts val="1600"/>
              <a:buChar char="➢"/>
            </a:pPr>
            <a:r>
              <a:rPr lang="fr" dirty="0">
                <a:solidFill>
                  <a:srgbClr val="38761D"/>
                </a:solidFill>
              </a:rPr>
              <a:t>Etape 2 Sort &amp; </a:t>
            </a:r>
            <a:r>
              <a:rPr lang="fr" dirty="0" err="1">
                <a:solidFill>
                  <a:srgbClr val="38761D"/>
                </a:solidFill>
              </a:rPr>
              <a:t>Shuffle</a:t>
            </a:r>
            <a:r>
              <a:rPr lang="fr" dirty="0">
                <a:solidFill>
                  <a:srgbClr val="38761D"/>
                </a:solidFill>
              </a:rPr>
              <a:t> </a:t>
            </a:r>
            <a:r>
              <a:rPr lang="fr" sz="1600" dirty="0">
                <a:solidFill>
                  <a:schemeClr val="dk1"/>
                </a:solidFill>
              </a:rPr>
              <a:t>: Pairs avec les mêmes clés déplacés vers le même </a:t>
            </a:r>
            <a:r>
              <a:rPr lang="fr" sz="1600" dirty="0" err="1">
                <a:solidFill>
                  <a:schemeClr val="dk1"/>
                </a:solidFill>
              </a:rPr>
              <a:t>noeud</a:t>
            </a:r>
            <a:endParaRPr sz="1600" dirty="0">
              <a:solidFill>
                <a:schemeClr val="dk1"/>
              </a:solidFill>
            </a:endParaRPr>
          </a:p>
          <a:p>
            <a:pPr marL="457200" lvl="0" indent="0" algn="l" rtl="0">
              <a:spcBef>
                <a:spcPts val="1600"/>
              </a:spcBef>
              <a:spcAft>
                <a:spcPts val="0"/>
              </a:spcAft>
              <a:buNone/>
            </a:pPr>
            <a:endParaRPr dirty="0">
              <a:solidFill>
                <a:srgbClr val="38761D"/>
              </a:solidFill>
            </a:endParaRPr>
          </a:p>
          <a:p>
            <a:pPr marL="457200" marR="0" lvl="0" indent="-292100" algn="l" rtl="0">
              <a:lnSpc>
                <a:spcPct val="115000"/>
              </a:lnSpc>
              <a:spcBef>
                <a:spcPts val="1600"/>
              </a:spcBef>
              <a:spcAft>
                <a:spcPts val="0"/>
              </a:spcAft>
              <a:buClr>
                <a:srgbClr val="FFFFFF"/>
              </a:buClr>
              <a:buSzPts val="1000"/>
              <a:buChar char="➢"/>
            </a:pPr>
            <a:endParaRPr sz="1000" b="1" dirty="0">
              <a:solidFill>
                <a:srgbClr val="FFFFFF"/>
              </a:solidFill>
            </a:endParaRPr>
          </a:p>
        </p:txBody>
      </p:sp>
      <p:sp>
        <p:nvSpPr>
          <p:cNvPr id="741" name="Google Shape;741;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23</a:t>
            </a:fld>
            <a:endParaRPr/>
          </a:p>
        </p:txBody>
      </p:sp>
      <p:grpSp>
        <p:nvGrpSpPr>
          <p:cNvPr id="742" name="Google Shape;742;p51"/>
          <p:cNvGrpSpPr/>
          <p:nvPr/>
        </p:nvGrpSpPr>
        <p:grpSpPr>
          <a:xfrm>
            <a:off x="1442312" y="1055125"/>
            <a:ext cx="6259383" cy="2115314"/>
            <a:chOff x="1927287" y="2440575"/>
            <a:chExt cx="6259383" cy="2115314"/>
          </a:xfrm>
        </p:grpSpPr>
        <p:grpSp>
          <p:nvGrpSpPr>
            <p:cNvPr id="743" name="Google Shape;743;p51"/>
            <p:cNvGrpSpPr/>
            <p:nvPr/>
          </p:nvGrpSpPr>
          <p:grpSpPr>
            <a:xfrm rot="-5400000">
              <a:off x="4845832" y="1625716"/>
              <a:ext cx="422203" cy="2051920"/>
              <a:chOff x="984521" y="2150279"/>
              <a:chExt cx="978000" cy="1704253"/>
            </a:xfrm>
          </p:grpSpPr>
          <p:sp>
            <p:nvSpPr>
              <p:cNvPr id="744" name="Google Shape;744;p51"/>
              <p:cNvSpPr/>
              <p:nvPr/>
            </p:nvSpPr>
            <p:spPr>
              <a:xfrm rot="5400000">
                <a:off x="1298171" y="2143359"/>
                <a:ext cx="350700" cy="9780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B</a:t>
                </a:r>
                <a:endParaRPr/>
              </a:p>
            </p:txBody>
          </p:sp>
          <p:sp>
            <p:nvSpPr>
              <p:cNvPr id="745" name="Google Shape;745;p51"/>
              <p:cNvSpPr/>
              <p:nvPr/>
            </p:nvSpPr>
            <p:spPr>
              <a:xfrm rot="5400000">
                <a:off x="1298171" y="2494042"/>
                <a:ext cx="350700" cy="978000"/>
              </a:xfrm>
              <a:prstGeom prst="rect">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C</a:t>
                </a:r>
                <a:endParaRPr/>
              </a:p>
            </p:txBody>
          </p:sp>
          <p:sp>
            <p:nvSpPr>
              <p:cNvPr id="746" name="Google Shape;746;p51"/>
              <p:cNvSpPr/>
              <p:nvPr/>
            </p:nvSpPr>
            <p:spPr>
              <a:xfrm rot="5400000">
                <a:off x="1298171" y="2844749"/>
                <a:ext cx="350700" cy="9780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D</a:t>
                </a:r>
                <a:endParaRPr/>
              </a:p>
            </p:txBody>
          </p:sp>
          <p:sp>
            <p:nvSpPr>
              <p:cNvPr id="747" name="Google Shape;747;p51"/>
              <p:cNvSpPr/>
              <p:nvPr/>
            </p:nvSpPr>
            <p:spPr>
              <a:xfrm rot="5400000">
                <a:off x="1317522" y="1817279"/>
                <a:ext cx="312000" cy="9780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dirty="0">
                    <a:solidFill>
                      <a:srgbClr val="FFFFFF"/>
                    </a:solidFill>
                  </a:rPr>
                  <a:t>A</a:t>
                </a:r>
                <a:endParaRPr b="1" dirty="0">
                  <a:solidFill>
                    <a:srgbClr val="FFFFFF"/>
                  </a:solidFill>
                </a:endParaRPr>
              </a:p>
            </p:txBody>
          </p:sp>
          <p:sp>
            <p:nvSpPr>
              <p:cNvPr id="748" name="Google Shape;748;p51"/>
              <p:cNvSpPr/>
              <p:nvPr/>
            </p:nvSpPr>
            <p:spPr>
              <a:xfrm rot="5400000">
                <a:off x="1298171" y="3190181"/>
                <a:ext cx="350700" cy="9780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E</a:t>
                </a:r>
                <a:endParaRPr/>
              </a:p>
            </p:txBody>
          </p:sp>
        </p:grpSp>
        <p:sp>
          <p:nvSpPr>
            <p:cNvPr id="749" name="Google Shape;749;p51"/>
            <p:cNvSpPr/>
            <p:nvPr/>
          </p:nvSpPr>
          <p:spPr>
            <a:xfrm>
              <a:off x="3208473" y="3498389"/>
              <a:ext cx="1134300" cy="105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Node</a:t>
              </a:r>
              <a:endParaRPr/>
            </a:p>
          </p:txBody>
        </p:sp>
        <p:sp>
          <p:nvSpPr>
            <p:cNvPr id="750" name="Google Shape;750;p51"/>
            <p:cNvSpPr/>
            <p:nvPr/>
          </p:nvSpPr>
          <p:spPr>
            <a:xfrm>
              <a:off x="4489779" y="3498339"/>
              <a:ext cx="1134300" cy="105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solidFill>
                    <a:schemeClr val="dk1"/>
                  </a:solidFill>
                </a:rPr>
                <a:t>Node</a:t>
              </a:r>
              <a:endParaRPr>
                <a:solidFill>
                  <a:schemeClr val="dk1"/>
                </a:solidFill>
              </a:endParaRPr>
            </a:p>
          </p:txBody>
        </p:sp>
        <p:sp>
          <p:nvSpPr>
            <p:cNvPr id="751" name="Google Shape;751;p51"/>
            <p:cNvSpPr/>
            <p:nvPr/>
          </p:nvSpPr>
          <p:spPr>
            <a:xfrm>
              <a:off x="5771085" y="3498339"/>
              <a:ext cx="1134300" cy="105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Node</a:t>
              </a:r>
              <a:endParaRPr/>
            </a:p>
          </p:txBody>
        </p:sp>
        <p:sp>
          <p:nvSpPr>
            <p:cNvPr id="752" name="Google Shape;752;p51"/>
            <p:cNvSpPr/>
            <p:nvPr/>
          </p:nvSpPr>
          <p:spPr>
            <a:xfrm>
              <a:off x="1927287" y="3498339"/>
              <a:ext cx="1134300" cy="105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Node</a:t>
              </a:r>
              <a:endParaRPr/>
            </a:p>
          </p:txBody>
        </p:sp>
        <p:sp>
          <p:nvSpPr>
            <p:cNvPr id="753" name="Google Shape;753;p51"/>
            <p:cNvSpPr/>
            <p:nvPr/>
          </p:nvSpPr>
          <p:spPr>
            <a:xfrm>
              <a:off x="7052370" y="3498389"/>
              <a:ext cx="1134300" cy="105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Node</a:t>
              </a:r>
              <a:endParaRPr/>
            </a:p>
          </p:txBody>
        </p:sp>
        <p:sp>
          <p:nvSpPr>
            <p:cNvPr id="754" name="Google Shape;754;p51"/>
            <p:cNvSpPr/>
            <p:nvPr/>
          </p:nvSpPr>
          <p:spPr>
            <a:xfrm>
              <a:off x="2306636" y="4006600"/>
              <a:ext cx="375600" cy="4221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A</a:t>
              </a:r>
              <a:endParaRPr b="1">
                <a:solidFill>
                  <a:srgbClr val="FFFFFF"/>
                </a:solidFill>
              </a:endParaRPr>
            </a:p>
          </p:txBody>
        </p:sp>
        <p:sp>
          <p:nvSpPr>
            <p:cNvPr id="755" name="Google Shape;755;p51"/>
            <p:cNvSpPr/>
            <p:nvPr/>
          </p:nvSpPr>
          <p:spPr>
            <a:xfrm>
              <a:off x="3564614" y="4006600"/>
              <a:ext cx="422100" cy="4221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B</a:t>
              </a:r>
              <a:endParaRPr/>
            </a:p>
          </p:txBody>
        </p:sp>
        <p:sp>
          <p:nvSpPr>
            <p:cNvPr id="756" name="Google Shape;756;p51"/>
            <p:cNvSpPr/>
            <p:nvPr/>
          </p:nvSpPr>
          <p:spPr>
            <a:xfrm>
              <a:off x="4865087" y="4006600"/>
              <a:ext cx="422100" cy="422100"/>
            </a:xfrm>
            <a:prstGeom prst="rect">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C</a:t>
              </a:r>
              <a:endParaRPr/>
            </a:p>
          </p:txBody>
        </p:sp>
        <p:sp>
          <p:nvSpPr>
            <p:cNvPr id="757" name="Google Shape;757;p51"/>
            <p:cNvSpPr/>
            <p:nvPr/>
          </p:nvSpPr>
          <p:spPr>
            <a:xfrm>
              <a:off x="6146363" y="4006600"/>
              <a:ext cx="422100" cy="4221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D</a:t>
              </a:r>
              <a:endParaRPr/>
            </a:p>
          </p:txBody>
        </p:sp>
        <p:sp>
          <p:nvSpPr>
            <p:cNvPr id="758" name="Google Shape;758;p51"/>
            <p:cNvSpPr/>
            <p:nvPr/>
          </p:nvSpPr>
          <p:spPr>
            <a:xfrm>
              <a:off x="7427663" y="4006600"/>
              <a:ext cx="422100" cy="4221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E</a:t>
              </a:r>
              <a:endParaRPr/>
            </a:p>
          </p:txBody>
        </p:sp>
        <p:cxnSp>
          <p:nvCxnSpPr>
            <p:cNvPr id="759" name="Google Shape;759;p51"/>
            <p:cNvCxnSpPr>
              <a:stCxn id="747" idx="2"/>
              <a:endCxn id="752" idx="0"/>
            </p:cNvCxnSpPr>
            <p:nvPr/>
          </p:nvCxnSpPr>
          <p:spPr>
            <a:xfrm flipH="1">
              <a:off x="2494397" y="2862778"/>
              <a:ext cx="1724400" cy="635700"/>
            </a:xfrm>
            <a:prstGeom prst="straightConnector1">
              <a:avLst/>
            </a:prstGeom>
            <a:noFill/>
            <a:ln w="9525" cap="flat" cmpd="sng">
              <a:solidFill>
                <a:schemeClr val="dk2"/>
              </a:solidFill>
              <a:prstDash val="solid"/>
              <a:round/>
              <a:headEnd type="none" w="med" len="med"/>
              <a:tailEnd type="triangle" w="med" len="med"/>
            </a:ln>
          </p:spPr>
        </p:cxnSp>
        <p:cxnSp>
          <p:nvCxnSpPr>
            <p:cNvPr id="760" name="Google Shape;760;p51"/>
            <p:cNvCxnSpPr>
              <a:stCxn id="744" idx="2"/>
              <a:endCxn id="749" idx="0"/>
            </p:cNvCxnSpPr>
            <p:nvPr/>
          </p:nvCxnSpPr>
          <p:spPr>
            <a:xfrm flipH="1">
              <a:off x="3775598" y="2862778"/>
              <a:ext cx="835800" cy="635700"/>
            </a:xfrm>
            <a:prstGeom prst="straightConnector1">
              <a:avLst/>
            </a:prstGeom>
            <a:noFill/>
            <a:ln w="9525" cap="flat" cmpd="sng">
              <a:solidFill>
                <a:schemeClr val="dk2"/>
              </a:solidFill>
              <a:prstDash val="solid"/>
              <a:round/>
              <a:headEnd type="none" w="med" len="med"/>
              <a:tailEnd type="triangle" w="med" len="med"/>
            </a:ln>
          </p:spPr>
        </p:cxnSp>
        <p:cxnSp>
          <p:nvCxnSpPr>
            <p:cNvPr id="761" name="Google Shape;761;p51"/>
            <p:cNvCxnSpPr>
              <a:stCxn id="745" idx="2"/>
              <a:endCxn id="750" idx="0"/>
            </p:cNvCxnSpPr>
            <p:nvPr/>
          </p:nvCxnSpPr>
          <p:spPr>
            <a:xfrm>
              <a:off x="5033621" y="2862778"/>
              <a:ext cx="23400" cy="635700"/>
            </a:xfrm>
            <a:prstGeom prst="straightConnector1">
              <a:avLst/>
            </a:prstGeom>
            <a:noFill/>
            <a:ln w="9525" cap="flat" cmpd="sng">
              <a:solidFill>
                <a:schemeClr val="dk2"/>
              </a:solidFill>
              <a:prstDash val="solid"/>
              <a:round/>
              <a:headEnd type="none" w="med" len="med"/>
              <a:tailEnd type="triangle" w="med" len="med"/>
            </a:ln>
          </p:spPr>
        </p:cxnSp>
        <p:cxnSp>
          <p:nvCxnSpPr>
            <p:cNvPr id="762" name="Google Shape;762;p51"/>
            <p:cNvCxnSpPr>
              <a:stCxn id="746" idx="2"/>
              <a:endCxn id="751" idx="0"/>
            </p:cNvCxnSpPr>
            <p:nvPr/>
          </p:nvCxnSpPr>
          <p:spPr>
            <a:xfrm>
              <a:off x="5455872" y="2862778"/>
              <a:ext cx="882300" cy="635700"/>
            </a:xfrm>
            <a:prstGeom prst="straightConnector1">
              <a:avLst/>
            </a:prstGeom>
            <a:noFill/>
            <a:ln w="9525" cap="flat" cmpd="sng">
              <a:solidFill>
                <a:schemeClr val="dk2"/>
              </a:solidFill>
              <a:prstDash val="solid"/>
              <a:round/>
              <a:headEnd type="none" w="med" len="med"/>
              <a:tailEnd type="triangle" w="med" len="med"/>
            </a:ln>
          </p:spPr>
        </p:cxnSp>
        <p:cxnSp>
          <p:nvCxnSpPr>
            <p:cNvPr id="763" name="Google Shape;763;p51"/>
            <p:cNvCxnSpPr>
              <a:stCxn id="748" idx="2"/>
              <a:endCxn id="753" idx="0"/>
            </p:cNvCxnSpPr>
            <p:nvPr/>
          </p:nvCxnSpPr>
          <p:spPr>
            <a:xfrm>
              <a:off x="5871772" y="2862778"/>
              <a:ext cx="1747800" cy="635700"/>
            </a:xfrm>
            <a:prstGeom prst="straightConnector1">
              <a:avLst/>
            </a:prstGeom>
            <a:noFill/>
            <a:ln w="9525" cap="flat" cmpd="sng">
              <a:solidFill>
                <a:schemeClr val="dk2"/>
              </a:solidFill>
              <a:prstDash val="solid"/>
              <a:round/>
              <a:headEnd type="none" w="med" len="med"/>
              <a:tailEnd type="triangle" w="med" len="med"/>
            </a:ln>
          </p:spPr>
        </p:cxnSp>
      </p:grpSp>
      <p:grpSp>
        <p:nvGrpSpPr>
          <p:cNvPr id="764" name="Google Shape;764;p51"/>
          <p:cNvGrpSpPr/>
          <p:nvPr/>
        </p:nvGrpSpPr>
        <p:grpSpPr>
          <a:xfrm>
            <a:off x="1442262" y="3684739"/>
            <a:ext cx="6259383" cy="1057550"/>
            <a:chOff x="1927287" y="3498339"/>
            <a:chExt cx="6259383" cy="1057550"/>
          </a:xfrm>
        </p:grpSpPr>
        <p:sp>
          <p:nvSpPr>
            <p:cNvPr id="765" name="Google Shape;765;p51"/>
            <p:cNvSpPr/>
            <p:nvPr/>
          </p:nvSpPr>
          <p:spPr>
            <a:xfrm>
              <a:off x="3208473" y="3498389"/>
              <a:ext cx="1134300" cy="105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Node</a:t>
              </a:r>
              <a:endParaRPr/>
            </a:p>
          </p:txBody>
        </p:sp>
        <p:sp>
          <p:nvSpPr>
            <p:cNvPr id="766" name="Google Shape;766;p51"/>
            <p:cNvSpPr/>
            <p:nvPr/>
          </p:nvSpPr>
          <p:spPr>
            <a:xfrm>
              <a:off x="4489779" y="3498339"/>
              <a:ext cx="1134300" cy="105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solidFill>
                    <a:schemeClr val="dk1"/>
                  </a:solidFill>
                </a:rPr>
                <a:t>Node</a:t>
              </a:r>
              <a:endParaRPr>
                <a:solidFill>
                  <a:schemeClr val="dk1"/>
                </a:solidFill>
              </a:endParaRPr>
            </a:p>
          </p:txBody>
        </p:sp>
        <p:sp>
          <p:nvSpPr>
            <p:cNvPr id="767" name="Google Shape;767;p51"/>
            <p:cNvSpPr/>
            <p:nvPr/>
          </p:nvSpPr>
          <p:spPr>
            <a:xfrm>
              <a:off x="5771085" y="3498339"/>
              <a:ext cx="1134300" cy="105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Node</a:t>
              </a:r>
              <a:endParaRPr/>
            </a:p>
          </p:txBody>
        </p:sp>
        <p:sp>
          <p:nvSpPr>
            <p:cNvPr id="768" name="Google Shape;768;p51"/>
            <p:cNvSpPr/>
            <p:nvPr/>
          </p:nvSpPr>
          <p:spPr>
            <a:xfrm>
              <a:off x="1927287" y="3498339"/>
              <a:ext cx="1134300" cy="105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Node</a:t>
              </a:r>
              <a:endParaRPr/>
            </a:p>
          </p:txBody>
        </p:sp>
        <p:sp>
          <p:nvSpPr>
            <p:cNvPr id="769" name="Google Shape;769;p51"/>
            <p:cNvSpPr/>
            <p:nvPr/>
          </p:nvSpPr>
          <p:spPr>
            <a:xfrm>
              <a:off x="7052370" y="3498389"/>
              <a:ext cx="1134300" cy="105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Node</a:t>
              </a:r>
              <a:endParaRPr/>
            </a:p>
          </p:txBody>
        </p:sp>
        <p:sp>
          <p:nvSpPr>
            <p:cNvPr id="770" name="Google Shape;770;p51"/>
            <p:cNvSpPr/>
            <p:nvPr/>
          </p:nvSpPr>
          <p:spPr>
            <a:xfrm>
              <a:off x="2306636" y="4006600"/>
              <a:ext cx="375600" cy="4221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A</a:t>
              </a:r>
              <a:endParaRPr b="1">
                <a:solidFill>
                  <a:srgbClr val="FFFFFF"/>
                </a:solidFill>
              </a:endParaRPr>
            </a:p>
          </p:txBody>
        </p:sp>
        <p:sp>
          <p:nvSpPr>
            <p:cNvPr id="771" name="Google Shape;771;p51"/>
            <p:cNvSpPr/>
            <p:nvPr/>
          </p:nvSpPr>
          <p:spPr>
            <a:xfrm>
              <a:off x="3564614" y="4006600"/>
              <a:ext cx="422100" cy="4221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B</a:t>
              </a:r>
              <a:endParaRPr/>
            </a:p>
          </p:txBody>
        </p:sp>
        <p:sp>
          <p:nvSpPr>
            <p:cNvPr id="772" name="Google Shape;772;p51"/>
            <p:cNvSpPr/>
            <p:nvPr/>
          </p:nvSpPr>
          <p:spPr>
            <a:xfrm>
              <a:off x="4865087" y="4006600"/>
              <a:ext cx="422100" cy="422100"/>
            </a:xfrm>
            <a:prstGeom prst="rect">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C</a:t>
              </a:r>
              <a:endParaRPr/>
            </a:p>
          </p:txBody>
        </p:sp>
        <p:sp>
          <p:nvSpPr>
            <p:cNvPr id="773" name="Google Shape;773;p51"/>
            <p:cNvSpPr/>
            <p:nvPr/>
          </p:nvSpPr>
          <p:spPr>
            <a:xfrm>
              <a:off x="6146363" y="4006600"/>
              <a:ext cx="422100" cy="4221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D</a:t>
              </a:r>
              <a:endParaRPr/>
            </a:p>
          </p:txBody>
        </p:sp>
        <p:sp>
          <p:nvSpPr>
            <p:cNvPr id="774" name="Google Shape;774;p51"/>
            <p:cNvSpPr/>
            <p:nvPr/>
          </p:nvSpPr>
          <p:spPr>
            <a:xfrm>
              <a:off x="7427663" y="4006600"/>
              <a:ext cx="422100" cy="4221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E</a:t>
              </a:r>
              <a:endParaRPr/>
            </a:p>
          </p:txBody>
        </p:sp>
      </p:grpSp>
      <p:cxnSp>
        <p:nvCxnSpPr>
          <p:cNvPr id="775" name="Google Shape;775;p51"/>
          <p:cNvCxnSpPr>
            <a:stCxn id="752" idx="2"/>
            <a:endCxn id="765" idx="0"/>
          </p:cNvCxnSpPr>
          <p:nvPr/>
        </p:nvCxnSpPr>
        <p:spPr>
          <a:xfrm>
            <a:off x="2009462" y="3170389"/>
            <a:ext cx="1281000" cy="514500"/>
          </a:xfrm>
          <a:prstGeom prst="straightConnector1">
            <a:avLst/>
          </a:prstGeom>
          <a:noFill/>
          <a:ln w="9525" cap="flat" cmpd="sng">
            <a:solidFill>
              <a:schemeClr val="dk2"/>
            </a:solidFill>
            <a:prstDash val="solid"/>
            <a:round/>
            <a:headEnd type="none" w="med" len="med"/>
            <a:tailEnd type="triangle" w="med" len="med"/>
          </a:ln>
        </p:spPr>
      </p:cxnSp>
      <p:cxnSp>
        <p:nvCxnSpPr>
          <p:cNvPr id="776" name="Google Shape;776;p51"/>
          <p:cNvCxnSpPr>
            <a:stCxn id="752" idx="2"/>
            <a:endCxn id="766" idx="0"/>
          </p:cNvCxnSpPr>
          <p:nvPr/>
        </p:nvCxnSpPr>
        <p:spPr>
          <a:xfrm>
            <a:off x="2009462" y="3170389"/>
            <a:ext cx="2562300" cy="514500"/>
          </a:xfrm>
          <a:prstGeom prst="straightConnector1">
            <a:avLst/>
          </a:prstGeom>
          <a:noFill/>
          <a:ln w="9525" cap="flat" cmpd="sng">
            <a:solidFill>
              <a:schemeClr val="dk2"/>
            </a:solidFill>
            <a:prstDash val="solid"/>
            <a:round/>
            <a:headEnd type="none" w="med" len="med"/>
            <a:tailEnd type="triangle" w="med" len="med"/>
          </a:ln>
        </p:spPr>
      </p:cxnSp>
      <p:cxnSp>
        <p:nvCxnSpPr>
          <p:cNvPr id="777" name="Google Shape;777;p51"/>
          <p:cNvCxnSpPr>
            <a:stCxn id="749" idx="2"/>
            <a:endCxn id="768" idx="0"/>
          </p:cNvCxnSpPr>
          <p:nvPr/>
        </p:nvCxnSpPr>
        <p:spPr>
          <a:xfrm flipH="1">
            <a:off x="2009348" y="3170439"/>
            <a:ext cx="1281300" cy="514200"/>
          </a:xfrm>
          <a:prstGeom prst="straightConnector1">
            <a:avLst/>
          </a:prstGeom>
          <a:noFill/>
          <a:ln w="9525" cap="flat" cmpd="sng">
            <a:solidFill>
              <a:schemeClr val="dk2"/>
            </a:solidFill>
            <a:prstDash val="solid"/>
            <a:round/>
            <a:headEnd type="none" w="med" len="med"/>
            <a:tailEnd type="triangle" w="med" len="med"/>
          </a:ln>
        </p:spPr>
      </p:cxnSp>
      <p:cxnSp>
        <p:nvCxnSpPr>
          <p:cNvPr id="778" name="Google Shape;778;p51"/>
          <p:cNvCxnSpPr>
            <a:stCxn id="749" idx="2"/>
            <a:endCxn id="769" idx="0"/>
          </p:cNvCxnSpPr>
          <p:nvPr/>
        </p:nvCxnSpPr>
        <p:spPr>
          <a:xfrm>
            <a:off x="3290648" y="3170439"/>
            <a:ext cx="3843900" cy="514500"/>
          </a:xfrm>
          <a:prstGeom prst="straightConnector1">
            <a:avLst/>
          </a:prstGeom>
          <a:noFill/>
          <a:ln w="9525" cap="flat" cmpd="sng">
            <a:solidFill>
              <a:schemeClr val="dk2"/>
            </a:solidFill>
            <a:prstDash val="solid"/>
            <a:round/>
            <a:headEnd type="none" w="med" len="med"/>
            <a:tailEnd type="triangle" w="med" len="med"/>
          </a:ln>
        </p:spPr>
      </p:cxnSp>
      <p:cxnSp>
        <p:nvCxnSpPr>
          <p:cNvPr id="779" name="Google Shape;779;p51"/>
          <p:cNvCxnSpPr>
            <a:stCxn id="750" idx="2"/>
            <a:endCxn id="765" idx="0"/>
          </p:cNvCxnSpPr>
          <p:nvPr/>
        </p:nvCxnSpPr>
        <p:spPr>
          <a:xfrm flipH="1">
            <a:off x="3290654" y="3170389"/>
            <a:ext cx="1281300" cy="514500"/>
          </a:xfrm>
          <a:prstGeom prst="straightConnector1">
            <a:avLst/>
          </a:prstGeom>
          <a:noFill/>
          <a:ln w="9525" cap="flat" cmpd="sng">
            <a:solidFill>
              <a:schemeClr val="dk2"/>
            </a:solidFill>
            <a:prstDash val="solid"/>
            <a:round/>
            <a:headEnd type="none" w="med" len="med"/>
            <a:tailEnd type="triangle" w="med" len="med"/>
          </a:ln>
        </p:spPr>
      </p:cxnSp>
      <p:cxnSp>
        <p:nvCxnSpPr>
          <p:cNvPr id="780" name="Google Shape;780;p51"/>
          <p:cNvCxnSpPr>
            <a:stCxn id="750" idx="2"/>
            <a:endCxn id="767" idx="0"/>
          </p:cNvCxnSpPr>
          <p:nvPr/>
        </p:nvCxnSpPr>
        <p:spPr>
          <a:xfrm>
            <a:off x="4571954" y="3170389"/>
            <a:ext cx="1281300" cy="514500"/>
          </a:xfrm>
          <a:prstGeom prst="straightConnector1">
            <a:avLst/>
          </a:prstGeom>
          <a:noFill/>
          <a:ln w="9525" cap="flat" cmpd="sng">
            <a:solidFill>
              <a:schemeClr val="dk2"/>
            </a:solidFill>
            <a:prstDash val="solid"/>
            <a:round/>
            <a:headEnd type="none" w="med" len="med"/>
            <a:tailEnd type="triangle" w="med" len="med"/>
          </a:ln>
        </p:spPr>
      </p:cxnSp>
      <p:cxnSp>
        <p:nvCxnSpPr>
          <p:cNvPr id="781" name="Google Shape;781;p51"/>
          <p:cNvCxnSpPr>
            <a:stCxn id="751" idx="2"/>
            <a:endCxn id="769" idx="0"/>
          </p:cNvCxnSpPr>
          <p:nvPr/>
        </p:nvCxnSpPr>
        <p:spPr>
          <a:xfrm>
            <a:off x="5853260" y="3170389"/>
            <a:ext cx="1281300" cy="514500"/>
          </a:xfrm>
          <a:prstGeom prst="straightConnector1">
            <a:avLst/>
          </a:prstGeom>
          <a:noFill/>
          <a:ln w="9525" cap="flat" cmpd="sng">
            <a:solidFill>
              <a:schemeClr val="dk2"/>
            </a:solidFill>
            <a:prstDash val="solid"/>
            <a:round/>
            <a:headEnd type="none" w="med" len="med"/>
            <a:tailEnd type="triangle" w="med" len="med"/>
          </a:ln>
        </p:spPr>
      </p:cxnSp>
      <p:cxnSp>
        <p:nvCxnSpPr>
          <p:cNvPr id="782" name="Google Shape;782;p51"/>
          <p:cNvCxnSpPr>
            <a:stCxn id="751" idx="2"/>
            <a:endCxn id="766" idx="0"/>
          </p:cNvCxnSpPr>
          <p:nvPr/>
        </p:nvCxnSpPr>
        <p:spPr>
          <a:xfrm flipH="1">
            <a:off x="4571960" y="3170389"/>
            <a:ext cx="1281300" cy="514500"/>
          </a:xfrm>
          <a:prstGeom prst="straightConnector1">
            <a:avLst/>
          </a:prstGeom>
          <a:noFill/>
          <a:ln w="9525" cap="flat" cmpd="sng">
            <a:solidFill>
              <a:schemeClr val="dk2"/>
            </a:solidFill>
            <a:prstDash val="solid"/>
            <a:round/>
            <a:headEnd type="none" w="med" len="med"/>
            <a:tailEnd type="triangle" w="med" len="med"/>
          </a:ln>
        </p:spPr>
      </p:cxnSp>
      <p:cxnSp>
        <p:nvCxnSpPr>
          <p:cNvPr id="783" name="Google Shape;783;p51"/>
          <p:cNvCxnSpPr>
            <a:stCxn id="753" idx="2"/>
            <a:endCxn id="768" idx="0"/>
          </p:cNvCxnSpPr>
          <p:nvPr/>
        </p:nvCxnSpPr>
        <p:spPr>
          <a:xfrm flipH="1">
            <a:off x="2009345" y="3170439"/>
            <a:ext cx="5125200" cy="514200"/>
          </a:xfrm>
          <a:prstGeom prst="straightConnector1">
            <a:avLst/>
          </a:prstGeom>
          <a:noFill/>
          <a:ln w="9525" cap="flat" cmpd="sng">
            <a:solidFill>
              <a:schemeClr val="dk2"/>
            </a:solidFill>
            <a:prstDash val="solid"/>
            <a:round/>
            <a:headEnd type="none" w="med" len="med"/>
            <a:tailEnd type="triangle" w="med" len="med"/>
          </a:ln>
        </p:spPr>
      </p:cxnSp>
      <p:cxnSp>
        <p:nvCxnSpPr>
          <p:cNvPr id="784" name="Google Shape;784;p51"/>
          <p:cNvCxnSpPr>
            <a:stCxn id="753" idx="2"/>
            <a:endCxn id="767" idx="0"/>
          </p:cNvCxnSpPr>
          <p:nvPr/>
        </p:nvCxnSpPr>
        <p:spPr>
          <a:xfrm flipH="1">
            <a:off x="5853245" y="3170439"/>
            <a:ext cx="1281300" cy="514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7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7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7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7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7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8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8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8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8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52"/>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a:solidFill>
                  <a:srgbClr val="4A86E8"/>
                </a:solidFill>
              </a:rPr>
              <a:t>Map-Reduce</a:t>
            </a:r>
            <a:endParaRPr>
              <a:solidFill>
                <a:srgbClr val="4A86E8"/>
              </a:solidFill>
            </a:endParaRPr>
          </a:p>
          <a:p>
            <a:pPr marL="0" lvl="0" indent="0" algn="l" rtl="0">
              <a:spcBef>
                <a:spcPts val="0"/>
              </a:spcBef>
              <a:spcAft>
                <a:spcPts val="0"/>
              </a:spcAft>
              <a:buClr>
                <a:schemeClr val="dk1"/>
              </a:buClr>
              <a:buSzPts val="1100"/>
              <a:buFont typeface="Arial"/>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790" name="Google Shape;790;p52"/>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4A86E8"/>
              </a:buClr>
              <a:buSzPts val="1600"/>
              <a:buChar char="➢"/>
            </a:pPr>
            <a:r>
              <a:rPr lang="fr">
                <a:solidFill>
                  <a:srgbClr val="38761D"/>
                </a:solidFill>
              </a:rPr>
              <a:t>Etape 2</a:t>
            </a:r>
            <a:r>
              <a:rPr lang="fr" sz="1600">
                <a:solidFill>
                  <a:schemeClr val="dk1"/>
                </a:solidFill>
              </a:rPr>
              <a:t> </a:t>
            </a:r>
            <a:r>
              <a:rPr lang="fr">
                <a:solidFill>
                  <a:srgbClr val="38761D"/>
                </a:solidFill>
              </a:rPr>
              <a:t>Sort &amp; Shuffle</a:t>
            </a:r>
            <a:r>
              <a:rPr lang="fr" sz="1600">
                <a:solidFill>
                  <a:schemeClr val="dk1"/>
                </a:solidFill>
              </a:rPr>
              <a:t> : Pairs avec les mêmes clés déplacés vers le même noeud</a:t>
            </a:r>
            <a:endParaRPr sz="1600">
              <a:solidFill>
                <a:schemeClr val="dk1"/>
              </a:solidFill>
            </a:endParaRPr>
          </a:p>
          <a:p>
            <a:pPr marL="0" marR="0" lvl="0" indent="0" algn="l" rtl="0">
              <a:lnSpc>
                <a:spcPct val="100000"/>
              </a:lnSpc>
              <a:spcBef>
                <a:spcPts val="1600"/>
              </a:spcBef>
              <a:spcAft>
                <a:spcPts val="0"/>
              </a:spcAft>
              <a:buNone/>
            </a:pPr>
            <a:endParaRPr sz="1000" b="1">
              <a:solidFill>
                <a:srgbClr val="FFFFFF"/>
              </a:solidFill>
            </a:endParaRPr>
          </a:p>
        </p:txBody>
      </p:sp>
      <p:sp>
        <p:nvSpPr>
          <p:cNvPr id="791" name="Google Shape;791;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24</a:t>
            </a:fld>
            <a:endParaRPr/>
          </a:p>
        </p:txBody>
      </p:sp>
      <p:sp>
        <p:nvSpPr>
          <p:cNvPr id="792" name="Google Shape;792;p52"/>
          <p:cNvSpPr/>
          <p:nvPr/>
        </p:nvSpPr>
        <p:spPr>
          <a:xfrm>
            <a:off x="2124150" y="1390700"/>
            <a:ext cx="1428300" cy="843000"/>
          </a:xfrm>
          <a:prstGeom prst="wave">
            <a:avLst>
              <a:gd name="adj1" fmla="val 12500"/>
              <a:gd name="adj2" fmla="val 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La pomme est rouge, La voiture est rouge</a:t>
            </a:r>
            <a:endParaRPr sz="1000" b="1">
              <a:solidFill>
                <a:srgbClr val="FFFFFF"/>
              </a:solidFill>
            </a:endParaRPr>
          </a:p>
        </p:txBody>
      </p:sp>
      <p:sp>
        <p:nvSpPr>
          <p:cNvPr id="793" name="Google Shape;793;p52"/>
          <p:cNvSpPr/>
          <p:nvPr/>
        </p:nvSpPr>
        <p:spPr>
          <a:xfrm>
            <a:off x="6255800" y="1390700"/>
            <a:ext cx="1428300" cy="843000"/>
          </a:xfrm>
          <a:prstGeom prst="wave">
            <a:avLst>
              <a:gd name="adj1" fmla="val 12500"/>
              <a:gd name="adj2" fmla="val 0"/>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La pomme d’adam et la pomme de terre</a:t>
            </a:r>
            <a:endParaRPr sz="1000" b="1">
              <a:solidFill>
                <a:srgbClr val="FFFFFF"/>
              </a:solidFill>
            </a:endParaRPr>
          </a:p>
        </p:txBody>
      </p:sp>
      <p:sp>
        <p:nvSpPr>
          <p:cNvPr id="794" name="Google Shape;794;p52"/>
          <p:cNvSpPr/>
          <p:nvPr/>
        </p:nvSpPr>
        <p:spPr>
          <a:xfrm>
            <a:off x="761212" y="1283439"/>
            <a:ext cx="1134300" cy="105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Node</a:t>
            </a:r>
            <a:endParaRPr/>
          </a:p>
        </p:txBody>
      </p:sp>
      <p:sp>
        <p:nvSpPr>
          <p:cNvPr id="795" name="Google Shape;795;p52"/>
          <p:cNvSpPr/>
          <p:nvPr/>
        </p:nvSpPr>
        <p:spPr>
          <a:xfrm>
            <a:off x="1106836" y="1743050"/>
            <a:ext cx="375600" cy="4221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A</a:t>
            </a:r>
            <a:endParaRPr b="1">
              <a:solidFill>
                <a:srgbClr val="FFFFFF"/>
              </a:solidFill>
            </a:endParaRPr>
          </a:p>
        </p:txBody>
      </p:sp>
      <p:grpSp>
        <p:nvGrpSpPr>
          <p:cNvPr id="796" name="Google Shape;796;p52"/>
          <p:cNvGrpSpPr/>
          <p:nvPr/>
        </p:nvGrpSpPr>
        <p:grpSpPr>
          <a:xfrm>
            <a:off x="4865262" y="1283439"/>
            <a:ext cx="1134300" cy="1057500"/>
            <a:chOff x="6449937" y="1283439"/>
            <a:chExt cx="1134300" cy="1057500"/>
          </a:xfrm>
        </p:grpSpPr>
        <p:sp>
          <p:nvSpPr>
            <p:cNvPr id="797" name="Google Shape;797;p52"/>
            <p:cNvSpPr/>
            <p:nvPr/>
          </p:nvSpPr>
          <p:spPr>
            <a:xfrm>
              <a:off x="6449937" y="1283439"/>
              <a:ext cx="1134300" cy="105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Node</a:t>
              </a:r>
              <a:endParaRPr/>
            </a:p>
          </p:txBody>
        </p:sp>
        <p:sp>
          <p:nvSpPr>
            <p:cNvPr id="798" name="Google Shape;798;p52"/>
            <p:cNvSpPr/>
            <p:nvPr/>
          </p:nvSpPr>
          <p:spPr>
            <a:xfrm>
              <a:off x="6806014" y="1719963"/>
              <a:ext cx="422100" cy="4221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B</a:t>
              </a:r>
              <a:endParaRPr/>
            </a:p>
          </p:txBody>
        </p:sp>
      </p:grpSp>
      <p:grpSp>
        <p:nvGrpSpPr>
          <p:cNvPr id="799" name="Google Shape;799;p52"/>
          <p:cNvGrpSpPr/>
          <p:nvPr/>
        </p:nvGrpSpPr>
        <p:grpSpPr>
          <a:xfrm>
            <a:off x="1956414" y="2233710"/>
            <a:ext cx="2199193" cy="2416955"/>
            <a:chOff x="1044159" y="2054257"/>
            <a:chExt cx="875684" cy="1724795"/>
          </a:xfrm>
        </p:grpSpPr>
        <p:sp>
          <p:nvSpPr>
            <p:cNvPr id="800" name="Google Shape;800;p52"/>
            <p:cNvSpPr/>
            <p:nvPr/>
          </p:nvSpPr>
          <p:spPr>
            <a:xfrm>
              <a:off x="1044159" y="3428352"/>
              <a:ext cx="870000" cy="3507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(est, 1),(est, 1),(voiture,1) </a:t>
              </a:r>
              <a:endParaRPr sz="1000" b="1">
                <a:solidFill>
                  <a:srgbClr val="FFFFFF"/>
                </a:solidFill>
              </a:endParaRPr>
            </a:p>
          </p:txBody>
        </p:sp>
        <p:sp>
          <p:nvSpPr>
            <p:cNvPr id="801" name="Google Shape;801;p52"/>
            <p:cNvSpPr/>
            <p:nvPr/>
          </p:nvSpPr>
          <p:spPr>
            <a:xfrm>
              <a:off x="1049843" y="2741301"/>
              <a:ext cx="870000" cy="3507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b="1">
                  <a:solidFill>
                    <a:srgbClr val="FFFFFF"/>
                  </a:solidFill>
                </a:rPr>
                <a:t>(pomme, 1)</a:t>
              </a:r>
              <a:endParaRPr sz="1000" b="1">
                <a:solidFill>
                  <a:srgbClr val="FFFFFF"/>
                </a:solidFill>
              </a:endParaRPr>
            </a:p>
          </p:txBody>
        </p:sp>
        <p:sp>
          <p:nvSpPr>
            <p:cNvPr id="802" name="Google Shape;802;p52"/>
            <p:cNvSpPr/>
            <p:nvPr/>
          </p:nvSpPr>
          <p:spPr>
            <a:xfrm>
              <a:off x="1049843" y="3087969"/>
              <a:ext cx="870000" cy="3507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(rouge, 1), (rouge, 1)</a:t>
              </a:r>
              <a:endParaRPr sz="1000" b="1">
                <a:solidFill>
                  <a:srgbClr val="FFFFFF"/>
                </a:solidFill>
              </a:endParaRPr>
            </a:p>
          </p:txBody>
        </p:sp>
        <p:sp>
          <p:nvSpPr>
            <p:cNvPr id="803" name="Google Shape;803;p52"/>
            <p:cNvSpPr/>
            <p:nvPr/>
          </p:nvSpPr>
          <p:spPr>
            <a:xfrm>
              <a:off x="1049216" y="2054257"/>
              <a:ext cx="870000" cy="3507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(la,1),(la, 1)</a:t>
              </a:r>
              <a:endParaRPr/>
            </a:p>
          </p:txBody>
        </p:sp>
      </p:grpSp>
      <p:grpSp>
        <p:nvGrpSpPr>
          <p:cNvPr id="804" name="Google Shape;804;p52"/>
          <p:cNvGrpSpPr/>
          <p:nvPr/>
        </p:nvGrpSpPr>
        <p:grpSpPr>
          <a:xfrm>
            <a:off x="6046754" y="2340922"/>
            <a:ext cx="2551188" cy="1897699"/>
            <a:chOff x="1038475" y="2130900"/>
            <a:chExt cx="870000" cy="1397525"/>
          </a:xfrm>
        </p:grpSpPr>
        <p:sp>
          <p:nvSpPr>
            <p:cNvPr id="805" name="Google Shape;805;p52"/>
            <p:cNvSpPr/>
            <p:nvPr/>
          </p:nvSpPr>
          <p:spPr>
            <a:xfrm>
              <a:off x="1038475" y="2476325"/>
              <a:ext cx="870000" cy="350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(d,1), (adam, 1)</a:t>
              </a:r>
              <a:endParaRPr sz="1000" b="1">
                <a:solidFill>
                  <a:srgbClr val="FFFFFF"/>
                </a:solidFill>
              </a:endParaRPr>
            </a:p>
          </p:txBody>
        </p:sp>
        <p:sp>
          <p:nvSpPr>
            <p:cNvPr id="806" name="Google Shape;806;p52"/>
            <p:cNvSpPr/>
            <p:nvPr/>
          </p:nvSpPr>
          <p:spPr>
            <a:xfrm>
              <a:off x="1038475" y="2827025"/>
              <a:ext cx="870000" cy="350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(de, 1), (terre, 1)</a:t>
              </a:r>
              <a:endParaRPr sz="1000" b="1">
                <a:solidFill>
                  <a:srgbClr val="FFFFFF"/>
                </a:solidFill>
              </a:endParaRPr>
            </a:p>
          </p:txBody>
        </p:sp>
        <p:sp>
          <p:nvSpPr>
            <p:cNvPr id="807" name="Google Shape;807;p52"/>
            <p:cNvSpPr/>
            <p:nvPr/>
          </p:nvSpPr>
          <p:spPr>
            <a:xfrm>
              <a:off x="1038475" y="3177725"/>
              <a:ext cx="870000" cy="350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b="1">
                <a:solidFill>
                  <a:srgbClr val="FFFFFF"/>
                </a:solidFill>
              </a:endParaRPr>
            </a:p>
          </p:txBody>
        </p:sp>
        <p:sp>
          <p:nvSpPr>
            <p:cNvPr id="808" name="Google Shape;808;p52"/>
            <p:cNvSpPr/>
            <p:nvPr/>
          </p:nvSpPr>
          <p:spPr>
            <a:xfrm>
              <a:off x="1038475" y="2130900"/>
              <a:ext cx="870000" cy="350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(et, 1)</a:t>
              </a:r>
              <a:endParaRPr sz="1000" b="1">
                <a:solidFill>
                  <a:srgbClr val="FFFFFF"/>
                </a:solidFill>
              </a:endParaRPr>
            </a:p>
          </p:txBody>
        </p:sp>
      </p:grpSp>
      <p:sp>
        <p:nvSpPr>
          <p:cNvPr id="809" name="Google Shape;809;p52"/>
          <p:cNvSpPr/>
          <p:nvPr/>
        </p:nvSpPr>
        <p:spPr>
          <a:xfrm>
            <a:off x="1972351" y="2719475"/>
            <a:ext cx="2181600" cy="4770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(la,1),(la,1),(pomme, 1),(pomme, 1)</a:t>
            </a:r>
            <a:endParaRPr sz="1000" b="1">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53"/>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a:solidFill>
                  <a:srgbClr val="4A86E8"/>
                </a:solidFill>
              </a:rPr>
              <a:t>Map-Reduce</a:t>
            </a:r>
            <a:endParaRPr>
              <a:solidFill>
                <a:srgbClr val="4A86E8"/>
              </a:solidFill>
            </a:endParaRPr>
          </a:p>
          <a:p>
            <a:pPr marL="0" lvl="0" indent="0" algn="l" rtl="0">
              <a:spcBef>
                <a:spcPts val="0"/>
              </a:spcBef>
              <a:spcAft>
                <a:spcPts val="0"/>
              </a:spcAft>
              <a:buClr>
                <a:schemeClr val="dk1"/>
              </a:buClr>
              <a:buSzPts val="1100"/>
              <a:buFont typeface="Arial"/>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815" name="Google Shape;815;p53"/>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4A86E8"/>
              </a:buClr>
              <a:buSzPts val="1600"/>
              <a:buChar char="➢"/>
            </a:pPr>
            <a:r>
              <a:rPr lang="fr">
                <a:solidFill>
                  <a:srgbClr val="38761D"/>
                </a:solidFill>
              </a:rPr>
              <a:t>Etape 3 Reduce</a:t>
            </a:r>
            <a:r>
              <a:rPr lang="fr" sz="1600">
                <a:solidFill>
                  <a:schemeClr val="dk1"/>
                </a:solidFill>
              </a:rPr>
              <a:t>: Additionner les valeurs des mêmes clés</a:t>
            </a:r>
            <a:endParaRPr sz="1600">
              <a:solidFill>
                <a:schemeClr val="dk1"/>
              </a:solidFill>
            </a:endParaRPr>
          </a:p>
          <a:p>
            <a:pPr marL="0" marR="0" lvl="0" indent="0" algn="l" rtl="0">
              <a:lnSpc>
                <a:spcPct val="100000"/>
              </a:lnSpc>
              <a:spcBef>
                <a:spcPts val="1600"/>
              </a:spcBef>
              <a:spcAft>
                <a:spcPts val="0"/>
              </a:spcAft>
              <a:buNone/>
            </a:pPr>
            <a:endParaRPr sz="1000" b="1">
              <a:solidFill>
                <a:srgbClr val="FFFFFF"/>
              </a:solidFill>
            </a:endParaRPr>
          </a:p>
        </p:txBody>
      </p:sp>
      <p:sp>
        <p:nvSpPr>
          <p:cNvPr id="816" name="Google Shape;816;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25</a:t>
            </a:fld>
            <a:endParaRPr/>
          </a:p>
        </p:txBody>
      </p:sp>
      <p:sp>
        <p:nvSpPr>
          <p:cNvPr id="817" name="Google Shape;817;p53"/>
          <p:cNvSpPr/>
          <p:nvPr/>
        </p:nvSpPr>
        <p:spPr>
          <a:xfrm>
            <a:off x="2124150" y="1390700"/>
            <a:ext cx="1428300" cy="843000"/>
          </a:xfrm>
          <a:prstGeom prst="wave">
            <a:avLst>
              <a:gd name="adj1" fmla="val 12500"/>
              <a:gd name="adj2" fmla="val 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La pomme est rouge, La voiture est rouge</a:t>
            </a:r>
            <a:endParaRPr sz="1000" b="1">
              <a:solidFill>
                <a:srgbClr val="FFFFFF"/>
              </a:solidFill>
            </a:endParaRPr>
          </a:p>
        </p:txBody>
      </p:sp>
      <p:sp>
        <p:nvSpPr>
          <p:cNvPr id="818" name="Google Shape;818;p53"/>
          <p:cNvSpPr/>
          <p:nvPr/>
        </p:nvSpPr>
        <p:spPr>
          <a:xfrm>
            <a:off x="6255800" y="1390700"/>
            <a:ext cx="1428300" cy="843000"/>
          </a:xfrm>
          <a:prstGeom prst="wave">
            <a:avLst>
              <a:gd name="adj1" fmla="val 12500"/>
              <a:gd name="adj2" fmla="val 0"/>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La pomme d’adam et la pomme de terre</a:t>
            </a:r>
            <a:endParaRPr sz="1000" b="1">
              <a:solidFill>
                <a:srgbClr val="FFFFFF"/>
              </a:solidFill>
            </a:endParaRPr>
          </a:p>
        </p:txBody>
      </p:sp>
      <p:sp>
        <p:nvSpPr>
          <p:cNvPr id="819" name="Google Shape;819;p53"/>
          <p:cNvSpPr/>
          <p:nvPr/>
        </p:nvSpPr>
        <p:spPr>
          <a:xfrm>
            <a:off x="761212" y="1283439"/>
            <a:ext cx="1134300" cy="105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Node</a:t>
            </a:r>
            <a:endParaRPr/>
          </a:p>
        </p:txBody>
      </p:sp>
      <p:sp>
        <p:nvSpPr>
          <p:cNvPr id="820" name="Google Shape;820;p53"/>
          <p:cNvSpPr/>
          <p:nvPr/>
        </p:nvSpPr>
        <p:spPr>
          <a:xfrm>
            <a:off x="1140561" y="1743050"/>
            <a:ext cx="375600" cy="4221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A</a:t>
            </a:r>
            <a:endParaRPr b="1">
              <a:solidFill>
                <a:srgbClr val="FFFFFF"/>
              </a:solidFill>
            </a:endParaRPr>
          </a:p>
        </p:txBody>
      </p:sp>
      <p:grpSp>
        <p:nvGrpSpPr>
          <p:cNvPr id="821" name="Google Shape;821;p53"/>
          <p:cNvGrpSpPr/>
          <p:nvPr/>
        </p:nvGrpSpPr>
        <p:grpSpPr>
          <a:xfrm>
            <a:off x="4865262" y="1283439"/>
            <a:ext cx="1134300" cy="1057500"/>
            <a:chOff x="6449937" y="1283439"/>
            <a:chExt cx="1134300" cy="1057500"/>
          </a:xfrm>
        </p:grpSpPr>
        <p:sp>
          <p:nvSpPr>
            <p:cNvPr id="822" name="Google Shape;822;p53"/>
            <p:cNvSpPr/>
            <p:nvPr/>
          </p:nvSpPr>
          <p:spPr>
            <a:xfrm>
              <a:off x="6449937" y="1283439"/>
              <a:ext cx="1134300" cy="105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Node</a:t>
              </a:r>
              <a:endParaRPr/>
            </a:p>
          </p:txBody>
        </p:sp>
        <p:sp>
          <p:nvSpPr>
            <p:cNvPr id="823" name="Google Shape;823;p53"/>
            <p:cNvSpPr/>
            <p:nvPr/>
          </p:nvSpPr>
          <p:spPr>
            <a:xfrm>
              <a:off x="6806014" y="1719963"/>
              <a:ext cx="422100" cy="4221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solidFill>
                    <a:srgbClr val="FFFFFF"/>
                  </a:solidFill>
                </a:rPr>
                <a:t>B</a:t>
              </a:r>
              <a:endParaRPr/>
            </a:p>
          </p:txBody>
        </p:sp>
      </p:grpSp>
      <p:grpSp>
        <p:nvGrpSpPr>
          <p:cNvPr id="824" name="Google Shape;824;p53"/>
          <p:cNvGrpSpPr/>
          <p:nvPr/>
        </p:nvGrpSpPr>
        <p:grpSpPr>
          <a:xfrm>
            <a:off x="1969114" y="2233710"/>
            <a:ext cx="2186493" cy="2430451"/>
            <a:chOff x="1049216" y="2054257"/>
            <a:chExt cx="870627" cy="1734426"/>
          </a:xfrm>
        </p:grpSpPr>
        <p:sp>
          <p:nvSpPr>
            <p:cNvPr id="825" name="Google Shape;825;p53"/>
            <p:cNvSpPr/>
            <p:nvPr/>
          </p:nvSpPr>
          <p:spPr>
            <a:xfrm>
              <a:off x="1049216" y="3437983"/>
              <a:ext cx="870000" cy="3507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dirty="0">
                  <a:solidFill>
                    <a:srgbClr val="FFFFFF"/>
                  </a:solidFill>
                </a:rPr>
                <a:t>(voiture,1) </a:t>
              </a:r>
              <a:endParaRPr sz="1000" b="1" dirty="0">
                <a:solidFill>
                  <a:srgbClr val="FFFFFF"/>
                </a:solidFill>
              </a:endParaRPr>
            </a:p>
          </p:txBody>
        </p:sp>
        <p:sp>
          <p:nvSpPr>
            <p:cNvPr id="826" name="Google Shape;826;p53"/>
            <p:cNvSpPr/>
            <p:nvPr/>
          </p:nvSpPr>
          <p:spPr>
            <a:xfrm>
              <a:off x="1049843" y="2741301"/>
              <a:ext cx="870000" cy="3507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b="1">
                  <a:solidFill>
                    <a:srgbClr val="FFFFFF"/>
                  </a:solidFill>
                </a:rPr>
                <a:t>(rouge, 2)</a:t>
              </a:r>
              <a:endParaRPr sz="1000" b="1">
                <a:solidFill>
                  <a:srgbClr val="FFFFFF"/>
                </a:solidFill>
              </a:endParaRPr>
            </a:p>
          </p:txBody>
        </p:sp>
        <p:sp>
          <p:nvSpPr>
            <p:cNvPr id="827" name="Google Shape;827;p53"/>
            <p:cNvSpPr/>
            <p:nvPr/>
          </p:nvSpPr>
          <p:spPr>
            <a:xfrm>
              <a:off x="1049843" y="3087969"/>
              <a:ext cx="870000" cy="3507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(est, 2)</a:t>
              </a:r>
              <a:endParaRPr sz="1000" b="1">
                <a:solidFill>
                  <a:srgbClr val="FFFFFF"/>
                </a:solidFill>
              </a:endParaRPr>
            </a:p>
          </p:txBody>
        </p:sp>
        <p:sp>
          <p:nvSpPr>
            <p:cNvPr id="828" name="Google Shape;828;p53"/>
            <p:cNvSpPr/>
            <p:nvPr/>
          </p:nvSpPr>
          <p:spPr>
            <a:xfrm>
              <a:off x="1049216" y="2054257"/>
              <a:ext cx="870000" cy="3507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(la, 4)</a:t>
              </a:r>
              <a:endParaRPr/>
            </a:p>
          </p:txBody>
        </p:sp>
      </p:grpSp>
      <p:grpSp>
        <p:nvGrpSpPr>
          <p:cNvPr id="829" name="Google Shape;829;p53"/>
          <p:cNvGrpSpPr/>
          <p:nvPr/>
        </p:nvGrpSpPr>
        <p:grpSpPr>
          <a:xfrm>
            <a:off x="6046754" y="2340922"/>
            <a:ext cx="2551188" cy="1897699"/>
            <a:chOff x="1038475" y="2130900"/>
            <a:chExt cx="870000" cy="1397525"/>
          </a:xfrm>
        </p:grpSpPr>
        <p:sp>
          <p:nvSpPr>
            <p:cNvPr id="830" name="Google Shape;830;p53"/>
            <p:cNvSpPr/>
            <p:nvPr/>
          </p:nvSpPr>
          <p:spPr>
            <a:xfrm>
              <a:off x="1038475" y="2476325"/>
              <a:ext cx="870000" cy="350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(d,1), (adam, 1)</a:t>
              </a:r>
              <a:endParaRPr sz="1000" b="1">
                <a:solidFill>
                  <a:srgbClr val="FFFFFF"/>
                </a:solidFill>
              </a:endParaRPr>
            </a:p>
          </p:txBody>
        </p:sp>
        <p:sp>
          <p:nvSpPr>
            <p:cNvPr id="831" name="Google Shape;831;p53"/>
            <p:cNvSpPr/>
            <p:nvPr/>
          </p:nvSpPr>
          <p:spPr>
            <a:xfrm>
              <a:off x="1038475" y="2827025"/>
              <a:ext cx="870000" cy="350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(de, 1), (terre, 1)</a:t>
              </a:r>
              <a:endParaRPr sz="1000" b="1">
                <a:solidFill>
                  <a:srgbClr val="FFFFFF"/>
                </a:solidFill>
              </a:endParaRPr>
            </a:p>
          </p:txBody>
        </p:sp>
        <p:sp>
          <p:nvSpPr>
            <p:cNvPr id="832" name="Google Shape;832;p53"/>
            <p:cNvSpPr/>
            <p:nvPr/>
          </p:nvSpPr>
          <p:spPr>
            <a:xfrm>
              <a:off x="1038475" y="3177725"/>
              <a:ext cx="870000" cy="350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b="1">
                <a:solidFill>
                  <a:srgbClr val="FFFFFF"/>
                </a:solidFill>
              </a:endParaRPr>
            </a:p>
          </p:txBody>
        </p:sp>
        <p:sp>
          <p:nvSpPr>
            <p:cNvPr id="833" name="Google Shape;833;p53"/>
            <p:cNvSpPr/>
            <p:nvPr/>
          </p:nvSpPr>
          <p:spPr>
            <a:xfrm>
              <a:off x="1038475" y="2130900"/>
              <a:ext cx="870000" cy="350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(et, 1)</a:t>
              </a:r>
              <a:endParaRPr sz="1000" b="1">
                <a:solidFill>
                  <a:srgbClr val="FFFFFF"/>
                </a:solidFill>
              </a:endParaRPr>
            </a:p>
          </p:txBody>
        </p:sp>
      </p:grpSp>
      <p:sp>
        <p:nvSpPr>
          <p:cNvPr id="834" name="Google Shape;834;p53"/>
          <p:cNvSpPr/>
          <p:nvPr/>
        </p:nvSpPr>
        <p:spPr>
          <a:xfrm>
            <a:off x="1972351" y="2719475"/>
            <a:ext cx="2181600" cy="4770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(pomme, 3)</a:t>
            </a:r>
            <a:endParaRPr sz="1000" b="1">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54"/>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a:solidFill>
                  <a:srgbClr val="4A86E8"/>
                </a:solidFill>
              </a:rPr>
              <a:t>Map-Reduce</a:t>
            </a:r>
            <a:endParaRPr>
              <a:solidFill>
                <a:srgbClr val="4A86E8"/>
              </a:solidFill>
            </a:endParaRPr>
          </a:p>
          <a:p>
            <a:pPr marL="0" lvl="0" indent="0" algn="l" rtl="0">
              <a:spcBef>
                <a:spcPts val="0"/>
              </a:spcBef>
              <a:spcAft>
                <a:spcPts val="0"/>
              </a:spcAft>
              <a:buClr>
                <a:schemeClr val="dk1"/>
              </a:buClr>
              <a:buSzPts val="1100"/>
              <a:buFont typeface="Arial"/>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840" name="Google Shape;840;p54"/>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4A86E8"/>
              </a:buClr>
              <a:buSzPts val="1600"/>
              <a:buChar char="➢"/>
            </a:pPr>
            <a:r>
              <a:rPr lang="fr">
                <a:solidFill>
                  <a:srgbClr val="38761D"/>
                </a:solidFill>
              </a:rPr>
              <a:t>Map - Shuffle and Sort - Reduce</a:t>
            </a:r>
            <a:endParaRPr sz="1600">
              <a:solidFill>
                <a:schemeClr val="dk1"/>
              </a:solidFill>
            </a:endParaRPr>
          </a:p>
          <a:p>
            <a:pPr marL="0" marR="0" lvl="0" indent="0" algn="l" rtl="0">
              <a:lnSpc>
                <a:spcPct val="100000"/>
              </a:lnSpc>
              <a:spcBef>
                <a:spcPts val="1600"/>
              </a:spcBef>
              <a:spcAft>
                <a:spcPts val="0"/>
              </a:spcAft>
              <a:buNone/>
            </a:pPr>
            <a:endParaRPr sz="1000" b="1">
              <a:solidFill>
                <a:srgbClr val="FFFFFF"/>
              </a:solidFill>
            </a:endParaRPr>
          </a:p>
        </p:txBody>
      </p:sp>
      <p:sp>
        <p:nvSpPr>
          <p:cNvPr id="841" name="Google Shape;841;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26</a:t>
            </a:fld>
            <a:endParaRPr/>
          </a:p>
        </p:txBody>
      </p:sp>
      <p:sp>
        <p:nvSpPr>
          <p:cNvPr id="842" name="Google Shape;842;p54"/>
          <p:cNvSpPr/>
          <p:nvPr/>
        </p:nvSpPr>
        <p:spPr>
          <a:xfrm>
            <a:off x="822700" y="2049975"/>
            <a:ext cx="1483500" cy="101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t>MAP</a:t>
            </a:r>
            <a:endParaRPr b="1"/>
          </a:p>
        </p:txBody>
      </p:sp>
      <p:sp>
        <p:nvSpPr>
          <p:cNvPr id="843" name="Google Shape;843;p54"/>
          <p:cNvSpPr/>
          <p:nvPr/>
        </p:nvSpPr>
        <p:spPr>
          <a:xfrm>
            <a:off x="6174250" y="2049975"/>
            <a:ext cx="1483500" cy="101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t>REDUCE</a:t>
            </a:r>
            <a:endParaRPr/>
          </a:p>
        </p:txBody>
      </p:sp>
      <p:sp>
        <p:nvSpPr>
          <p:cNvPr id="844" name="Google Shape;844;p54"/>
          <p:cNvSpPr/>
          <p:nvPr/>
        </p:nvSpPr>
        <p:spPr>
          <a:xfrm>
            <a:off x="3498475" y="2049975"/>
            <a:ext cx="1483500" cy="101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b="1"/>
              <a:t>SHUFFLE</a:t>
            </a:r>
            <a:endParaRPr/>
          </a:p>
        </p:txBody>
      </p:sp>
      <p:sp>
        <p:nvSpPr>
          <p:cNvPr id="845" name="Google Shape;845;p54"/>
          <p:cNvSpPr/>
          <p:nvPr/>
        </p:nvSpPr>
        <p:spPr>
          <a:xfrm>
            <a:off x="2319725" y="2495050"/>
            <a:ext cx="1178700" cy="101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4"/>
          <p:cNvSpPr/>
          <p:nvPr/>
        </p:nvSpPr>
        <p:spPr>
          <a:xfrm>
            <a:off x="4981975" y="2458650"/>
            <a:ext cx="1178700" cy="101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55"/>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a:solidFill>
                  <a:srgbClr val="4A86E8"/>
                </a:solidFill>
              </a:rPr>
              <a:t>Map-Reduce</a:t>
            </a:r>
            <a:endParaRPr>
              <a:solidFill>
                <a:srgbClr val="4A86E8"/>
              </a:solidFill>
            </a:endParaRPr>
          </a:p>
          <a:p>
            <a:pPr marL="0" lvl="0" indent="0" algn="l" rtl="0">
              <a:spcBef>
                <a:spcPts val="0"/>
              </a:spcBef>
              <a:spcAft>
                <a:spcPts val="0"/>
              </a:spcAft>
              <a:buClr>
                <a:schemeClr val="dk1"/>
              </a:buClr>
              <a:buSzPts val="1100"/>
              <a:buFont typeface="Arial"/>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852" name="Google Shape;852;p55"/>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4A86E8"/>
              </a:buClr>
              <a:buSzPts val="1600"/>
              <a:buChar char="➢"/>
            </a:pPr>
            <a:r>
              <a:rPr lang="fr">
                <a:solidFill>
                  <a:srgbClr val="38761D"/>
                </a:solidFill>
              </a:rPr>
              <a:t>Premier moteur de recherche Google avec Map-Reduce</a:t>
            </a:r>
            <a:endParaRPr>
              <a:solidFill>
                <a:srgbClr val="38761D"/>
              </a:solidFill>
            </a:endParaRPr>
          </a:p>
          <a:p>
            <a:pPr marL="0" marR="0" lvl="0" indent="0" algn="l" rtl="0">
              <a:lnSpc>
                <a:spcPct val="100000"/>
              </a:lnSpc>
              <a:spcBef>
                <a:spcPts val="1600"/>
              </a:spcBef>
              <a:spcAft>
                <a:spcPts val="0"/>
              </a:spcAft>
              <a:buNone/>
            </a:pPr>
            <a:endParaRPr sz="1000" b="1">
              <a:solidFill>
                <a:srgbClr val="FFFFFF"/>
              </a:solidFill>
            </a:endParaRPr>
          </a:p>
        </p:txBody>
      </p:sp>
      <p:sp>
        <p:nvSpPr>
          <p:cNvPr id="853" name="Google Shape;853;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27</a:t>
            </a:fld>
            <a:endParaRPr/>
          </a:p>
        </p:txBody>
      </p:sp>
      <p:sp>
        <p:nvSpPr>
          <p:cNvPr id="854" name="Google Shape;854;p55"/>
          <p:cNvSpPr/>
          <p:nvPr/>
        </p:nvSpPr>
        <p:spPr>
          <a:xfrm>
            <a:off x="2124150" y="1390700"/>
            <a:ext cx="1428300" cy="843000"/>
          </a:xfrm>
          <a:prstGeom prst="wave">
            <a:avLst>
              <a:gd name="adj1" fmla="val 12500"/>
              <a:gd name="adj2" fmla="val 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La pomme est rouge, La voiture est rouge</a:t>
            </a:r>
            <a:endParaRPr sz="1000" b="1">
              <a:solidFill>
                <a:srgbClr val="FFFFFF"/>
              </a:solidFill>
            </a:endParaRPr>
          </a:p>
        </p:txBody>
      </p:sp>
      <p:grpSp>
        <p:nvGrpSpPr>
          <p:cNvPr id="855" name="Google Shape;855;p55"/>
          <p:cNvGrpSpPr/>
          <p:nvPr/>
        </p:nvGrpSpPr>
        <p:grpSpPr>
          <a:xfrm>
            <a:off x="761212" y="1283439"/>
            <a:ext cx="1134300" cy="1057500"/>
            <a:chOff x="761212" y="1283439"/>
            <a:chExt cx="1134300" cy="1057500"/>
          </a:xfrm>
        </p:grpSpPr>
        <p:sp>
          <p:nvSpPr>
            <p:cNvPr id="856" name="Google Shape;856;p55"/>
            <p:cNvSpPr/>
            <p:nvPr/>
          </p:nvSpPr>
          <p:spPr>
            <a:xfrm>
              <a:off x="761212" y="1283439"/>
              <a:ext cx="1134300" cy="105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Node</a:t>
              </a:r>
              <a:endParaRPr/>
            </a:p>
          </p:txBody>
        </p:sp>
        <p:sp>
          <p:nvSpPr>
            <p:cNvPr id="857" name="Google Shape;857;p55"/>
            <p:cNvSpPr/>
            <p:nvPr/>
          </p:nvSpPr>
          <p:spPr>
            <a:xfrm>
              <a:off x="1140561" y="1743050"/>
              <a:ext cx="375600" cy="4221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A</a:t>
              </a:r>
              <a:endParaRPr b="1">
                <a:solidFill>
                  <a:srgbClr val="FFFFFF"/>
                </a:solidFill>
              </a:endParaRPr>
            </a:p>
          </p:txBody>
        </p:sp>
      </p:grpSp>
      <p:grpSp>
        <p:nvGrpSpPr>
          <p:cNvPr id="858" name="Google Shape;858;p55"/>
          <p:cNvGrpSpPr/>
          <p:nvPr/>
        </p:nvGrpSpPr>
        <p:grpSpPr>
          <a:xfrm>
            <a:off x="1968975" y="2233700"/>
            <a:ext cx="2204421" cy="1795127"/>
            <a:chOff x="1049144" y="2054263"/>
            <a:chExt cx="870384" cy="958168"/>
          </a:xfrm>
        </p:grpSpPr>
        <p:sp>
          <p:nvSpPr>
            <p:cNvPr id="859" name="Google Shape;859;p55"/>
            <p:cNvSpPr/>
            <p:nvPr/>
          </p:nvSpPr>
          <p:spPr>
            <a:xfrm>
              <a:off x="1049527" y="2661731"/>
              <a:ext cx="870000" cy="3507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(pomme, www.pomme0.net )</a:t>
              </a:r>
              <a:endParaRPr sz="1000" b="1">
                <a:solidFill>
                  <a:srgbClr val="FFFFFF"/>
                </a:solidFill>
              </a:endParaRPr>
            </a:p>
          </p:txBody>
        </p:sp>
        <p:sp>
          <p:nvSpPr>
            <p:cNvPr id="860" name="Google Shape;860;p55"/>
            <p:cNvSpPr/>
            <p:nvPr/>
          </p:nvSpPr>
          <p:spPr>
            <a:xfrm>
              <a:off x="1049144" y="2054263"/>
              <a:ext cx="870000" cy="3057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(la, www</a:t>
              </a:r>
              <a:r>
                <a:rPr lang="fr" sz="1000" b="1">
                  <a:solidFill>
                    <a:srgbClr val="FFFFFF"/>
                  </a:solidFill>
                  <a:uFill>
                    <a:noFill/>
                  </a:uFill>
                  <a:hlinkClick r:id="rId3"/>
                </a:rPr>
                <a:t>.la1.co</a:t>
              </a:r>
              <a:r>
                <a:rPr lang="fr" sz="1000" b="1">
                  <a:solidFill>
                    <a:srgbClr val="FFFFFF"/>
                  </a:solidFill>
                </a:rPr>
                <a:t>m ),(la, www.la2.fr)</a:t>
              </a:r>
              <a:endParaRPr/>
            </a:p>
          </p:txBody>
        </p:sp>
      </p:grpSp>
      <p:sp>
        <p:nvSpPr>
          <p:cNvPr id="861" name="Google Shape;861;p55"/>
          <p:cNvSpPr/>
          <p:nvPr/>
        </p:nvSpPr>
        <p:spPr>
          <a:xfrm>
            <a:off x="1980875" y="2799100"/>
            <a:ext cx="2181600" cy="572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solidFill>
                  <a:srgbClr val="FFFFFF"/>
                </a:solidFill>
              </a:rPr>
              <a:t>(pomme, www.pomme1.com), (pomme, www.pomme2.org )</a:t>
            </a:r>
            <a:endParaRPr sz="1000" b="1">
              <a:solidFill>
                <a:srgbClr val="FFFFFF"/>
              </a:solidFill>
            </a:endParaRPr>
          </a:p>
        </p:txBody>
      </p:sp>
      <p:pic>
        <p:nvPicPr>
          <p:cNvPr id="862" name="Google Shape;862;p55"/>
          <p:cNvPicPr preferRelativeResize="0"/>
          <p:nvPr/>
        </p:nvPicPr>
        <p:blipFill rotWithShape="1">
          <a:blip r:embed="rId4">
            <a:alphaModFix/>
          </a:blip>
          <a:srcRect t="11668"/>
          <a:stretch/>
        </p:blipFill>
        <p:spPr>
          <a:xfrm>
            <a:off x="4511300" y="1359101"/>
            <a:ext cx="4162474" cy="572700"/>
          </a:xfrm>
          <a:prstGeom prst="rect">
            <a:avLst/>
          </a:prstGeom>
          <a:noFill/>
          <a:ln>
            <a:noFill/>
          </a:ln>
        </p:spPr>
      </p:pic>
      <p:sp>
        <p:nvSpPr>
          <p:cNvPr id="863" name="Google Shape;863;p55"/>
          <p:cNvSpPr/>
          <p:nvPr/>
        </p:nvSpPr>
        <p:spPr>
          <a:xfrm>
            <a:off x="4776650" y="1925400"/>
            <a:ext cx="2661300" cy="1292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000" b="1"/>
              <a:t>(pomme, </a:t>
            </a:r>
            <a:r>
              <a:rPr lang="fr" sz="1000" b="1" u="sng">
                <a:solidFill>
                  <a:srgbClr val="0000FF"/>
                </a:solidFill>
              </a:rPr>
              <a:t>www.pomme1.com</a:t>
            </a:r>
            <a:r>
              <a:rPr lang="fr" sz="1000" b="1"/>
              <a:t>), </a:t>
            </a:r>
            <a:endParaRPr sz="1000" b="1"/>
          </a:p>
          <a:p>
            <a:pPr marL="0" marR="0" lvl="0" indent="0" algn="ctr" rtl="0">
              <a:lnSpc>
                <a:spcPct val="100000"/>
              </a:lnSpc>
              <a:spcBef>
                <a:spcPts val="0"/>
              </a:spcBef>
              <a:spcAft>
                <a:spcPts val="0"/>
              </a:spcAft>
              <a:buNone/>
            </a:pPr>
            <a:r>
              <a:rPr lang="fr" sz="1000" b="1"/>
              <a:t>(pomme, </a:t>
            </a:r>
            <a:r>
              <a:rPr lang="fr" sz="1000" b="1" u="sng">
                <a:solidFill>
                  <a:srgbClr val="0000FF"/>
                </a:solidFill>
              </a:rPr>
              <a:t>www.pomme2.org</a:t>
            </a:r>
            <a:r>
              <a:rPr lang="fr" sz="1000" b="1"/>
              <a:t> ),</a:t>
            </a:r>
            <a:endParaRPr sz="1000" b="1"/>
          </a:p>
          <a:p>
            <a:pPr marL="0" lvl="0" indent="0" algn="ctr" rtl="0">
              <a:spcBef>
                <a:spcPts val="0"/>
              </a:spcBef>
              <a:spcAft>
                <a:spcPts val="0"/>
              </a:spcAft>
              <a:buClr>
                <a:schemeClr val="dk1"/>
              </a:buClr>
              <a:buSzPts val="1100"/>
              <a:buFont typeface="Arial"/>
              <a:buNone/>
            </a:pPr>
            <a:r>
              <a:rPr lang="fr" sz="1000" b="1"/>
              <a:t>(pomme, </a:t>
            </a:r>
            <a:r>
              <a:rPr lang="fr" sz="1000" b="1" u="sng">
                <a:solidFill>
                  <a:srgbClr val="0000FF"/>
                </a:solidFill>
              </a:rPr>
              <a:t>www.pomme0.net</a:t>
            </a:r>
            <a:r>
              <a:rPr lang="fr" sz="1000" b="1"/>
              <a:t> )</a:t>
            </a:r>
            <a:endParaRPr sz="1000" b="1"/>
          </a:p>
          <a:p>
            <a:pPr marL="0" marR="0" lvl="0" indent="0" algn="ctr" rtl="0">
              <a:lnSpc>
                <a:spcPct val="100000"/>
              </a:lnSpc>
              <a:spcBef>
                <a:spcPts val="0"/>
              </a:spcBef>
              <a:spcAft>
                <a:spcPts val="0"/>
              </a:spcAft>
              <a:buNone/>
            </a:pPr>
            <a:endParaRPr sz="1000" b="1">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5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a:solidFill>
                  <a:srgbClr val="4A86E8"/>
                </a:solidFill>
              </a:rPr>
              <a:t>Big Data</a:t>
            </a: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876" name="Google Shape;876;p57"/>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fr" sz="3000" b="1" dirty="0" err="1">
                <a:solidFill>
                  <a:srgbClr val="38761D"/>
                </a:solidFill>
              </a:rPr>
              <a:t>Hadoop</a:t>
            </a:r>
            <a:r>
              <a:rPr lang="fr" sz="3000" b="1" dirty="0">
                <a:solidFill>
                  <a:srgbClr val="38761D"/>
                </a:solidFill>
              </a:rPr>
              <a:t> Quiz</a:t>
            </a:r>
            <a:endParaRPr sz="3000" b="1" dirty="0">
              <a:solidFill>
                <a:schemeClr val="dk1"/>
              </a:solidFill>
            </a:endParaRPr>
          </a:p>
          <a:p>
            <a:pPr marL="0" marR="0" lvl="0" indent="0" algn="l" rtl="0">
              <a:lnSpc>
                <a:spcPct val="115000"/>
              </a:lnSpc>
              <a:spcBef>
                <a:spcPts val="1600"/>
              </a:spcBef>
              <a:spcAft>
                <a:spcPts val="0"/>
              </a:spcAft>
              <a:buNone/>
            </a:pPr>
            <a:endParaRPr sz="1600" dirty="0">
              <a:solidFill>
                <a:schemeClr val="dk1"/>
              </a:solidFill>
            </a:endParaRPr>
          </a:p>
          <a:p>
            <a:pPr marL="0" lvl="0" indent="0">
              <a:spcBef>
                <a:spcPts val="1600"/>
              </a:spcBef>
              <a:buNone/>
            </a:pPr>
            <a:r>
              <a:rPr lang="fr" sz="1600" dirty="0">
                <a:solidFill>
                  <a:schemeClr val="dk1"/>
                </a:solidFill>
              </a:rPr>
              <a:t>Allez sur cette page et répondez au Quiz 5</a:t>
            </a:r>
            <a:r>
              <a:rPr lang="fr-FR" sz="1600" dirty="0">
                <a:solidFill>
                  <a:schemeClr val="dk1"/>
                </a:solidFill>
              </a:rPr>
              <a:t>: </a:t>
            </a:r>
            <a:r>
              <a:rPr lang="fr-FR" sz="1600" dirty="0">
                <a:solidFill>
                  <a:schemeClr val="dk1"/>
                </a:solidFill>
                <a:hlinkClick r:id="rId3"/>
              </a:rPr>
              <a:t>https://kahoot.it/</a:t>
            </a:r>
            <a:r>
              <a:rPr lang="fr-FR" sz="1600" dirty="0">
                <a:solidFill>
                  <a:schemeClr val="dk1"/>
                </a:solidFill>
              </a:rPr>
              <a:t> </a:t>
            </a:r>
            <a:endParaRPr sz="1600" dirty="0">
              <a:solidFill>
                <a:schemeClr val="dk1"/>
              </a:solidFill>
            </a:endParaRPr>
          </a:p>
          <a:p>
            <a:pPr marL="0" marR="0" lvl="0" indent="0" algn="l" rtl="0">
              <a:lnSpc>
                <a:spcPct val="115000"/>
              </a:lnSpc>
              <a:spcBef>
                <a:spcPts val="1600"/>
              </a:spcBef>
              <a:spcAft>
                <a:spcPts val="1600"/>
              </a:spcAft>
              <a:buNone/>
            </a:pPr>
            <a:endParaRPr sz="1600" dirty="0">
              <a:solidFill>
                <a:schemeClr val="dk1"/>
              </a:solidFill>
            </a:endParaRPr>
          </a:p>
        </p:txBody>
      </p:sp>
      <p:sp>
        <p:nvSpPr>
          <p:cNvPr id="877" name="Google Shape;877;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28</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a:solidFill>
                  <a:srgbClr val="4A86E8"/>
                </a:solidFill>
              </a:rPr>
              <a:t>Big Data</a:t>
            </a: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71" name="Google Shape;71;p15"/>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rgbClr val="4A86E8"/>
              </a:buClr>
              <a:buSzPts val="1600"/>
              <a:buChar char="➢"/>
            </a:pPr>
            <a:r>
              <a:rPr lang="fr" sz="1600" dirty="0">
                <a:solidFill>
                  <a:schemeClr val="dk1"/>
                </a:solidFill>
              </a:rPr>
              <a:t>L’expression «</a:t>
            </a:r>
            <a:r>
              <a:rPr lang="fr" sz="1600" dirty="0" err="1">
                <a:solidFill>
                  <a:schemeClr val="dk1"/>
                </a:solidFill>
              </a:rPr>
              <a:t>Big</a:t>
            </a:r>
            <a:r>
              <a:rPr lang="fr" sz="1600" dirty="0">
                <a:solidFill>
                  <a:schemeClr val="dk1"/>
                </a:solidFill>
              </a:rPr>
              <a:t> Data» semble faire son apparition partout ces jours-ci. Et il semble y avoir autant d'utilisations de ce terme qu'il y a de contextes dans lesquels vous le trouvez.</a:t>
            </a:r>
            <a:endParaRPr sz="1600" dirty="0">
              <a:solidFill>
                <a:schemeClr val="dk1"/>
              </a:solidFill>
            </a:endParaRPr>
          </a:p>
          <a:p>
            <a:pPr marL="914400" marR="0" lvl="1" indent="-317500" algn="l" rtl="0">
              <a:lnSpc>
                <a:spcPct val="115000"/>
              </a:lnSpc>
              <a:spcBef>
                <a:spcPts val="0"/>
              </a:spcBef>
              <a:spcAft>
                <a:spcPts val="0"/>
              </a:spcAft>
              <a:buSzPts val="1400"/>
              <a:buChar char="○"/>
            </a:pPr>
            <a:r>
              <a:rPr lang="fr" dirty="0"/>
              <a:t>Le terme «</a:t>
            </a:r>
            <a:r>
              <a:rPr lang="fr" dirty="0" err="1"/>
              <a:t>big</a:t>
            </a:r>
            <a:r>
              <a:rPr lang="fr" dirty="0"/>
              <a:t> data» est souvent utilisé pour faire référence à tout ensemble de données difficile à gérer à l’aide des systèmes de base de données traditionnels</a:t>
            </a:r>
            <a:br>
              <a:rPr lang="fr" dirty="0"/>
            </a:br>
            <a:endParaRPr dirty="0"/>
          </a:p>
          <a:p>
            <a:pPr marL="914400" marR="0" lvl="1" indent="-317500" algn="l" rtl="0">
              <a:lnSpc>
                <a:spcPct val="115000"/>
              </a:lnSpc>
              <a:spcBef>
                <a:spcPts val="0"/>
              </a:spcBef>
              <a:spcAft>
                <a:spcPts val="0"/>
              </a:spcAft>
              <a:buSzPts val="1400"/>
              <a:buChar char="○"/>
            </a:pPr>
            <a:r>
              <a:rPr lang="fr" dirty="0"/>
              <a:t>I</a:t>
            </a:r>
            <a:r>
              <a:rPr lang="fr" dirty="0">
                <a:solidFill>
                  <a:schemeClr val="dk1"/>
                </a:solidFill>
              </a:rPr>
              <a:t>l est également utilisé comme terme pour toute collection de données trop volumineuse pour pouvoir être traitée sur un seul serveur</a:t>
            </a:r>
            <a:br>
              <a:rPr lang="fr" dirty="0">
                <a:solidFill>
                  <a:schemeClr val="dk1"/>
                </a:solidFill>
              </a:rPr>
            </a:br>
            <a:endParaRPr dirty="0"/>
          </a:p>
          <a:p>
            <a:pPr marL="914400" marR="0" lvl="1" indent="-317500" algn="l" rtl="0">
              <a:lnSpc>
                <a:spcPct val="115000"/>
              </a:lnSpc>
              <a:spcBef>
                <a:spcPts val="0"/>
              </a:spcBef>
              <a:spcAft>
                <a:spcPts val="0"/>
              </a:spcAft>
              <a:buSzPts val="1400"/>
              <a:buChar char="○"/>
            </a:pPr>
            <a:r>
              <a:rPr lang="fr" dirty="0"/>
              <a:t>D</a:t>
            </a:r>
            <a:r>
              <a:rPr lang="fr" dirty="0">
                <a:solidFill>
                  <a:schemeClr val="dk1"/>
                </a:solidFill>
              </a:rPr>
              <a:t>'autres encore utilisent simplement le terme «</a:t>
            </a:r>
            <a:r>
              <a:rPr lang="fr" dirty="0" err="1"/>
              <a:t>Big</a:t>
            </a:r>
            <a:r>
              <a:rPr lang="fr" dirty="0"/>
              <a:t> Data</a:t>
            </a:r>
            <a:r>
              <a:rPr lang="fr" dirty="0">
                <a:solidFill>
                  <a:schemeClr val="dk1"/>
                </a:solidFill>
              </a:rPr>
              <a:t>»; parfois, il n’est même pas nécessaire qu’elle soit grande</a:t>
            </a:r>
            <a:br>
              <a:rPr lang="fr" dirty="0"/>
            </a:br>
            <a:endParaRPr dirty="0"/>
          </a:p>
          <a:p>
            <a:pPr marL="457200" marR="0" lvl="0" indent="-330200" algn="l" rtl="0">
              <a:lnSpc>
                <a:spcPct val="115000"/>
              </a:lnSpc>
              <a:spcBef>
                <a:spcPts val="0"/>
              </a:spcBef>
              <a:spcAft>
                <a:spcPts val="0"/>
              </a:spcAft>
              <a:buClr>
                <a:srgbClr val="4A86E8"/>
              </a:buClr>
              <a:buSzPts val="1600"/>
              <a:buChar char="➢"/>
            </a:pPr>
            <a:r>
              <a:rPr lang="fr" sz="1600" b="1" dirty="0">
                <a:solidFill>
                  <a:schemeClr val="dk1"/>
                </a:solidFill>
              </a:rPr>
              <a:t>Donc, En quoi consiste exactement le </a:t>
            </a:r>
            <a:r>
              <a:rPr lang="fr" sz="1600" b="1" dirty="0" err="1">
                <a:solidFill>
                  <a:schemeClr val="dk1"/>
                </a:solidFill>
              </a:rPr>
              <a:t>Big</a:t>
            </a:r>
            <a:r>
              <a:rPr lang="fr" sz="1600" b="1" dirty="0">
                <a:solidFill>
                  <a:schemeClr val="dk1"/>
                </a:solidFill>
              </a:rPr>
              <a:t> Data?</a:t>
            </a:r>
            <a:endParaRPr sz="1600" b="1" dirty="0">
              <a:solidFill>
                <a:schemeClr val="dk1"/>
              </a:solidFill>
            </a:endParaRPr>
          </a:p>
          <a:p>
            <a:pPr marL="457200" marR="0" lvl="0" indent="0" algn="l" rtl="0">
              <a:lnSpc>
                <a:spcPct val="115000"/>
              </a:lnSpc>
              <a:spcBef>
                <a:spcPts val="1600"/>
              </a:spcBef>
              <a:spcAft>
                <a:spcPts val="0"/>
              </a:spcAft>
              <a:buNone/>
            </a:pPr>
            <a:endParaRPr dirty="0"/>
          </a:p>
          <a:p>
            <a:pPr marL="457200" lvl="0" indent="0" algn="l" rtl="0">
              <a:spcBef>
                <a:spcPts val="1600"/>
              </a:spcBef>
              <a:spcAft>
                <a:spcPts val="0"/>
              </a:spcAft>
              <a:buNone/>
            </a:pPr>
            <a:endParaRPr dirty="0">
              <a:solidFill>
                <a:schemeClr val="dk1"/>
              </a:solidFill>
            </a:endParaRPr>
          </a:p>
          <a:p>
            <a:pPr marL="457200" lvl="0" indent="0" algn="l" rtl="0">
              <a:spcBef>
                <a:spcPts val="1600"/>
              </a:spcBef>
              <a:spcAft>
                <a:spcPts val="1600"/>
              </a:spcAft>
              <a:buNone/>
            </a:pPr>
            <a:endParaRPr dirty="0"/>
          </a:p>
        </p:txBody>
      </p:sp>
      <p:sp>
        <p:nvSpPr>
          <p:cNvPr id="72" name="Google Shape;7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build="p" bldLvl="5"/>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a:solidFill>
                  <a:srgbClr val="4A86E8"/>
                </a:solidFill>
              </a:rPr>
              <a:t>Big Data</a:t>
            </a: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78" name="Google Shape;78;p16"/>
          <p:cNvSpPr txBox="1">
            <a:spLocks noGrp="1"/>
          </p:cNvSpPr>
          <p:nvPr>
            <p:ph type="body" idx="1"/>
          </p:nvPr>
        </p:nvSpPr>
        <p:spPr>
          <a:xfrm>
            <a:off x="311700" y="769517"/>
            <a:ext cx="8520600" cy="4090500"/>
          </a:xfrm>
          <a:prstGeom prst="rect">
            <a:avLst/>
          </a:prstGeom>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rgbClr val="4A86E8"/>
              </a:buClr>
              <a:buSzPts val="1600"/>
              <a:buChar char="➢"/>
            </a:pPr>
            <a:r>
              <a:rPr lang="fr" sz="1600" dirty="0">
                <a:solidFill>
                  <a:schemeClr val="dk1"/>
                </a:solidFill>
              </a:rPr>
              <a:t>Une spécification précise de “</a:t>
            </a:r>
            <a:r>
              <a:rPr lang="fr" sz="1600" dirty="0" err="1">
                <a:solidFill>
                  <a:schemeClr val="dk1"/>
                </a:solidFill>
              </a:rPr>
              <a:t>Big</a:t>
            </a:r>
            <a:r>
              <a:rPr lang="fr" sz="1600" dirty="0">
                <a:solidFill>
                  <a:schemeClr val="dk1"/>
                </a:solidFill>
              </a:rPr>
              <a:t>” est insaisissable</a:t>
            </a:r>
            <a:br>
              <a:rPr lang="fr" sz="1600" dirty="0">
                <a:solidFill>
                  <a:schemeClr val="dk1"/>
                </a:solidFill>
              </a:rPr>
            </a:br>
            <a:endParaRPr sz="1600" dirty="0">
              <a:solidFill>
                <a:schemeClr val="dk1"/>
              </a:solidFill>
            </a:endParaRPr>
          </a:p>
          <a:p>
            <a:pPr marL="457200" marR="0" lvl="0" indent="-330200" algn="l" rtl="0">
              <a:lnSpc>
                <a:spcPct val="115000"/>
              </a:lnSpc>
              <a:spcBef>
                <a:spcPts val="0"/>
              </a:spcBef>
              <a:spcAft>
                <a:spcPts val="0"/>
              </a:spcAft>
              <a:buClr>
                <a:srgbClr val="4A86E8"/>
              </a:buClr>
              <a:buSzPts val="1600"/>
              <a:buChar char="➢"/>
            </a:pPr>
            <a:r>
              <a:rPr lang="fr" sz="1600" dirty="0">
                <a:solidFill>
                  <a:schemeClr val="dk1"/>
                </a:solidFill>
              </a:rPr>
              <a:t>Ce qui est considéré comme “</a:t>
            </a:r>
            <a:r>
              <a:rPr lang="fr" sz="1600" dirty="0" err="1">
                <a:solidFill>
                  <a:schemeClr val="dk1"/>
                </a:solidFill>
              </a:rPr>
              <a:t>Big</a:t>
            </a:r>
            <a:r>
              <a:rPr lang="fr" sz="1600" dirty="0">
                <a:solidFill>
                  <a:schemeClr val="dk1"/>
                </a:solidFill>
              </a:rPr>
              <a:t>” pour une organisation peut être “petit” pour une autre.</a:t>
            </a:r>
            <a:br>
              <a:rPr lang="fr" sz="1600" dirty="0">
                <a:solidFill>
                  <a:schemeClr val="dk1"/>
                </a:solidFill>
              </a:rPr>
            </a:br>
            <a:endParaRPr sz="1600" dirty="0">
              <a:solidFill>
                <a:schemeClr val="dk1"/>
              </a:solidFill>
            </a:endParaRPr>
          </a:p>
          <a:p>
            <a:pPr marL="457200" marR="0" lvl="0" indent="-330200" algn="l" rtl="0">
              <a:lnSpc>
                <a:spcPct val="115000"/>
              </a:lnSpc>
              <a:spcBef>
                <a:spcPts val="0"/>
              </a:spcBef>
              <a:spcAft>
                <a:spcPts val="0"/>
              </a:spcAft>
              <a:buClr>
                <a:srgbClr val="4A86E8"/>
              </a:buClr>
              <a:buSzPts val="1600"/>
              <a:buChar char="➢"/>
            </a:pPr>
            <a:r>
              <a:rPr lang="fr" sz="1600" dirty="0">
                <a:solidFill>
                  <a:schemeClr val="dk1"/>
                </a:solidFill>
              </a:rPr>
              <a:t>Ce qui est à grande échelle aujourd'hui semblera probablement à petite échelle dans un avenir proche. </a:t>
            </a:r>
            <a:r>
              <a:rPr lang="fr" sz="1600" dirty="0" err="1">
                <a:solidFill>
                  <a:schemeClr val="dk1"/>
                </a:solidFill>
              </a:rPr>
              <a:t>pétaoctet</a:t>
            </a:r>
            <a:r>
              <a:rPr lang="fr" sz="1600" dirty="0">
                <a:solidFill>
                  <a:schemeClr val="dk1"/>
                </a:solidFill>
              </a:rPr>
              <a:t> est le nouveau téraoctet.</a:t>
            </a:r>
            <a:br>
              <a:rPr lang="fr" sz="1600" dirty="0">
                <a:solidFill>
                  <a:schemeClr val="dk1"/>
                </a:solidFill>
              </a:rPr>
            </a:br>
            <a:endParaRPr sz="1600" dirty="0">
              <a:solidFill>
                <a:schemeClr val="dk1"/>
              </a:solidFill>
            </a:endParaRPr>
          </a:p>
          <a:p>
            <a:pPr marL="457200" marR="0" lvl="0" indent="-330200" algn="l" rtl="0">
              <a:lnSpc>
                <a:spcPct val="115000"/>
              </a:lnSpc>
              <a:spcBef>
                <a:spcPts val="0"/>
              </a:spcBef>
              <a:spcAft>
                <a:spcPts val="0"/>
              </a:spcAft>
              <a:buClr>
                <a:srgbClr val="4A86E8"/>
              </a:buClr>
              <a:buSzPts val="1600"/>
              <a:buChar char="➢"/>
            </a:pPr>
            <a:r>
              <a:rPr lang="fr" sz="1600" dirty="0">
                <a:solidFill>
                  <a:schemeClr val="dk1"/>
                </a:solidFill>
              </a:rPr>
              <a:t>Ainsi, </a:t>
            </a:r>
            <a:r>
              <a:rPr lang="fr" sz="1600" b="1" dirty="0">
                <a:solidFill>
                  <a:schemeClr val="dk1"/>
                </a:solidFill>
              </a:rPr>
              <a:t>la taille</a:t>
            </a:r>
            <a:r>
              <a:rPr lang="fr" sz="1600" dirty="0">
                <a:solidFill>
                  <a:schemeClr val="dk1"/>
                </a:solidFill>
              </a:rPr>
              <a:t> ne peut à elle seule spécifier le </a:t>
            </a:r>
            <a:r>
              <a:rPr lang="fr" sz="1600" dirty="0" err="1">
                <a:solidFill>
                  <a:schemeClr val="dk1"/>
                </a:solidFill>
              </a:rPr>
              <a:t>Big</a:t>
            </a:r>
            <a:r>
              <a:rPr lang="fr" sz="1600" dirty="0">
                <a:solidFill>
                  <a:schemeClr val="dk1"/>
                </a:solidFill>
              </a:rPr>
              <a:t> Data. La </a:t>
            </a:r>
            <a:r>
              <a:rPr lang="fr" sz="1600" b="1" dirty="0">
                <a:solidFill>
                  <a:schemeClr val="dk1"/>
                </a:solidFill>
              </a:rPr>
              <a:t>complexité</a:t>
            </a:r>
            <a:r>
              <a:rPr lang="fr" sz="1600" dirty="0">
                <a:solidFill>
                  <a:schemeClr val="dk1"/>
                </a:solidFill>
              </a:rPr>
              <a:t> des données est un facteur important à prendre en compte.</a:t>
            </a:r>
            <a:endParaRPr sz="1600" dirty="0">
              <a:solidFill>
                <a:schemeClr val="dk1"/>
              </a:solidFill>
            </a:endParaRPr>
          </a:p>
        </p:txBody>
      </p:sp>
      <p:sp>
        <p:nvSpPr>
          <p:cNvPr id="79" name="Google Shape;79;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build="p" bldLvl="5"/>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a:solidFill>
                  <a:srgbClr val="4A86E8"/>
                </a:solidFill>
              </a:rPr>
              <a:t>3V’s du Big Data</a:t>
            </a: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85" name="Google Shape;85;p17"/>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rgbClr val="4A86E8"/>
              </a:buClr>
              <a:buSzPts val="1600"/>
              <a:buChar char="➢"/>
            </a:pPr>
            <a:r>
              <a:rPr lang="fr" sz="1600" dirty="0">
                <a:solidFill>
                  <a:schemeClr val="dk1"/>
                </a:solidFill>
              </a:rPr>
              <a:t>La plupart sont maintenant d’accord avec la caractérisation du </a:t>
            </a:r>
            <a:r>
              <a:rPr lang="fr" sz="1600" dirty="0" err="1">
                <a:solidFill>
                  <a:schemeClr val="dk1"/>
                </a:solidFill>
              </a:rPr>
              <a:t>Big</a:t>
            </a:r>
            <a:r>
              <a:rPr lang="fr" sz="1600" dirty="0">
                <a:solidFill>
                  <a:schemeClr val="dk1"/>
                </a:solidFill>
              </a:rPr>
              <a:t> Data à l’aide des 6 V inventés par Doug </a:t>
            </a:r>
            <a:r>
              <a:rPr lang="fr" sz="1600" dirty="0" err="1">
                <a:solidFill>
                  <a:schemeClr val="dk1"/>
                </a:solidFill>
              </a:rPr>
              <a:t>Laney</a:t>
            </a:r>
            <a:r>
              <a:rPr lang="fr" sz="1600" dirty="0">
                <a:solidFill>
                  <a:schemeClr val="dk1"/>
                </a:solidFill>
              </a:rPr>
              <a:t> de Gartner</a:t>
            </a:r>
            <a:endParaRPr sz="1600" dirty="0">
              <a:solidFill>
                <a:schemeClr val="dk1"/>
              </a:solidFill>
            </a:endParaRPr>
          </a:p>
        </p:txBody>
      </p:sp>
      <p:sp>
        <p:nvSpPr>
          <p:cNvPr id="86" name="Google Shape;86;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build="p" bldLvl="5"/>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5"/>
          <p:cNvSpPr/>
          <p:nvPr/>
        </p:nvSpPr>
        <p:spPr>
          <a:xfrm>
            <a:off x="693360" y="242190"/>
            <a:ext cx="8024400" cy="299430"/>
          </a:xfrm>
          <a:prstGeom prst="rect">
            <a:avLst/>
          </a:prstGeom>
          <a:noFill/>
          <a:ln>
            <a:noFill/>
          </a:ln>
        </p:spPr>
        <p:txBody>
          <a:bodyPr spcFirstLastPara="1" wrap="square" lIns="68569" tIns="68569" rIns="68569" bIns="68569" anchor="ctr" anchorCtr="0">
            <a:noAutofit/>
          </a:bodyPr>
          <a:lstStyle/>
          <a:p>
            <a:endParaRPr sz="1050"/>
          </a:p>
        </p:txBody>
      </p:sp>
      <p:sp>
        <p:nvSpPr>
          <p:cNvPr id="715" name="Google Shape;715;p5"/>
          <p:cNvSpPr/>
          <p:nvPr/>
        </p:nvSpPr>
        <p:spPr>
          <a:xfrm>
            <a:off x="266490" y="4921830"/>
            <a:ext cx="1152360" cy="144180"/>
          </a:xfrm>
          <a:prstGeom prst="rect">
            <a:avLst/>
          </a:prstGeom>
          <a:noFill/>
          <a:ln>
            <a:noFill/>
          </a:ln>
        </p:spPr>
        <p:txBody>
          <a:bodyPr spcFirstLastPara="1" wrap="square" lIns="0" tIns="0" rIns="0" bIns="0" anchor="ctr" anchorCtr="0">
            <a:noAutofit/>
          </a:bodyPr>
          <a:lstStyle/>
          <a:p>
            <a:r>
              <a:rPr lang="fr-FR" sz="525" b="1">
                <a:solidFill>
                  <a:srgbClr val="8B8B8B"/>
                </a:solidFill>
              </a:rPr>
              <a:t>  </a:t>
            </a:r>
            <a:endParaRPr sz="525"/>
          </a:p>
        </p:txBody>
      </p:sp>
      <p:grpSp>
        <p:nvGrpSpPr>
          <p:cNvPr id="2" name="Groupe 1">
            <a:extLst>
              <a:ext uri="{FF2B5EF4-FFF2-40B4-BE49-F238E27FC236}">
                <a16:creationId xmlns:a16="http://schemas.microsoft.com/office/drawing/2014/main" id="{03E02813-89B4-3D40-AB96-BD17E6EAB6BB}"/>
              </a:ext>
            </a:extLst>
          </p:cNvPr>
          <p:cNvGrpSpPr/>
          <p:nvPr/>
        </p:nvGrpSpPr>
        <p:grpSpPr>
          <a:xfrm>
            <a:off x="189810" y="1008450"/>
            <a:ext cx="1747980" cy="3687390"/>
            <a:chOff x="189810" y="1008450"/>
            <a:chExt cx="1747980" cy="3687390"/>
          </a:xfrm>
        </p:grpSpPr>
        <p:grpSp>
          <p:nvGrpSpPr>
            <p:cNvPr id="728" name="Google Shape;728;p5"/>
            <p:cNvGrpSpPr/>
            <p:nvPr/>
          </p:nvGrpSpPr>
          <p:grpSpPr>
            <a:xfrm>
              <a:off x="189810" y="1008450"/>
              <a:ext cx="1747980" cy="3687390"/>
              <a:chOff x="253080" y="1344600"/>
              <a:chExt cx="2330640" cy="4916520"/>
            </a:xfrm>
          </p:grpSpPr>
          <p:pic>
            <p:nvPicPr>
              <p:cNvPr id="729" name="Google Shape;729;p5"/>
              <p:cNvPicPr preferRelativeResize="0"/>
              <p:nvPr/>
            </p:nvPicPr>
            <p:blipFill rotWithShape="1">
              <a:blip r:embed="rId3">
                <a:alphaModFix/>
              </a:blip>
              <a:srcRect/>
              <a:stretch/>
            </p:blipFill>
            <p:spPr>
              <a:xfrm>
                <a:off x="253080" y="1344600"/>
                <a:ext cx="2330640" cy="4916520"/>
              </a:xfrm>
              <a:prstGeom prst="rect">
                <a:avLst/>
              </a:prstGeom>
              <a:noFill/>
              <a:ln>
                <a:noFill/>
              </a:ln>
            </p:spPr>
          </p:pic>
          <p:pic>
            <p:nvPicPr>
              <p:cNvPr id="730" name="Google Shape;730;p5"/>
              <p:cNvPicPr preferRelativeResize="0"/>
              <p:nvPr/>
            </p:nvPicPr>
            <p:blipFill rotWithShape="1">
              <a:blip r:embed="rId4">
                <a:alphaModFix/>
              </a:blip>
              <a:srcRect/>
              <a:stretch/>
            </p:blipFill>
            <p:spPr>
              <a:xfrm>
                <a:off x="735480" y="4657320"/>
                <a:ext cx="1366200" cy="1233720"/>
              </a:xfrm>
              <a:prstGeom prst="rect">
                <a:avLst/>
              </a:prstGeom>
              <a:noFill/>
              <a:ln>
                <a:noFill/>
              </a:ln>
            </p:spPr>
          </p:pic>
        </p:grpSp>
        <p:sp>
          <p:nvSpPr>
            <p:cNvPr id="731" name="Google Shape;731;p5"/>
            <p:cNvSpPr/>
            <p:nvPr/>
          </p:nvSpPr>
          <p:spPr>
            <a:xfrm>
              <a:off x="344250" y="2246670"/>
              <a:ext cx="1314630" cy="380700"/>
            </a:xfrm>
            <a:prstGeom prst="rect">
              <a:avLst/>
            </a:prstGeom>
            <a:noFill/>
            <a:ln>
              <a:noFill/>
            </a:ln>
          </p:spPr>
          <p:txBody>
            <a:bodyPr spcFirstLastPara="1" wrap="square" lIns="67500" tIns="33750" rIns="67500" bIns="33750" anchor="t" anchorCtr="0">
              <a:noAutofit/>
            </a:bodyPr>
            <a:lstStyle/>
            <a:p>
              <a:pPr algn="ctr"/>
              <a:r>
                <a:rPr lang="fr-FR" sz="1050" b="1" dirty="0">
                  <a:solidFill>
                    <a:srgbClr val="2999AD"/>
                  </a:solidFill>
                  <a:latin typeface="Avenir"/>
                  <a:ea typeface="Avenir"/>
                  <a:cs typeface="Avenir"/>
                  <a:sym typeface="Avenir"/>
                </a:rPr>
                <a:t>Quantités de données générées</a:t>
              </a:r>
              <a:endParaRPr sz="1050" dirty="0"/>
            </a:p>
          </p:txBody>
        </p:sp>
        <p:sp>
          <p:nvSpPr>
            <p:cNvPr id="732" name="Google Shape;732;p5"/>
            <p:cNvSpPr/>
            <p:nvPr/>
          </p:nvSpPr>
          <p:spPr>
            <a:xfrm>
              <a:off x="344250" y="2782350"/>
              <a:ext cx="1314630" cy="584280"/>
            </a:xfrm>
            <a:prstGeom prst="rect">
              <a:avLst/>
            </a:prstGeom>
            <a:noFill/>
            <a:ln>
              <a:noFill/>
            </a:ln>
          </p:spPr>
          <p:txBody>
            <a:bodyPr spcFirstLastPara="1" wrap="square" lIns="67500" tIns="33750" rIns="67500" bIns="33750" anchor="t" anchorCtr="0">
              <a:noAutofit/>
            </a:bodyPr>
            <a:lstStyle/>
            <a:p>
              <a:pPr algn="ctr"/>
              <a:r>
                <a:rPr lang="fr-FR" sz="788" b="1" dirty="0" err="1">
                  <a:solidFill>
                    <a:srgbClr val="2999AD"/>
                  </a:solidFill>
                  <a:latin typeface="Avenir"/>
                  <a:ea typeface="Avenir"/>
                  <a:cs typeface="Avenir"/>
                  <a:sym typeface="Avenir"/>
                </a:rPr>
                <a:t>Terabytes</a:t>
              </a:r>
              <a:r>
                <a:rPr lang="fr-FR" sz="788" b="1" dirty="0">
                  <a:solidFill>
                    <a:srgbClr val="2999AD"/>
                  </a:solidFill>
                  <a:latin typeface="Avenir"/>
                  <a:ea typeface="Avenir"/>
                  <a:cs typeface="Avenir"/>
                  <a:sym typeface="Avenir"/>
                </a:rPr>
                <a:t> à </a:t>
              </a:r>
              <a:r>
                <a:rPr lang="fr-FR" sz="788" b="1" dirty="0" err="1">
                  <a:solidFill>
                    <a:srgbClr val="2999AD"/>
                  </a:solidFill>
                  <a:latin typeface="Avenir"/>
                  <a:ea typeface="Avenir"/>
                  <a:cs typeface="Avenir"/>
                  <a:sym typeface="Avenir"/>
                </a:rPr>
                <a:t>exabytes</a:t>
              </a:r>
              <a:r>
                <a:rPr lang="fr-FR" sz="788" b="1" dirty="0">
                  <a:solidFill>
                    <a:srgbClr val="2999AD"/>
                  </a:solidFill>
                  <a:latin typeface="Avenir"/>
                  <a:ea typeface="Avenir"/>
                  <a:cs typeface="Avenir"/>
                  <a:sym typeface="Avenir"/>
                </a:rPr>
                <a:t> </a:t>
              </a:r>
              <a:br>
                <a:rPr lang="fr-FR" sz="1350" dirty="0"/>
              </a:br>
              <a:r>
                <a:rPr lang="fr-FR" sz="788" b="1" dirty="0">
                  <a:solidFill>
                    <a:srgbClr val="2999AD"/>
                  </a:solidFill>
                  <a:latin typeface="Avenir"/>
                  <a:ea typeface="Avenir"/>
                  <a:cs typeface="Avenir"/>
                  <a:sym typeface="Avenir"/>
                </a:rPr>
                <a:t>de données générées chaque seconde,  minute, heure, jour ..</a:t>
              </a:r>
              <a:br>
                <a:rPr lang="fr-FR" sz="1350" dirty="0"/>
              </a:br>
              <a:endParaRPr sz="788" dirty="0"/>
            </a:p>
          </p:txBody>
        </p:sp>
        <p:sp>
          <p:nvSpPr>
            <p:cNvPr id="733" name="Google Shape;733;p5"/>
            <p:cNvSpPr/>
            <p:nvPr/>
          </p:nvSpPr>
          <p:spPr>
            <a:xfrm>
              <a:off x="634500" y="1392930"/>
              <a:ext cx="980910" cy="325620"/>
            </a:xfrm>
            <a:prstGeom prst="rect">
              <a:avLst/>
            </a:prstGeom>
            <a:noFill/>
            <a:ln>
              <a:noFill/>
            </a:ln>
          </p:spPr>
          <p:txBody>
            <a:bodyPr spcFirstLastPara="1" wrap="square" lIns="67500" tIns="33750" rIns="67500" bIns="33750" anchor="t" anchorCtr="0">
              <a:noAutofit/>
            </a:bodyPr>
            <a:lstStyle/>
            <a:p>
              <a:r>
                <a:rPr lang="fr-FR" sz="1500" dirty="0">
                  <a:solidFill>
                    <a:srgbClr val="FFFFFF"/>
                  </a:solidFill>
                  <a:latin typeface="Avenir"/>
                  <a:ea typeface="Avenir"/>
                  <a:cs typeface="Avenir"/>
                  <a:sym typeface="Avenir"/>
                </a:rPr>
                <a:t>Volume</a:t>
              </a:r>
              <a:endParaRPr sz="1500" dirty="0"/>
            </a:p>
          </p:txBody>
        </p:sp>
      </p:grpSp>
      <p:grpSp>
        <p:nvGrpSpPr>
          <p:cNvPr id="3" name="Groupe 2">
            <a:extLst>
              <a:ext uri="{FF2B5EF4-FFF2-40B4-BE49-F238E27FC236}">
                <a16:creationId xmlns:a16="http://schemas.microsoft.com/office/drawing/2014/main" id="{7CFC37BB-853D-3C49-93F0-9D1824EDC4A4}"/>
              </a:ext>
            </a:extLst>
          </p:cNvPr>
          <p:cNvGrpSpPr/>
          <p:nvPr/>
        </p:nvGrpSpPr>
        <p:grpSpPr>
          <a:xfrm>
            <a:off x="1583280" y="1008450"/>
            <a:ext cx="1743120" cy="3664710"/>
            <a:chOff x="1583280" y="1008450"/>
            <a:chExt cx="1743120" cy="3664710"/>
          </a:xfrm>
        </p:grpSpPr>
        <p:grpSp>
          <p:nvGrpSpPr>
            <p:cNvPr id="722" name="Google Shape;722;p5"/>
            <p:cNvGrpSpPr/>
            <p:nvPr/>
          </p:nvGrpSpPr>
          <p:grpSpPr>
            <a:xfrm>
              <a:off x="1583280" y="1008450"/>
              <a:ext cx="1743120" cy="3664710"/>
              <a:chOff x="2111040" y="1344600"/>
              <a:chExt cx="2324160" cy="4886280"/>
            </a:xfrm>
          </p:grpSpPr>
          <p:pic>
            <p:nvPicPr>
              <p:cNvPr id="723" name="Google Shape;723;p5"/>
              <p:cNvPicPr preferRelativeResize="0"/>
              <p:nvPr/>
            </p:nvPicPr>
            <p:blipFill rotWithShape="1">
              <a:blip r:embed="rId5">
                <a:alphaModFix/>
              </a:blip>
              <a:srcRect/>
              <a:stretch/>
            </p:blipFill>
            <p:spPr>
              <a:xfrm>
                <a:off x="2111040" y="1344600"/>
                <a:ext cx="2324160" cy="4886280"/>
              </a:xfrm>
              <a:prstGeom prst="rect">
                <a:avLst/>
              </a:prstGeom>
              <a:noFill/>
              <a:ln>
                <a:noFill/>
              </a:ln>
            </p:spPr>
          </p:pic>
          <p:pic>
            <p:nvPicPr>
              <p:cNvPr id="724" name="Google Shape;724;p5"/>
              <p:cNvPicPr preferRelativeResize="0"/>
              <p:nvPr/>
            </p:nvPicPr>
            <p:blipFill rotWithShape="1">
              <a:blip r:embed="rId6">
                <a:alphaModFix/>
              </a:blip>
              <a:srcRect/>
              <a:stretch/>
            </p:blipFill>
            <p:spPr>
              <a:xfrm>
                <a:off x="2590560" y="4657320"/>
                <a:ext cx="1365840" cy="1233720"/>
              </a:xfrm>
              <a:prstGeom prst="rect">
                <a:avLst/>
              </a:prstGeom>
              <a:noFill/>
              <a:ln>
                <a:noFill/>
              </a:ln>
            </p:spPr>
          </p:pic>
        </p:grpSp>
        <p:sp>
          <p:nvSpPr>
            <p:cNvPr id="734" name="Google Shape;734;p5"/>
            <p:cNvSpPr/>
            <p:nvPr/>
          </p:nvSpPr>
          <p:spPr>
            <a:xfrm>
              <a:off x="1701540" y="2246670"/>
              <a:ext cx="1386720" cy="380700"/>
            </a:xfrm>
            <a:prstGeom prst="rect">
              <a:avLst/>
            </a:prstGeom>
            <a:noFill/>
            <a:ln>
              <a:noFill/>
            </a:ln>
          </p:spPr>
          <p:txBody>
            <a:bodyPr spcFirstLastPara="1" wrap="square" lIns="67500" tIns="33750" rIns="67500" bIns="33750" anchor="t" anchorCtr="0">
              <a:noAutofit/>
            </a:bodyPr>
            <a:lstStyle/>
            <a:p>
              <a:pPr algn="ctr"/>
              <a:r>
                <a:rPr lang="fr-FR" sz="1050" b="1" dirty="0">
                  <a:solidFill>
                    <a:srgbClr val="2999AD"/>
                  </a:solidFill>
                  <a:latin typeface="Avenir"/>
                  <a:ea typeface="Avenir"/>
                  <a:cs typeface="Avenir"/>
                  <a:sym typeface="Avenir"/>
                </a:rPr>
                <a:t>Données dynamiques</a:t>
              </a:r>
              <a:endParaRPr sz="1050" dirty="0"/>
            </a:p>
          </p:txBody>
        </p:sp>
        <p:sp>
          <p:nvSpPr>
            <p:cNvPr id="735" name="Google Shape;735;p5"/>
            <p:cNvSpPr/>
            <p:nvPr/>
          </p:nvSpPr>
          <p:spPr>
            <a:xfrm>
              <a:off x="1759590" y="2782080"/>
              <a:ext cx="1315440" cy="584550"/>
            </a:xfrm>
            <a:prstGeom prst="rect">
              <a:avLst/>
            </a:prstGeom>
            <a:noFill/>
            <a:ln>
              <a:noFill/>
            </a:ln>
          </p:spPr>
          <p:txBody>
            <a:bodyPr spcFirstLastPara="1" wrap="square" lIns="67500" tIns="33750" rIns="67500" bIns="33750" anchor="t" anchorCtr="0">
              <a:noAutofit/>
            </a:bodyPr>
            <a:lstStyle/>
            <a:p>
              <a:pPr algn="ctr"/>
              <a:r>
                <a:rPr lang="fr-FR" sz="788" b="1" dirty="0">
                  <a:solidFill>
                    <a:srgbClr val="2999AD"/>
                  </a:solidFill>
                  <a:latin typeface="Avenir"/>
                  <a:ea typeface="Avenir"/>
                  <a:cs typeface="Avenir"/>
                  <a:sym typeface="Avenir"/>
                </a:rPr>
                <a:t>Analyse en temps réel, décision en une </a:t>
              </a:r>
              <a:br>
                <a:rPr lang="fr-FR" sz="1350" dirty="0"/>
              </a:br>
              <a:r>
                <a:rPr lang="fr-FR" sz="788" b="1" dirty="0">
                  <a:solidFill>
                    <a:srgbClr val="2999AD"/>
                  </a:solidFill>
                  <a:latin typeface="Avenir"/>
                  <a:ea typeface="Avenir"/>
                  <a:cs typeface="Avenir"/>
                  <a:sym typeface="Avenir"/>
                </a:rPr>
                <a:t>fraction de seconde</a:t>
              </a:r>
              <a:endParaRPr sz="788" dirty="0"/>
            </a:p>
          </p:txBody>
        </p:sp>
        <p:sp>
          <p:nvSpPr>
            <p:cNvPr id="736" name="Google Shape;736;p5"/>
            <p:cNvSpPr/>
            <p:nvPr/>
          </p:nvSpPr>
          <p:spPr>
            <a:xfrm>
              <a:off x="2033100" y="1392930"/>
              <a:ext cx="993600" cy="325620"/>
            </a:xfrm>
            <a:prstGeom prst="rect">
              <a:avLst/>
            </a:prstGeom>
            <a:noFill/>
            <a:ln>
              <a:noFill/>
            </a:ln>
          </p:spPr>
          <p:txBody>
            <a:bodyPr spcFirstLastPara="1" wrap="square" lIns="67500" tIns="33750" rIns="67500" bIns="33750" anchor="t" anchorCtr="0">
              <a:noAutofit/>
            </a:bodyPr>
            <a:lstStyle/>
            <a:p>
              <a:r>
                <a:rPr lang="fr-FR" sz="1500" dirty="0">
                  <a:solidFill>
                    <a:srgbClr val="FFFFFF"/>
                  </a:solidFill>
                  <a:latin typeface="Avenir"/>
                  <a:ea typeface="Avenir"/>
                  <a:cs typeface="Avenir"/>
                  <a:sym typeface="Avenir"/>
                </a:rPr>
                <a:t>Vélocité</a:t>
              </a:r>
              <a:endParaRPr sz="1500" dirty="0"/>
            </a:p>
          </p:txBody>
        </p:sp>
      </p:grpSp>
      <p:grpSp>
        <p:nvGrpSpPr>
          <p:cNvPr id="4" name="Groupe 3">
            <a:extLst>
              <a:ext uri="{FF2B5EF4-FFF2-40B4-BE49-F238E27FC236}">
                <a16:creationId xmlns:a16="http://schemas.microsoft.com/office/drawing/2014/main" id="{5AF7A89D-177D-5746-9BF5-32BBBF64039C}"/>
              </a:ext>
            </a:extLst>
          </p:cNvPr>
          <p:cNvGrpSpPr/>
          <p:nvPr/>
        </p:nvGrpSpPr>
        <p:grpSpPr>
          <a:xfrm>
            <a:off x="2971620" y="1008450"/>
            <a:ext cx="1770930" cy="3673890"/>
            <a:chOff x="2971620" y="1008450"/>
            <a:chExt cx="1770930" cy="3673890"/>
          </a:xfrm>
        </p:grpSpPr>
        <p:grpSp>
          <p:nvGrpSpPr>
            <p:cNvPr id="725" name="Google Shape;725;p5"/>
            <p:cNvGrpSpPr/>
            <p:nvPr/>
          </p:nvGrpSpPr>
          <p:grpSpPr>
            <a:xfrm>
              <a:off x="2971620" y="1008450"/>
              <a:ext cx="1770930" cy="3673890"/>
              <a:chOff x="3962160" y="1344600"/>
              <a:chExt cx="2361240" cy="4898520"/>
            </a:xfrm>
          </p:grpSpPr>
          <p:pic>
            <p:nvPicPr>
              <p:cNvPr id="726" name="Google Shape;726;p5"/>
              <p:cNvPicPr preferRelativeResize="0"/>
              <p:nvPr/>
            </p:nvPicPr>
            <p:blipFill rotWithShape="1">
              <a:blip r:embed="rId7">
                <a:alphaModFix/>
              </a:blip>
              <a:srcRect/>
              <a:stretch/>
            </p:blipFill>
            <p:spPr>
              <a:xfrm>
                <a:off x="3962160" y="1344600"/>
                <a:ext cx="2361240" cy="4898520"/>
              </a:xfrm>
              <a:prstGeom prst="rect">
                <a:avLst/>
              </a:prstGeom>
              <a:noFill/>
              <a:ln>
                <a:noFill/>
              </a:ln>
            </p:spPr>
          </p:pic>
          <p:pic>
            <p:nvPicPr>
              <p:cNvPr id="727" name="Google Shape;727;p5"/>
              <p:cNvPicPr preferRelativeResize="0"/>
              <p:nvPr/>
            </p:nvPicPr>
            <p:blipFill rotWithShape="1">
              <a:blip r:embed="rId8">
                <a:alphaModFix/>
              </a:blip>
              <a:srcRect/>
              <a:stretch/>
            </p:blipFill>
            <p:spPr>
              <a:xfrm>
                <a:off x="4459680" y="4657320"/>
                <a:ext cx="1365840" cy="1233720"/>
              </a:xfrm>
              <a:prstGeom prst="rect">
                <a:avLst/>
              </a:prstGeom>
              <a:noFill/>
              <a:ln>
                <a:noFill/>
              </a:ln>
            </p:spPr>
          </p:pic>
        </p:grpSp>
        <p:sp>
          <p:nvSpPr>
            <p:cNvPr id="737" name="Google Shape;737;p5"/>
            <p:cNvSpPr/>
            <p:nvPr/>
          </p:nvSpPr>
          <p:spPr>
            <a:xfrm>
              <a:off x="3362850" y="1392930"/>
              <a:ext cx="977940" cy="325620"/>
            </a:xfrm>
            <a:prstGeom prst="rect">
              <a:avLst/>
            </a:prstGeom>
            <a:noFill/>
            <a:ln>
              <a:noFill/>
            </a:ln>
          </p:spPr>
          <p:txBody>
            <a:bodyPr spcFirstLastPara="1" wrap="square" lIns="67500" tIns="33750" rIns="67500" bIns="33750" anchor="t" anchorCtr="0">
              <a:noAutofit/>
            </a:bodyPr>
            <a:lstStyle/>
            <a:p>
              <a:r>
                <a:rPr lang="fr-FR" sz="1500" dirty="0">
                  <a:solidFill>
                    <a:srgbClr val="FFFFFF"/>
                  </a:solidFill>
                  <a:latin typeface="Avenir"/>
                  <a:ea typeface="Avenir"/>
                  <a:cs typeface="Avenir"/>
                  <a:sym typeface="Avenir"/>
                </a:rPr>
                <a:t>Variété</a:t>
              </a:r>
              <a:endParaRPr sz="1500" dirty="0"/>
            </a:p>
          </p:txBody>
        </p:sp>
        <p:sp>
          <p:nvSpPr>
            <p:cNvPr id="738" name="Google Shape;738;p5"/>
            <p:cNvSpPr/>
            <p:nvPr/>
          </p:nvSpPr>
          <p:spPr>
            <a:xfrm>
              <a:off x="3124710" y="2246670"/>
              <a:ext cx="1310310" cy="380700"/>
            </a:xfrm>
            <a:prstGeom prst="rect">
              <a:avLst/>
            </a:prstGeom>
            <a:noFill/>
            <a:ln>
              <a:noFill/>
            </a:ln>
          </p:spPr>
          <p:txBody>
            <a:bodyPr spcFirstLastPara="1" wrap="square" lIns="67500" tIns="33750" rIns="67500" bIns="33750" anchor="t" anchorCtr="0">
              <a:noAutofit/>
            </a:bodyPr>
            <a:lstStyle/>
            <a:p>
              <a:pPr algn="ctr"/>
              <a:r>
                <a:rPr lang="fr-FR" sz="1050" b="1" dirty="0">
                  <a:solidFill>
                    <a:srgbClr val="2999AD"/>
                  </a:solidFill>
                  <a:latin typeface="Avenir"/>
                  <a:ea typeface="Avenir"/>
                  <a:cs typeface="Avenir"/>
                  <a:sym typeface="Avenir"/>
                </a:rPr>
                <a:t>Données </a:t>
              </a:r>
              <a:br>
                <a:rPr lang="fr-FR" sz="1350" dirty="0"/>
              </a:br>
              <a:r>
                <a:rPr lang="fr-FR" sz="1050" b="1" dirty="0">
                  <a:solidFill>
                    <a:srgbClr val="2999AD"/>
                  </a:solidFill>
                  <a:latin typeface="Avenir"/>
                  <a:ea typeface="Avenir"/>
                  <a:cs typeface="Avenir"/>
                  <a:sym typeface="Avenir"/>
                </a:rPr>
                <a:t>hétérogènes</a:t>
              </a:r>
              <a:endParaRPr sz="1050" dirty="0"/>
            </a:p>
          </p:txBody>
        </p:sp>
        <p:sp>
          <p:nvSpPr>
            <p:cNvPr id="739" name="Google Shape;739;p5"/>
            <p:cNvSpPr/>
            <p:nvPr/>
          </p:nvSpPr>
          <p:spPr>
            <a:xfrm>
              <a:off x="3173040" y="2782080"/>
              <a:ext cx="1310310" cy="584550"/>
            </a:xfrm>
            <a:prstGeom prst="rect">
              <a:avLst/>
            </a:prstGeom>
            <a:noFill/>
            <a:ln>
              <a:noFill/>
            </a:ln>
          </p:spPr>
          <p:txBody>
            <a:bodyPr spcFirstLastPara="1" wrap="square" lIns="67500" tIns="33750" rIns="67500" bIns="33750" anchor="t" anchorCtr="0">
              <a:noAutofit/>
            </a:bodyPr>
            <a:lstStyle/>
            <a:p>
              <a:pPr algn="ctr"/>
              <a:r>
                <a:rPr lang="fr-FR" sz="788" b="1" dirty="0">
                  <a:solidFill>
                    <a:srgbClr val="2999AD"/>
                  </a:solidFill>
                  <a:latin typeface="Avenir"/>
                  <a:ea typeface="Avenir"/>
                  <a:cs typeface="Avenir"/>
                  <a:sym typeface="Avenir"/>
                </a:rPr>
                <a:t>Format structuré, non </a:t>
              </a:r>
              <a:br>
                <a:rPr lang="fr-FR" sz="1350" dirty="0"/>
              </a:br>
              <a:r>
                <a:rPr lang="fr-FR" sz="788" b="1" dirty="0">
                  <a:solidFill>
                    <a:srgbClr val="2999AD"/>
                  </a:solidFill>
                  <a:latin typeface="Avenir"/>
                  <a:ea typeface="Avenir"/>
                  <a:cs typeface="Avenir"/>
                  <a:sym typeface="Avenir"/>
                </a:rPr>
                <a:t>structuré, texte,</a:t>
              </a:r>
              <a:br>
                <a:rPr lang="fr-FR" sz="1350" dirty="0"/>
              </a:br>
              <a:r>
                <a:rPr lang="fr-FR" sz="788" b="1" dirty="0">
                  <a:solidFill>
                    <a:srgbClr val="2999AD"/>
                  </a:solidFill>
                  <a:latin typeface="Avenir"/>
                  <a:ea typeface="Avenir"/>
                  <a:cs typeface="Avenir"/>
                  <a:sym typeface="Avenir"/>
                </a:rPr>
                <a:t> multimédia</a:t>
              </a:r>
              <a:endParaRPr sz="788" dirty="0"/>
            </a:p>
          </p:txBody>
        </p:sp>
      </p:grpSp>
      <p:grpSp>
        <p:nvGrpSpPr>
          <p:cNvPr id="9" name="Groupe 8">
            <a:extLst>
              <a:ext uri="{FF2B5EF4-FFF2-40B4-BE49-F238E27FC236}">
                <a16:creationId xmlns:a16="http://schemas.microsoft.com/office/drawing/2014/main" id="{50A5C083-515A-184B-8A8D-18D30CCB1587}"/>
              </a:ext>
            </a:extLst>
          </p:cNvPr>
          <p:cNvGrpSpPr/>
          <p:nvPr/>
        </p:nvGrpSpPr>
        <p:grpSpPr>
          <a:xfrm>
            <a:off x="5709690" y="1008450"/>
            <a:ext cx="1705860" cy="3687390"/>
            <a:chOff x="5709690" y="1008450"/>
            <a:chExt cx="1705860" cy="3687390"/>
          </a:xfrm>
        </p:grpSpPr>
        <p:pic>
          <p:nvPicPr>
            <p:cNvPr id="718" name="Google Shape;718;p5"/>
            <p:cNvPicPr preferRelativeResize="0"/>
            <p:nvPr/>
          </p:nvPicPr>
          <p:blipFill rotWithShape="1">
            <a:blip r:embed="rId9">
              <a:alphaModFix/>
            </a:blip>
            <a:srcRect/>
            <a:stretch/>
          </p:blipFill>
          <p:spPr>
            <a:xfrm>
              <a:off x="5709690" y="1008450"/>
              <a:ext cx="1705860" cy="3687390"/>
            </a:xfrm>
            <a:prstGeom prst="rect">
              <a:avLst/>
            </a:prstGeom>
            <a:noFill/>
            <a:ln>
              <a:noFill/>
            </a:ln>
          </p:spPr>
        </p:pic>
        <p:pic>
          <p:nvPicPr>
            <p:cNvPr id="740" name="Google Shape;740;p5"/>
            <p:cNvPicPr preferRelativeResize="0"/>
            <p:nvPr/>
          </p:nvPicPr>
          <p:blipFill rotWithShape="1">
            <a:blip r:embed="rId10">
              <a:alphaModFix/>
            </a:blip>
            <a:srcRect/>
            <a:stretch/>
          </p:blipFill>
          <p:spPr>
            <a:xfrm>
              <a:off x="6051240" y="3493530"/>
              <a:ext cx="952290" cy="924480"/>
            </a:xfrm>
            <a:prstGeom prst="rect">
              <a:avLst/>
            </a:prstGeom>
            <a:noFill/>
            <a:ln>
              <a:noFill/>
            </a:ln>
          </p:spPr>
        </p:pic>
        <p:sp>
          <p:nvSpPr>
            <p:cNvPr id="741" name="Google Shape;741;p5"/>
            <p:cNvSpPr/>
            <p:nvPr/>
          </p:nvSpPr>
          <p:spPr>
            <a:xfrm>
              <a:off x="6152220" y="1392930"/>
              <a:ext cx="957420" cy="325620"/>
            </a:xfrm>
            <a:prstGeom prst="rect">
              <a:avLst/>
            </a:prstGeom>
            <a:noFill/>
            <a:ln>
              <a:noFill/>
            </a:ln>
          </p:spPr>
          <p:txBody>
            <a:bodyPr spcFirstLastPara="1" wrap="square" lIns="67500" tIns="33750" rIns="67500" bIns="33750" anchor="t" anchorCtr="0">
              <a:noAutofit/>
            </a:bodyPr>
            <a:lstStyle/>
            <a:p>
              <a:r>
                <a:rPr lang="fr-FR" sz="1500" dirty="0">
                  <a:solidFill>
                    <a:srgbClr val="FFFFFF"/>
                  </a:solidFill>
                  <a:latin typeface="Avenir"/>
                  <a:ea typeface="Avenir"/>
                  <a:cs typeface="Avenir"/>
                  <a:sym typeface="Avenir"/>
                </a:rPr>
                <a:t>Valeur</a:t>
              </a:r>
              <a:endParaRPr sz="1500" dirty="0"/>
            </a:p>
          </p:txBody>
        </p:sp>
        <p:sp>
          <p:nvSpPr>
            <p:cNvPr id="742" name="Google Shape;742;p5"/>
            <p:cNvSpPr/>
            <p:nvPr/>
          </p:nvSpPr>
          <p:spPr>
            <a:xfrm>
              <a:off x="5864130" y="2246670"/>
              <a:ext cx="1321920" cy="399060"/>
            </a:xfrm>
            <a:prstGeom prst="rect">
              <a:avLst/>
            </a:prstGeom>
            <a:noFill/>
            <a:ln>
              <a:noFill/>
            </a:ln>
          </p:spPr>
          <p:txBody>
            <a:bodyPr spcFirstLastPara="1" wrap="square" lIns="67500" tIns="33750" rIns="67500" bIns="33750" anchor="t" anchorCtr="0">
              <a:noAutofit/>
            </a:bodyPr>
            <a:lstStyle/>
            <a:p>
              <a:pPr algn="ctr"/>
              <a:r>
                <a:rPr lang="fr-FR" sz="1050" b="1" dirty="0">
                  <a:solidFill>
                    <a:srgbClr val="2999AD"/>
                  </a:solidFill>
                  <a:latin typeface="Avenir"/>
                  <a:ea typeface="Avenir"/>
                  <a:cs typeface="Avenir"/>
                  <a:sym typeface="Avenir"/>
                </a:rPr>
                <a:t>Données </a:t>
              </a:r>
              <a:br>
                <a:rPr lang="fr-FR" sz="1350" dirty="0"/>
              </a:br>
              <a:r>
                <a:rPr lang="fr-FR" sz="1050" b="1" dirty="0">
                  <a:solidFill>
                    <a:srgbClr val="2999AD"/>
                  </a:solidFill>
                  <a:latin typeface="Avenir"/>
                  <a:ea typeface="Avenir"/>
                  <a:cs typeface="Avenir"/>
                  <a:sym typeface="Avenir"/>
                </a:rPr>
                <a:t>enrichies</a:t>
              </a:r>
              <a:endParaRPr sz="1050" dirty="0"/>
            </a:p>
          </p:txBody>
        </p:sp>
        <p:sp>
          <p:nvSpPr>
            <p:cNvPr id="743" name="Google Shape;743;p5"/>
            <p:cNvSpPr/>
            <p:nvPr/>
          </p:nvSpPr>
          <p:spPr>
            <a:xfrm>
              <a:off x="5864130" y="2782350"/>
              <a:ext cx="1282770" cy="339930"/>
            </a:xfrm>
            <a:prstGeom prst="rect">
              <a:avLst/>
            </a:prstGeom>
            <a:noFill/>
            <a:ln>
              <a:noFill/>
            </a:ln>
          </p:spPr>
          <p:txBody>
            <a:bodyPr spcFirstLastPara="1" wrap="square" lIns="67500" tIns="33750" rIns="67500" bIns="33750" anchor="t" anchorCtr="0">
              <a:noAutofit/>
            </a:bodyPr>
            <a:lstStyle/>
            <a:p>
              <a:pPr algn="ctr"/>
              <a:r>
                <a:rPr lang="fr-FR" sz="788" b="1" dirty="0">
                  <a:solidFill>
                    <a:srgbClr val="2999AD"/>
                  </a:solidFill>
                  <a:latin typeface="Avenir"/>
                  <a:ea typeface="Avenir"/>
                  <a:cs typeface="Avenir"/>
                  <a:sym typeface="Avenir"/>
                </a:rPr>
                <a:t>Business modèle </a:t>
              </a:r>
              <a:br>
                <a:rPr lang="fr-FR" sz="1350" dirty="0"/>
              </a:br>
              <a:r>
                <a:rPr lang="fr-FR" sz="788" b="1" dirty="0">
                  <a:solidFill>
                    <a:srgbClr val="2999AD"/>
                  </a:solidFill>
                  <a:latin typeface="Avenir"/>
                  <a:ea typeface="Avenir"/>
                  <a:cs typeface="Avenir"/>
                  <a:sym typeface="Avenir"/>
                </a:rPr>
                <a:t>autour de la donnée</a:t>
              </a:r>
              <a:endParaRPr sz="788" dirty="0"/>
            </a:p>
          </p:txBody>
        </p:sp>
      </p:grpSp>
      <p:grpSp>
        <p:nvGrpSpPr>
          <p:cNvPr id="5" name="Groupe 4">
            <a:extLst>
              <a:ext uri="{FF2B5EF4-FFF2-40B4-BE49-F238E27FC236}">
                <a16:creationId xmlns:a16="http://schemas.microsoft.com/office/drawing/2014/main" id="{74BEF161-C695-C141-9246-AD21844C088B}"/>
              </a:ext>
            </a:extLst>
          </p:cNvPr>
          <p:cNvGrpSpPr/>
          <p:nvPr/>
        </p:nvGrpSpPr>
        <p:grpSpPr>
          <a:xfrm>
            <a:off x="4387770" y="1008450"/>
            <a:ext cx="1675890" cy="3673890"/>
            <a:chOff x="4387770" y="1008450"/>
            <a:chExt cx="1675890" cy="3673890"/>
          </a:xfrm>
        </p:grpSpPr>
        <p:grpSp>
          <p:nvGrpSpPr>
            <p:cNvPr id="719" name="Google Shape;719;p5"/>
            <p:cNvGrpSpPr/>
            <p:nvPr/>
          </p:nvGrpSpPr>
          <p:grpSpPr>
            <a:xfrm>
              <a:off x="4387770" y="1008450"/>
              <a:ext cx="1675890" cy="3673890"/>
              <a:chOff x="5850360" y="1344600"/>
              <a:chExt cx="2234520" cy="4898520"/>
            </a:xfrm>
          </p:grpSpPr>
          <p:pic>
            <p:nvPicPr>
              <p:cNvPr id="720" name="Google Shape;720;p5"/>
              <p:cNvPicPr preferRelativeResize="0"/>
              <p:nvPr/>
            </p:nvPicPr>
            <p:blipFill rotWithShape="1">
              <a:blip r:embed="rId11">
                <a:alphaModFix/>
              </a:blip>
              <a:srcRect/>
              <a:stretch/>
            </p:blipFill>
            <p:spPr>
              <a:xfrm>
                <a:off x="5850360" y="1344600"/>
                <a:ext cx="2234520" cy="4898520"/>
              </a:xfrm>
              <a:prstGeom prst="rect">
                <a:avLst/>
              </a:prstGeom>
              <a:noFill/>
              <a:ln>
                <a:noFill/>
              </a:ln>
            </p:spPr>
          </p:pic>
          <p:pic>
            <p:nvPicPr>
              <p:cNvPr id="721" name="Google Shape;721;p5"/>
              <p:cNvPicPr preferRelativeResize="0"/>
              <p:nvPr/>
            </p:nvPicPr>
            <p:blipFill rotWithShape="1">
              <a:blip r:embed="rId12">
                <a:alphaModFix/>
              </a:blip>
              <a:srcRect/>
              <a:stretch/>
            </p:blipFill>
            <p:spPr>
              <a:xfrm>
                <a:off x="6316920" y="4657320"/>
                <a:ext cx="1301400" cy="1175400"/>
              </a:xfrm>
              <a:prstGeom prst="rect">
                <a:avLst/>
              </a:prstGeom>
              <a:noFill/>
              <a:ln>
                <a:noFill/>
              </a:ln>
            </p:spPr>
          </p:pic>
        </p:grpSp>
        <p:sp>
          <p:nvSpPr>
            <p:cNvPr id="744" name="Google Shape;744;p5"/>
            <p:cNvSpPr/>
            <p:nvPr/>
          </p:nvSpPr>
          <p:spPr>
            <a:xfrm>
              <a:off x="4558410" y="2782080"/>
              <a:ext cx="1388880" cy="476550"/>
            </a:xfrm>
            <a:prstGeom prst="rect">
              <a:avLst/>
            </a:prstGeom>
            <a:noFill/>
            <a:ln>
              <a:noFill/>
            </a:ln>
          </p:spPr>
          <p:txBody>
            <a:bodyPr spcFirstLastPara="1" wrap="square" lIns="67500" tIns="33750" rIns="67500" bIns="33750" anchor="t" anchorCtr="0">
              <a:noAutofit/>
            </a:bodyPr>
            <a:lstStyle/>
            <a:p>
              <a:pPr algn="ctr"/>
              <a:r>
                <a:rPr lang="fr-FR" sz="788" b="1" dirty="0">
                  <a:solidFill>
                    <a:srgbClr val="2999AD"/>
                  </a:solidFill>
                  <a:latin typeface="Avenir"/>
                  <a:ea typeface="Avenir"/>
                  <a:cs typeface="Avenir"/>
                  <a:sym typeface="Avenir"/>
                </a:rPr>
                <a:t>Cohérence, fiabilité, </a:t>
              </a:r>
              <a:br>
                <a:rPr lang="fr-FR" sz="1350" dirty="0"/>
              </a:br>
              <a:r>
                <a:rPr lang="fr-FR" sz="788" b="1" dirty="0">
                  <a:solidFill>
                    <a:srgbClr val="2999AD"/>
                  </a:solidFill>
                  <a:latin typeface="Avenir"/>
                  <a:ea typeface="Avenir"/>
                  <a:cs typeface="Avenir"/>
                  <a:sym typeface="Avenir"/>
                </a:rPr>
                <a:t>qualité et prédictibilité des données</a:t>
              </a:r>
              <a:endParaRPr sz="788" dirty="0"/>
            </a:p>
          </p:txBody>
        </p:sp>
        <p:sp>
          <p:nvSpPr>
            <p:cNvPr id="745" name="Google Shape;745;p5"/>
            <p:cNvSpPr/>
            <p:nvPr/>
          </p:nvSpPr>
          <p:spPr>
            <a:xfrm>
              <a:off x="4497390" y="2246670"/>
              <a:ext cx="1388880" cy="380700"/>
            </a:xfrm>
            <a:prstGeom prst="rect">
              <a:avLst/>
            </a:prstGeom>
            <a:noFill/>
            <a:ln>
              <a:noFill/>
            </a:ln>
          </p:spPr>
          <p:txBody>
            <a:bodyPr spcFirstLastPara="1" wrap="square" lIns="67500" tIns="33750" rIns="67500" bIns="33750" anchor="t" anchorCtr="0">
              <a:noAutofit/>
            </a:bodyPr>
            <a:lstStyle/>
            <a:p>
              <a:pPr algn="ctr"/>
              <a:r>
                <a:rPr lang="fr-FR" sz="1050" b="1" dirty="0">
                  <a:solidFill>
                    <a:srgbClr val="2999AD"/>
                  </a:solidFill>
                  <a:latin typeface="Avenir"/>
                  <a:ea typeface="Avenir"/>
                  <a:cs typeface="Avenir"/>
                  <a:sym typeface="Avenir"/>
                </a:rPr>
                <a:t>Données </a:t>
              </a:r>
              <a:br>
                <a:rPr lang="fr-FR" sz="1350" dirty="0"/>
              </a:br>
              <a:r>
                <a:rPr lang="fr-FR" sz="1050" b="1" dirty="0">
                  <a:solidFill>
                    <a:srgbClr val="2999AD"/>
                  </a:solidFill>
                  <a:latin typeface="Avenir"/>
                  <a:ea typeface="Avenir"/>
                  <a:cs typeface="Avenir"/>
                  <a:sym typeface="Avenir"/>
                </a:rPr>
                <a:t>incertaines</a:t>
              </a:r>
              <a:endParaRPr sz="1050" dirty="0"/>
            </a:p>
          </p:txBody>
        </p:sp>
        <p:sp>
          <p:nvSpPr>
            <p:cNvPr id="746" name="Google Shape;746;p5"/>
            <p:cNvSpPr/>
            <p:nvPr/>
          </p:nvSpPr>
          <p:spPr>
            <a:xfrm>
              <a:off x="4808430" y="1395360"/>
              <a:ext cx="957420" cy="325620"/>
            </a:xfrm>
            <a:prstGeom prst="rect">
              <a:avLst/>
            </a:prstGeom>
            <a:noFill/>
            <a:ln>
              <a:noFill/>
            </a:ln>
          </p:spPr>
          <p:txBody>
            <a:bodyPr spcFirstLastPara="1" wrap="square" lIns="67500" tIns="33750" rIns="67500" bIns="33750" anchor="t" anchorCtr="0">
              <a:noAutofit/>
            </a:bodyPr>
            <a:lstStyle/>
            <a:p>
              <a:r>
                <a:rPr lang="fr-FR" sz="1500" dirty="0">
                  <a:solidFill>
                    <a:srgbClr val="FFFFFF"/>
                  </a:solidFill>
                  <a:latin typeface="Avenir"/>
                  <a:ea typeface="Avenir"/>
                  <a:cs typeface="Avenir"/>
                  <a:sym typeface="Avenir"/>
                </a:rPr>
                <a:t>Véracité</a:t>
              </a:r>
              <a:endParaRPr sz="1500" dirty="0"/>
            </a:p>
          </p:txBody>
        </p:sp>
      </p:grpSp>
      <p:grpSp>
        <p:nvGrpSpPr>
          <p:cNvPr id="7" name="Groupe 6">
            <a:extLst>
              <a:ext uri="{FF2B5EF4-FFF2-40B4-BE49-F238E27FC236}">
                <a16:creationId xmlns:a16="http://schemas.microsoft.com/office/drawing/2014/main" id="{C2F1A52A-A4BD-B94F-ACE4-900444948AFE}"/>
              </a:ext>
            </a:extLst>
          </p:cNvPr>
          <p:cNvGrpSpPr/>
          <p:nvPr/>
        </p:nvGrpSpPr>
        <p:grpSpPr>
          <a:xfrm>
            <a:off x="7061040" y="1008450"/>
            <a:ext cx="1742580" cy="3710610"/>
            <a:chOff x="7061040" y="1008450"/>
            <a:chExt cx="1742580" cy="3710610"/>
          </a:xfrm>
        </p:grpSpPr>
        <p:pic>
          <p:nvPicPr>
            <p:cNvPr id="717" name="Google Shape;717;p5"/>
            <p:cNvPicPr preferRelativeResize="0"/>
            <p:nvPr/>
          </p:nvPicPr>
          <p:blipFill rotWithShape="1">
            <a:blip r:embed="rId13">
              <a:alphaModFix/>
            </a:blip>
            <a:srcRect/>
            <a:stretch/>
          </p:blipFill>
          <p:spPr>
            <a:xfrm>
              <a:off x="7061040" y="1008450"/>
              <a:ext cx="1742580" cy="3710610"/>
            </a:xfrm>
            <a:prstGeom prst="rect">
              <a:avLst/>
            </a:prstGeom>
            <a:noFill/>
            <a:ln>
              <a:noFill/>
            </a:ln>
          </p:spPr>
        </p:pic>
        <p:sp>
          <p:nvSpPr>
            <p:cNvPr id="747" name="Google Shape;747;p5"/>
            <p:cNvSpPr/>
            <p:nvPr/>
          </p:nvSpPr>
          <p:spPr>
            <a:xfrm>
              <a:off x="7385580" y="1392930"/>
              <a:ext cx="1127250" cy="325620"/>
            </a:xfrm>
            <a:prstGeom prst="rect">
              <a:avLst/>
            </a:prstGeom>
            <a:noFill/>
            <a:ln>
              <a:noFill/>
            </a:ln>
          </p:spPr>
          <p:txBody>
            <a:bodyPr spcFirstLastPara="1" wrap="square" lIns="67500" tIns="33750" rIns="67500" bIns="33750" anchor="t" anchorCtr="0">
              <a:noAutofit/>
            </a:bodyPr>
            <a:lstStyle/>
            <a:p>
              <a:r>
                <a:rPr lang="fr-FR" sz="1500" dirty="0">
                  <a:solidFill>
                    <a:srgbClr val="FFFFFF"/>
                  </a:solidFill>
                  <a:latin typeface="Avenir"/>
                  <a:ea typeface="Avenir"/>
                  <a:cs typeface="Avenir"/>
                  <a:sym typeface="Avenir"/>
                </a:rPr>
                <a:t>Valence</a:t>
              </a:r>
              <a:endParaRPr sz="1500" dirty="0"/>
            </a:p>
          </p:txBody>
        </p:sp>
        <p:pic>
          <p:nvPicPr>
            <p:cNvPr id="748" name="Google Shape;748;p5"/>
            <p:cNvPicPr preferRelativeResize="0"/>
            <p:nvPr/>
          </p:nvPicPr>
          <p:blipFill rotWithShape="1">
            <a:blip r:embed="rId14">
              <a:alphaModFix/>
            </a:blip>
            <a:srcRect/>
            <a:stretch/>
          </p:blipFill>
          <p:spPr>
            <a:xfrm>
              <a:off x="7474680" y="3493530"/>
              <a:ext cx="1038150" cy="937980"/>
            </a:xfrm>
            <a:prstGeom prst="rect">
              <a:avLst/>
            </a:prstGeom>
            <a:noFill/>
            <a:ln>
              <a:noFill/>
            </a:ln>
          </p:spPr>
        </p:pic>
        <p:sp>
          <p:nvSpPr>
            <p:cNvPr id="749" name="Google Shape;749;p5"/>
            <p:cNvSpPr/>
            <p:nvPr/>
          </p:nvSpPr>
          <p:spPr>
            <a:xfrm>
              <a:off x="7245180" y="2247480"/>
              <a:ext cx="1267650" cy="398250"/>
            </a:xfrm>
            <a:prstGeom prst="rect">
              <a:avLst/>
            </a:prstGeom>
            <a:noFill/>
            <a:ln>
              <a:noFill/>
            </a:ln>
          </p:spPr>
          <p:txBody>
            <a:bodyPr spcFirstLastPara="1" wrap="square" lIns="67500" tIns="33750" rIns="67500" bIns="33750" anchor="t" anchorCtr="0">
              <a:noAutofit/>
            </a:bodyPr>
            <a:lstStyle/>
            <a:p>
              <a:pPr algn="ctr"/>
              <a:r>
                <a:rPr lang="fr-FR" sz="1050" b="1" dirty="0">
                  <a:solidFill>
                    <a:srgbClr val="2999AD"/>
                  </a:solidFill>
                  <a:latin typeface="Avenir"/>
                  <a:ea typeface="Avenir"/>
                  <a:cs typeface="Avenir"/>
                  <a:sym typeface="Avenir"/>
                </a:rPr>
                <a:t>Liens entres les </a:t>
              </a:r>
              <a:r>
                <a:rPr lang="fr-FR" sz="1050" b="1" dirty="0" err="1">
                  <a:solidFill>
                    <a:srgbClr val="2999AD"/>
                  </a:solidFill>
                  <a:latin typeface="Avenir"/>
                  <a:ea typeface="Avenir"/>
                  <a:cs typeface="Avenir"/>
                  <a:sym typeface="Avenir"/>
                </a:rPr>
                <a:t>mégadonnées</a:t>
              </a:r>
              <a:endParaRPr sz="1050" dirty="0"/>
            </a:p>
          </p:txBody>
        </p:sp>
        <p:sp>
          <p:nvSpPr>
            <p:cNvPr id="750" name="Google Shape;750;p5"/>
            <p:cNvSpPr/>
            <p:nvPr/>
          </p:nvSpPr>
          <p:spPr>
            <a:xfrm>
              <a:off x="7244910" y="2782350"/>
              <a:ext cx="1381590" cy="339930"/>
            </a:xfrm>
            <a:prstGeom prst="rect">
              <a:avLst/>
            </a:prstGeom>
            <a:noFill/>
            <a:ln>
              <a:noFill/>
            </a:ln>
          </p:spPr>
          <p:txBody>
            <a:bodyPr spcFirstLastPara="1" wrap="square" lIns="67500" tIns="33750" rIns="67500" bIns="33750" anchor="t" anchorCtr="0">
              <a:noAutofit/>
            </a:bodyPr>
            <a:lstStyle/>
            <a:p>
              <a:pPr algn="ctr"/>
              <a:r>
                <a:rPr lang="fr-FR" sz="788" b="1" dirty="0">
                  <a:solidFill>
                    <a:srgbClr val="2999AD"/>
                  </a:solidFill>
                  <a:latin typeface="Avenir"/>
                  <a:ea typeface="Avenir"/>
                  <a:cs typeface="Avenir"/>
                  <a:sym typeface="Avenir"/>
                </a:rPr>
                <a:t>Connexions entre les ensembles de données</a:t>
              </a:r>
              <a:endParaRPr sz="788" dirty="0"/>
            </a:p>
          </p:txBody>
        </p:sp>
      </p:grpSp>
      <p:sp>
        <p:nvSpPr>
          <p:cNvPr id="752" name="Google Shape;752;p5"/>
          <p:cNvSpPr/>
          <p:nvPr/>
        </p:nvSpPr>
        <p:spPr>
          <a:xfrm>
            <a:off x="314280" y="722520"/>
            <a:ext cx="8513640" cy="228420"/>
          </a:xfrm>
          <a:prstGeom prst="rect">
            <a:avLst/>
          </a:prstGeom>
          <a:noFill/>
          <a:ln>
            <a:noFill/>
          </a:ln>
        </p:spPr>
        <p:txBody>
          <a:bodyPr spcFirstLastPara="1" wrap="square" lIns="67500" tIns="33750" rIns="67500" bIns="33750" anchor="t" anchorCtr="0">
            <a:noAutofit/>
          </a:bodyPr>
          <a:lstStyle/>
          <a:p>
            <a:pPr marL="171450" indent="-169560">
              <a:lnSpc>
                <a:spcPct val="90000"/>
              </a:lnSpc>
              <a:buClr>
                <a:srgbClr val="FFC000"/>
              </a:buClr>
              <a:buSzPts val="1500"/>
              <a:buFont typeface="Arial"/>
              <a:buChar char="•"/>
            </a:pPr>
            <a:r>
              <a:rPr lang="fr-FR" sz="1125" b="1" i="1" dirty="0">
                <a:solidFill>
                  <a:srgbClr val="FFC000"/>
                </a:solidFill>
                <a:latin typeface="Lucida Sans"/>
                <a:ea typeface="Lucida Sans"/>
                <a:cs typeface="Lucida Sans"/>
                <a:sym typeface="Lucida Sans"/>
              </a:rPr>
              <a:t>LA RÈGLE DES 6 V, CARACTÉRISTIQUE DU BIG DATA</a:t>
            </a:r>
            <a:endParaRPr sz="1125" dirty="0"/>
          </a:p>
          <a:p>
            <a:pPr>
              <a:lnSpc>
                <a:spcPct val="90000"/>
              </a:lnSpc>
              <a:spcBef>
                <a:spcPts val="751"/>
              </a:spcBef>
            </a:pPr>
            <a:endParaRPr sz="1125" dirty="0"/>
          </a:p>
        </p:txBody>
      </p:sp>
      <p:sp>
        <p:nvSpPr>
          <p:cNvPr id="753" name="Google Shape;753;p5"/>
          <p:cNvSpPr/>
          <p:nvPr/>
        </p:nvSpPr>
        <p:spPr>
          <a:xfrm>
            <a:off x="346950" y="241920"/>
            <a:ext cx="8521200" cy="231390"/>
          </a:xfrm>
          <a:prstGeom prst="rect">
            <a:avLst/>
          </a:prstGeom>
          <a:noFill/>
          <a:ln>
            <a:noFill/>
          </a:ln>
        </p:spPr>
        <p:txBody>
          <a:bodyPr spcFirstLastPara="1" wrap="square" lIns="67500" tIns="33750" rIns="67500" bIns="33750" anchor="ctr" anchorCtr="0">
            <a:normAutofit fontScale="77500" lnSpcReduction="20000"/>
          </a:bodyPr>
          <a:lstStyle/>
          <a:p>
            <a:pPr>
              <a:lnSpc>
                <a:spcPct val="90000"/>
              </a:lnSpc>
            </a:pPr>
            <a:r>
              <a:rPr lang="fr-FR" sz="1875" b="1" dirty="0">
                <a:solidFill>
                  <a:srgbClr val="4DACAB"/>
                </a:solidFill>
                <a:latin typeface="Lucida Sans"/>
                <a:ea typeface="Lucida Sans"/>
                <a:cs typeface="Lucida Sans"/>
                <a:sym typeface="Lucida Sans"/>
              </a:rPr>
              <a:t>Présentation générale</a:t>
            </a:r>
            <a:endParaRPr sz="1875" dirty="0"/>
          </a:p>
        </p:txBody>
      </p:sp>
    </p:spTree>
    <p:extLst>
      <p:ext uri="{BB962C8B-B14F-4D97-AF65-F5344CB8AC3E}">
        <p14:creationId xmlns:p14="http://schemas.microsoft.com/office/powerpoint/2010/main" val="253115621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a:solidFill>
                  <a:srgbClr val="4A86E8"/>
                </a:solidFill>
              </a:rPr>
              <a:t>Big Data</a:t>
            </a: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99" name="Google Shape;99;p19"/>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rgbClr val="4A86E8"/>
              </a:buClr>
              <a:buSzPts val="1600"/>
              <a:buChar char="➢"/>
            </a:pPr>
            <a:r>
              <a:rPr lang="fr" sz="1600" dirty="0">
                <a:solidFill>
                  <a:schemeClr val="dk1"/>
                </a:solidFill>
              </a:rPr>
              <a:t>Pour relever les défis du </a:t>
            </a:r>
            <a:r>
              <a:rPr lang="fr" sz="1600" dirty="0" err="1">
                <a:solidFill>
                  <a:schemeClr val="dk1"/>
                </a:solidFill>
              </a:rPr>
              <a:t>Big</a:t>
            </a:r>
            <a:r>
              <a:rPr lang="fr" sz="1600" dirty="0">
                <a:solidFill>
                  <a:schemeClr val="dk1"/>
                </a:solidFill>
              </a:rPr>
              <a:t> Data, des technologies innovantes sont nécessaires. </a:t>
            </a:r>
            <a:br>
              <a:rPr lang="fr" sz="1600" dirty="0">
                <a:solidFill>
                  <a:schemeClr val="dk1"/>
                </a:solidFill>
              </a:rPr>
            </a:br>
            <a:endParaRPr sz="1600" dirty="0">
              <a:solidFill>
                <a:schemeClr val="dk1"/>
              </a:solidFill>
            </a:endParaRPr>
          </a:p>
          <a:p>
            <a:pPr marL="457200" marR="0" lvl="0" indent="-330200" algn="l" rtl="0">
              <a:lnSpc>
                <a:spcPct val="115000"/>
              </a:lnSpc>
              <a:spcBef>
                <a:spcPts val="0"/>
              </a:spcBef>
              <a:spcAft>
                <a:spcPts val="0"/>
              </a:spcAft>
              <a:buClr>
                <a:srgbClr val="4A86E8"/>
              </a:buClr>
              <a:buSzPts val="1600"/>
              <a:buChar char="➢"/>
            </a:pPr>
            <a:r>
              <a:rPr lang="fr" sz="1600" dirty="0">
                <a:solidFill>
                  <a:schemeClr val="dk1"/>
                </a:solidFill>
              </a:rPr>
              <a:t>Les paradigmes de calculs distribuée et parallèles, les algorithmes d'apprentissage machine évolutifs et l'interrogation en temps réel sont essentiels à l'analyse du </a:t>
            </a:r>
            <a:r>
              <a:rPr lang="fr" sz="1600" dirty="0" err="1">
                <a:solidFill>
                  <a:schemeClr val="dk1"/>
                </a:solidFill>
              </a:rPr>
              <a:t>Big</a:t>
            </a:r>
            <a:r>
              <a:rPr lang="fr" sz="1600" dirty="0">
                <a:solidFill>
                  <a:schemeClr val="dk1"/>
                </a:solidFill>
              </a:rPr>
              <a:t> Data.</a:t>
            </a:r>
            <a:br>
              <a:rPr lang="fr" sz="1600" dirty="0">
                <a:solidFill>
                  <a:schemeClr val="dk1"/>
                </a:solidFill>
              </a:rPr>
            </a:br>
            <a:endParaRPr sz="1600" dirty="0">
              <a:solidFill>
                <a:schemeClr val="dk1"/>
              </a:solidFill>
            </a:endParaRPr>
          </a:p>
          <a:p>
            <a:pPr marL="457200" marR="0" lvl="0" indent="-330200" algn="l" rtl="0">
              <a:lnSpc>
                <a:spcPct val="115000"/>
              </a:lnSpc>
              <a:spcBef>
                <a:spcPts val="0"/>
              </a:spcBef>
              <a:spcAft>
                <a:spcPts val="0"/>
              </a:spcAft>
              <a:buClr>
                <a:srgbClr val="4A86E8"/>
              </a:buClr>
              <a:buSzPts val="1600"/>
              <a:buChar char="➢"/>
            </a:pPr>
            <a:r>
              <a:rPr lang="fr" sz="1600" dirty="0">
                <a:solidFill>
                  <a:schemeClr val="dk1"/>
                </a:solidFill>
              </a:rPr>
              <a:t>Les systèmes de fichiers distribués, les clusters informatiques, le cloud </a:t>
            </a:r>
            <a:r>
              <a:rPr lang="fr" sz="1600" dirty="0" err="1">
                <a:solidFill>
                  <a:schemeClr val="dk1"/>
                </a:solidFill>
              </a:rPr>
              <a:t>computing</a:t>
            </a:r>
            <a:r>
              <a:rPr lang="fr" sz="1600" dirty="0">
                <a:solidFill>
                  <a:schemeClr val="dk1"/>
                </a:solidFill>
              </a:rPr>
              <a:t> et les </a:t>
            </a:r>
            <a:r>
              <a:rPr lang="fr" sz="1600" dirty="0" err="1">
                <a:solidFill>
                  <a:schemeClr val="dk1"/>
                </a:solidFill>
              </a:rPr>
              <a:t>datastores</a:t>
            </a:r>
            <a:r>
              <a:rPr lang="fr" sz="1600" dirty="0">
                <a:solidFill>
                  <a:schemeClr val="dk1"/>
                </a:solidFill>
              </a:rPr>
              <a:t> prenant en charge la variété et l'agilité des données sont également nécessaires pour fournir </a:t>
            </a:r>
            <a:r>
              <a:rPr lang="fr" sz="1600" b="1" dirty="0">
                <a:solidFill>
                  <a:schemeClr val="dk1"/>
                </a:solidFill>
              </a:rPr>
              <a:t>l'infrastructure</a:t>
            </a:r>
            <a:r>
              <a:rPr lang="fr" sz="1600" dirty="0">
                <a:solidFill>
                  <a:schemeClr val="dk1"/>
                </a:solidFill>
              </a:rPr>
              <a:t> nécessaire aux </a:t>
            </a:r>
            <a:r>
              <a:rPr lang="fr" sz="1600" b="1" dirty="0">
                <a:solidFill>
                  <a:schemeClr val="dk1"/>
                </a:solidFill>
              </a:rPr>
              <a:t>traitements </a:t>
            </a:r>
            <a:r>
              <a:rPr lang="fr" sz="1600" b="1" dirty="0" err="1">
                <a:solidFill>
                  <a:schemeClr val="dk1"/>
                </a:solidFill>
              </a:rPr>
              <a:t>Big</a:t>
            </a:r>
            <a:r>
              <a:rPr lang="fr" sz="1600" b="1" dirty="0">
                <a:solidFill>
                  <a:schemeClr val="dk1"/>
                </a:solidFill>
              </a:rPr>
              <a:t> Data</a:t>
            </a:r>
            <a:r>
              <a:rPr lang="fr" sz="1600" dirty="0">
                <a:solidFill>
                  <a:schemeClr val="dk1"/>
                </a:solidFill>
              </a:rPr>
              <a:t>.</a:t>
            </a:r>
            <a:br>
              <a:rPr lang="fr" sz="1600" dirty="0">
                <a:solidFill>
                  <a:schemeClr val="dk1"/>
                </a:solidFill>
              </a:rPr>
            </a:br>
            <a:endParaRPr sz="1600" dirty="0">
              <a:solidFill>
                <a:schemeClr val="dk1"/>
              </a:solidFill>
            </a:endParaRPr>
          </a:p>
          <a:p>
            <a:pPr marL="457200" marR="0" lvl="0" indent="-330200" algn="l" rtl="0">
              <a:lnSpc>
                <a:spcPct val="115000"/>
              </a:lnSpc>
              <a:spcBef>
                <a:spcPts val="0"/>
              </a:spcBef>
              <a:spcAft>
                <a:spcPts val="0"/>
              </a:spcAft>
              <a:buClr>
                <a:srgbClr val="4A86E8"/>
              </a:buClr>
              <a:buSzPts val="1600"/>
              <a:buChar char="➢"/>
            </a:pPr>
            <a:r>
              <a:rPr lang="fr" sz="1600" dirty="0">
                <a:solidFill>
                  <a:schemeClr val="dk1"/>
                </a:solidFill>
              </a:rPr>
              <a:t>Tout le but d’une plateforme </a:t>
            </a:r>
            <a:r>
              <a:rPr lang="fr" sz="1600" dirty="0" err="1">
                <a:solidFill>
                  <a:schemeClr val="dk1"/>
                </a:solidFill>
              </a:rPr>
              <a:t>Hadoop</a:t>
            </a:r>
            <a:r>
              <a:rPr lang="fr" sz="1600" dirty="0">
                <a:solidFill>
                  <a:schemeClr val="dk1"/>
                </a:solidFill>
              </a:rPr>
              <a:t> est donc de répondre à ces défis </a:t>
            </a:r>
            <a:br>
              <a:rPr lang="fr" sz="1600" dirty="0">
                <a:solidFill>
                  <a:schemeClr val="dk1"/>
                </a:solidFill>
              </a:rPr>
            </a:br>
            <a:endParaRPr sz="1600" dirty="0">
              <a:solidFill>
                <a:schemeClr val="dk1"/>
              </a:solidFill>
            </a:endParaRPr>
          </a:p>
        </p:txBody>
      </p:sp>
      <p:sp>
        <p:nvSpPr>
          <p:cNvPr id="100" name="Google Shape;10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build="p" bldLvl="5"/>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a:solidFill>
                  <a:srgbClr val="4A86E8"/>
                </a:solidFill>
              </a:rPr>
              <a:t>Big Data</a:t>
            </a: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106" name="Google Shape;106;p20"/>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fr" sz="3000" b="1" dirty="0">
                <a:solidFill>
                  <a:srgbClr val="38761D"/>
                </a:solidFill>
              </a:rPr>
              <a:t>3 </a:t>
            </a:r>
            <a:r>
              <a:rPr lang="fr" sz="3000" b="1" dirty="0" err="1">
                <a:solidFill>
                  <a:srgbClr val="38761D"/>
                </a:solidFill>
              </a:rPr>
              <a:t>V’s</a:t>
            </a:r>
            <a:r>
              <a:rPr lang="fr" sz="3000" b="1" dirty="0">
                <a:solidFill>
                  <a:srgbClr val="38761D"/>
                </a:solidFill>
              </a:rPr>
              <a:t> Quiz</a:t>
            </a:r>
            <a:endParaRPr sz="3000" b="1" dirty="0">
              <a:solidFill>
                <a:schemeClr val="dk1"/>
              </a:solidFill>
            </a:endParaRPr>
          </a:p>
          <a:p>
            <a:pPr marL="0" marR="0" lvl="0" indent="0" algn="l" rtl="0">
              <a:lnSpc>
                <a:spcPct val="115000"/>
              </a:lnSpc>
              <a:spcBef>
                <a:spcPts val="1600"/>
              </a:spcBef>
              <a:spcAft>
                <a:spcPts val="0"/>
              </a:spcAft>
              <a:buNone/>
            </a:pPr>
            <a:endParaRPr sz="1600" dirty="0">
              <a:solidFill>
                <a:schemeClr val="dk1"/>
              </a:solidFill>
            </a:endParaRPr>
          </a:p>
          <a:p>
            <a:pPr marL="0" lvl="0" indent="0">
              <a:spcBef>
                <a:spcPts val="1600"/>
              </a:spcBef>
              <a:buNone/>
            </a:pPr>
            <a:r>
              <a:rPr lang="fr" sz="1600" dirty="0">
                <a:solidFill>
                  <a:schemeClr val="dk1"/>
                </a:solidFill>
              </a:rPr>
              <a:t>Allez sur cette page et répondez au Quiz 5</a:t>
            </a:r>
            <a:r>
              <a:rPr lang="fr-FR" sz="1600" dirty="0">
                <a:solidFill>
                  <a:schemeClr val="dk1"/>
                </a:solidFill>
              </a:rPr>
              <a:t>: </a:t>
            </a:r>
            <a:r>
              <a:rPr lang="fr-FR" sz="1600" dirty="0">
                <a:solidFill>
                  <a:schemeClr val="dk1"/>
                </a:solidFill>
                <a:hlinkClick r:id="rId3"/>
              </a:rPr>
              <a:t>https://kahoot.it/</a:t>
            </a:r>
            <a:r>
              <a:rPr lang="fr-FR" sz="1600" dirty="0">
                <a:solidFill>
                  <a:schemeClr val="dk1"/>
                </a:solidFill>
              </a:rPr>
              <a:t> </a:t>
            </a:r>
            <a:endParaRPr sz="1600" dirty="0">
              <a:solidFill>
                <a:schemeClr val="dk1"/>
              </a:solidFill>
            </a:endParaRPr>
          </a:p>
          <a:p>
            <a:pPr marL="0" marR="0" lvl="0" indent="0" algn="l" rtl="0">
              <a:lnSpc>
                <a:spcPct val="115000"/>
              </a:lnSpc>
              <a:spcBef>
                <a:spcPts val="1600"/>
              </a:spcBef>
              <a:spcAft>
                <a:spcPts val="1600"/>
              </a:spcAft>
              <a:buNone/>
            </a:pPr>
            <a:endParaRPr sz="1600" dirty="0">
              <a:solidFill>
                <a:schemeClr val="dk1"/>
              </a:solidFill>
            </a:endParaRPr>
          </a:p>
        </p:txBody>
      </p:sp>
      <p:sp>
        <p:nvSpPr>
          <p:cNvPr id="107" name="Google Shape;107;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a:solidFill>
                  <a:srgbClr val="4A86E8"/>
                </a:solidFill>
              </a:rPr>
              <a:t>Distributed File System - DFS</a:t>
            </a: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113" name="Google Shape;113;p21"/>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fr" dirty="0">
                <a:solidFill>
                  <a:srgbClr val="38761D"/>
                </a:solidFill>
              </a:rPr>
              <a:t>Qu'est-ce qu'un système de fichiers distribué?</a:t>
            </a:r>
            <a:endParaRPr sz="1600" dirty="0">
              <a:solidFill>
                <a:schemeClr val="dk1"/>
              </a:solidFill>
            </a:endParaRPr>
          </a:p>
          <a:p>
            <a:pPr marL="457200" marR="0" lvl="0" indent="-330200" algn="l" rtl="0">
              <a:lnSpc>
                <a:spcPct val="115000"/>
              </a:lnSpc>
              <a:spcBef>
                <a:spcPts val="1600"/>
              </a:spcBef>
              <a:spcAft>
                <a:spcPts val="0"/>
              </a:spcAft>
              <a:buClr>
                <a:srgbClr val="4A86E8"/>
              </a:buClr>
              <a:buSzPts val="1600"/>
              <a:buChar char="➢"/>
            </a:pPr>
            <a:r>
              <a:rPr lang="fr" sz="1600" dirty="0">
                <a:solidFill>
                  <a:schemeClr val="dk1"/>
                </a:solidFill>
              </a:rPr>
              <a:t>La façon dont le système d'exploitation gère les fichiers s'appelle un système de fichiers - File System.</a:t>
            </a:r>
            <a:br>
              <a:rPr lang="fr" sz="1600" dirty="0">
                <a:solidFill>
                  <a:schemeClr val="dk1"/>
                </a:solidFill>
              </a:rPr>
            </a:br>
            <a:endParaRPr sz="1600" dirty="0">
              <a:solidFill>
                <a:schemeClr val="dk1"/>
              </a:solidFill>
            </a:endParaRPr>
          </a:p>
          <a:p>
            <a:pPr marL="457200" marR="0" lvl="0" indent="-330200" algn="l" rtl="0">
              <a:lnSpc>
                <a:spcPct val="115000"/>
              </a:lnSpc>
              <a:spcBef>
                <a:spcPts val="0"/>
              </a:spcBef>
              <a:spcAft>
                <a:spcPts val="0"/>
              </a:spcAft>
              <a:buClr>
                <a:srgbClr val="4A86E8"/>
              </a:buClr>
              <a:buSzPts val="1600"/>
              <a:buChar char="➢"/>
            </a:pPr>
            <a:r>
              <a:rPr lang="fr" sz="1600" dirty="0">
                <a:solidFill>
                  <a:schemeClr val="dk1"/>
                </a:solidFill>
              </a:rPr>
              <a:t>La manière dont ces informations sont stockées sur les lecteurs disque a un impact important sur l'efficacité et la rapidité d'accès aux données, en particulier dans le cas du </a:t>
            </a:r>
            <a:r>
              <a:rPr lang="fr" sz="1600" dirty="0" err="1">
                <a:solidFill>
                  <a:schemeClr val="dk1"/>
                </a:solidFill>
              </a:rPr>
              <a:t>big</a:t>
            </a:r>
            <a:r>
              <a:rPr lang="fr" sz="1600" dirty="0">
                <a:solidFill>
                  <a:schemeClr val="dk1"/>
                </a:solidFill>
              </a:rPr>
              <a:t> data.</a:t>
            </a:r>
            <a:br>
              <a:rPr lang="fr" sz="1600" dirty="0">
                <a:solidFill>
                  <a:schemeClr val="dk1"/>
                </a:solidFill>
              </a:rPr>
            </a:br>
            <a:endParaRPr sz="1600" dirty="0">
              <a:solidFill>
                <a:schemeClr val="dk1"/>
              </a:solidFill>
            </a:endParaRPr>
          </a:p>
          <a:p>
            <a:pPr marL="457200" lvl="0" indent="-330200" algn="l" rtl="0">
              <a:spcBef>
                <a:spcPts val="0"/>
              </a:spcBef>
              <a:spcAft>
                <a:spcPts val="0"/>
              </a:spcAft>
              <a:buClr>
                <a:srgbClr val="4A86E8"/>
              </a:buClr>
              <a:buSzPts val="1600"/>
              <a:buChar char="➢"/>
            </a:pPr>
            <a:r>
              <a:rPr lang="fr" sz="1600" dirty="0">
                <a:solidFill>
                  <a:schemeClr val="dk1"/>
                </a:solidFill>
              </a:rPr>
              <a:t>Les fichiers ont des adresses exactes pour leurs emplacements dans le lecteur disque. C’est une structure plate se référant aux séquences d’unités de données de ces blocs</a:t>
            </a:r>
            <a:br>
              <a:rPr lang="fr" sz="1600" dirty="0">
                <a:solidFill>
                  <a:schemeClr val="dk1"/>
                </a:solidFill>
              </a:rPr>
            </a:br>
            <a:endParaRPr sz="1600" dirty="0">
              <a:solidFill>
                <a:schemeClr val="dk1"/>
              </a:solidFill>
            </a:endParaRPr>
          </a:p>
          <a:p>
            <a:pPr marL="0" lvl="0" indent="0" algn="l" rtl="0">
              <a:spcBef>
                <a:spcPts val="1600"/>
              </a:spcBef>
              <a:spcAft>
                <a:spcPts val="0"/>
              </a:spcAft>
              <a:buNone/>
            </a:pPr>
            <a:endParaRPr sz="1600" dirty="0">
              <a:solidFill>
                <a:schemeClr val="dk1"/>
              </a:solidFill>
            </a:endParaRPr>
          </a:p>
          <a:p>
            <a:pPr marL="0" marR="0" lvl="0" indent="0" algn="l" rtl="0">
              <a:lnSpc>
                <a:spcPct val="115000"/>
              </a:lnSpc>
              <a:spcBef>
                <a:spcPts val="1600"/>
              </a:spcBef>
              <a:spcAft>
                <a:spcPts val="1600"/>
              </a:spcAft>
              <a:buNone/>
            </a:pPr>
            <a:endParaRPr sz="1600" dirty="0">
              <a:solidFill>
                <a:schemeClr val="dk1"/>
              </a:solidFill>
            </a:endParaRPr>
          </a:p>
        </p:txBody>
      </p:sp>
      <p:sp>
        <p:nvSpPr>
          <p:cNvPr id="114" name="Google Shape;114;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build="p" bldLvl="5"/>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5381</TotalTime>
  <Words>1900</Words>
  <Application>Microsoft Macintosh PowerPoint</Application>
  <PresentationFormat>Affichage à l'écran (16:9)</PresentationFormat>
  <Paragraphs>290</Paragraphs>
  <Slides>28</Slides>
  <Notes>28</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28</vt:i4>
      </vt:variant>
    </vt:vector>
  </HeadingPairs>
  <TitlesOfParts>
    <vt:vector size="35" baseType="lpstr">
      <vt:lpstr>Lucida Sans</vt:lpstr>
      <vt:lpstr>Arial</vt:lpstr>
      <vt:lpstr>Georgia</vt:lpstr>
      <vt:lpstr>Roboto</vt:lpstr>
      <vt:lpstr>Avenir</vt:lpstr>
      <vt:lpstr>Times New Roman</vt:lpstr>
      <vt:lpstr>Simple Light</vt:lpstr>
      <vt:lpstr>Apche Spark</vt:lpstr>
      <vt:lpstr>Plan</vt:lpstr>
      <vt:lpstr>Big Data  </vt:lpstr>
      <vt:lpstr>Big Data  </vt:lpstr>
      <vt:lpstr>3V’s du Big Data  </vt:lpstr>
      <vt:lpstr>Présentation PowerPoint</vt:lpstr>
      <vt:lpstr>Big Data  </vt:lpstr>
      <vt:lpstr>Big Data  </vt:lpstr>
      <vt:lpstr>Distributed File System - DFS  </vt:lpstr>
      <vt:lpstr>Distributed File System - DFS  </vt:lpstr>
      <vt:lpstr>Distributed File System - DFS    </vt:lpstr>
      <vt:lpstr>Distributed File System - DFS    </vt:lpstr>
      <vt:lpstr>Distributed File System - DFS  </vt:lpstr>
      <vt:lpstr>Distributed File System - DFS  </vt:lpstr>
      <vt:lpstr>Distributed File System - DFS  </vt:lpstr>
      <vt:lpstr>Écosystème   </vt:lpstr>
      <vt:lpstr>Écosystème Hadoop Stack (The ZOO)   </vt:lpstr>
      <vt:lpstr>Map-Reduce   </vt:lpstr>
      <vt:lpstr>Map-Reduce   </vt:lpstr>
      <vt:lpstr>Map-Reduce   </vt:lpstr>
      <vt:lpstr>Map-Reduce   </vt:lpstr>
      <vt:lpstr>Map-Reduce   </vt:lpstr>
      <vt:lpstr>Map-Reduce   </vt:lpstr>
      <vt:lpstr>Map-Reduce   </vt:lpstr>
      <vt:lpstr>Map-Reduce   </vt:lpstr>
      <vt:lpstr>Map-Reduce   </vt:lpstr>
      <vt:lpstr>Map-Reduce   </vt:lpstr>
      <vt:lpstr>Big Data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HDP 3.1 Admin</dc:title>
  <cp:lastModifiedBy>Microsoft Office User</cp:lastModifiedBy>
  <cp:revision>26</cp:revision>
  <dcterms:modified xsi:type="dcterms:W3CDTF">2020-09-29T23:02:25Z</dcterms:modified>
</cp:coreProperties>
</file>