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9" r:id="rId1"/>
  </p:sldMasterIdLst>
  <p:notesMasterIdLst>
    <p:notesMasterId r:id="rId48"/>
  </p:notesMasterIdLst>
  <p:sldIdLst>
    <p:sldId id="256" r:id="rId2"/>
    <p:sldId id="30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0" r:id="rId11"/>
    <p:sldId id="266" r:id="rId12"/>
    <p:sldId id="267" r:id="rId13"/>
    <p:sldId id="268" r:id="rId14"/>
    <p:sldId id="269" r:id="rId15"/>
    <p:sldId id="276" r:id="rId16"/>
    <p:sldId id="277" r:id="rId17"/>
    <p:sldId id="278" r:id="rId18"/>
    <p:sldId id="279" r:id="rId19"/>
    <p:sldId id="270" r:id="rId20"/>
    <p:sldId id="271" r:id="rId21"/>
    <p:sldId id="272" r:id="rId22"/>
    <p:sldId id="274" r:id="rId23"/>
    <p:sldId id="273" r:id="rId24"/>
    <p:sldId id="275" r:id="rId25"/>
    <p:sldId id="301" r:id="rId26"/>
    <p:sldId id="302" r:id="rId27"/>
    <p:sldId id="303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299" r:id="rId46"/>
    <p:sldId id="280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631"/>
  </p:normalViewPr>
  <p:slideViewPr>
    <p:cSldViewPr snapToGrid="0">
      <p:cViewPr varScale="1">
        <p:scale>
          <a:sx n="124" d="100"/>
          <a:sy n="124" d="100"/>
        </p:scale>
        <p:origin x="176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e1f5ce2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e1f5ce2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10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ecd39e56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ecd39e56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e1f5ce2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5e1f5ce2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ecd39e5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ecd39e5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e1f5ce2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e1f5ce2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5e1f5ce2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5e1f5ce2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520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ecd39e56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ecd39e56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146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5e1f5ce2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5e1f5ce2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16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5e1f5ce2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5e1f5ce2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5e1f5ce2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5e1f5ce2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ecd39e56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ecd39e56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486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ecd39e56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ecd39e56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5e1f5ce2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5e1f5ce2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ecd39e56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ecd39e56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5e1f5ce2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5e1f5ce2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5e1f5ce2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5e1f5ce2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ecd39e5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ecd39e5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927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ecd39e56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ecd39e56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558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ecd39e56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ecd39e56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187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5e1f5ce2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5e1f5ce2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e1f5ce2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e1f5ce22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e1f5ce2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e1f5ce2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ecd39e56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ecd39e56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0030c86b8_0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0030c86b8_0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ecd39e56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ecd39e56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5e1f5ce2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5e1f5ce2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0030c86b8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0030c86b8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ecd39e56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ecd39e56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ecd39e56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ecd39e56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ecd39e56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ecd39e56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0030c86b8_0_1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0030c86b8_0_1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ecd39e56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6ecd39e56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e1f5ce2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e1f5ce2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030c86b8_0_1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030c86b8_0_1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cd39e56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cd39e56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ecd39e56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ecd39e56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ecd39e56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ecd39e56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ecd39e56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ecd39e56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ecd39e56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ecd39e56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ecd39e56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ecd39e56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e1f5ce2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e1f5ce2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0030c86b8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0030c86b8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e1f5ce2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e1f5ce2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ecd39e5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ecd39e5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101673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101673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">
  <p:cSld name="AUTOLAYOUT_2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1">
  <p:cSld name="AUTOLAYOUT_3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t="9422" b="9414"/>
          <a:stretch/>
        </p:blipFill>
        <p:spPr>
          <a:xfrm>
            <a:off x="821022" y="1359951"/>
            <a:ext cx="1639200" cy="9882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2">
            <a:alphaModFix/>
          </a:blip>
          <a:srcRect l="28408" t="34318" r="16991" b="21358"/>
          <a:stretch/>
        </p:blipFill>
        <p:spPr>
          <a:xfrm>
            <a:off x="2460222" y="846493"/>
            <a:ext cx="831900" cy="5016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874649" y="846500"/>
            <a:ext cx="657300" cy="501600"/>
          </a:xfrm>
          <a:prstGeom prst="parallelogram">
            <a:avLst>
              <a:gd name="adj" fmla="val 88693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29886" y="1359950"/>
            <a:ext cx="1335300" cy="988200"/>
          </a:xfrm>
          <a:prstGeom prst="parallelogram">
            <a:avLst>
              <a:gd name="adj" fmla="val 88693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 l="-2469" r="30691" b="41748"/>
          <a:stretch/>
        </p:blipFill>
        <p:spPr>
          <a:xfrm>
            <a:off x="650246" y="3"/>
            <a:ext cx="2217600" cy="13368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2">
  <p:cSld name="AUTOLAYOUT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t="38312" b="38309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3">
  <p:cSld name="AUTOLAYOUT_5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0" y="0"/>
            <a:ext cx="4316700" cy="5143500"/>
            <a:chOff x="0" y="0"/>
            <a:chExt cx="4316700" cy="5143500"/>
          </a:xfrm>
        </p:grpSpPr>
        <p:sp>
          <p:nvSpPr>
            <p:cNvPr id="85" name="Google Shape;85;p16"/>
            <p:cNvSpPr/>
            <p:nvPr/>
          </p:nvSpPr>
          <p:spPr>
            <a:xfrm>
              <a:off x="0" y="0"/>
              <a:ext cx="4316700" cy="5143500"/>
            </a:xfrm>
            <a:prstGeom prst="rect">
              <a:avLst/>
            </a:prstGeom>
            <a:solidFill>
              <a:srgbClr val="284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86075" y="4599625"/>
              <a:ext cx="1354500" cy="137700"/>
            </a:xfrm>
            <a:prstGeom prst="rect">
              <a:avLst/>
            </a:prstGeom>
            <a:noFill/>
            <a:ln w="9525" cap="flat" cmpd="sng">
              <a:solidFill>
                <a:srgbClr val="92C1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841363" y="4599625"/>
              <a:ext cx="142800" cy="137700"/>
            </a:xfrm>
            <a:prstGeom prst="rect">
              <a:avLst/>
            </a:prstGeom>
            <a:noFill/>
            <a:ln w="9525" cap="flat" cmpd="sng">
              <a:solidFill>
                <a:srgbClr val="92C1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1142492" y="4599625"/>
              <a:ext cx="142800" cy="137700"/>
            </a:xfrm>
            <a:prstGeom prst="rect">
              <a:avLst/>
            </a:prstGeom>
            <a:noFill/>
            <a:ln w="9525" cap="flat" cmpd="sng">
              <a:solidFill>
                <a:srgbClr val="92C1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875425" y="381000"/>
              <a:ext cx="142800" cy="137700"/>
            </a:xfrm>
            <a:prstGeom prst="rect">
              <a:avLst/>
            </a:prstGeom>
            <a:solidFill>
              <a:srgbClr val="92C1E8"/>
            </a:solidFill>
            <a:ln w="9525" cap="flat" cmpd="sng">
              <a:solidFill>
                <a:srgbClr val="92C1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732625" y="518700"/>
              <a:ext cx="142800" cy="137700"/>
            </a:xfrm>
            <a:prstGeom prst="rect">
              <a:avLst/>
            </a:prstGeom>
            <a:noFill/>
            <a:ln w="9525" cap="flat" cmpd="sng">
              <a:solidFill>
                <a:srgbClr val="92C1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200"/>
              <a:buChar char="●"/>
              <a:defRPr sz="1200">
                <a:solidFill>
                  <a:srgbClr val="284F7D"/>
                </a:solidFill>
              </a:defRPr>
            </a:lvl1pPr>
            <a:lvl2pPr marL="914400" lvl="1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2pPr>
            <a:lvl3pPr marL="1371600" lvl="2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3pPr>
            <a:lvl4pPr marL="1828800" lvl="3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rgbClr val="284F7D"/>
                </a:solidFill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5pPr>
            <a:lvl6pPr marL="2743200" lvl="5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6pPr>
            <a:lvl7pPr marL="3200400" lvl="6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rgbClr val="284F7D"/>
                </a:solidFill>
              </a:defRPr>
            </a:lvl7pPr>
            <a:lvl8pPr marL="3657600" lvl="7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8pPr>
            <a:lvl9pPr marL="4114800" lvl="8" indent="-292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4">
  <p:cSld name="AUTOLAYOUT_6"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rgbClr val="284F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97;p17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6">
  <p:cSld name="AUTOLAYOUT_8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2">
            <a:alphaModFix/>
          </a:blip>
          <a:srcRect b="39320"/>
          <a:stretch/>
        </p:blipFill>
        <p:spPr>
          <a:xfrm>
            <a:off x="5109175" y="3775700"/>
            <a:ext cx="3123900" cy="13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2">
            <a:alphaModFix/>
          </a:blip>
          <a:srcRect r="12838" b="39320"/>
          <a:stretch/>
        </p:blipFill>
        <p:spPr>
          <a:xfrm>
            <a:off x="6421300" y="3775700"/>
            <a:ext cx="2722699" cy="13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7">
  <p:cSld name="AUTOLAYOUT_9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9">
  <p:cSld name="AUTOLAYOUT_11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5">
  <p:cSld name="Mise en page personnalisée 5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l="38684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074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5" r:id="rId17"/>
    <p:sldLayoutId id="2147483666" r:id="rId18"/>
    <p:sldLayoutId id="2147483668" r:id="rId19"/>
    <p:sldLayoutId id="214748367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Functional Programming Principles in Scala</a:t>
            </a:r>
            <a:endParaRPr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to Scala Language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A86E8"/>
                </a:solidFill>
              </a:rPr>
              <a:t>Scala Basics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38761D"/>
                </a:solidFill>
              </a:rPr>
              <a:t>Variable immuable </a:t>
            </a:r>
            <a:endParaRPr dirty="0">
              <a:solidFill>
                <a:srgbClr val="38761D"/>
              </a:solidFill>
            </a:endParaRPr>
          </a:p>
          <a:p>
            <a:pPr lvl="0" indent="-330200">
              <a:spcBef>
                <a:spcPts val="1600"/>
              </a:spcBef>
              <a:buClr>
                <a:srgbClr val="4A86E8"/>
              </a:buClr>
              <a:buSzPts val="1600"/>
              <a:buChar char="➢"/>
            </a:pPr>
            <a:r>
              <a:rPr lang="fr-FR" sz="1600" dirty="0">
                <a:solidFill>
                  <a:srgbClr val="000000"/>
                </a:solidFill>
              </a:rPr>
              <a:t>Est une variable ou un objet dont l'état ne peut pas être modifié après sa création.</a:t>
            </a:r>
            <a:br>
              <a:rPr lang="fr-FR" sz="1600" dirty="0">
                <a:solidFill>
                  <a:srgbClr val="000000"/>
                </a:solidFill>
              </a:rPr>
            </a:br>
            <a:endParaRPr lang="fr-FR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38761D"/>
                </a:solidFill>
              </a:rPr>
              <a:t>Variable mutable</a:t>
            </a:r>
            <a:endParaRPr lang="fr-FR" sz="1600" dirty="0">
              <a:solidFill>
                <a:srgbClr val="000000"/>
              </a:solidFill>
            </a:endParaRPr>
          </a:p>
          <a:p>
            <a:pPr lvl="0" indent="-330200">
              <a:spcBef>
                <a:spcPts val="1600"/>
              </a:spcBef>
              <a:buClr>
                <a:srgbClr val="4A86E8"/>
              </a:buClr>
              <a:buSzPts val="1600"/>
              <a:buChar char="➢"/>
            </a:pPr>
            <a:r>
              <a:rPr lang="fr-FR" sz="1600" dirty="0">
                <a:solidFill>
                  <a:srgbClr val="000000"/>
                </a:solidFill>
              </a:rPr>
              <a:t>Est une variable qui peut changer tout au long de l’exécution du programme</a:t>
            </a:r>
          </a:p>
          <a:p>
            <a:pPr marL="127000" lvl="0" indent="0">
              <a:spcBef>
                <a:spcPts val="1600"/>
              </a:spcBef>
              <a:buClr>
                <a:srgbClr val="4A86E8"/>
              </a:buClr>
              <a:buSzPts val="1600"/>
              <a:buNone/>
            </a:pPr>
            <a:r>
              <a:rPr lang="fr-FR" sz="1600" b="1" dirty="0">
                <a:solidFill>
                  <a:srgbClr val="FF0000"/>
                </a:solidFill>
              </a:rPr>
              <a:t>En programmation fonctionnelle on privilégie toujours les variables immuables</a:t>
            </a:r>
            <a:br>
              <a:rPr lang="fr" sz="1600" b="1" dirty="0">
                <a:solidFill>
                  <a:srgbClr val="FF0000"/>
                </a:solidFill>
              </a:rPr>
            </a:b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42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Scala Basics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1" name="Google Shape;21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Scala Basics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Fonction avec paramètres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square(x: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x * x</a:t>
            </a:r>
            <a:r>
              <a:rPr lang="fr" sz="14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400" i="1" dirty="0">
                <a:solidFill>
                  <a:srgbClr val="808080"/>
                </a:solidFill>
                <a:highlight>
                  <a:schemeClr val="lt1"/>
                </a:highlight>
              </a:rPr>
              <a:t> // Calcul du double d’un nombre</a:t>
            </a:r>
            <a:endParaRPr lang="fr"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square: (x: 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square(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res1: 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 = 16.0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 square(square(4))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res2: 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 = 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256.0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sumOfSquares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y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=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square(x) + square(y) </a:t>
            </a:r>
            <a:br>
              <a:rPr lang="fr" sz="1400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fr" sz="1200" dirty="0" err="1">
                <a:solidFill>
                  <a:schemeClr val="dk1"/>
                </a:solidFill>
                <a:highlight>
                  <a:srgbClr val="FFFFFF"/>
                </a:highlight>
              </a:rPr>
              <a:t>sumOfSquares</a:t>
            </a:r>
            <a:r>
              <a:rPr lang="fr" sz="1200" dirty="0">
                <a:solidFill>
                  <a:srgbClr val="800054"/>
                </a:solidFill>
                <a:highlight>
                  <a:srgbClr val="FFFFFF"/>
                </a:highlight>
              </a:rPr>
              <a:t>: 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200" dirty="0" err="1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200" dirty="0" err="1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200" dirty="0" err="1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18" name="Google Shape;21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Scala Basics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Fonction avec paramètres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sz="1600" dirty="0">
              <a:solidFill>
                <a:srgbClr val="38761D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abs(x: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= 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if 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(x &gt;= 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0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 x </a:t>
            </a:r>
            <a:r>
              <a:rPr lang="fr" sz="1600" b="1" dirty="0" err="1">
                <a:solidFill>
                  <a:srgbClr val="000080"/>
                </a:solidFill>
                <a:highlight>
                  <a:schemeClr val="lt1"/>
                </a:highlight>
              </a:rPr>
              <a:t>else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-x</a:t>
            </a:r>
            <a:r>
              <a:rPr lang="fr" sz="14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fr" sz="1400" i="1" dirty="0">
                <a:solidFill>
                  <a:srgbClr val="808080"/>
                </a:solidFill>
                <a:highlight>
                  <a:schemeClr val="lt1"/>
                </a:highlight>
              </a:rPr>
              <a:t> // Calcul de la valeur absolue d’un nombre</a:t>
            </a:r>
            <a:endParaRPr lang="fr"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abs: (x: 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)Int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abs(-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7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res2: Int = 7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25" name="Google Shape;22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LAB</a:t>
            </a:r>
            <a:endParaRPr dirty="0"/>
          </a:p>
        </p:txBody>
      </p:sp>
      <p:sp>
        <p:nvSpPr>
          <p:cNvPr id="231" name="Google Shape;231;p36"/>
          <p:cNvSpPr txBox="1">
            <a:spLocks noGrp="1"/>
          </p:cNvSpPr>
          <p:nvPr>
            <p:ph type="body" idx="1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 dirty="0"/>
              <a:t>Créer une scala </a:t>
            </a:r>
            <a:r>
              <a:rPr lang="fr" sz="1400" dirty="0" err="1"/>
              <a:t>workSheet</a:t>
            </a:r>
            <a:r>
              <a:rPr lang="fr" sz="1400" dirty="0"/>
              <a:t> sur </a:t>
            </a:r>
            <a:r>
              <a:rPr lang="fr" sz="1400" dirty="0" err="1"/>
              <a:t>IntelliJ</a:t>
            </a:r>
            <a:r>
              <a:rPr lang="fr" sz="1400" dirty="0"/>
              <a:t> ou Eclipse ou ouvrir une console Scala:</a:t>
            </a: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fr" sz="1400" dirty="0"/>
              <a:t>Ecrire une fonction qui prend deux entiers et renvoi le reste de la division euclidienne </a:t>
            </a: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" sz="1400" dirty="0"/>
          </a:p>
          <a:p>
            <a:pPr marL="914400">
              <a:buFont typeface="Arial"/>
              <a:buChar char="➢"/>
            </a:pPr>
            <a:r>
              <a:rPr lang="fr-FR" sz="1400" dirty="0"/>
              <a:t>Ecrire une fonction qui prend deux entiers et renvoi le plus grand des deux </a:t>
            </a: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32" name="Google Shape;2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err="1"/>
              <a:t>Recursivité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43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fr"/>
              <a:t>Une fonction récursive est une fonction qui appelle elle même au sein même de la fonction</a:t>
            </a:r>
            <a:endParaRPr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fr"/>
              <a:t>Une fonction récursive doit toujours avoir une condition d'arrêt</a:t>
            </a:r>
            <a:endParaRPr/>
          </a:p>
        </p:txBody>
      </p:sp>
      <p:sp>
        <p:nvSpPr>
          <p:cNvPr id="287" name="Google Shape;28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24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Scala Basics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93" name="Google Shape;293;p4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Fonction factoriel</a:t>
            </a:r>
            <a:endParaRPr sz="1600" dirty="0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factorial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(n: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=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{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  </a:t>
            </a:r>
            <a:r>
              <a:rPr lang="fr" sz="1600" dirty="0">
                <a:solidFill>
                  <a:srgbClr val="000080"/>
                </a:solidFill>
                <a:highlight>
                  <a:schemeClr val="lt1"/>
                </a:highlight>
              </a:rPr>
              <a:t>if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(n == 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0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    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1</a:t>
            </a:r>
            <a:endParaRPr sz="1600" dirty="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   </a:t>
            </a:r>
            <a:r>
              <a:rPr lang="fr" sz="1600" dirty="0" err="1">
                <a:solidFill>
                  <a:srgbClr val="000080"/>
                </a:solidFill>
                <a:highlight>
                  <a:schemeClr val="lt1"/>
                </a:highlight>
              </a:rPr>
              <a:t>else</a:t>
            </a:r>
            <a:endParaRPr sz="1600" dirty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    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n * 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factorial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(n-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}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factorial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5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res0: Int = 120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95" name="Google Shape;29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773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Scala Basics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01" name="Google Shape;301;p4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rgbClr val="38761D"/>
                </a:solidFill>
              </a:rPr>
              <a:t>Tail</a:t>
            </a:r>
            <a:r>
              <a:rPr lang="fr" sz="1600" dirty="0">
                <a:solidFill>
                  <a:srgbClr val="38761D"/>
                </a:solidFill>
              </a:rPr>
              <a:t> </a:t>
            </a:r>
            <a:r>
              <a:rPr lang="fr" sz="1600" dirty="0" err="1">
                <a:solidFill>
                  <a:srgbClr val="38761D"/>
                </a:solidFill>
              </a:rPr>
              <a:t>Recursion</a:t>
            </a:r>
            <a:endParaRPr sz="1600" dirty="0">
              <a:solidFill>
                <a:srgbClr val="38761D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fr" sz="1600" dirty="0" err="1">
                <a:solidFill>
                  <a:srgbClr val="808000"/>
                </a:solidFill>
                <a:highlight>
                  <a:srgbClr val="FFFFFF"/>
                </a:highlight>
              </a:rPr>
              <a:t>tailrec</a:t>
            </a:r>
            <a:endParaRPr sz="16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factTailRec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(n: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acc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n 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match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000080"/>
                </a:solidFill>
                <a:highlight>
                  <a:srgbClr val="FFFFFF"/>
                </a:highlight>
              </a:rPr>
              <a:t>case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0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=&gt;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acc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000080"/>
                </a:solidFill>
                <a:highlight>
                  <a:srgbClr val="FFFFFF"/>
                </a:highlight>
              </a:rPr>
              <a:t>case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_ =&gt; 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factTailRec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(n -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n *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acc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6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factTailRec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5,1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res0: Int = 120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303" name="Google Shape;30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9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>
            <a:spLocks noGrp="1"/>
          </p:cNvSpPr>
          <p:nvPr>
            <p:ph type="ctrTitle"/>
          </p:nvPr>
        </p:nvSpPr>
        <p:spPr>
          <a:xfrm>
            <a:off x="323525" y="323525"/>
            <a:ext cx="3780300" cy="91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Hands 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46"/>
          <p:cNvSpPr txBox="1">
            <a:spLocks noGrp="1"/>
          </p:cNvSpPr>
          <p:nvPr>
            <p:ph type="body" idx="1"/>
          </p:nvPr>
        </p:nvSpPr>
        <p:spPr>
          <a:xfrm>
            <a:off x="323525" y="944876"/>
            <a:ext cx="8093100" cy="286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 dirty="0"/>
              <a:t>Ecrire une fonction qui calcule le PGCD de deux nombres entiers ?</a:t>
            </a:r>
          </a:p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 b="1" dirty="0">
                <a:solidFill>
                  <a:srgbClr val="FFFF00"/>
                </a:solidFill>
              </a:rPr>
              <a:t>Algorithme: </a:t>
            </a:r>
          </a:p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b="1" i="1" dirty="0"/>
              <a:t>Le pgcd de « a » et « b » est égal à : </a:t>
            </a:r>
          </a:p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b="1" i="1" dirty="0"/>
              <a:t>       </a:t>
            </a:r>
            <a:r>
              <a:rPr lang="fr-FR" sz="1800" b="1" i="1" dirty="0">
                <a:solidFill>
                  <a:srgbClr val="00B050"/>
                </a:solidFill>
              </a:rPr>
              <a:t>SI</a:t>
            </a:r>
            <a:r>
              <a:rPr lang="fr-FR" sz="1800" b="1" i="1" dirty="0"/>
              <a:t> b == 0 alors le pgcd(</a:t>
            </a:r>
            <a:r>
              <a:rPr lang="fr-FR" sz="1800" b="1" i="1" dirty="0" err="1"/>
              <a:t>a,b</a:t>
            </a:r>
            <a:r>
              <a:rPr lang="fr-FR" sz="1800" b="1" i="1" dirty="0"/>
              <a:t>) = a 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fr-FR" sz="1800" b="1" i="1" dirty="0"/>
              <a:t>       </a:t>
            </a:r>
            <a:r>
              <a:rPr lang="fr-FR" sz="1800" b="1" i="1" dirty="0">
                <a:solidFill>
                  <a:srgbClr val="00B050"/>
                </a:solidFill>
              </a:rPr>
              <a:t>SINON</a:t>
            </a:r>
            <a:r>
              <a:rPr lang="fr-FR" sz="1800" b="1" i="1" dirty="0"/>
              <a:t> le pgcd (</a:t>
            </a:r>
            <a:r>
              <a:rPr lang="fr-FR" sz="1800" b="1" i="1" dirty="0" err="1"/>
              <a:t>a,b</a:t>
            </a:r>
            <a:r>
              <a:rPr lang="fr-FR" sz="1800" b="1" i="1" dirty="0"/>
              <a:t>) = pgcd(b , reste division Euclidienne de a/b)</a:t>
            </a:r>
            <a:endParaRPr sz="2400" b="1" i="1" dirty="0"/>
          </a:p>
        </p:txBody>
      </p:sp>
      <p:sp>
        <p:nvSpPr>
          <p:cNvPr id="310" name="Google Shape;31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High order functions </a:t>
            </a:r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body" idx="1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fr" dirty="0"/>
              <a:t>Les fonctions qui prennent d'autres fonctions comme paramètres ou qui renvoient des fonctions comme résultats sont appelées fonctions d'ordre supérieur (High </a:t>
            </a:r>
            <a:r>
              <a:rPr lang="fr" dirty="0" err="1"/>
              <a:t>Order</a:t>
            </a:r>
            <a:r>
              <a:rPr lang="fr" dirty="0"/>
              <a:t> </a:t>
            </a:r>
            <a:r>
              <a:rPr lang="fr" dirty="0" err="1"/>
              <a:t>Functions</a:t>
            </a:r>
            <a:r>
              <a:rPr lang="fr" dirty="0"/>
              <a:t>)</a:t>
            </a:r>
            <a:endParaRPr dirty="0"/>
          </a:p>
        </p:txBody>
      </p:sp>
      <p:sp>
        <p:nvSpPr>
          <p:cNvPr id="239" name="Google Shape;2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Plan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65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-FR" dirty="0"/>
              <a:t>Introduction à la programmation fonctionnelle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-FR" dirty="0"/>
              <a:t>Les fonctions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La </a:t>
            </a:r>
            <a:r>
              <a:rPr lang="fr" dirty="0" err="1"/>
              <a:t>recursivité</a:t>
            </a:r>
            <a:endParaRPr lang="fr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High </a:t>
            </a:r>
            <a:r>
              <a:rPr lang="fr" dirty="0" err="1"/>
              <a:t>Order</a:t>
            </a:r>
            <a:r>
              <a:rPr lang="fr" dirty="0"/>
              <a:t> </a:t>
            </a:r>
            <a:r>
              <a:rPr lang="fr" dirty="0" err="1"/>
              <a:t>Functions</a:t>
            </a:r>
            <a:endParaRPr lang="fr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-FR" dirty="0"/>
              <a:t>L</a:t>
            </a:r>
            <a:r>
              <a:rPr lang="fr" dirty="0"/>
              <a:t>e Pattern </a:t>
            </a:r>
            <a:r>
              <a:rPr lang="fr" dirty="0" err="1"/>
              <a:t>Matching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 err="1"/>
              <a:t>Tuples</a:t>
            </a:r>
            <a:r>
              <a:rPr lang="fr" dirty="0"/>
              <a:t>, Liste et opération sur les listes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Class, Object, Case Class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Application exécutable en Scala</a:t>
            </a:r>
            <a:endParaRPr dirty="0"/>
          </a:p>
        </p:txBody>
      </p:sp>
      <p:sp>
        <p:nvSpPr>
          <p:cNvPr id="444" name="Google Shape;444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27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High order functions 1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Somme de nombre entre a et b: </a:t>
            </a:r>
            <a:endParaRPr sz="1600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En Mathématique:</a:t>
            </a:r>
            <a:endParaRPr sz="1600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aseline="300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rgbClr val="38761D"/>
                </a:solidFill>
              </a:rPr>
              <a:t>En Scala:</a:t>
            </a:r>
            <a:endParaRPr sz="1600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sumInts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(a: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b: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 </a:t>
            </a:r>
            <a:r>
              <a:rPr lang="fr" sz="1600" dirty="0">
                <a:solidFill>
                  <a:srgbClr val="000080"/>
                </a:solidFill>
                <a:highlight>
                  <a:srgbClr val="FFFFFF"/>
                </a:highlight>
              </a:rPr>
              <a:t>if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(a &gt; b)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0 </a:t>
            </a:r>
            <a:r>
              <a:rPr lang="fr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else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a +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sumInts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(a +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b)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200" dirty="0" err="1">
                <a:solidFill>
                  <a:schemeClr val="dk1"/>
                </a:solidFill>
                <a:highlight>
                  <a:srgbClr val="FFFFFF"/>
                </a:highlight>
              </a:rPr>
              <a:t>sumInts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2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1200" dirty="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)res1: Int = 6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47" name="Google Shape;24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95" y="1544970"/>
            <a:ext cx="548700" cy="75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High order functions 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54" name="Google Shape;254;p3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Somme d’une fonction de nombre entre a et b</a:t>
            </a:r>
            <a:endParaRPr sz="1600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En Maths:</a:t>
            </a:r>
            <a:endParaRPr sz="1600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En Scala:</a:t>
            </a:r>
            <a:endParaRPr sz="1600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sumF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(f: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=&gt;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a: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b: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</a:t>
            </a:r>
            <a:r>
              <a:rPr lang="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 {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fr" sz="1600" dirty="0">
                <a:solidFill>
                  <a:srgbClr val="000080"/>
                </a:solidFill>
                <a:highlight>
                  <a:srgbClr val="FFFFFF"/>
                </a:highlight>
              </a:rPr>
              <a:t>if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(a &gt; b)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endParaRPr sz="16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   </a:t>
            </a:r>
            <a:r>
              <a:rPr lang="fr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else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f(a) +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sumF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(f, a +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b)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sz="14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scala&gt;</a:t>
            </a:r>
            <a:r>
              <a:rPr lang="fr" sz="12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200" dirty="0" err="1">
                <a:solidFill>
                  <a:schemeClr val="dk1"/>
                </a:solidFill>
                <a:highlight>
                  <a:srgbClr val="FFFFFF"/>
                </a:highlight>
              </a:rPr>
              <a:t>sumF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: (f: 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 =&gt; 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, a: 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, b: 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)Int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56" name="Google Shape;25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96" y="1466721"/>
            <a:ext cx="856650" cy="7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High order functions 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70" name="Google Shape;270;p4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Somme d’une fonction de nombre entre a et b</a:t>
            </a:r>
            <a:endParaRPr sz="1600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En Scala:</a:t>
            </a:r>
            <a:endParaRPr sz="1600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solidFill>
                  <a:schemeClr val="dk1"/>
                </a:solidFill>
              </a:rPr>
              <a:t>On peut récrire la somme des nombre entre a et b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"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"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sumId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(a: </a:t>
            </a:r>
            <a:r>
              <a:rPr lang="fr" sz="1600" dirty="0" err="1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,b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= 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sumF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(x=&gt;x, a, b)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sumId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3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res2: Int = 6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271" name="Google Shape;271;p4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A1FC9E-3026-B249-AB8B-89164BF2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1817370"/>
            <a:ext cx="4445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Anonymous functions 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63" name="Google Shape;263;p4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>
                <a:solidFill>
                  <a:srgbClr val="000000"/>
                </a:solidFill>
              </a:rPr>
              <a:t>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cube(x: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x * x * x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</a:rPr>
              <a:t>On peut aussi écrire 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 =&gt; x * x * x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sum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(x: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, y: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= x + y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y: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 =&gt; x + y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264" name="Google Shape;2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High order functions 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78" name="Google Shape;278;p4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Somme des carrée entre deux entiers </a:t>
            </a:r>
            <a:r>
              <a:rPr lang="fr-FR" sz="1600" dirty="0">
                <a:solidFill>
                  <a:srgbClr val="38761D"/>
                </a:solidFill>
              </a:rPr>
              <a:t>a et b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fr" sz="1600" dirty="0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sumSquare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(a: </a:t>
            </a:r>
            <a:r>
              <a:rPr lang="fr" sz="1600" dirty="0" err="1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,b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sumF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(x=&gt;x*x, a, b)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sumSquare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b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res3: Int = 14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cube(x: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x * x * 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sumCubes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a:</a:t>
            </a:r>
            <a:r>
              <a:rPr lang="fr" sz="1600" dirty="0" err="1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b:</a:t>
            </a:r>
            <a:r>
              <a:rPr lang="fr" sz="1600" dirty="0" err="1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sumF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 x=&gt; cube(x), a, b) 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sumCubes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b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res3: Int = 36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80" name="Google Shape;28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8F5B5C0-E2CF-0442-80E0-D7E2C498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1580"/>
            <a:ext cx="671418" cy="80137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9EAEA2-79D2-AC49-8B97-D4B4DB885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660" y="2785602"/>
            <a:ext cx="706120" cy="842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Pattern </a:t>
            </a:r>
            <a:r>
              <a:rPr lang="fr-FR" dirty="0" err="1"/>
              <a:t>Matching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028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4A86E8"/>
                </a:solidFill>
              </a:rPr>
              <a:t>Pattern </a:t>
            </a:r>
            <a:r>
              <a:rPr lang="fr" dirty="0" err="1">
                <a:solidFill>
                  <a:srgbClr val="4A86E8"/>
                </a:solidFill>
              </a:rPr>
              <a:t>Matching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270" name="Google Shape;270;p4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" dirty="0">
                <a:solidFill>
                  <a:srgbClr val="000000"/>
                </a:solidFill>
              </a:rPr>
              <a:t>Le</a:t>
            </a:r>
            <a:r>
              <a:rPr lang="fr" dirty="0">
                <a:solidFill>
                  <a:schemeClr val="dk1"/>
                </a:solidFill>
              </a:rPr>
              <a:t> pattern </a:t>
            </a:r>
            <a:r>
              <a:rPr lang="fr" dirty="0" err="1">
                <a:solidFill>
                  <a:schemeClr val="dk1"/>
                </a:solidFill>
              </a:rPr>
              <a:t>matching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-FR" dirty="0">
                <a:solidFill>
                  <a:schemeClr val="dk1"/>
                </a:solidFill>
              </a:rPr>
              <a:t>est utilisé pour décomposer les structures de données</a:t>
            </a:r>
            <a:endParaRPr lang="f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"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-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x: </a:t>
            </a:r>
            <a:r>
              <a:rPr lang="fr-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= </a:t>
            </a:r>
            <a:r>
              <a:rPr lang="fr-FR" sz="1600" dirty="0" err="1">
                <a:solidFill>
                  <a:srgbClr val="000F9C"/>
                </a:solidFill>
                <a:highlight>
                  <a:srgbClr val="FFFFFF"/>
                </a:highlight>
              </a:rPr>
              <a:t>Random</a:t>
            </a:r>
            <a:r>
              <a:rPr lang="fr-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.nextInt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lang="fr-FR" sz="1600" dirty="0">
                <a:solidFill>
                  <a:schemeClr val="accent5"/>
                </a:solidFill>
                <a:highlight>
                  <a:schemeClr val="lt1"/>
                </a:highlight>
              </a:rPr>
              <a:t>10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)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fr-FR"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 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x </a:t>
            </a:r>
            <a:r>
              <a:rPr lang="fr-FR" sz="1600" dirty="0">
                <a:solidFill>
                  <a:srgbClr val="800054"/>
                </a:solidFill>
                <a:highlight>
                  <a:srgbClr val="FFFFFF"/>
                </a:highlight>
              </a:rPr>
              <a:t>match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{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	case </a:t>
            </a:r>
            <a:r>
              <a:rPr lang="fr-FR" sz="1600" dirty="0">
                <a:solidFill>
                  <a:schemeClr val="accent5"/>
                </a:solidFill>
                <a:highlight>
                  <a:schemeClr val="lt1"/>
                </a:highlight>
              </a:rPr>
              <a:t>0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=&gt; 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</a:t>
            </a:r>
            <a:r>
              <a:rPr lang="fr-FR" sz="1600" dirty="0" err="1">
                <a:solidFill>
                  <a:srgbClr val="C00000"/>
                </a:solidFill>
                <a:highlight>
                  <a:schemeClr val="lt1"/>
                </a:highlight>
              </a:rPr>
              <a:t>zero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	case </a:t>
            </a:r>
            <a:r>
              <a:rPr lang="fr-FR" sz="1600" dirty="0">
                <a:solidFill>
                  <a:schemeClr val="accent5"/>
                </a:solidFill>
                <a:highlight>
                  <a:schemeClr val="lt1"/>
                </a:highlight>
              </a:rPr>
              <a:t>1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=&gt; 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"one"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	case </a:t>
            </a:r>
            <a:r>
              <a:rPr lang="fr-FR" sz="1600" dirty="0">
                <a:solidFill>
                  <a:schemeClr val="accent5"/>
                </a:solidFill>
                <a:highlight>
                  <a:schemeClr val="lt1"/>
                </a:highlight>
              </a:rPr>
              <a:t>2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=&gt; 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</a:t>
            </a:r>
            <a:r>
              <a:rPr lang="fr-FR" sz="1600" dirty="0" err="1">
                <a:solidFill>
                  <a:srgbClr val="C00000"/>
                </a:solidFill>
                <a:highlight>
                  <a:schemeClr val="lt1"/>
                </a:highlight>
              </a:rPr>
              <a:t>two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	case _ =&gt; 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</a:t>
            </a:r>
            <a:r>
              <a:rPr lang="fr-FR" sz="1600" dirty="0" err="1">
                <a:solidFill>
                  <a:srgbClr val="C00000"/>
                </a:solidFill>
                <a:highlight>
                  <a:schemeClr val="lt1"/>
                </a:highlight>
              </a:rPr>
              <a:t>other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	} </a:t>
            </a:r>
          </a:p>
        </p:txBody>
      </p:sp>
      <p:sp>
        <p:nvSpPr>
          <p:cNvPr id="271" name="Google Shape;271;p4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30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4A86E8"/>
                </a:solidFill>
              </a:rPr>
              <a:t>Pattern </a:t>
            </a:r>
            <a:r>
              <a:rPr lang="fr" dirty="0" err="1">
                <a:solidFill>
                  <a:srgbClr val="4A86E8"/>
                </a:solidFill>
              </a:rPr>
              <a:t>Matching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270" name="Google Shape;270;p4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"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-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fr-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oneTwoMatch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(x: </a:t>
            </a:r>
            <a:r>
              <a:rPr lang="fr-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): </a:t>
            </a:r>
            <a:r>
              <a:rPr lang="fr-FR" sz="1600" dirty="0">
                <a:solidFill>
                  <a:srgbClr val="000F9C"/>
                </a:solidFill>
                <a:highlight>
                  <a:srgbClr val="FFFFFF"/>
                </a:highlight>
              </a:rPr>
              <a:t>String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= x </a:t>
            </a:r>
            <a:r>
              <a:rPr lang="fr-FR" sz="1600" dirty="0">
                <a:solidFill>
                  <a:srgbClr val="800054"/>
                </a:solidFill>
                <a:highlight>
                  <a:srgbClr val="FFFFFF"/>
                </a:highlight>
              </a:rPr>
              <a:t>match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{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	case </a:t>
            </a:r>
            <a:r>
              <a:rPr lang="fr-FR" sz="1600" dirty="0">
                <a:solidFill>
                  <a:schemeClr val="accent5"/>
                </a:solidFill>
                <a:highlight>
                  <a:schemeClr val="lt1"/>
                </a:highlight>
              </a:rPr>
              <a:t>1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=&gt; 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"one"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	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case </a:t>
            </a:r>
            <a:r>
              <a:rPr lang="fr-FR" sz="1600" dirty="0">
                <a:solidFill>
                  <a:schemeClr val="accent5"/>
                </a:solidFill>
                <a:highlight>
                  <a:schemeClr val="lt1"/>
                </a:highlight>
              </a:rPr>
              <a:t>2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=&gt; 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</a:t>
            </a:r>
            <a:r>
              <a:rPr lang="fr-FR" sz="1600" dirty="0" err="1">
                <a:solidFill>
                  <a:srgbClr val="C00000"/>
                </a:solidFill>
                <a:highlight>
                  <a:schemeClr val="lt1"/>
                </a:highlight>
              </a:rPr>
              <a:t>two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	case _ =&gt; 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</a:t>
            </a:r>
            <a:r>
              <a:rPr lang="fr-FR" sz="1600" dirty="0" err="1">
                <a:solidFill>
                  <a:srgbClr val="C00000"/>
                </a:solidFill>
                <a:highlight>
                  <a:schemeClr val="lt1"/>
                </a:highlight>
              </a:rPr>
              <a:t>other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	}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fr-FR"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" sz="14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-FR" sz="1400" dirty="0" err="1">
                <a:solidFill>
                  <a:schemeClr val="dk1"/>
                </a:solidFill>
                <a:highlight>
                  <a:schemeClr val="lt1"/>
                </a:highlight>
              </a:rPr>
              <a:t>oneTwoMatch</a:t>
            </a:r>
            <a:r>
              <a:rPr lang="fr-FR" sz="1400" dirty="0">
                <a:solidFill>
                  <a:schemeClr val="dk1"/>
                </a:solidFill>
                <a:highlight>
                  <a:schemeClr val="lt1"/>
                </a:highlight>
              </a:rPr>
              <a:t>(3)</a:t>
            </a:r>
            <a:r>
              <a:rPr lang="fr-FR" sz="1400" dirty="0">
                <a:highlight>
                  <a:schemeClr val="lt1"/>
                </a:highlight>
              </a:rPr>
              <a:t> </a:t>
            </a:r>
            <a:r>
              <a:rPr lang="fr-FR" sz="1400" i="1" dirty="0">
                <a:highlight>
                  <a:schemeClr val="lt1"/>
                </a:highlight>
              </a:rPr>
              <a:t>// </a:t>
            </a:r>
            <a:r>
              <a:rPr lang="fr-FR" sz="1400" i="1" dirty="0" err="1">
                <a:highlight>
                  <a:schemeClr val="lt1"/>
                </a:highlight>
              </a:rPr>
              <a:t>other</a:t>
            </a:r>
            <a:r>
              <a:rPr lang="fr-FR" sz="1400" dirty="0">
                <a:highlight>
                  <a:schemeClr val="lt1"/>
                </a:highlight>
              </a:rPr>
              <a:t>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" sz="14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-FR" sz="1400" dirty="0" err="1">
                <a:solidFill>
                  <a:schemeClr val="dk1"/>
                </a:solidFill>
                <a:highlight>
                  <a:schemeClr val="lt1"/>
                </a:highlight>
              </a:rPr>
              <a:t>oneTwoMatch</a:t>
            </a:r>
            <a:r>
              <a:rPr lang="fr-FR" sz="1400" dirty="0">
                <a:solidFill>
                  <a:schemeClr val="dk1"/>
                </a:solidFill>
                <a:highlight>
                  <a:schemeClr val="lt1"/>
                </a:highlight>
              </a:rPr>
              <a:t>(1)</a:t>
            </a:r>
            <a:r>
              <a:rPr lang="fr-FR" sz="1400" dirty="0">
                <a:highlight>
                  <a:schemeClr val="lt1"/>
                </a:highlight>
              </a:rPr>
              <a:t> </a:t>
            </a:r>
            <a:r>
              <a:rPr lang="fr-FR" sz="1400" i="1" dirty="0">
                <a:highlight>
                  <a:schemeClr val="lt1"/>
                </a:highlight>
              </a:rPr>
              <a:t>// one</a:t>
            </a:r>
            <a:endParaRPr lang="fr-FR" sz="14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71" name="Google Shape;271;p4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87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4A86E8"/>
                </a:solidFill>
              </a:rPr>
              <a:t>Tuples</a:t>
            </a:r>
            <a:r>
              <a:rPr lang="fr" dirty="0">
                <a:solidFill>
                  <a:srgbClr val="4A86E8"/>
                </a:solidFill>
              </a:rPr>
              <a:t> and Pairs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324" name="Google Shape;324;p4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Définir un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tuple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en Scala: </a:t>
            </a:r>
          </a:p>
          <a:p>
            <a:pPr marL="0" lvl="0" indent="457200">
              <a:buNone/>
            </a:pPr>
            <a:r>
              <a:rPr lang="fr-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-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tuple</a:t>
            </a:r>
            <a:r>
              <a:rPr lang="fr-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a,b,c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lang="fr-FR"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Accès au valeurs du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tuple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par (tuple._1, tuple._2, tuple._3 ...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etc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pair = (</a:t>
            </a:r>
            <a:r>
              <a:rPr lang="fr" sz="16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60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answer</a:t>
            </a:r>
            <a:r>
              <a:rPr lang="fr" sz="16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42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pair: (String, Int) = (answer,42)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 pair._1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res3: String = </a:t>
            </a:r>
            <a:r>
              <a:rPr lang="f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answer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 pair._2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res4: Int = 42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coord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= (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3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5,7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x = coord._1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y = coord._2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z = coord._3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25" name="Google Shape;32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Listes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31" name="Google Shape;331;p4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Définition de Liste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fruitList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>
                <a:solidFill>
                  <a:srgbClr val="000080"/>
                </a:solidFill>
                <a:highlight>
                  <a:srgbClr val="FFFFFF"/>
                </a:highlight>
              </a:rPr>
              <a:t>List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("pommes", "oranges",  "poires")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listeVide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>
                <a:solidFill>
                  <a:srgbClr val="9900FF"/>
                </a:solidFill>
                <a:highlight>
                  <a:srgbClr val="FFFFFF"/>
                </a:highlight>
              </a:rPr>
              <a:t>Nil</a:t>
            </a:r>
          </a:p>
          <a:p>
            <a:pPr marL="0" lvl="0" indent="0">
              <a:buNone/>
            </a:pPr>
            <a:r>
              <a:rPr lang="fr-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-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empty</a:t>
            </a:r>
            <a:r>
              <a:rPr lang="fr-FR" sz="1600" dirty="0">
                <a:solidFill>
                  <a:schemeClr val="dk1"/>
                </a:solidFill>
                <a:highlight>
                  <a:srgbClr val="FFFFFF"/>
                </a:highlight>
              </a:rPr>
              <a:t> = List()</a:t>
            </a:r>
          </a:p>
          <a:p>
            <a:pPr marL="0" lvl="0" indent="0">
              <a:buNone/>
            </a:pPr>
            <a:endParaRPr lang="fr-FR"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Alternative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syntax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for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lists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>
              <a:buNone/>
            </a:pP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fruit = "pommes" </a:t>
            </a:r>
            <a:r>
              <a:rPr lang="fr" sz="1600" dirty="0">
                <a:solidFill>
                  <a:srgbClr val="CC0000"/>
                </a:solidFill>
                <a:highlight>
                  <a:srgbClr val="FFFFFF"/>
                </a:highlight>
              </a:rPr>
              <a:t>::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("oranges" </a:t>
            </a:r>
            <a:r>
              <a:rPr lang="fr" sz="1600" dirty="0">
                <a:solidFill>
                  <a:srgbClr val="CC0000"/>
                </a:solidFill>
                <a:highlight>
                  <a:srgbClr val="FFFFFF"/>
                </a:highlight>
              </a:rPr>
              <a:t>::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("poires" </a:t>
            </a:r>
            <a:r>
              <a:rPr lang="fr" sz="1600" dirty="0">
                <a:solidFill>
                  <a:srgbClr val="CC0000"/>
                </a:solidFill>
                <a:highlight>
                  <a:srgbClr val="FFFFFF"/>
                </a:highlight>
              </a:rPr>
              <a:t>::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9900FF"/>
                </a:solidFill>
                <a:highlight>
                  <a:srgbClr val="FFFFFF"/>
                </a:highlight>
              </a:rPr>
              <a:t>Nil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))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:: (prononcé cons)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fruit.head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// "pommes"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fruit.tail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List("oranges", "poires")	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</p:txBody>
      </p:sp>
      <p:sp>
        <p:nvSpPr>
          <p:cNvPr id="332" name="Google Shape;33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Programming Paradigms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Les principaux paradigmes de programmations: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 dirty="0"/>
              <a:t>Programmation Impérative</a:t>
            </a:r>
            <a:endParaRPr dirty="0"/>
          </a:p>
          <a:p>
            <a:pPr lvl="0">
              <a:buChar char="➢"/>
            </a:pPr>
            <a:r>
              <a:rPr lang="fr" dirty="0"/>
              <a:t>Programmation fonctionnelle </a:t>
            </a:r>
            <a:endParaRPr dirty="0"/>
          </a:p>
          <a:p>
            <a:pPr lvl="0">
              <a:buChar char="➢"/>
            </a:pPr>
            <a:r>
              <a:rPr lang="fr" dirty="0"/>
              <a:t>Programmation Logique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dirty="0"/>
              <a:t>Orthogonale à cela:</a:t>
            </a:r>
            <a:endParaRPr dirty="0"/>
          </a:p>
          <a:p>
            <a:pPr lvl="0">
              <a:spcBef>
                <a:spcPts val="1600"/>
              </a:spcBef>
              <a:buChar char="➢"/>
            </a:pPr>
            <a:r>
              <a:rPr lang="fr" dirty="0"/>
              <a:t>Programmation Orientée Objet</a:t>
            </a:r>
            <a:endParaRPr dirty="0"/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Listes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38" name="Google Shape;338;p5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Définition de List</a:t>
            </a:r>
            <a:endParaRPr sz="1600" dirty="0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xs</a:t>
            </a:r>
            <a:r>
              <a:rPr lang="fr" sz="1600" dirty="0">
                <a:solidFill>
                  <a:schemeClr val="dk1"/>
                </a:solidFill>
              </a:rPr>
              <a:t> = </a:t>
            </a:r>
            <a:r>
              <a:rPr lang="fr" sz="1600" dirty="0">
                <a:solidFill>
                  <a:srgbClr val="000080"/>
                </a:solidFill>
                <a:highlight>
                  <a:srgbClr val="FFFFFF"/>
                </a:highlight>
              </a:rPr>
              <a:t>List</a:t>
            </a:r>
            <a:r>
              <a:rPr lang="fr" sz="1600" dirty="0">
                <a:solidFill>
                  <a:schemeClr val="dk1"/>
                </a:solidFill>
              </a:rPr>
              <a:t>(...)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xs.length</a:t>
            </a:r>
            <a:r>
              <a:rPr lang="fr" sz="1600" dirty="0">
                <a:solidFill>
                  <a:schemeClr val="dk1"/>
                </a:solidFill>
              </a:rPr>
              <a:t>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nombre d’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élements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,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complexity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O(n)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xs.last</a:t>
            </a:r>
            <a:r>
              <a:rPr lang="fr" sz="1600" dirty="0">
                <a:solidFill>
                  <a:schemeClr val="dk1"/>
                </a:solidFill>
              </a:rPr>
              <a:t>    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dernier élément (exception if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xs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is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empty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)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xs.init</a:t>
            </a:r>
            <a:r>
              <a:rPr lang="fr" sz="1600" dirty="0">
                <a:solidFill>
                  <a:schemeClr val="dk1"/>
                </a:solidFill>
              </a:rPr>
              <a:t>    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 Tous les éléments de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xs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sauf le dernier last (exception if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xs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is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empty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), 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take</a:t>
            </a:r>
            <a:r>
              <a:rPr lang="fr" sz="1600" dirty="0">
                <a:solidFill>
                  <a:schemeClr val="dk1"/>
                </a:solidFill>
              </a:rPr>
              <a:t> n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 // les premiers n éléments de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xs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</a:t>
            </a:r>
            <a:r>
              <a:rPr lang="fr" sz="1600" dirty="0">
                <a:solidFill>
                  <a:schemeClr val="dk1"/>
                </a:solidFill>
              </a:rPr>
              <a:t> drop n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le reset de la collection après avoir enlevé n éléments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</a:t>
            </a:r>
            <a:r>
              <a:rPr lang="fr" sz="1600" dirty="0">
                <a:solidFill>
                  <a:schemeClr val="dk1"/>
                </a:solidFill>
              </a:rPr>
              <a:t>(n)     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Le nième élément e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xs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,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complexity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O(n)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</a:t>
            </a:r>
            <a:r>
              <a:rPr lang="fr" sz="1600" dirty="0">
                <a:solidFill>
                  <a:schemeClr val="dk1"/>
                </a:solidFill>
              </a:rPr>
              <a:t> ++ </a:t>
            </a:r>
            <a:r>
              <a:rPr lang="fr" sz="1600" dirty="0" err="1">
                <a:solidFill>
                  <a:schemeClr val="dk1"/>
                </a:solidFill>
              </a:rPr>
              <a:t>ys</a:t>
            </a:r>
            <a:r>
              <a:rPr lang="fr" sz="1600" dirty="0">
                <a:solidFill>
                  <a:schemeClr val="dk1"/>
                </a:solidFill>
              </a:rPr>
              <a:t>    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concaténation,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complexity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O(n)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xs.reverse</a:t>
            </a:r>
            <a:r>
              <a:rPr lang="fr" sz="1600" dirty="0">
                <a:solidFill>
                  <a:schemeClr val="dk1"/>
                </a:solidFill>
              </a:rPr>
              <a:t>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// reverse the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order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,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complexity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O(n)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x +: </a:t>
            </a:r>
            <a:r>
              <a:rPr lang="fr" sz="1600" dirty="0" err="1">
                <a:solidFill>
                  <a:schemeClr val="dk1"/>
                </a:solidFill>
              </a:rPr>
              <a:t>xs</a:t>
            </a:r>
            <a:r>
              <a:rPr lang="fr" sz="1600" dirty="0">
                <a:solidFill>
                  <a:schemeClr val="dk1"/>
                </a:solidFill>
              </a:rPr>
              <a:t>       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créer une nouvelle collection avec l’élément x en tête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</a:t>
            </a:r>
            <a:r>
              <a:rPr lang="fr" sz="1600" dirty="0">
                <a:solidFill>
                  <a:schemeClr val="dk1"/>
                </a:solidFill>
              </a:rPr>
              <a:t> :+ x         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créer une nouvelle collection avec l’élément x en dernier </a:t>
            </a:r>
            <a:endParaRPr sz="1600" dirty="0">
              <a:solidFill>
                <a:srgbClr val="9900FF"/>
              </a:solidFill>
              <a:highlight>
                <a:srgbClr val="FFFFFF"/>
              </a:highlight>
            </a:endParaRPr>
          </a:p>
        </p:txBody>
      </p:sp>
      <p:sp>
        <p:nvSpPr>
          <p:cNvPr id="339" name="Google Shape;33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List, map, reduce, filter, flatMap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45" name="Google Shape;345;p5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Map</a:t>
            </a:r>
            <a:r>
              <a:rPr lang="fr" dirty="0">
                <a:solidFill>
                  <a:srgbClr val="38761D"/>
                </a:solidFill>
              </a:rPr>
              <a:t>: Appliquer une fonction à tous les éléments d’une séquence (</a:t>
            </a:r>
            <a:r>
              <a:rPr lang="fr" dirty="0" err="1">
                <a:solidFill>
                  <a:srgbClr val="38761D"/>
                </a:solidFill>
              </a:rPr>
              <a:t>list</a:t>
            </a:r>
            <a:r>
              <a:rPr lang="fr" dirty="0">
                <a:solidFill>
                  <a:srgbClr val="38761D"/>
                </a:solidFill>
              </a:rPr>
              <a:t>, tableau...</a:t>
            </a:r>
            <a:r>
              <a:rPr lang="fr" dirty="0" err="1">
                <a:solidFill>
                  <a:srgbClr val="38761D"/>
                </a:solidFill>
              </a:rPr>
              <a:t>etc</a:t>
            </a:r>
            <a:r>
              <a:rPr lang="fr" dirty="0">
                <a:solidFill>
                  <a:srgbClr val="38761D"/>
                </a:solidFill>
              </a:rPr>
              <a:t>)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i="1" dirty="0">
                <a:solidFill>
                  <a:srgbClr val="660E7A"/>
                </a:solidFill>
                <a:highlight>
                  <a:srgbClr val="FFFFFF"/>
                </a:highlight>
              </a:rPr>
              <a:t>List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6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7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8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9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10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listeDouble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list.map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 x =&gt; x *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listeDouble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: List[Int] = List(2, 4, 6, 8, 10, 12, 14, 16, 18, 20)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46" name="Google Shape;346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List, map, reduce, filter, flatMap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52" name="Google Shape;352;p5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Filter</a:t>
            </a:r>
            <a:r>
              <a:rPr lang="fr" dirty="0">
                <a:solidFill>
                  <a:srgbClr val="38761D"/>
                </a:solidFill>
              </a:rPr>
              <a:t>: Appliquer une fonction “</a:t>
            </a:r>
            <a:r>
              <a:rPr lang="fr" dirty="0" err="1">
                <a:solidFill>
                  <a:srgbClr val="38761D"/>
                </a:solidFill>
              </a:rPr>
              <a:t>filter</a:t>
            </a:r>
            <a:r>
              <a:rPr lang="fr" dirty="0">
                <a:solidFill>
                  <a:srgbClr val="38761D"/>
                </a:solidFill>
              </a:rPr>
              <a:t>” à tous les éléments d’une séquence 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listePaire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list.filter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 =&gt; x %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2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==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listePaire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: List[Int] = List(2, 4, 6, 8, 10)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listImpaire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list.filter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 =&gt; x %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2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==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listImpaire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: List[Int] = List(1, 3, 5, 7, 9)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53" name="Google Shape;353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List, map, reduce, filter, flatMap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59" name="Google Shape;359;p5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Reduce</a:t>
            </a:r>
            <a:r>
              <a:rPr lang="fr" dirty="0">
                <a:solidFill>
                  <a:srgbClr val="38761D"/>
                </a:solidFill>
              </a:rPr>
              <a:t>: Appliquer une fonction d'agrégation à tous les éléments d’une séquence 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listSum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list.reduce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((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x,y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 =&gt; x + y)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listSum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: Int = 55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listSum2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list.reduce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(_+_)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listSum2: Int = 55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60" name="Google Shape;360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List, map, reduce, filter, flatMap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66" name="Google Shape;366;p5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FlatMap</a:t>
            </a:r>
            <a:r>
              <a:rPr lang="fr" dirty="0">
                <a:solidFill>
                  <a:srgbClr val="38761D"/>
                </a:solidFill>
              </a:rPr>
              <a:t>: Appliquer une fonction “</a:t>
            </a:r>
            <a:r>
              <a:rPr lang="fr" dirty="0" err="1">
                <a:solidFill>
                  <a:srgbClr val="38761D"/>
                </a:solidFill>
              </a:rPr>
              <a:t>Map</a:t>
            </a:r>
            <a:r>
              <a:rPr lang="fr" dirty="0">
                <a:solidFill>
                  <a:srgbClr val="38761D"/>
                </a:solidFill>
              </a:rPr>
              <a:t>” suivi d’un “flat” à tous les éléments d’une séquence</a:t>
            </a:r>
            <a:endParaRPr dirty="0">
              <a:solidFill>
                <a:srgbClr val="38761D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list10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list.map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 =&gt; </a:t>
            </a:r>
            <a:r>
              <a:rPr lang="fr" sz="1600" i="1" dirty="0">
                <a:solidFill>
                  <a:srgbClr val="660E7A"/>
                </a:solidFill>
                <a:highlight>
                  <a:srgbClr val="FFFFFF"/>
                </a:highlight>
              </a:rPr>
              <a:t>List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(x, x+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10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list10: List[List[Int]] = List(List(1, 11), List(2, 12), List(3, 13), List(4, 14), List(5, 15), List(6, 16), List(7, 17), List(8, 18), List(9, 19), List(10, 20))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list11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list.flatMap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 =&gt; </a:t>
            </a:r>
            <a:r>
              <a:rPr lang="fr" sz="1600" i="1" dirty="0">
                <a:solidFill>
                  <a:srgbClr val="660E7A"/>
                </a:solidFill>
                <a:highlight>
                  <a:srgbClr val="FFFFFF"/>
                </a:highlight>
              </a:rPr>
              <a:t>List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(x, x+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10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)).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sorted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list11: List[Int] = List(1, 2, 3, 4, 5, 6, 7, 8, 9, 10, 11, 12, 13, 14, 15, 16, 17, 18, 19, 20)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367" name="Google Shape;367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MAP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73" name="Google Shape;373;p5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Opérations sur les </a:t>
            </a:r>
            <a:r>
              <a:rPr lang="fr" dirty="0" err="1">
                <a:solidFill>
                  <a:srgbClr val="38761D"/>
                </a:solidFill>
              </a:rPr>
              <a:t>Map</a:t>
            </a:r>
            <a:endParaRPr dirty="0">
              <a:solidFill>
                <a:srgbClr val="38761D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fr-FR" sz="1600" dirty="0">
                <a:solidFill>
                  <a:srgbClr val="800054"/>
                </a:solidFill>
                <a:highlight>
                  <a:srgbClr val="FFFFFF"/>
                </a:highlight>
              </a:rPr>
              <a:t>v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al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"clé"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→ valeur)</a:t>
            </a:r>
            <a:endParaRPr lang="fr" sz="1600" dirty="0">
              <a:solidFill>
                <a:srgbClr val="800054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myMap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"I"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→ 1,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"V"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→ 5,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"X"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→ 10)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create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a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map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myMap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"I"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      		      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=&gt; 1  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myMap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"A"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		     // =&gt;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java.util.NoSuchElementException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myMap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get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"A"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 		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=&gt; None 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myMap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get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"I"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  		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=&gt;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Some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(1)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myMap.updated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"V"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15)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Retourne une nouvelle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Map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où "V" est mappé sur 15 (Mise à jour d’entrée)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                                // Si la clé ("V") n’existe pas, elle est rajoutée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74" name="Google Shape;374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Class, Object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80" name="Google Shape;380;p5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Définition de Class</a:t>
            </a:r>
          </a:p>
          <a:p>
            <a:pPr marL="0" indent="0">
              <a:buNone/>
            </a:pPr>
            <a:r>
              <a:rPr lang="fr-FR" i="1" dirty="0">
                <a:solidFill>
                  <a:srgbClr val="808080"/>
                </a:solidFill>
                <a:highlight>
                  <a:srgbClr val="FFFFFF"/>
                </a:highlight>
              </a:rPr>
              <a:t>// Définir un nouveau type </a:t>
            </a:r>
            <a:r>
              <a:rPr lang="fr-FR" i="1" dirty="0" err="1">
                <a:solidFill>
                  <a:srgbClr val="808080"/>
                </a:solidFill>
                <a:highlight>
                  <a:srgbClr val="FFFFFF"/>
                </a:highlight>
              </a:rPr>
              <a:t>FirstClass</a:t>
            </a:r>
            <a:r>
              <a:rPr lang="fr-FR" i="1" dirty="0">
                <a:solidFill>
                  <a:srgbClr val="808080"/>
                </a:solidFill>
                <a:highlight>
                  <a:srgbClr val="FFFFFF"/>
                </a:highlight>
              </a:rPr>
              <a:t> avec un constructeur</a:t>
            </a:r>
            <a:endParaRPr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class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FirstClass</a:t>
            </a:r>
            <a:r>
              <a:rPr lang="fr" sz="1600" dirty="0">
                <a:solidFill>
                  <a:schemeClr val="dk1"/>
                </a:solidFill>
              </a:rPr>
              <a:t>(x: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, </a:t>
            </a:r>
            <a:r>
              <a:rPr lang="fr" sz="1600" dirty="0">
                <a:solidFill>
                  <a:srgbClr val="9900FF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</a:rPr>
              <a:t> y: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, </a:t>
            </a:r>
            <a:r>
              <a:rPr lang="fr" sz="1600" dirty="0">
                <a:solidFill>
                  <a:srgbClr val="9900FF"/>
                </a:solidFill>
                <a:highlight>
                  <a:srgbClr val="FFFFFF"/>
                </a:highlight>
              </a:rPr>
              <a:t>var</a:t>
            </a:r>
            <a:r>
              <a:rPr lang="fr" sz="1600" dirty="0">
                <a:solidFill>
                  <a:schemeClr val="dk1"/>
                </a:solidFill>
              </a:rPr>
              <a:t> z: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) {    </a:t>
            </a:r>
            <a:br>
              <a:rPr lang="fr" sz="1600" dirty="0">
                <a:solidFill>
                  <a:schemeClr val="dk1"/>
                </a:solidFill>
              </a:rPr>
            </a:b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x, y, z ne seront pas disponible en dehors de la classe</a:t>
            </a:r>
            <a:b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</a:b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val générera un getter pour y</a:t>
            </a:r>
            <a:b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</a:b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var générera un getter et un setter pour z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rgbClr val="9900FF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this</a:t>
            </a:r>
            <a:r>
              <a:rPr lang="fr" sz="1600" dirty="0">
                <a:solidFill>
                  <a:schemeClr val="dk1"/>
                </a:solidFill>
              </a:rPr>
              <a:t> (x: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) = { ... }           	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un constructeur  auxiliaire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rgbClr val="9900FF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chemeClr val="dk1"/>
                </a:solidFill>
              </a:rPr>
              <a:t> nb1 = x                             	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une méthode public calculé à chaque appel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rgbClr val="9900FF"/>
                </a:solidFill>
                <a:highlight>
                  <a:srgbClr val="FFFFFF"/>
                </a:highlight>
              </a:rPr>
              <a:t>private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rgbClr val="9900FF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chemeClr val="dk1"/>
                </a:solidFill>
              </a:rPr>
              <a:t> test(a: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):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 = { ... } 	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méthode privée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>
                <a:solidFill>
                  <a:srgbClr val="9900FF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</a:rPr>
              <a:t> nb3 = x + y                         	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calculé une seule fois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}</a:t>
            </a:r>
            <a:endParaRPr sz="1600" dirty="0">
              <a:solidFill>
                <a:srgbClr val="800054"/>
              </a:solidFill>
              <a:highlight>
                <a:srgbClr val="FFFFFF"/>
              </a:highlight>
            </a:endParaRPr>
          </a:p>
        </p:txBody>
      </p:sp>
      <p:sp>
        <p:nvSpPr>
          <p:cNvPr id="381" name="Google Shape;381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Class, Object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87" name="Google Shape;387;p5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Créer un objet à partir d’une Class</a:t>
            </a:r>
            <a:endParaRPr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9900FF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FirstObjet</a:t>
            </a:r>
            <a:r>
              <a:rPr lang="fr" sz="1600" dirty="0">
                <a:solidFill>
                  <a:schemeClr val="dk1"/>
                </a:solidFill>
              </a:rPr>
              <a:t> = </a:t>
            </a:r>
            <a:r>
              <a:rPr lang="fr" sz="1600" dirty="0">
                <a:solidFill>
                  <a:srgbClr val="9900FF"/>
                </a:solidFill>
                <a:highlight>
                  <a:srgbClr val="FFFFFF"/>
                </a:highlight>
              </a:rPr>
              <a:t>new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FirstClass</a:t>
            </a:r>
            <a:r>
              <a:rPr lang="fr" sz="1600" dirty="0">
                <a:solidFill>
                  <a:schemeClr val="dk1"/>
                </a:solidFill>
              </a:rPr>
              <a:t>(1, 2, 3)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Crée un nouveau objet de type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FirstClass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800054"/>
              </a:solidFill>
              <a:highlight>
                <a:srgbClr val="FFFFFF"/>
              </a:highlight>
            </a:endParaRPr>
          </a:p>
        </p:txBody>
      </p:sp>
      <p:sp>
        <p:nvSpPr>
          <p:cNvPr id="388" name="Google Shape;388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Hiérarchie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94" name="Google Shape;394;p5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Abstract Class</a:t>
            </a:r>
            <a:endParaRPr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fr" sz="1400" dirty="0">
                <a:solidFill>
                  <a:srgbClr val="38761D"/>
                </a:solidFill>
              </a:rPr>
            </a:b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abstract class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TopLevel</a:t>
            </a:r>
            <a:r>
              <a:rPr lang="fr" sz="1600" dirty="0">
                <a:solidFill>
                  <a:schemeClr val="dk1"/>
                </a:solidFill>
              </a:rPr>
              <a:t> {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abstract class</a:t>
            </a:r>
            <a:r>
              <a:rPr lang="fr" sz="1600" dirty="0">
                <a:solidFill>
                  <a:schemeClr val="dk1"/>
                </a:solidFill>
              </a:rPr>
              <a:t> 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  </a:t>
            </a:r>
            <a:r>
              <a:rPr lang="fr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chemeClr val="dk1"/>
                </a:solidFill>
              </a:rPr>
              <a:t> method1(x: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):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abstract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method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  </a:t>
            </a:r>
            <a:r>
              <a:rPr lang="fr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chemeClr val="dk1"/>
                </a:solidFill>
              </a:rPr>
              <a:t> method2(x: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):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 = { ... } 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}</a:t>
            </a:r>
            <a:endParaRPr sz="1400" dirty="0">
              <a:solidFill>
                <a:srgbClr val="38761D"/>
              </a:solidFill>
            </a:endParaRPr>
          </a:p>
        </p:txBody>
      </p:sp>
      <p:sp>
        <p:nvSpPr>
          <p:cNvPr id="395" name="Google Shape;395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Hiérarchie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401" name="Google Shape;401;p5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Extends</a:t>
            </a:r>
            <a:r>
              <a:rPr lang="fr" dirty="0">
                <a:solidFill>
                  <a:srgbClr val="38761D"/>
                </a:solidFill>
              </a:rPr>
              <a:t> Class</a:t>
            </a:r>
            <a:endParaRPr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fr" sz="1400" dirty="0">
                <a:solidFill>
                  <a:schemeClr val="dk1"/>
                </a:solidFill>
              </a:rPr>
            </a:b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class </a:t>
            </a:r>
            <a:r>
              <a:rPr lang="fr" sz="1600" dirty="0">
                <a:solidFill>
                  <a:schemeClr val="dk1"/>
                </a:solidFill>
              </a:rPr>
              <a:t>Level1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extends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TopLevel</a:t>
            </a:r>
            <a:r>
              <a:rPr lang="fr" sz="1600" dirty="0">
                <a:solidFill>
                  <a:schemeClr val="dk1"/>
                </a:solidFill>
              </a:rPr>
              <a:t> { 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chemeClr val="dk1"/>
                </a:solidFill>
              </a:rPr>
              <a:t> method1(x: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):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 = { ... } 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chemeClr val="dk1"/>
                </a:solidFill>
              </a:rPr>
              <a:t> method2(x: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):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 = { ...}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method2 de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TopLevel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doit être explicitement “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overridden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” 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}</a:t>
            </a:r>
            <a:endParaRPr sz="1400" dirty="0">
              <a:solidFill>
                <a:srgbClr val="38761D"/>
              </a:solidFill>
            </a:endParaRPr>
          </a:p>
        </p:txBody>
      </p:sp>
      <p:sp>
        <p:nvSpPr>
          <p:cNvPr id="402" name="Google Shape;402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Programming Paradigms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Programmation impérative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rgbClr val="000000"/>
                </a:solidFill>
              </a:rPr>
              <a:t>Modification de variables – Les variables sont mutables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rgbClr val="000000"/>
                </a:solidFill>
              </a:rPr>
              <a:t>Utilisation des allocations mémoire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rgbClr val="000000"/>
                </a:solidFill>
              </a:rPr>
              <a:t>Structure de </a:t>
            </a:r>
            <a:r>
              <a:rPr lang="fr-FR" dirty="0">
                <a:solidFill>
                  <a:srgbClr val="000000"/>
                </a:solidFill>
              </a:rPr>
              <a:t>contrôle</a:t>
            </a:r>
            <a:r>
              <a:rPr lang="fr" dirty="0">
                <a:solidFill>
                  <a:srgbClr val="000000"/>
                </a:solidFill>
              </a:rPr>
              <a:t> : if-</a:t>
            </a:r>
            <a:r>
              <a:rPr lang="fr" dirty="0" err="1">
                <a:solidFill>
                  <a:srgbClr val="000000"/>
                </a:solidFill>
              </a:rPr>
              <a:t>then</a:t>
            </a:r>
            <a:r>
              <a:rPr lang="fr" dirty="0">
                <a:solidFill>
                  <a:srgbClr val="000000"/>
                </a:solidFill>
              </a:rPr>
              <a:t>-</a:t>
            </a:r>
            <a:r>
              <a:rPr lang="fr" dirty="0" err="1">
                <a:solidFill>
                  <a:srgbClr val="000000"/>
                </a:solidFill>
              </a:rPr>
              <a:t>else</a:t>
            </a:r>
            <a:r>
              <a:rPr lang="fr" dirty="0">
                <a:solidFill>
                  <a:srgbClr val="000000"/>
                </a:solidFill>
              </a:rPr>
              <a:t>, boucles, break, continue, return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rgbClr val="000000"/>
                </a:solidFill>
              </a:rPr>
              <a:t>Fonctions avec effets secondaires (</a:t>
            </a:r>
            <a:r>
              <a:rPr lang="fr" dirty="0" err="1">
                <a:solidFill>
                  <a:srgbClr val="000000"/>
                </a:solidFill>
              </a:rPr>
              <a:t>side-effects</a:t>
            </a:r>
            <a:r>
              <a:rPr lang="fr" dirty="0">
                <a:solidFill>
                  <a:srgbClr val="000000"/>
                </a:solidFill>
              </a:rPr>
              <a:t>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Hiérarchie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408" name="Google Shape;408;p6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solidFill>
                  <a:srgbClr val="38761D"/>
                </a:solidFill>
              </a:rPr>
              <a:t>Object Class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object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MyObject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extends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TopLevel</a:t>
            </a:r>
            <a:r>
              <a:rPr lang="fr" sz="1600" dirty="0">
                <a:solidFill>
                  <a:schemeClr val="dk1"/>
                </a:solidFill>
              </a:rPr>
              <a:t> { ... }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Définit un singleton objet. Aucune autre instance ne peut être créée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38761D"/>
              </a:solidFill>
            </a:endParaRPr>
          </a:p>
        </p:txBody>
      </p:sp>
      <p:sp>
        <p:nvSpPr>
          <p:cNvPr id="409" name="Google Shape;409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Runnable application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415" name="Google Shape;415;p6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Scala Application</a:t>
            </a:r>
            <a:br>
              <a:rPr lang="fr" dirty="0">
                <a:solidFill>
                  <a:srgbClr val="38761D"/>
                </a:solidFill>
              </a:rPr>
            </a:b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object</a:t>
            </a:r>
            <a:r>
              <a:rPr lang="fr" sz="1600" dirty="0">
                <a:solidFill>
                  <a:schemeClr val="dk1"/>
                </a:solidFill>
              </a:rPr>
              <a:t> Hello { 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  </a:t>
            </a:r>
            <a:r>
              <a:rPr lang="fr" sz="1600" dirty="0" err="1">
                <a:solidFill>
                  <a:srgbClr val="9900FF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chemeClr val="dk1"/>
                </a:solidFill>
              </a:rPr>
              <a:t> main(</a:t>
            </a:r>
            <a:r>
              <a:rPr lang="fr" sz="1600" dirty="0" err="1">
                <a:solidFill>
                  <a:schemeClr val="dk1"/>
                </a:solidFill>
              </a:rPr>
              <a:t>args</a:t>
            </a:r>
            <a:r>
              <a:rPr lang="fr" sz="1600" dirty="0">
                <a:solidFill>
                  <a:schemeClr val="dk1"/>
                </a:solidFill>
              </a:rPr>
              <a:t>: </a:t>
            </a:r>
            <a:r>
              <a:rPr lang="fr" sz="1600" dirty="0" err="1">
                <a:solidFill>
                  <a:schemeClr val="dk1"/>
                </a:solidFill>
              </a:rPr>
              <a:t>Array</a:t>
            </a:r>
            <a:r>
              <a:rPr lang="fr" sz="1600" dirty="0">
                <a:solidFill>
                  <a:schemeClr val="dk1"/>
                </a:solidFill>
              </a:rPr>
              <a:t>[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fr" sz="1600" dirty="0">
                <a:solidFill>
                  <a:schemeClr val="dk1"/>
                </a:solidFill>
              </a:rPr>
              <a:t>]) = </a:t>
            </a:r>
            <a:r>
              <a:rPr lang="fr" sz="1600" dirty="0" err="1">
                <a:solidFill>
                  <a:schemeClr val="dk1"/>
                </a:solidFill>
              </a:rPr>
              <a:t>println</a:t>
            </a:r>
            <a:r>
              <a:rPr lang="fr" sz="1600" dirty="0">
                <a:solidFill>
                  <a:schemeClr val="dk1"/>
                </a:solidFill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"Hello world"</a:t>
            </a:r>
            <a:r>
              <a:rPr lang="fr" sz="1600" dirty="0">
                <a:solidFill>
                  <a:schemeClr val="dk1"/>
                </a:solidFill>
              </a:rPr>
              <a:t>) 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}</a:t>
            </a:r>
            <a:endParaRPr sz="1600" dirty="0">
              <a:solidFill>
                <a:srgbClr val="80005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Ou</a:t>
            </a:r>
            <a:br>
              <a:rPr lang="fr" sz="1600" dirty="0">
                <a:solidFill>
                  <a:schemeClr val="dk1"/>
                </a:solidFill>
              </a:rPr>
            </a:b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object</a:t>
            </a:r>
            <a:r>
              <a:rPr lang="fr" sz="1600" dirty="0">
                <a:solidFill>
                  <a:schemeClr val="dk1"/>
                </a:solidFill>
              </a:rPr>
              <a:t> Hello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extends</a:t>
            </a:r>
            <a:r>
              <a:rPr lang="fr" sz="1600" dirty="0">
                <a:solidFill>
                  <a:schemeClr val="dk1"/>
                </a:solidFill>
              </a:rPr>
              <a:t> App {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  </a:t>
            </a:r>
            <a:r>
              <a:rPr lang="fr" sz="1600" dirty="0" err="1">
                <a:solidFill>
                  <a:schemeClr val="dk1"/>
                </a:solidFill>
              </a:rPr>
              <a:t>println</a:t>
            </a:r>
            <a:r>
              <a:rPr lang="fr" sz="1600" dirty="0">
                <a:solidFill>
                  <a:schemeClr val="dk1"/>
                </a:solidFill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"Hello World"</a:t>
            </a:r>
            <a:r>
              <a:rPr lang="fr" sz="1600" dirty="0">
                <a:solidFill>
                  <a:schemeClr val="dk1"/>
                </a:solidFill>
              </a:rPr>
              <a:t>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}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38761D"/>
              </a:solidFill>
            </a:endParaRPr>
          </a:p>
        </p:txBody>
      </p:sp>
      <p:sp>
        <p:nvSpPr>
          <p:cNvPr id="416" name="Google Shape;416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Case Class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422" name="Google Shape;422;p6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➢"/>
            </a:pPr>
            <a:r>
              <a:rPr lang="fr" sz="1600" dirty="0">
                <a:solidFill>
                  <a:srgbClr val="000000"/>
                </a:solidFill>
              </a:rPr>
              <a:t>Les Case Class sont comme des classes ordinaires avec quelques différences clés. </a:t>
            </a:r>
            <a:br>
              <a:rPr lang="fr" sz="1600" dirty="0">
                <a:solidFill>
                  <a:srgbClr val="000000"/>
                </a:solidFill>
              </a:rPr>
            </a:br>
            <a:endParaRPr sz="1600" dirty="0">
              <a:solidFill>
                <a:srgbClr val="000000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➢"/>
            </a:pPr>
            <a:r>
              <a:rPr lang="fr" sz="1600" dirty="0">
                <a:solidFill>
                  <a:srgbClr val="000000"/>
                </a:solidFill>
              </a:rPr>
              <a:t>Les Case Class sont bonnes pour modéliser des données immuables. </a:t>
            </a:r>
            <a:br>
              <a:rPr lang="fr" sz="1600" dirty="0">
                <a:solidFill>
                  <a:srgbClr val="000000"/>
                </a:solidFill>
              </a:rPr>
            </a:br>
            <a:endParaRPr sz="1600" dirty="0">
              <a:solidFill>
                <a:srgbClr val="000000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➢"/>
            </a:pPr>
            <a:r>
              <a:rPr lang="fr" sz="1600" dirty="0">
                <a:solidFill>
                  <a:srgbClr val="000000"/>
                </a:solidFill>
              </a:rPr>
              <a:t>Elles sont utiles pour le Pattern </a:t>
            </a:r>
            <a:r>
              <a:rPr lang="fr" sz="1600" dirty="0" err="1">
                <a:solidFill>
                  <a:srgbClr val="000000"/>
                </a:solidFill>
              </a:rPr>
              <a:t>Matching</a:t>
            </a:r>
            <a:r>
              <a:rPr lang="fr" sz="1600" dirty="0">
                <a:solidFill>
                  <a:srgbClr val="000000"/>
                </a:solidFill>
              </a:rPr>
              <a:t>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➢"/>
            </a:pPr>
            <a:endParaRPr lang="fr" sz="1600" dirty="0">
              <a:solidFill>
                <a:srgbClr val="000000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➢"/>
            </a:pPr>
            <a:r>
              <a:rPr lang="fr" sz="1600" dirty="0">
                <a:solidFill>
                  <a:srgbClr val="000000"/>
                </a:solidFill>
              </a:rPr>
              <a:t>Elles sont utilisées définir les schéma de données des </a:t>
            </a:r>
            <a:r>
              <a:rPr lang="fr" sz="1600" dirty="0" err="1">
                <a:solidFill>
                  <a:srgbClr val="000000"/>
                </a:solidFill>
              </a:rPr>
              <a:t>DataSets</a:t>
            </a:r>
            <a:r>
              <a:rPr lang="fr" sz="1600" dirty="0">
                <a:solidFill>
                  <a:srgbClr val="000000"/>
                </a:solidFill>
              </a:rPr>
              <a:t> en </a:t>
            </a:r>
            <a:r>
              <a:rPr lang="fr" sz="1600" dirty="0" err="1">
                <a:solidFill>
                  <a:srgbClr val="000000"/>
                </a:solidFill>
              </a:rPr>
              <a:t>Spark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423" name="Google Shape;423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Case Class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429" name="Google Shape;429;p6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case</a:t>
            </a:r>
            <a:r>
              <a:rPr lang="fr" sz="1600" dirty="0">
                <a:solidFill>
                  <a:srgbClr val="333333"/>
                </a:solidFill>
                <a:highlight>
                  <a:srgbClr val="FDFDF7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class</a:t>
            </a:r>
            <a:r>
              <a:rPr lang="fr" sz="1600" dirty="0">
                <a:solidFill>
                  <a:srgbClr val="333333"/>
                </a:solidFill>
              </a:rPr>
              <a:t> </a:t>
            </a:r>
            <a:r>
              <a:rPr lang="fr" sz="1600" dirty="0">
                <a:solidFill>
                  <a:schemeClr val="dk1"/>
                </a:solidFill>
              </a:rPr>
              <a:t>Message(</a:t>
            </a:r>
            <a:r>
              <a:rPr lang="fr" sz="1600" dirty="0" err="1">
                <a:solidFill>
                  <a:schemeClr val="dk1"/>
                </a:solidFill>
              </a:rPr>
              <a:t>sender</a:t>
            </a:r>
            <a:r>
              <a:rPr lang="fr" sz="1600" dirty="0">
                <a:solidFill>
                  <a:schemeClr val="dk1"/>
                </a:solidFill>
              </a:rPr>
              <a:t>: 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String</a:t>
            </a:r>
            <a:r>
              <a:rPr lang="fr" sz="1600" dirty="0">
                <a:solidFill>
                  <a:schemeClr val="dk1"/>
                </a:solidFill>
              </a:rPr>
              <a:t>, </a:t>
            </a:r>
            <a:r>
              <a:rPr lang="fr" sz="1600" dirty="0" err="1">
                <a:solidFill>
                  <a:schemeClr val="dk1"/>
                </a:solidFill>
              </a:rPr>
              <a:t>recipient</a:t>
            </a:r>
            <a:r>
              <a:rPr lang="fr" sz="1600" dirty="0">
                <a:solidFill>
                  <a:schemeClr val="dk1"/>
                </a:solidFill>
              </a:rPr>
              <a:t>: 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String</a:t>
            </a:r>
            <a:r>
              <a:rPr lang="fr" sz="1600" dirty="0">
                <a:solidFill>
                  <a:schemeClr val="dk1"/>
                </a:solidFill>
              </a:rPr>
              <a:t>, body: 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String</a:t>
            </a:r>
            <a:r>
              <a:rPr lang="fr" sz="1600" dirty="0">
                <a:solidFill>
                  <a:schemeClr val="dk1"/>
                </a:solidFill>
              </a:rPr>
              <a:t>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val</a:t>
            </a:r>
            <a:r>
              <a:rPr lang="fr" sz="1600" dirty="0">
                <a:solidFill>
                  <a:srgbClr val="333333"/>
                </a:solidFill>
                <a:highlight>
                  <a:srgbClr val="FDFDF7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</a:rPr>
              <a:t>message1</a:t>
            </a:r>
            <a:r>
              <a:rPr lang="fr" sz="1600" dirty="0">
                <a:solidFill>
                  <a:srgbClr val="333333"/>
                </a:solidFill>
                <a:highlight>
                  <a:srgbClr val="FDFDF7"/>
                </a:highlight>
              </a:rPr>
              <a:t> = </a:t>
            </a:r>
            <a:r>
              <a:rPr lang="fr" sz="1600" dirty="0">
                <a:solidFill>
                  <a:schemeClr val="dk1"/>
                </a:solidFill>
              </a:rPr>
              <a:t>Message</a:t>
            </a:r>
            <a:r>
              <a:rPr lang="fr" sz="1600" dirty="0">
                <a:solidFill>
                  <a:srgbClr val="333333"/>
                </a:solidFill>
                <a:highlight>
                  <a:srgbClr val="FDFDF7"/>
                </a:highlight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fr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sender@sender.com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fr" sz="1600" dirty="0">
                <a:solidFill>
                  <a:srgbClr val="333333"/>
                </a:solidFill>
                <a:highlight>
                  <a:srgbClr val="FDFDF7"/>
                </a:highlight>
              </a:rPr>
              <a:t>,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fr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recipient@recipient.fr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fr" sz="1600" dirty="0">
                <a:solidFill>
                  <a:srgbClr val="333333"/>
                </a:solidFill>
                <a:highlight>
                  <a:srgbClr val="FDFDF7"/>
                </a:highlight>
              </a:rPr>
              <a:t>,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"Bonjour"</a:t>
            </a:r>
            <a:r>
              <a:rPr lang="fr" sz="1600" dirty="0">
                <a:solidFill>
                  <a:srgbClr val="333333"/>
                </a:solidFill>
                <a:highlight>
                  <a:srgbClr val="FDFDF7"/>
                </a:highlight>
              </a:rPr>
              <a:t>)</a:t>
            </a:r>
            <a:endParaRPr sz="1600" dirty="0">
              <a:solidFill>
                <a:srgbClr val="333333"/>
              </a:solidFill>
              <a:highlight>
                <a:srgbClr val="FDFDF7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 dirty="0" err="1">
                <a:solidFill>
                  <a:srgbClr val="333333"/>
                </a:solidFill>
                <a:highlight>
                  <a:srgbClr val="FDFDF7"/>
                </a:highlight>
              </a:rPr>
              <a:t>println</a:t>
            </a:r>
            <a:r>
              <a:rPr lang="fr" sz="1600" dirty="0">
                <a:solidFill>
                  <a:srgbClr val="333333"/>
                </a:solidFill>
                <a:highlight>
                  <a:srgbClr val="FDFDF7"/>
                </a:highlight>
              </a:rPr>
              <a:t>(message1.sender)  </a:t>
            </a:r>
            <a:r>
              <a:rPr lang="fr" sz="1600" i="1" dirty="0">
                <a:solidFill>
                  <a:srgbClr val="999988"/>
                </a:solidFill>
              </a:rPr>
              <a:t>// </a:t>
            </a:r>
            <a:r>
              <a:rPr lang="fr" sz="1600" i="1" dirty="0" err="1">
                <a:solidFill>
                  <a:srgbClr val="999988"/>
                </a:solidFill>
              </a:rPr>
              <a:t>prints</a:t>
            </a:r>
            <a:r>
              <a:rPr lang="fr" sz="1600" i="1" dirty="0">
                <a:solidFill>
                  <a:srgbClr val="999988"/>
                </a:solidFill>
              </a:rPr>
              <a:t> </a:t>
            </a:r>
            <a:r>
              <a:rPr lang="fr" sz="1600" i="1" dirty="0" err="1">
                <a:solidFill>
                  <a:srgbClr val="999988"/>
                </a:solidFill>
              </a:rPr>
              <a:t>sender@sender.com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430" name="Google Shape;430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RECAP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5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Expression, </a:t>
            </a:r>
            <a:r>
              <a:rPr lang="fr" dirty="0" err="1"/>
              <a:t>def</a:t>
            </a:r>
            <a:r>
              <a:rPr lang="fr" dirty="0"/>
              <a:t>, </a:t>
            </a:r>
            <a:r>
              <a:rPr lang="fr" dirty="0" err="1"/>
              <a:t>def</a:t>
            </a:r>
            <a:r>
              <a:rPr lang="fr" dirty="0"/>
              <a:t> avec paramètres, typage 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Mutable VS Immutable 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High-</a:t>
            </a:r>
            <a:r>
              <a:rPr lang="fr" dirty="0" err="1"/>
              <a:t>Order</a:t>
            </a:r>
            <a:r>
              <a:rPr lang="fr" dirty="0"/>
              <a:t> </a:t>
            </a:r>
            <a:r>
              <a:rPr lang="fr" dirty="0" err="1"/>
              <a:t>Functions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Anonymous </a:t>
            </a:r>
            <a:r>
              <a:rPr lang="fr" dirty="0" err="1"/>
              <a:t>functions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 err="1"/>
              <a:t>Recursion</a:t>
            </a:r>
            <a:endParaRPr lang="fr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Pattern </a:t>
            </a:r>
            <a:r>
              <a:rPr lang="fr" dirty="0" err="1"/>
              <a:t>Matching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 err="1"/>
              <a:t>Tuples</a:t>
            </a:r>
            <a:r>
              <a:rPr lang="fr" dirty="0"/>
              <a:t>, List et opération sur les </a:t>
            </a:r>
            <a:r>
              <a:rPr lang="fr" dirty="0" err="1"/>
              <a:t>lists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MAPS (MAP « A » -&gt; 1 ..</a:t>
            </a:r>
            <a:r>
              <a:rPr lang="fr" dirty="0" err="1"/>
              <a:t>etc</a:t>
            </a:r>
            <a:r>
              <a:rPr lang="fr" dirty="0"/>
              <a:t>)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Class, Object, Case Class</a:t>
            </a:r>
            <a:endParaRPr dirty="0"/>
          </a:p>
        </p:txBody>
      </p:sp>
      <p:sp>
        <p:nvSpPr>
          <p:cNvPr id="444" name="Google Shape;444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4A86E8"/>
                </a:solidFill>
              </a:rPr>
              <a:t>Livres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450" name="Google Shape;450;p6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rgbClr val="38761D"/>
              </a:solidFill>
            </a:endParaRPr>
          </a:p>
        </p:txBody>
      </p:sp>
      <p:sp>
        <p:nvSpPr>
          <p:cNvPr id="451" name="Google Shape;451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45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89DEDE-67D8-0247-9B57-2501FFF6F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35" y="611152"/>
            <a:ext cx="2756724" cy="36318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A15530B-4E0A-104A-A02F-89ABE8097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910" y="572683"/>
            <a:ext cx="2795938" cy="36703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46</a:t>
            </a:fld>
            <a:endParaRPr/>
          </a:p>
        </p:txBody>
      </p:sp>
      <p:sp>
        <p:nvSpPr>
          <p:cNvPr id="316" name="Google Shape;316;p47"/>
          <p:cNvSpPr txBox="1">
            <a:spLocks noGrp="1"/>
          </p:cNvSpPr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Scala Basics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7"/>
          <p:cNvSpPr txBox="1">
            <a:spLocks noGrp="1"/>
          </p:cNvSpPr>
          <p:nvPr>
            <p:ph type="body" idx="1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QUIZ</a:t>
            </a:r>
            <a:endParaRPr sz="2400"/>
          </a:p>
          <a:p>
            <a:pPr marL="0" marR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8" name="Google Shape;318;p47"/>
          <p:cNvPicPr preferRelativeResize="0"/>
          <p:nvPr/>
        </p:nvPicPr>
        <p:blipFill rotWithShape="1">
          <a:blip r:embed="rId3">
            <a:alphaModFix/>
          </a:blip>
          <a:srcRect l="13841" r="13841"/>
          <a:stretch/>
        </p:blipFill>
        <p:spPr>
          <a:xfrm>
            <a:off x="3562350" y="0"/>
            <a:ext cx="5581800" cy="5143500"/>
          </a:xfrm>
          <a:prstGeom prst="parallelogram">
            <a:avLst>
              <a:gd name="adj" fmla="val 23683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8761D"/>
                </a:solidFill>
              </a:rPr>
              <a:t>Functional Programming</a:t>
            </a:r>
            <a:endParaRPr sz="18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rgbClr val="000000"/>
                </a:solidFill>
              </a:rPr>
              <a:t>La programmation fonctionnelle (FP) pure: </a:t>
            </a:r>
            <a:endParaRPr dirty="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fr" sz="1600" dirty="0">
                <a:solidFill>
                  <a:srgbClr val="000000"/>
                </a:solidFill>
              </a:rPr>
              <a:t>PAS de variable mutables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fr" sz="1600" dirty="0">
                <a:solidFill>
                  <a:srgbClr val="000000"/>
                </a:solidFill>
              </a:rPr>
              <a:t>PAS d’allocations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fr" sz="1600" dirty="0">
                <a:solidFill>
                  <a:srgbClr val="000000"/>
                </a:solidFill>
              </a:rPr>
              <a:t>PAS de boucles, et pas d’autre control de structures de la programmation impérative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38761D"/>
                </a:solidFill>
              </a:rPr>
              <a:t>Functional Programming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rgbClr val="000000"/>
                </a:solidFill>
              </a:rPr>
              <a:t>Dans la pratique</a:t>
            </a:r>
            <a:endParaRPr dirty="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fr" sz="1600" dirty="0">
                <a:solidFill>
                  <a:srgbClr val="000000"/>
                </a:solidFill>
              </a:rPr>
              <a:t>La programmation fonctionnelle se focalise sur les fonctions</a:t>
            </a:r>
            <a:endParaRPr sz="1600" dirty="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fr" sz="1600" dirty="0">
                <a:solidFill>
                  <a:srgbClr val="000000"/>
                </a:solidFill>
              </a:rPr>
              <a:t>TOUT est fonction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rgbClr val="000000"/>
                </a:solidFill>
              </a:rPr>
              <a:t>Priorité aux fonctions</a:t>
            </a:r>
            <a:endParaRPr dirty="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fr" sz="1600" dirty="0">
                <a:solidFill>
                  <a:srgbClr val="000000"/>
                </a:solidFill>
              </a:rPr>
              <a:t>Peuvent être définie n’importe où, à l'intérieur même d’autres fonctions </a:t>
            </a:r>
            <a:endParaRPr sz="1600" dirty="0">
              <a:solidFill>
                <a:srgbClr val="000000"/>
              </a:solidFill>
            </a:endParaRPr>
          </a:p>
          <a:p>
            <a:pPr lvl="1" indent="-330200">
              <a:spcBef>
                <a:spcPts val="0"/>
              </a:spcBef>
              <a:buClr>
                <a:srgbClr val="4A86E8"/>
              </a:buClr>
              <a:buSzPts val="1600"/>
            </a:pPr>
            <a:r>
              <a:rPr lang="fr" sz="1600" dirty="0">
                <a:solidFill>
                  <a:srgbClr val="000000"/>
                </a:solidFill>
              </a:rPr>
              <a:t>Peuvent être passées en paramètre d’autres fonctions </a:t>
            </a:r>
          </a:p>
          <a:p>
            <a:pPr lvl="1" indent="-330200">
              <a:spcBef>
                <a:spcPts val="0"/>
              </a:spcBef>
              <a:buClr>
                <a:srgbClr val="4A86E8"/>
              </a:buClr>
              <a:buSzPts val="1600"/>
            </a:pPr>
            <a:r>
              <a:rPr lang="fr" sz="1600" dirty="0">
                <a:solidFill>
                  <a:srgbClr val="000000"/>
                </a:solidFill>
              </a:rPr>
              <a:t>Elles peuvent être définie comme une valeur</a:t>
            </a:r>
          </a:p>
        </p:txBody>
      </p:sp>
      <p:sp>
        <p:nvSpPr>
          <p:cNvPr id="182" name="Google Shape;18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A86E8"/>
                </a:solidFill>
              </a:rPr>
              <a:t>Scala Basics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What is Scala ? </a:t>
            </a:r>
            <a:endParaRPr>
              <a:solidFill>
                <a:srgbClr val="38761D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600"/>
              <a:buChar char="➢"/>
            </a:pPr>
            <a:r>
              <a:rPr lang="fr" sz="1600">
                <a:solidFill>
                  <a:srgbClr val="38761D"/>
                </a:solidFill>
              </a:rPr>
              <a:t>Scala</a:t>
            </a:r>
            <a:r>
              <a:rPr lang="fr" sz="1600">
                <a:solidFill>
                  <a:srgbClr val="000000"/>
                </a:solidFill>
              </a:rPr>
              <a:t> pour </a:t>
            </a:r>
            <a:r>
              <a:rPr lang="fr" sz="1600" b="1">
                <a:solidFill>
                  <a:srgbClr val="38761D"/>
                </a:solidFill>
              </a:rPr>
              <a:t>Sca</a:t>
            </a:r>
            <a:r>
              <a:rPr lang="fr" sz="1600">
                <a:solidFill>
                  <a:srgbClr val="000000"/>
                </a:solidFill>
              </a:rPr>
              <a:t>lable </a:t>
            </a:r>
            <a:r>
              <a:rPr lang="fr" sz="1600" b="1">
                <a:solidFill>
                  <a:srgbClr val="38761D"/>
                </a:solidFill>
              </a:rPr>
              <a:t>La</a:t>
            </a:r>
            <a:r>
              <a:rPr lang="fr" sz="1600">
                <a:solidFill>
                  <a:srgbClr val="000000"/>
                </a:solidFill>
              </a:rPr>
              <a:t>nguage</a:t>
            </a:r>
            <a:endParaRPr sz="1600">
              <a:solidFill>
                <a:srgbClr val="38761D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600"/>
              <a:buChar char="➢"/>
            </a:pPr>
            <a:r>
              <a:rPr lang="fr" sz="1600">
                <a:solidFill>
                  <a:srgbClr val="000000"/>
                </a:solidFill>
              </a:rPr>
              <a:t>Dans la documentation Scala on peut lire: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fr" sz="1600">
                <a:solidFill>
                  <a:srgbClr val="000000"/>
                </a:solidFill>
              </a:rPr>
              <a:t>“Scala est un langage de programmation multi-paradigme moderne conçu pour exprimer des schémas de programmation communs de manière concise, élégante et sécurisée. Il intègre en douceur les fonctionnalités du langage orienté objet et fonctionnel”</a:t>
            </a:r>
            <a:br>
              <a:rPr lang="fr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➢"/>
            </a:pPr>
            <a:r>
              <a:rPr lang="fr" sz="1600">
                <a:solidFill>
                  <a:srgbClr val="000000"/>
                </a:solidFill>
              </a:rPr>
              <a:t>Scala est conçu pour fonctionner correctement avec le populaire Java Runtime Environment (JRE).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Scala Basics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Scala Basics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Définir une fonction - Déclarer une variable </a:t>
            </a:r>
            <a:endParaRPr sz="1600" dirty="0">
              <a:solidFill>
                <a:srgbClr val="38761D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num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2 </a:t>
            </a:r>
            <a:r>
              <a:rPr lang="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// immutable - </a:t>
            </a:r>
            <a:r>
              <a:rPr lang="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evaluated</a:t>
            </a:r>
            <a:r>
              <a:rPr lang="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immediately</a:t>
            </a:r>
            <a:endParaRPr sz="14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num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: Int = 2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var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age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10</a:t>
            </a:r>
            <a:r>
              <a:rPr lang="fr" sz="14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// mutable - </a:t>
            </a:r>
            <a:r>
              <a:rPr lang="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evaluated</a:t>
            </a:r>
            <a:r>
              <a:rPr lang="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immediately</a:t>
            </a:r>
            <a:endParaRPr sz="14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age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: Int = 10 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fr-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>
                <a:solidFill>
                  <a:schemeClr val="dk1"/>
                </a:solidFill>
                <a:highlight>
                  <a:srgbClr val="FFFFFF"/>
                </a:highlight>
              </a:rPr>
              <a:t>size: </a:t>
            </a:r>
            <a:r>
              <a:rPr lang="fr-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-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</a:rPr>
              <a:t>2 </a:t>
            </a:r>
            <a:r>
              <a:rPr lang="fr-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-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// </a:t>
            </a:r>
            <a:r>
              <a:rPr lang="fr-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evaluated</a:t>
            </a:r>
            <a:r>
              <a:rPr lang="fr-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when</a:t>
            </a:r>
            <a:r>
              <a:rPr lang="fr-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called</a:t>
            </a:r>
            <a:endParaRPr lang="fr-FR" sz="14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457200">
              <a:buNone/>
            </a:pPr>
            <a:r>
              <a:rPr lang="fr-FR" sz="1200" dirty="0">
                <a:solidFill>
                  <a:schemeClr val="dk1"/>
                </a:solidFill>
                <a:highlight>
                  <a:srgbClr val="FFFFFF"/>
                </a:highlight>
              </a:rPr>
              <a:t>size: Int</a:t>
            </a:r>
          </a:p>
          <a:p>
            <a:pPr marL="0" lvl="0" indent="457200">
              <a:buNone/>
            </a:pPr>
            <a:endParaRPr lang="fr-FR"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lazy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 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taille =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175 </a:t>
            </a:r>
            <a:r>
              <a:rPr lang="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// </a:t>
            </a:r>
            <a:r>
              <a:rPr lang="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evaluated</a:t>
            </a:r>
            <a:r>
              <a:rPr lang="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 once </a:t>
            </a:r>
            <a:r>
              <a:rPr lang="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when</a:t>
            </a:r>
            <a:r>
              <a:rPr lang="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needed</a:t>
            </a:r>
            <a:endParaRPr sz="14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taille: Int = &lt;</a:t>
            </a:r>
            <a:r>
              <a:rPr lang="f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lazy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&gt;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04" name="Google Shape;20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2799</Words>
  <Application>Microsoft Macintosh PowerPoint</Application>
  <PresentationFormat>Affichage à l'écran (16:9)</PresentationFormat>
  <Paragraphs>386</Paragraphs>
  <Slides>46</Slides>
  <Notes>46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9" baseType="lpstr">
      <vt:lpstr>Arial</vt:lpstr>
      <vt:lpstr>Georgia</vt:lpstr>
      <vt:lpstr>Simple Light</vt:lpstr>
      <vt:lpstr>Functional Programming Principles in Scala</vt:lpstr>
      <vt:lpstr>Plan  </vt:lpstr>
      <vt:lpstr>Programming Paradigms</vt:lpstr>
      <vt:lpstr>Programming Paradigms</vt:lpstr>
      <vt:lpstr>Functional Programming </vt:lpstr>
      <vt:lpstr>Functional Programming</vt:lpstr>
      <vt:lpstr>Scala Basics </vt:lpstr>
      <vt:lpstr>Scala Basics </vt:lpstr>
      <vt:lpstr>Scala Basics </vt:lpstr>
      <vt:lpstr>Scala Basics </vt:lpstr>
      <vt:lpstr>Scala Basics </vt:lpstr>
      <vt:lpstr>Scala Basics </vt:lpstr>
      <vt:lpstr>Scala Basics </vt:lpstr>
      <vt:lpstr>LAB</vt:lpstr>
      <vt:lpstr>Recursivité </vt:lpstr>
      <vt:lpstr>Scala Basics </vt:lpstr>
      <vt:lpstr>Scala Basics </vt:lpstr>
      <vt:lpstr>Hands On </vt:lpstr>
      <vt:lpstr>High order functions </vt:lpstr>
      <vt:lpstr>High order functions 1</vt:lpstr>
      <vt:lpstr>High order functions 2</vt:lpstr>
      <vt:lpstr>High order functions 2</vt:lpstr>
      <vt:lpstr>Anonymous functions </vt:lpstr>
      <vt:lpstr>High order functions 2</vt:lpstr>
      <vt:lpstr>Pattern Matching </vt:lpstr>
      <vt:lpstr>Pattern Matching</vt:lpstr>
      <vt:lpstr>Pattern Matching</vt:lpstr>
      <vt:lpstr>Tuples and Pairs </vt:lpstr>
      <vt:lpstr>Listes  </vt:lpstr>
      <vt:lpstr>Listes  </vt:lpstr>
      <vt:lpstr>List, map, reduce, filter, flatMap  </vt:lpstr>
      <vt:lpstr>List, map, reduce, filter, flatMap  </vt:lpstr>
      <vt:lpstr>List, map, reduce, filter, flatMap  </vt:lpstr>
      <vt:lpstr>List, map, reduce, filter, flatMap  </vt:lpstr>
      <vt:lpstr>MAP  </vt:lpstr>
      <vt:lpstr>Class, Object  </vt:lpstr>
      <vt:lpstr>Class, Object  </vt:lpstr>
      <vt:lpstr>Hiérarchie   </vt:lpstr>
      <vt:lpstr>Hiérarchie   </vt:lpstr>
      <vt:lpstr>Hiérarchie   </vt:lpstr>
      <vt:lpstr>Runnable application  </vt:lpstr>
      <vt:lpstr>Case Class  </vt:lpstr>
      <vt:lpstr>Case Class  </vt:lpstr>
      <vt:lpstr>RECAP  </vt:lpstr>
      <vt:lpstr>Livres  </vt:lpstr>
      <vt:lpstr>Scala Basics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Principles in Scala</dc:title>
  <cp:lastModifiedBy>Microsoft Office User</cp:lastModifiedBy>
  <cp:revision>93</cp:revision>
  <dcterms:modified xsi:type="dcterms:W3CDTF">2020-09-30T19:57:58Z</dcterms:modified>
</cp:coreProperties>
</file>